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5"/>
  </p:notesMasterIdLst>
  <p:sldIdLst>
    <p:sldId id="256" r:id="rId2"/>
    <p:sldId id="623" r:id="rId3"/>
    <p:sldId id="758" r:id="rId4"/>
    <p:sldId id="759" r:id="rId5"/>
    <p:sldId id="626" r:id="rId6"/>
    <p:sldId id="768" r:id="rId7"/>
    <p:sldId id="770" r:id="rId8"/>
    <p:sldId id="771" r:id="rId9"/>
    <p:sldId id="772" r:id="rId10"/>
    <p:sldId id="773" r:id="rId11"/>
    <p:sldId id="627" r:id="rId12"/>
    <p:sldId id="774" r:id="rId13"/>
    <p:sldId id="775" r:id="rId14"/>
    <p:sldId id="776" r:id="rId15"/>
    <p:sldId id="777" r:id="rId16"/>
    <p:sldId id="778" r:id="rId17"/>
    <p:sldId id="628" r:id="rId18"/>
    <p:sldId id="780" r:id="rId19"/>
    <p:sldId id="781" r:id="rId20"/>
    <p:sldId id="782" r:id="rId21"/>
    <p:sldId id="783" r:id="rId22"/>
    <p:sldId id="784" r:id="rId23"/>
    <p:sldId id="785" r:id="rId24"/>
    <p:sldId id="786" r:id="rId25"/>
    <p:sldId id="787" r:id="rId26"/>
    <p:sldId id="788" r:id="rId27"/>
    <p:sldId id="789" r:id="rId28"/>
    <p:sldId id="790" r:id="rId29"/>
    <p:sldId id="791" r:id="rId30"/>
    <p:sldId id="792" r:id="rId31"/>
    <p:sldId id="793" r:id="rId32"/>
    <p:sldId id="794" r:id="rId33"/>
    <p:sldId id="795" r:id="rId34"/>
    <p:sldId id="796" r:id="rId35"/>
    <p:sldId id="797" r:id="rId36"/>
    <p:sldId id="798" r:id="rId37"/>
    <p:sldId id="799" r:id="rId38"/>
    <p:sldId id="800" r:id="rId39"/>
    <p:sldId id="801" r:id="rId40"/>
    <p:sldId id="802" r:id="rId41"/>
    <p:sldId id="803" r:id="rId42"/>
    <p:sldId id="779" r:id="rId43"/>
    <p:sldId id="804" r:id="rId44"/>
    <p:sldId id="805" r:id="rId45"/>
    <p:sldId id="806" r:id="rId46"/>
    <p:sldId id="808" r:id="rId47"/>
    <p:sldId id="809" r:id="rId48"/>
    <p:sldId id="810" r:id="rId49"/>
    <p:sldId id="811" r:id="rId50"/>
    <p:sldId id="812" r:id="rId51"/>
    <p:sldId id="813" r:id="rId52"/>
    <p:sldId id="814" r:id="rId53"/>
    <p:sldId id="815" r:id="rId54"/>
    <p:sldId id="816" r:id="rId55"/>
    <p:sldId id="817" r:id="rId56"/>
    <p:sldId id="818" r:id="rId57"/>
    <p:sldId id="819" r:id="rId58"/>
    <p:sldId id="820" r:id="rId59"/>
    <p:sldId id="821" r:id="rId60"/>
    <p:sldId id="822" r:id="rId61"/>
    <p:sldId id="823" r:id="rId62"/>
    <p:sldId id="825" r:id="rId63"/>
    <p:sldId id="824" r:id="rId64"/>
    <p:sldId id="826" r:id="rId65"/>
    <p:sldId id="827" r:id="rId66"/>
    <p:sldId id="828" r:id="rId67"/>
    <p:sldId id="829" r:id="rId68"/>
    <p:sldId id="830" r:id="rId69"/>
    <p:sldId id="831" r:id="rId70"/>
    <p:sldId id="832" r:id="rId71"/>
    <p:sldId id="833" r:id="rId72"/>
    <p:sldId id="835" r:id="rId73"/>
    <p:sldId id="834" r:id="rId74"/>
    <p:sldId id="836" r:id="rId75"/>
    <p:sldId id="838" r:id="rId76"/>
    <p:sldId id="837" r:id="rId77"/>
    <p:sldId id="839" r:id="rId78"/>
    <p:sldId id="840" r:id="rId79"/>
    <p:sldId id="841" r:id="rId80"/>
    <p:sldId id="842" r:id="rId81"/>
    <p:sldId id="843" r:id="rId82"/>
    <p:sldId id="844" r:id="rId83"/>
    <p:sldId id="845" r:id="rId84"/>
    <p:sldId id="846" r:id="rId85"/>
    <p:sldId id="847" r:id="rId86"/>
    <p:sldId id="848" r:id="rId87"/>
    <p:sldId id="849" r:id="rId88"/>
    <p:sldId id="850" r:id="rId89"/>
    <p:sldId id="851" r:id="rId90"/>
    <p:sldId id="852" r:id="rId91"/>
    <p:sldId id="853" r:id="rId92"/>
    <p:sldId id="854" r:id="rId93"/>
    <p:sldId id="855" r:id="rId94"/>
    <p:sldId id="856" r:id="rId95"/>
    <p:sldId id="857" r:id="rId96"/>
    <p:sldId id="858" r:id="rId97"/>
    <p:sldId id="859" r:id="rId98"/>
    <p:sldId id="860" r:id="rId99"/>
    <p:sldId id="861" r:id="rId100"/>
    <p:sldId id="862" r:id="rId101"/>
    <p:sldId id="863" r:id="rId102"/>
    <p:sldId id="864" r:id="rId103"/>
    <p:sldId id="259" r:id="rId104"/>
  </p:sldIdLst>
  <p:sldSz cx="12192000" cy="6858000"/>
  <p:notesSz cx="6858000" cy="9144000"/>
  <p:defaultTex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1783">
          <p15:clr>
            <a:srgbClr val="A4A3A4"/>
          </p15:clr>
        </p15:guide>
        <p15:guide id="3" orient="horz" pos="414">
          <p15:clr>
            <a:srgbClr val="A4A3A4"/>
          </p15:clr>
        </p15:guide>
        <p15:guide id="4" orient="horz" pos="3929">
          <p15:clr>
            <a:srgbClr val="A4A3A4"/>
          </p15:clr>
        </p15:guide>
        <p15:guide id="5" orient="horz" pos="3702">
          <p15:clr>
            <a:srgbClr val="A4A3A4"/>
          </p15:clr>
        </p15:guide>
        <p15:guide id="6" orient="horz" pos="1774">
          <p15:clr>
            <a:srgbClr val="A4A3A4"/>
          </p15:clr>
        </p15:guide>
        <p15:guide id="7" pos="3840">
          <p15:clr>
            <a:srgbClr val="A4A3A4"/>
          </p15:clr>
        </p15:guide>
        <p15:guide id="8" pos="7008">
          <p15:clr>
            <a:srgbClr val="A4A3A4"/>
          </p15:clr>
        </p15:guide>
        <p15:guide id="9" pos="66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 yang" initials="ay" lastIdx="1" clrIdx="0">
    <p:extLst>
      <p:ext uri="{19B8F6BF-5375-455C-9EA6-DF929625EA0E}">
        <p15:presenceInfo xmlns:p15="http://schemas.microsoft.com/office/powerpoint/2012/main" userId="a2a66685270071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F7F7F7"/>
    <a:srgbClr val="FFFFFF"/>
    <a:srgbClr val="FBFBFB"/>
    <a:srgbClr val="3A4144"/>
    <a:srgbClr val="373737"/>
    <a:srgbClr val="FFE401"/>
    <a:srgbClr val="E0C606"/>
    <a:srgbClr val="ECD600"/>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6387" autoAdjust="0"/>
  </p:normalViewPr>
  <p:slideViewPr>
    <p:cSldViewPr snapToGrid="0">
      <p:cViewPr varScale="1">
        <p:scale>
          <a:sx n="77" d="100"/>
          <a:sy n="77" d="100"/>
        </p:scale>
        <p:origin x="87" y="42"/>
      </p:cViewPr>
      <p:guideLst>
        <p:guide orient="horz" pos="2160"/>
        <p:guide orient="horz" pos="1783"/>
        <p:guide orient="horz" pos="414"/>
        <p:guide orient="horz" pos="3929"/>
        <p:guide orient="horz" pos="3702"/>
        <p:guide orient="horz" pos="1774"/>
        <p:guide pos="3840"/>
        <p:guide pos="7008"/>
        <p:guide pos="66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5" Type="http://schemas.openxmlformats.org/officeDocument/2006/relationships/image" Target="../media/image31.emf"/><Relationship Id="rId4"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kumimoji="0" sz="1200">
                <a:latin typeface="Calibri" panose="020F0502020204030204" pitchFamily="34" charset="0"/>
                <a:ea typeface="微软雅黑" panose="020B0503020204020204" pitchFamily="34" charset="-122"/>
              </a:defRPr>
            </a:lvl1pPr>
          </a:lstStyle>
          <a:p>
            <a:fld id="{DA87315D-F6C3-42A2-920C-B2C84AD5BFA9}" type="datetimeFigureOut">
              <a:rPr lang="zh-CN" altLang="en-US" smtClean="0"/>
              <a:pPr/>
              <a:t>2018/11/8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ea typeface="微软雅黑" panose="020B0503020204020204" pitchFamily="34" charset="-122"/>
              </a:defRPr>
            </a:lvl1pPr>
          </a:lstStyle>
          <a:p>
            <a:fld id="{D0BB74B8-3B4E-425E-8091-927D08A6EF3A}" type="slidenum">
              <a:rPr lang="zh-CN" altLang="en-US" smtClean="0"/>
              <a:pPr/>
              <a:t>‹#›</a:t>
            </a:fld>
            <a:endParaRPr lang="zh-CN" altLang="en-US" dirty="0"/>
          </a:p>
        </p:txBody>
      </p:sp>
    </p:spTree>
    <p:extLst>
      <p:ext uri="{BB962C8B-B14F-4D97-AF65-F5344CB8AC3E}">
        <p14:creationId xmlns:p14="http://schemas.microsoft.com/office/powerpoint/2010/main" val="295069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68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25CD923D-3BE0-473E-9F0A-2C84AB39BD3D}" type="slidenum">
              <a:rPr kumimoji="0" lang="zh-CN" altLang="en-US">
                <a:latin typeface="Calibri" panose="020F0502020204030204" pitchFamily="34" charset="0"/>
                <a:ea typeface="微软雅黑" panose="020B0503020204020204" pitchFamily="34" charset="-122"/>
              </a:rPr>
              <a:pPr/>
              <a:t>1</a:t>
            </a:fld>
            <a:endParaRPr kumimoji="0" lang="zh-CN" altLang="en-US"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855128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41</a:t>
            </a:fld>
            <a:endParaRPr lang="zh-CN" altLang="en-US"/>
          </a:p>
        </p:txBody>
      </p:sp>
    </p:spTree>
    <p:extLst>
      <p:ext uri="{BB962C8B-B14F-4D97-AF65-F5344CB8AC3E}">
        <p14:creationId xmlns:p14="http://schemas.microsoft.com/office/powerpoint/2010/main" val="342477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62</a:t>
            </a:fld>
            <a:endParaRPr lang="zh-CN" altLang="en-US"/>
          </a:p>
        </p:txBody>
      </p:sp>
    </p:spTree>
    <p:extLst>
      <p:ext uri="{BB962C8B-B14F-4D97-AF65-F5344CB8AC3E}">
        <p14:creationId xmlns:p14="http://schemas.microsoft.com/office/powerpoint/2010/main" val="44726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75</a:t>
            </a:fld>
            <a:endParaRPr lang="zh-CN" altLang="en-US"/>
          </a:p>
        </p:txBody>
      </p:sp>
    </p:spTree>
    <p:extLst>
      <p:ext uri="{BB962C8B-B14F-4D97-AF65-F5344CB8AC3E}">
        <p14:creationId xmlns:p14="http://schemas.microsoft.com/office/powerpoint/2010/main" val="84441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450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C914B506-C888-48D5-8A63-5B0852F211A5}" type="slidenum">
              <a:rPr kumimoji="0" lang="zh-CN" altLang="en-US">
                <a:latin typeface="Calibri" panose="020F0502020204030204" pitchFamily="34" charset="0"/>
                <a:ea typeface="微软雅黑" panose="020B0503020204020204" pitchFamily="34" charset="-122"/>
              </a:rPr>
              <a:pPr/>
              <a:t>103</a:t>
            </a:fld>
            <a:endParaRPr kumimoji="0" lang="zh-CN" altLang="en-US"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79447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3</a:t>
            </a:fld>
            <a:endParaRPr lang="zh-CN" altLang="en-US"/>
          </a:p>
        </p:txBody>
      </p:sp>
    </p:spTree>
    <p:extLst>
      <p:ext uri="{BB962C8B-B14F-4D97-AF65-F5344CB8AC3E}">
        <p14:creationId xmlns:p14="http://schemas.microsoft.com/office/powerpoint/2010/main" val="54555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4</a:t>
            </a:fld>
            <a:endParaRPr lang="zh-CN" altLang="en-US"/>
          </a:p>
        </p:txBody>
      </p:sp>
    </p:spTree>
    <p:extLst>
      <p:ext uri="{BB962C8B-B14F-4D97-AF65-F5344CB8AC3E}">
        <p14:creationId xmlns:p14="http://schemas.microsoft.com/office/powerpoint/2010/main" val="90895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3952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7449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476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167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270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16</a:t>
            </a:fld>
            <a:endParaRPr lang="zh-CN" altLang="en-US"/>
          </a:p>
        </p:txBody>
      </p:sp>
    </p:spTree>
    <p:extLst>
      <p:ext uri="{BB962C8B-B14F-4D97-AF65-F5344CB8AC3E}">
        <p14:creationId xmlns:p14="http://schemas.microsoft.com/office/powerpoint/2010/main" val="290951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43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754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538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1FC347C-95BA-4D5B-9018-09FB4B02318A}"/>
              </a:ext>
            </a:extLst>
          </p:cNvPr>
          <p:cNvSpPr/>
          <p:nvPr userDrawn="1"/>
        </p:nvSpPr>
        <p:spPr>
          <a:xfrm>
            <a:off x="2637068" y="1864953"/>
            <a:ext cx="6096001" cy="2120068"/>
          </a:xfrm>
          <a:prstGeom prst="rect">
            <a:avLst/>
          </a:prstGeom>
        </p:spPr>
        <p:txBody>
          <a:bodyPr>
            <a:spAutoFit/>
          </a:bodyPr>
          <a:lstStyle/>
          <a:p>
            <a:pPr lvl="0">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Click to edit Master text styles</a:t>
            </a:r>
          </a:p>
          <a:p>
            <a:pPr lvl="1">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Second level</a:t>
            </a:r>
          </a:p>
          <a:p>
            <a:pPr lvl="2">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Third level</a:t>
            </a:r>
          </a:p>
          <a:p>
            <a:pPr lvl="3">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Fourth level</a:t>
            </a:r>
          </a:p>
          <a:p>
            <a:pPr lvl="4">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Fifth level</a:t>
            </a:r>
          </a:p>
        </p:txBody>
      </p:sp>
    </p:spTree>
    <p:extLst>
      <p:ext uri="{BB962C8B-B14F-4D97-AF65-F5344CB8AC3E}">
        <p14:creationId xmlns:p14="http://schemas.microsoft.com/office/powerpoint/2010/main" val="321308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20E8B1C-D0BC-460E-94B5-DB4539550FE2}"/>
              </a:ext>
            </a:extLst>
          </p:cNvPr>
          <p:cNvSpPr/>
          <p:nvPr userDrawn="1"/>
        </p:nvSpPr>
        <p:spPr>
          <a:xfrm>
            <a:off x="6041596" y="1612384"/>
            <a:ext cx="34044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Click to edit Master title style</a:t>
            </a:r>
          </a:p>
        </p:txBody>
      </p:sp>
    </p:spTree>
    <p:extLst>
      <p:ext uri="{BB962C8B-B14F-4D97-AF65-F5344CB8AC3E}">
        <p14:creationId xmlns:p14="http://schemas.microsoft.com/office/powerpoint/2010/main" val="109679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951321" y="1080907"/>
            <a:ext cx="10515600" cy="4351338"/>
          </a:xfrm>
          <a:prstGeom prst="rect">
            <a:avLst/>
          </a:prstGeom>
        </p:spPr>
        <p:txBody>
          <a:bodyPr/>
          <a:lstStyle>
            <a:lvl1pPr>
              <a:buClr>
                <a:srgbClr val="FF0000"/>
              </a:buClr>
              <a:defRPr>
                <a:latin typeface="微软雅黑" panose="020B0503020204020204" pitchFamily="34" charset="-122"/>
                <a:ea typeface="微软雅黑" panose="020B0503020204020204" pitchFamily="34" charset="-122"/>
              </a:defRPr>
            </a:lvl1pPr>
            <a:lvl2pPr>
              <a:buClr>
                <a:srgbClr val="FF0000"/>
              </a:buCl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6"/>
          <p:cNvSpPr>
            <a:spLocks noGrp="1"/>
          </p:cNvSpPr>
          <p:nvPr>
            <p:ph type="title"/>
          </p:nvPr>
        </p:nvSpPr>
        <p:spPr>
          <a:xfrm>
            <a:off x="838200" y="195443"/>
            <a:ext cx="10515600" cy="558702"/>
          </a:xfrm>
          <a:prstGeom prst="rect">
            <a:avLst/>
          </a:prstGeom>
        </p:spPr>
        <p:txBody>
          <a:bodyPr/>
          <a:lstStyle>
            <a:lvl1pPr algn="ct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5897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422865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9" name="直接连接符 8"/>
          <p:cNvCxnSpPr/>
          <p:nvPr userDrawn="1"/>
        </p:nvCxnSpPr>
        <p:spPr>
          <a:xfrm>
            <a:off x="838200" y="1205345"/>
            <a:ext cx="105156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0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65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7484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0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743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41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1022465" y="822960"/>
            <a:ext cx="10033462"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4" r:id="rId14"/>
  </p:sldLayoutIdLst>
  <p:hf sldNum="0" hdr="0" ftr="0" dt="0"/>
  <p:txStyles>
    <p:title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14.xml"/><Relationship Id="rId1" Type="http://schemas.openxmlformats.org/officeDocument/2006/relationships/vmlDrawing" Target="../drawings/vmlDrawing27.vml"/><Relationship Id="rId4" Type="http://schemas.openxmlformats.org/officeDocument/2006/relationships/image" Target="../media/image60.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5.bin"/><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package" Target="../embeddings/Microsoft_Visio___5.vsdx"/><Relationship Id="rId7" Type="http://schemas.openxmlformats.org/officeDocument/2006/relationships/package" Target="../embeddings/Microsoft_Visio___7.vsdx"/><Relationship Id="rId12" Type="http://schemas.openxmlformats.org/officeDocument/2006/relationships/image" Target="../media/image31.e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8.emf"/><Relationship Id="rId11" Type="http://schemas.openxmlformats.org/officeDocument/2006/relationships/package" Target="../embeddings/Microsoft_Visio___9.vsdx"/><Relationship Id="rId5" Type="http://schemas.openxmlformats.org/officeDocument/2006/relationships/package" Target="../embeddings/Microsoft_Visio___6.vsdx"/><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package" Target="../embeddings/Microsoft_Visio___8.vsdx"/></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32.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__10.vsdx"/><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34.emf"/><Relationship Id="rId5" Type="http://schemas.openxmlformats.org/officeDocument/2006/relationships/package" Target="../embeddings/Microsoft_Visio___11.vsdx"/><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__12.vsdx"/><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__13.vsdx"/><Relationship Id="rId2" Type="http://schemas.openxmlformats.org/officeDocument/2006/relationships/slideLayout" Target="../slideLayouts/slideLayout14.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__14.vsdx"/><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38.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Visio___15.vsdx"/><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40.emf"/><Relationship Id="rId5" Type="http://schemas.openxmlformats.org/officeDocument/2006/relationships/package" Target="../embeddings/Microsoft_Visio___16.vsdx"/><Relationship Id="rId4" Type="http://schemas.openxmlformats.org/officeDocument/2006/relationships/image" Target="../media/image39.emf"/></Relationships>
</file>

<file path=ppt/slides/_rels/slide6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Visio___17.vsdx"/><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image" Target="../media/image50.emf"/></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Visio___18.vsdx"/><Relationship Id="rId2" Type="http://schemas.openxmlformats.org/officeDocument/2006/relationships/slideLayout" Target="../slideLayouts/slideLayout14.xml"/><Relationship Id="rId1" Type="http://schemas.openxmlformats.org/officeDocument/2006/relationships/vmlDrawing" Target="../drawings/vmlDrawing20.vml"/><Relationship Id="rId4" Type="http://schemas.openxmlformats.org/officeDocument/2006/relationships/image" Target="../media/image51.emf"/></Relationships>
</file>

<file path=ppt/slides/_rels/slide7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21.vml"/><Relationship Id="rId4" Type="http://schemas.openxmlformats.org/officeDocument/2006/relationships/image" Target="../media/image53.emf"/></Relationships>
</file>

<file path=ppt/slides/_rels/slide84.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14.xml"/><Relationship Id="rId1" Type="http://schemas.openxmlformats.org/officeDocument/2006/relationships/vmlDrawing" Target="../drawings/vmlDrawing22.vml"/><Relationship Id="rId4" Type="http://schemas.openxmlformats.org/officeDocument/2006/relationships/image" Target="../media/image54.emf"/></Relationships>
</file>

<file path=ppt/slides/_rels/slide85.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14.xml"/><Relationship Id="rId1" Type="http://schemas.openxmlformats.org/officeDocument/2006/relationships/vmlDrawing" Target="../drawings/vmlDrawing23.vml"/><Relationship Id="rId4" Type="http://schemas.openxmlformats.org/officeDocument/2006/relationships/image" Target="../media/image55.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package" Target="../embeddings/Microsoft_Visio___21.vsdx"/><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57.emf"/><Relationship Id="rId5" Type="http://schemas.openxmlformats.org/officeDocument/2006/relationships/package" Target="../embeddings/Microsoft_Visio___22.vsdx"/><Relationship Id="rId4" Type="http://schemas.openxmlformats.org/officeDocument/2006/relationships/image" Target="../media/image56.emf"/></Relationships>
</file>

<file path=ppt/slides/_rels/slide96.xml.rels><?xml version="1.0" encoding="UTF-8" standalone="yes"?>
<Relationships xmlns="http://schemas.openxmlformats.org/package/2006/relationships"><Relationship Id="rId3" Type="http://schemas.openxmlformats.org/officeDocument/2006/relationships/package" Target="../embeddings/Microsoft_Visio___216.vsdx"/><Relationship Id="rId2" Type="http://schemas.openxmlformats.org/officeDocument/2006/relationships/slideLayout" Target="../slideLayouts/slideLayout14.xml"/><Relationship Id="rId1" Type="http://schemas.openxmlformats.org/officeDocument/2006/relationships/vmlDrawing" Target="../drawings/vmlDrawing25.vml"/><Relationship Id="rId4" Type="http://schemas.openxmlformats.org/officeDocument/2006/relationships/image" Target="../media/image56.emf"/></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package" Target="../embeddings/Microsoft_Visio___227.vsdx"/><Relationship Id="rId2" Type="http://schemas.openxmlformats.org/officeDocument/2006/relationships/slideLayout" Target="../slideLayouts/slideLayout14.xml"/><Relationship Id="rId1" Type="http://schemas.openxmlformats.org/officeDocument/2006/relationships/vmlDrawing" Target="../drawings/vmlDrawing26.vml"/><Relationship Id="rId4" Type="http://schemas.openxmlformats.org/officeDocument/2006/relationships/image" Target="../media/image57.emf"/></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148FAB-D906-4685-8D1A-5CB8F733169D}"/>
              </a:ext>
            </a:extLst>
          </p:cNvPr>
          <p:cNvPicPr>
            <a:picLocks noChangeAspect="1"/>
          </p:cNvPicPr>
          <p:nvPr/>
        </p:nvPicPr>
        <p:blipFill rotWithShape="1">
          <a:blip r:embed="rId3">
            <a:extLst>
              <a:ext uri="{28A0092B-C50C-407E-A947-70E740481C1C}">
                <a14:useLocalDpi xmlns:a14="http://schemas.microsoft.com/office/drawing/2010/main" val="0"/>
              </a:ext>
            </a:extLst>
          </a:blip>
          <a:srcRect l="15613"/>
          <a:stretch/>
        </p:blipFill>
        <p:spPr>
          <a:xfrm>
            <a:off x="0" y="0"/>
            <a:ext cx="12192000" cy="7171509"/>
          </a:xfrm>
          <a:prstGeom prst="rect">
            <a:avLst/>
          </a:prstGeom>
        </p:spPr>
      </p:pic>
      <p:sp>
        <p:nvSpPr>
          <p:cNvPr id="4" name="矩形 3"/>
          <p:cNvSpPr/>
          <p:nvPr/>
        </p:nvSpPr>
        <p:spPr>
          <a:xfrm>
            <a:off x="0" y="-11366"/>
            <a:ext cx="12192000" cy="7190559"/>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51150" y="2117428"/>
            <a:ext cx="8416925" cy="769441"/>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eaLnBrk="1" hangingPunct="1">
              <a:lnSpc>
                <a:spcPct val="100000"/>
              </a:lnSpc>
              <a:spcBef>
                <a:spcPct val="50000"/>
              </a:spcBef>
              <a:buFontTx/>
              <a:buNone/>
            </a:pPr>
            <a:r>
              <a:rPr lang="zh-CN" altLang="en-US" sz="4400" b="1" dirty="0">
                <a:solidFill>
                  <a:schemeClr val="bg1"/>
                </a:solidFill>
                <a:latin typeface="Microsoft YaHei Light" panose="020B0503020204020204" pitchFamily="34" charset="-122"/>
                <a:ea typeface="Microsoft YaHei Light" panose="020B0503020204020204" pitchFamily="34" charset="-122"/>
              </a:rPr>
              <a:t>编程导论</a:t>
            </a:r>
            <a:r>
              <a:rPr lang="en-US" altLang="zh-CN" sz="4400" b="1" dirty="0">
                <a:solidFill>
                  <a:schemeClr val="bg1"/>
                </a:solidFill>
                <a:latin typeface="Microsoft YaHei Light" panose="020B0503020204020204" pitchFamily="34" charset="-122"/>
                <a:ea typeface="Microsoft YaHei Light" panose="020B0503020204020204" pitchFamily="34" charset="-122"/>
              </a:rPr>
              <a:t>-</a:t>
            </a:r>
            <a:r>
              <a:rPr lang="zh-CN" altLang="en-US" sz="4400" b="1" dirty="0">
                <a:solidFill>
                  <a:schemeClr val="bg1"/>
                </a:solidFill>
                <a:latin typeface="Microsoft YaHei Light" panose="020B0503020204020204" pitchFamily="34" charset="-122"/>
                <a:ea typeface="Microsoft YaHei Light" panose="020B0503020204020204" pitchFamily="34" charset="-122"/>
              </a:rPr>
              <a:t>以</a:t>
            </a:r>
            <a:r>
              <a:rPr lang="en-US" altLang="zh-CN" sz="4400" b="1" dirty="0">
                <a:solidFill>
                  <a:schemeClr val="bg1"/>
                </a:solidFill>
                <a:latin typeface="Microsoft YaHei Light" panose="020B0503020204020204" pitchFamily="34" charset="-122"/>
                <a:ea typeface="Microsoft YaHei Light" panose="020B0503020204020204" pitchFamily="34" charset="-122"/>
              </a:rPr>
              <a:t>Python</a:t>
            </a:r>
            <a:r>
              <a:rPr lang="zh-CN" altLang="en-US" sz="4400" b="1" dirty="0">
                <a:solidFill>
                  <a:schemeClr val="bg1"/>
                </a:solidFill>
                <a:latin typeface="Microsoft YaHei Light" panose="020B0503020204020204" pitchFamily="34" charset="-122"/>
                <a:ea typeface="Microsoft YaHei Light" panose="020B0503020204020204" pitchFamily="34" charset="-122"/>
              </a:rPr>
              <a:t>为舟</a:t>
            </a: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268913" y="4055931"/>
            <a:ext cx="2299970" cy="708113"/>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2" name="文本框 11"/>
          <p:cNvSpPr txBox="1">
            <a:spLocks noChangeArrowheads="1"/>
          </p:cNvSpPr>
          <p:nvPr/>
        </p:nvSpPr>
        <p:spPr bwMode="auto">
          <a:xfrm>
            <a:off x="5228959" y="4067095"/>
            <a:ext cx="22288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latin typeface="微软雅黑" panose="020B0503020204020204" pitchFamily="34" charset="-122"/>
                <a:ea typeface="微软雅黑" panose="020B0503020204020204" pitchFamily="34" charset="-122"/>
              </a:rPr>
              <a:t>CS</a:t>
            </a:r>
            <a:r>
              <a:rPr kumimoji="0" lang="zh-CN" altLang="en-US" sz="1400" dirty="0">
                <a:latin typeface="微软雅黑" panose="020B0503020204020204" pitchFamily="34" charset="-122"/>
                <a:ea typeface="微软雅黑" panose="020B0503020204020204" pitchFamily="34" charset="-122"/>
              </a:rPr>
              <a:t>，</a:t>
            </a:r>
            <a:r>
              <a:rPr kumimoji="0" lang="en-US" altLang="zh-CN" sz="1400" dirty="0">
                <a:latin typeface="微软雅黑" panose="020B0503020204020204" pitchFamily="34" charset="-122"/>
                <a:ea typeface="微软雅黑" panose="020B0503020204020204" pitchFamily="34" charset="-122"/>
              </a:rPr>
              <a:t>ECNU</a:t>
            </a:r>
          </a:p>
          <a:p>
            <a:pPr algn="ctr"/>
            <a:r>
              <a:rPr lang="en-US" altLang="zh-CN" sz="1400" dirty="0">
                <a:latin typeface="微软雅黑" panose="020B0503020204020204" pitchFamily="34" charset="-122"/>
                <a:ea typeface="微软雅黑" panose="020B0503020204020204" pitchFamily="34" charset="-122"/>
              </a:rPr>
              <a:t>Fall</a:t>
            </a:r>
            <a:r>
              <a:rPr kumimoji="0" lang="en-US" altLang="zh-CN" sz="1400" dirty="0">
                <a:latin typeface="微软雅黑" panose="020B0503020204020204" pitchFamily="34" charset="-122"/>
                <a:ea typeface="微软雅黑" panose="020B0503020204020204" pitchFamily="34" charset="-122"/>
              </a:rPr>
              <a:t>,2018</a:t>
            </a:r>
          </a:p>
          <a:p>
            <a:pPr algn="ctr"/>
            <a:r>
              <a:rPr kumimoji="0" lang="en-US" altLang="zh-CN" sz="1400" dirty="0">
                <a:latin typeface="微软雅黑" panose="020B0503020204020204" pitchFamily="34" charset="-122"/>
                <a:ea typeface="微软雅黑" panose="020B0503020204020204" pitchFamily="34" charset="-122"/>
              </a:rPr>
              <a:t>Yang Yan</a:t>
            </a:r>
            <a:endParaRPr kumimoji="0" lang="zh-CN" altLang="en-US" sz="1400" dirty="0">
              <a:latin typeface="微软雅黑" panose="020B0503020204020204" pitchFamily="34" charset="-122"/>
              <a:ea typeface="微软雅黑" panose="020B0503020204020204" pitchFamily="34" charset="-122"/>
            </a:endParaRPr>
          </a:p>
        </p:txBody>
      </p:sp>
      <p:grpSp>
        <p:nvGrpSpPr>
          <p:cNvPr id="11273" name="组合 5"/>
          <p:cNvGrpSpPr>
            <a:grpSpLocks/>
          </p:cNvGrpSpPr>
          <p:nvPr/>
        </p:nvGrpSpPr>
        <p:grpSpPr bwMode="auto">
          <a:xfrm>
            <a:off x="7331869" y="4256518"/>
            <a:ext cx="254000" cy="254000"/>
            <a:chOff x="6457496" y="4658798"/>
            <a:chExt cx="254000" cy="254000"/>
          </a:xfrm>
        </p:grpSpPr>
        <p:sp>
          <p:nvSpPr>
            <p:cNvPr id="11" name="矩形 10"/>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9" name="Freeform 121"/>
            <p:cNvSpPr>
              <a:spLocks/>
            </p:cNvSpPr>
            <p:nvPr/>
          </p:nvSpPr>
          <p:spPr bwMode="auto">
            <a:xfrm>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11274"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7"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17" name="矩形 16"/>
          <p:cNvSpPr/>
          <p:nvPr/>
        </p:nvSpPr>
        <p:spPr>
          <a:xfrm>
            <a:off x="5268913" y="-11366"/>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2AE586E-CC30-4C4A-92C9-707619A89E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219" y="2082800"/>
            <a:ext cx="2448156" cy="1428750"/>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15" name="标题 1">
            <a:extLst>
              <a:ext uri="{FF2B5EF4-FFF2-40B4-BE49-F238E27FC236}">
                <a16:creationId xmlns:a16="http://schemas.microsoft.com/office/drawing/2014/main" id="{CD95BC5A-8C07-49F5-9B57-A03DA0C2DFBD}"/>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
        <p:nvSpPr>
          <p:cNvPr id="8" name="文本框 7">
            <a:extLst>
              <a:ext uri="{FF2B5EF4-FFF2-40B4-BE49-F238E27FC236}">
                <a16:creationId xmlns:a16="http://schemas.microsoft.com/office/drawing/2014/main" id="{741B7172-8CC7-49F6-8393-AC404BD543B9}"/>
              </a:ext>
            </a:extLst>
          </p:cNvPr>
          <p:cNvSpPr txBox="1"/>
          <p:nvPr/>
        </p:nvSpPr>
        <p:spPr>
          <a:xfrm>
            <a:off x="1215250" y="976806"/>
            <a:ext cx="9638852" cy="707886"/>
          </a:xfrm>
          <a:prstGeom prst="rect">
            <a:avLst/>
          </a:prstGeom>
          <a:noFill/>
        </p:spPr>
        <p:txBody>
          <a:bodyPr wrap="square" rtlCol="0">
            <a:spAutoFit/>
          </a:bodyPr>
          <a:lstStyle/>
          <a:p>
            <a:pPr marL="285750" indent="-285750">
              <a:buFont typeface="Arial" panose="020B0604020202020204" pitchFamily="34" charset="0"/>
              <a:buChar char="•"/>
            </a:pPr>
            <a:r>
              <a:rPr lang="zh-CN" altLang="zh-CN" sz="2000" b="1" dirty="0">
                <a:solidFill>
                  <a:srgbClr val="FF0000"/>
                </a:solidFill>
              </a:rPr>
              <a:t>嵌套函数</a:t>
            </a:r>
            <a:r>
              <a:rPr lang="zh-CN" altLang="zh-CN" sz="2000" dirty="0"/>
              <a:t>是指在函数内定义的函数，嵌套函数如同局部变量般是个</a:t>
            </a:r>
            <a:r>
              <a:rPr lang="zh-CN" altLang="zh-CN" sz="2000" dirty="0">
                <a:solidFill>
                  <a:srgbClr val="FF0000"/>
                </a:solidFill>
              </a:rPr>
              <a:t>“局部”函数</a:t>
            </a:r>
            <a:r>
              <a:rPr lang="zh-CN" altLang="zh-CN" sz="2000" dirty="0"/>
              <a:t>，它</a:t>
            </a:r>
            <a:r>
              <a:rPr lang="zh-CN" altLang="zh-CN" sz="2000" dirty="0">
                <a:solidFill>
                  <a:srgbClr val="FF0000"/>
                </a:solidFill>
              </a:rPr>
              <a:t>只能在外层定义它的函数中使用</a:t>
            </a:r>
            <a:endParaRPr lang="en-US" altLang="zh-CN" sz="2000" dirty="0">
              <a:solidFill>
                <a:srgbClr val="FF0000"/>
              </a:solidFill>
            </a:endParaRPr>
          </a:p>
        </p:txBody>
      </p:sp>
      <p:sp>
        <p:nvSpPr>
          <p:cNvPr id="9" name="文本框 61">
            <a:extLst>
              <a:ext uri="{FF2B5EF4-FFF2-40B4-BE49-F238E27FC236}">
                <a16:creationId xmlns:a16="http://schemas.microsoft.com/office/drawing/2014/main" id="{8E6AEEAA-ACE1-4AF8-AD74-8BD1DFF17584}"/>
              </a:ext>
            </a:extLst>
          </p:cNvPr>
          <p:cNvSpPr txBox="1">
            <a:spLocks noChangeArrowheads="1"/>
          </p:cNvSpPr>
          <p:nvPr/>
        </p:nvSpPr>
        <p:spPr bwMode="auto">
          <a:xfrm>
            <a:off x="2419558" y="1761579"/>
            <a:ext cx="7345642" cy="306673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7970" algn="just">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程序：嵌套函数举例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&gt;</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def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selection_sort</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def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find_min</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 #</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返回</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中最小值所在的索引 </a:t>
            </a:r>
          </a:p>
          <a:p>
            <a:pPr indent="267970" algn="just">
              <a:spcAft>
                <a:spcPts val="0"/>
              </a:spcAft>
            </a:pP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min =0	   #</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这个</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是</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find_min</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中的局部变量</a:t>
            </a:r>
          </a:p>
          <a:p>
            <a:pPr indent="267970" algn="just">
              <a:spcAft>
                <a:spcPts val="0"/>
              </a:spcAft>
            </a:pP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if 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]&lt;L[min]:  min =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endParaRPr lang="en-US"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return min</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for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(L)-1):</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min = </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find_min</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#min</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是</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selection_sort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中的局部变量</a:t>
            </a:r>
          </a:p>
          <a:p>
            <a:pPr indent="267970" algn="just">
              <a:spcAft>
                <a:spcPts val="0"/>
              </a:spcAft>
            </a:pP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min+i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 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min+i</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    return L</a:t>
            </a:r>
          </a:p>
          <a:p>
            <a:pPr indent="267970" algn="just">
              <a:spcAft>
                <a:spcPts val="0"/>
              </a:spcAft>
            </a:pP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rPr>
              <a:t>selection_sort</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([2,3,3,1,4,9])</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81D06035-158F-4F54-87CB-0A692116EE75}"/>
              </a:ext>
            </a:extLst>
          </p:cNvPr>
          <p:cNvSpPr txBox="1"/>
          <p:nvPr/>
        </p:nvSpPr>
        <p:spPr>
          <a:xfrm>
            <a:off x="1179038" y="5281452"/>
            <a:ext cx="9638852" cy="132343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zh-CN" sz="2000"/>
              <a:t>嵌套函数</a:t>
            </a:r>
            <a:r>
              <a:rPr lang="zh-CN" altLang="en-US" sz="2000"/>
              <a:t>的作用是什么？为什么</a:t>
            </a:r>
            <a:r>
              <a:rPr lang="en-US" altLang="zh-CN" sz="2000"/>
              <a:t>find_min</a:t>
            </a:r>
            <a:r>
              <a:rPr lang="zh-CN" altLang="en-US" sz="2000"/>
              <a:t>函数不写在</a:t>
            </a:r>
            <a:r>
              <a:rPr lang="en-US" altLang="zh-CN" sz="2000"/>
              <a:t>selection_sort</a:t>
            </a:r>
            <a:r>
              <a:rPr lang="zh-CN" altLang="en-US" sz="2000"/>
              <a:t>函数的外面？</a:t>
            </a:r>
            <a:endParaRPr lang="en-US" altLang="zh-CN" sz="2000"/>
          </a:p>
          <a:p>
            <a:pPr marL="742950" lvl="1" indent="-285750">
              <a:buFont typeface="Arial" panose="020B0604020202020204" pitchFamily="34" charset="0"/>
              <a:buChar char="•"/>
            </a:pPr>
            <a:r>
              <a:rPr lang="zh-CN" altLang="en-US" sz="2000"/>
              <a:t>完美函数的思想：希望整个函数是个黑盒子，拥有完整的功能</a:t>
            </a:r>
            <a:endParaRPr lang="en-US" altLang="zh-CN" sz="2000"/>
          </a:p>
          <a:p>
            <a:pPr marL="742950" lvl="1" indent="-285750">
              <a:buFont typeface="Arial" panose="020B0604020202020204" pitchFamily="34" charset="0"/>
              <a:buChar char="•"/>
            </a:pPr>
            <a:r>
              <a:rPr lang="zh-CN" altLang="en-US" sz="2000"/>
              <a:t>嵌套函数的作用是希望内部函数只属于自己（不希望其他外界函数调用</a:t>
            </a:r>
            <a:r>
              <a:rPr lang="en-US" altLang="zh-CN" sz="2000"/>
              <a:t>find_min</a:t>
            </a:r>
            <a:r>
              <a:rPr lang="zh-CN" altLang="en-US" sz="2000"/>
              <a:t>函数），且能完成完整功能</a:t>
            </a:r>
            <a:endParaRPr lang="en-US" altLang="zh-CN" sz="2000" dirty="0"/>
          </a:p>
        </p:txBody>
      </p:sp>
      <p:sp>
        <p:nvSpPr>
          <p:cNvPr id="3" name="矩形 2">
            <a:extLst>
              <a:ext uri="{FF2B5EF4-FFF2-40B4-BE49-F238E27FC236}">
                <a16:creationId xmlns:a16="http://schemas.microsoft.com/office/drawing/2014/main" id="{C14A1CA9-DFD4-463B-8DC8-30C3BA72CEBC}"/>
              </a:ext>
            </a:extLst>
          </p:cNvPr>
          <p:cNvSpPr/>
          <p:nvPr/>
        </p:nvSpPr>
        <p:spPr>
          <a:xfrm>
            <a:off x="2525434" y="4870214"/>
            <a:ext cx="2585964"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rPr>
              <a:t>结果：</a:t>
            </a:r>
            <a:r>
              <a:rPr lang="en-US" altLang="zh-CN" b="1" dirty="0">
                <a:solidFill>
                  <a:srgbClr val="000000"/>
                </a:solidFill>
                <a:latin typeface="微软雅黑" panose="020B0503020204020204" pitchFamily="34" charset="-122"/>
                <a:ea typeface="微软雅黑" panose="020B0503020204020204" pitchFamily="34" charset="-122"/>
              </a:rPr>
              <a:t>[1, 2, 3, 3, 4, 9]</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33179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8" name="文本框 7"/>
          <p:cNvSpPr txBox="1"/>
          <p:nvPr/>
        </p:nvSpPr>
        <p:spPr>
          <a:xfrm>
            <a:off x="1917572" y="1070976"/>
            <a:ext cx="7503414" cy="400110"/>
          </a:xfrm>
          <a:prstGeom prst="rect">
            <a:avLst/>
          </a:prstGeom>
          <a:noFill/>
        </p:spPr>
        <p:txBody>
          <a:bodyPr wrap="square" rtlCol="0">
            <a:spAutoFit/>
          </a:bodyPr>
          <a:lstStyle/>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rPr>
              <a:t>常见的异常描述如下表所示</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70246779"/>
              </p:ext>
            </p:extLst>
          </p:nvPr>
        </p:nvGraphicFramePr>
        <p:xfrm>
          <a:off x="1693065" y="2080329"/>
          <a:ext cx="8362616" cy="4103876"/>
        </p:xfrm>
        <a:graphic>
          <a:graphicData uri="http://schemas.openxmlformats.org/presentationml/2006/ole">
            <mc:AlternateContent xmlns:mc="http://schemas.openxmlformats.org/markup-compatibility/2006">
              <mc:Choice xmlns:v="urn:schemas-microsoft-com:vml" Requires="v">
                <p:oleObj spid="_x0000_s30729" name="文档" r:id="rId3" imgW="5486400" imgH="2692400" progId="Word.Document.12">
                  <p:embed/>
                </p:oleObj>
              </mc:Choice>
              <mc:Fallback>
                <p:oleObj name="文档" r:id="rId3" imgW="5486400" imgH="2692400" progId="Word.Document.12">
                  <p:embed/>
                  <p:pic>
                    <p:nvPicPr>
                      <p:cNvPr id="20" name="对象 19"/>
                      <p:cNvPicPr/>
                      <p:nvPr/>
                    </p:nvPicPr>
                    <p:blipFill>
                      <a:blip r:embed="rId4"/>
                      <a:stretch>
                        <a:fillRect/>
                      </a:stretch>
                    </p:blipFill>
                    <p:spPr>
                      <a:xfrm>
                        <a:off x="1693065" y="2080329"/>
                        <a:ext cx="8362616" cy="4103876"/>
                      </a:xfrm>
                      <a:prstGeom prst="rect">
                        <a:avLst/>
                      </a:prstGeom>
                    </p:spPr>
                  </p:pic>
                </p:oleObj>
              </mc:Fallback>
            </mc:AlternateContent>
          </a:graphicData>
        </a:graphic>
      </p:graphicFrame>
      <p:sp>
        <p:nvSpPr>
          <p:cNvPr id="10" name="文本框 9"/>
          <p:cNvSpPr txBox="1"/>
          <p:nvPr/>
        </p:nvSpPr>
        <p:spPr>
          <a:xfrm>
            <a:off x="4595427" y="1585225"/>
            <a:ext cx="214770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Times New Roman" charset="0"/>
              </a:rPr>
              <a:t>常见异常描述表</a:t>
            </a:r>
            <a:endParaRPr lang="en-US" altLang="zh-CN" sz="2000" b="1"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5366180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6" name="文本框 5"/>
          <p:cNvSpPr txBox="1"/>
          <p:nvPr/>
        </p:nvSpPr>
        <p:spPr>
          <a:xfrm>
            <a:off x="1423814" y="1019593"/>
            <a:ext cx="9050222" cy="2893100"/>
          </a:xfrm>
          <a:prstGeom prst="rect">
            <a:avLst/>
          </a:prstGeom>
          <a:noFill/>
        </p:spPr>
        <p:txBody>
          <a:bodyPr wrap="square" rtlCol="0">
            <a:spAutoFit/>
          </a:bodyPr>
          <a:lstStyle/>
          <a:p>
            <a:pPr marL="342900" indent="-342900">
              <a:buFont typeface="Arial" charset="0"/>
              <a:buChar char="•"/>
            </a:pPr>
            <a:r>
              <a:rPr lang="zh-CN" altLang="en-US" sz="2200" b="1" kern="100" dirty="0">
                <a:latin typeface="微软雅黑" panose="020B0503020204020204" pitchFamily="34" charset="-122"/>
                <a:ea typeface="微软雅黑" panose="020B0503020204020204" pitchFamily="34" charset="-122"/>
              </a:rPr>
              <a:t>对</a:t>
            </a:r>
            <a:r>
              <a:rPr lang="zh-CN" altLang="zh-CN" sz="2200" b="1" kern="100" dirty="0">
                <a:latin typeface="微软雅黑" panose="020B0503020204020204" pitchFamily="34" charset="-122"/>
                <a:ea typeface="微软雅黑" panose="020B0503020204020204" pitchFamily="34" charset="-122"/>
                <a:cs typeface="Times New Roman" charset="0"/>
              </a:rPr>
              <a:t>资源进行访问时还可以用</a:t>
            </a:r>
            <a:r>
              <a:rPr lang="en-US" altLang="zh-CN" sz="2200" b="1" kern="100" dirty="0">
                <a:latin typeface="微软雅黑" panose="020B0503020204020204" pitchFamily="34" charset="-122"/>
                <a:ea typeface="微软雅黑" panose="020B0503020204020204" pitchFamily="34" charset="-122"/>
              </a:rPr>
              <a:t>with</a:t>
            </a:r>
            <a:r>
              <a:rPr lang="zh-CN" altLang="zh-CN" sz="2200" b="1" kern="100" dirty="0">
                <a:latin typeface="微软雅黑" panose="020B0503020204020204" pitchFamily="34" charset="-122"/>
                <a:ea typeface="微软雅黑" panose="020B0503020204020204" pitchFamily="34" charset="-122"/>
                <a:cs typeface="Times New Roman" charset="0"/>
              </a:rPr>
              <a:t>语句处理异常</a:t>
            </a:r>
            <a:endParaRPr lang="en-US" altLang="zh-CN" sz="2200" b="1"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zh-CN" altLang="en-US" sz="2000" kern="100" dirty="0">
                <a:latin typeface="微软雅黑" panose="020B0503020204020204" pitchFamily="34" charset="-122"/>
                <a:ea typeface="微软雅黑" panose="020B0503020204020204" pitchFamily="34" charset="-122"/>
                <a:cs typeface="Times New Roman" charset="0"/>
              </a:rPr>
              <a:t>    前面所述的</a:t>
            </a: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en-US" sz="2000" kern="100" dirty="0">
                <a:latin typeface="微软雅黑" panose="020B0503020204020204" pitchFamily="34" charset="-122"/>
                <a:ea typeface="微软雅黑" panose="020B0503020204020204" pitchFamily="34" charset="-122"/>
                <a:cs typeface="Times New Roman" charset="0"/>
              </a:rPr>
              <a:t>方法有些繁琐，而</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en-US" sz="2000" kern="100" dirty="0">
                <a:latin typeface="微软雅黑" panose="020B0503020204020204" pitchFamily="34" charset="-122"/>
                <a:ea typeface="微软雅黑" panose="020B0503020204020204" pitchFamily="34" charset="-122"/>
                <a:cs typeface="Times New Roman" charset="0"/>
              </a:rPr>
              <a:t>语句形式简单，适用于对资源进行访问的场合，</a:t>
            </a:r>
            <a:r>
              <a:rPr lang="zh-CN" altLang="zh-CN" sz="2000" kern="100" dirty="0">
                <a:latin typeface="微软雅黑" panose="020B0503020204020204" pitchFamily="34" charset="-122"/>
                <a:ea typeface="微软雅黑" panose="020B0503020204020204" pitchFamily="34" charset="-122"/>
                <a:cs typeface="Times New Roman" charset="0"/>
              </a:rPr>
              <a:t>确保不管使用过程中是否发生异常都会执行必要的“清理”操作，释放资源，比如文件使用后自动关闭、线程中锁的自动获取和释放等。</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zh-CN" sz="2000" kern="100" dirty="0">
                <a:latin typeface="微软雅黑" panose="020B0503020204020204" pitchFamily="34" charset="-122"/>
                <a:ea typeface="微软雅黑" panose="020B0503020204020204" pitchFamily="34" charset="-122"/>
                <a:cs typeface="Times New Roman" charset="0"/>
              </a:rPr>
              <a:t>语句的形式如下：</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endParaRPr lang="en-US" altLang="zh-CN" sz="2000" kern="100" dirty="0">
              <a:latin typeface="微软雅黑" panose="020B0503020204020204" pitchFamily="34" charset="-122"/>
              <a:ea typeface="微软雅黑" panose="020B0503020204020204" pitchFamily="34" charset="-122"/>
              <a:cs typeface="Times New Roman" charset="0"/>
            </a:endParaRPr>
          </a:p>
          <a:p>
            <a:pPr lvl="3" indent="266700" algn="just"/>
            <a:r>
              <a:rPr lang="en-US" altLang="zh-CN" sz="2000" kern="100" dirty="0">
                <a:latin typeface="微软雅黑" panose="020B0503020204020204" pitchFamily="34" charset="-122"/>
                <a:ea typeface="微软雅黑" panose="020B0503020204020204" pitchFamily="34" charset="-122"/>
                <a:cs typeface="Times New Roman" charset="0"/>
              </a:rPr>
              <a:t>with </a:t>
            </a:r>
            <a:r>
              <a:rPr lang="zh-CN" altLang="zh-CN" sz="2000" kern="100" dirty="0">
                <a:latin typeface="微软雅黑" panose="020B0503020204020204" pitchFamily="34" charset="-122"/>
                <a:ea typeface="微软雅黑" panose="020B0503020204020204" pitchFamily="34" charset="-122"/>
                <a:cs typeface="Times New Roman" charset="0"/>
              </a:rPr>
              <a:t>对资源的操作语句</a:t>
            </a:r>
            <a:r>
              <a:rPr lang="en-US" altLang="zh-CN" sz="2000" kern="100" dirty="0">
                <a:latin typeface="微软雅黑" panose="020B0503020204020204" pitchFamily="34" charset="-122"/>
                <a:ea typeface="微软雅黑" panose="020B0503020204020204" pitchFamily="34" charset="-122"/>
                <a:cs typeface="Times New Roman" charset="0"/>
              </a:rPr>
              <a:t> [as target(s)]:</a:t>
            </a:r>
            <a:endParaRPr lang="zh-CN" altLang="zh-CN" sz="1600" kern="100" dirty="0">
              <a:latin typeface="微软雅黑" panose="020B0503020204020204" pitchFamily="34" charset="-122"/>
              <a:ea typeface="微软雅黑" panose="020B0503020204020204" pitchFamily="34" charset="-122"/>
              <a:cs typeface="Times New Roman" charset="0"/>
            </a:endParaRPr>
          </a:p>
          <a:p>
            <a:pPr lvl="3"/>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cs typeface="Times New Roman" charset="0"/>
              </a:rPr>
              <a:t>正常函数代码段</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1" name="文本框 10"/>
          <p:cNvSpPr txBox="1"/>
          <p:nvPr/>
        </p:nvSpPr>
        <p:spPr>
          <a:xfrm>
            <a:off x="1331049" y="4078098"/>
            <a:ext cx="9050222" cy="1323439"/>
          </a:xfrm>
          <a:prstGeom prst="rect">
            <a:avLst/>
          </a:prstGeom>
          <a:noFill/>
        </p:spPr>
        <p:txBody>
          <a:bodyPr wrap="square" rtlCol="0">
            <a:spAutoFit/>
          </a:bodyPr>
          <a:lstStyle/>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rPr>
              <a:t>故对于</a:t>
            </a:r>
            <a:r>
              <a:rPr lang="zh-CN" altLang="zh-CN" sz="2000" kern="100" dirty="0">
                <a:latin typeface="微软雅黑" panose="020B0503020204020204" pitchFamily="34" charset="-122"/>
                <a:ea typeface="微软雅黑" panose="020B0503020204020204" pitchFamily="34" charset="-122"/>
                <a:cs typeface="Times New Roman" charset="0"/>
              </a:rPr>
              <a:t>处理打开文件这种操作时产生的异常，我们可以用</a:t>
            </a:r>
            <a:r>
              <a:rPr lang="en-US" altLang="zh-CN" sz="2000" kern="100" dirty="0">
                <a:latin typeface="微软雅黑" panose="020B0503020204020204" pitchFamily="34" charset="-122"/>
                <a:ea typeface="微软雅黑" panose="020B0503020204020204" pitchFamily="34" charset="-122"/>
              </a:rPr>
              <a:t>with</a:t>
            </a:r>
            <a:r>
              <a:rPr lang="zh-CN" altLang="zh-CN" sz="2000" kern="100" dirty="0">
                <a:latin typeface="微软雅黑" panose="020B0503020204020204" pitchFamily="34" charset="-122"/>
                <a:ea typeface="微软雅黑" panose="020B0503020204020204" pitchFamily="34" charset="-122"/>
                <a:cs typeface="Times New Roman" charset="0"/>
              </a:rPr>
              <a:t>语句来处理，它会自动帮我们调用</a:t>
            </a:r>
            <a:r>
              <a:rPr lang="en-US" altLang="zh-CN" sz="2000" kern="100" dirty="0">
                <a:latin typeface="微软雅黑" panose="020B0503020204020204" pitchFamily="34" charset="-122"/>
                <a:ea typeface="微软雅黑" panose="020B0503020204020204" pitchFamily="34" charset="-122"/>
              </a:rPr>
              <a:t>close</a:t>
            </a:r>
            <a:r>
              <a:rPr lang="zh-CN" altLang="zh-CN" sz="2000" kern="100" dirty="0">
                <a:latin typeface="微软雅黑" panose="020B0503020204020204" pitchFamily="34" charset="-122"/>
                <a:ea typeface="微软雅黑" panose="020B0503020204020204" pitchFamily="34" charset="-122"/>
                <a:cs typeface="Times New Roman" charset="0"/>
              </a:rPr>
              <a:t>方法</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这种写法和使用</a:t>
            </a:r>
            <a:r>
              <a:rPr lang="en-US" altLang="zh-CN" sz="2000" kern="100" dirty="0">
                <a:latin typeface="微软雅黑" panose="020B0503020204020204" pitchFamily="34" charset="-122"/>
                <a:ea typeface="微软雅黑" panose="020B0503020204020204" pitchFamily="34" charset="-122"/>
                <a:cs typeface="Times New Roman" charset="0"/>
              </a:rPr>
              <a:t>try-finally</a:t>
            </a:r>
            <a:r>
              <a:rPr lang="zh-CN" altLang="en-US" sz="2000" kern="100" dirty="0">
                <a:latin typeface="微软雅黑" panose="020B0503020204020204" pitchFamily="34" charset="-122"/>
                <a:ea typeface="微软雅黑" panose="020B0503020204020204" pitchFamily="34" charset="-122"/>
                <a:cs typeface="Times New Roman" charset="0"/>
              </a:rPr>
              <a:t>关闭文件的效果一样，它会自动调用</a:t>
            </a:r>
            <a:r>
              <a:rPr lang="en-US" altLang="zh-CN" sz="2000" kern="100" dirty="0">
                <a:latin typeface="微软雅黑" panose="020B0503020204020204" pitchFamily="34" charset="-122"/>
                <a:ea typeface="微软雅黑" panose="020B0503020204020204" pitchFamily="34" charset="-122"/>
                <a:cs typeface="Times New Roman" charset="0"/>
              </a:rPr>
              <a:t>close</a:t>
            </a:r>
            <a:r>
              <a:rPr lang="zh-CN" altLang="en-US" sz="2000" kern="100" dirty="0">
                <a:latin typeface="微软雅黑" panose="020B0503020204020204" pitchFamily="34" charset="-122"/>
                <a:ea typeface="微软雅黑" panose="020B0503020204020204" pitchFamily="34" charset="-122"/>
                <a:cs typeface="Times New Roman" charset="0"/>
              </a:rPr>
              <a:t>方法，</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en-US" sz="2000" kern="100" dirty="0">
                <a:latin typeface="微软雅黑" panose="020B0503020204020204" pitchFamily="34" charset="-122"/>
                <a:ea typeface="微软雅黑" panose="020B0503020204020204" pitchFamily="34" charset="-122"/>
                <a:cs typeface="Times New Roman" charset="0"/>
              </a:rPr>
              <a:t>语句使代码简洁了很多。</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2" name="文本框 11"/>
          <p:cNvSpPr txBox="1">
            <a:spLocks noChangeArrowheads="1"/>
          </p:cNvSpPr>
          <p:nvPr/>
        </p:nvSpPr>
        <p:spPr bwMode="auto">
          <a:xfrm>
            <a:off x="2770985" y="5559287"/>
            <a:ext cx="5192837" cy="841256"/>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with</a:t>
            </a:r>
            <a:r>
              <a:rPr lang="zh-CN" sz="1600" b="1" kern="100" dirty="0">
                <a:effectLst/>
                <a:latin typeface="微软雅黑" panose="020B0503020204020204" pitchFamily="34" charset="-122"/>
                <a:ea typeface="微软雅黑" panose="020B0503020204020204" pitchFamily="34" charset="-122"/>
                <a:cs typeface="Times New Roman" charset="0"/>
              </a:rPr>
              <a:t>语句使用示例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with open("F:/</a:t>
            </a:r>
            <a:r>
              <a:rPr lang="en-US" sz="1600" kern="100" dirty="0" err="1">
                <a:effectLst/>
                <a:latin typeface="微软雅黑" panose="020B0503020204020204" pitchFamily="34" charset="-122"/>
                <a:ea typeface="微软雅黑" panose="020B0503020204020204" pitchFamily="34" charset="-122"/>
                <a:cs typeface="Times New Roman" charset="0"/>
              </a:rPr>
              <a:t>file.txt",'w</a:t>
            </a:r>
            <a:r>
              <a:rPr lang="en-US" sz="1600" kern="100" dirty="0">
                <a:effectLst/>
                <a:latin typeface="微软雅黑" panose="020B0503020204020204" pitchFamily="34" charset="-122"/>
                <a:ea typeface="微软雅黑" panose="020B0503020204020204" pitchFamily="34" charset="-122"/>
                <a:cs typeface="Times New Roman" charset="0"/>
              </a:rPr>
              <a:t>') as f:</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("Hello world!")</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1261405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6" name="文本框 5"/>
          <p:cNvSpPr txBox="1"/>
          <p:nvPr/>
        </p:nvSpPr>
        <p:spPr>
          <a:xfrm>
            <a:off x="1423814" y="1019593"/>
            <a:ext cx="9050222" cy="2893100"/>
          </a:xfrm>
          <a:prstGeom prst="rect">
            <a:avLst/>
          </a:prstGeom>
          <a:noFill/>
        </p:spPr>
        <p:txBody>
          <a:bodyPr wrap="square" rtlCol="0">
            <a:spAutoFit/>
          </a:bodyPr>
          <a:lstStyle/>
          <a:p>
            <a:pPr marL="342900" indent="-342900">
              <a:buFont typeface="Arial" charset="0"/>
              <a:buChar char="•"/>
            </a:pPr>
            <a:r>
              <a:rPr lang="zh-CN" altLang="en-US" sz="2200" b="1" kern="100" dirty="0">
                <a:latin typeface="微软雅黑" panose="020B0503020204020204" pitchFamily="34" charset="-122"/>
                <a:ea typeface="微软雅黑" panose="020B0503020204020204" pitchFamily="34" charset="-122"/>
              </a:rPr>
              <a:t>对</a:t>
            </a:r>
            <a:r>
              <a:rPr lang="zh-CN" altLang="zh-CN" sz="2200" b="1" kern="100" dirty="0">
                <a:latin typeface="微软雅黑" panose="020B0503020204020204" pitchFamily="34" charset="-122"/>
                <a:ea typeface="微软雅黑" panose="020B0503020204020204" pitchFamily="34" charset="-122"/>
                <a:cs typeface="Times New Roman" charset="0"/>
              </a:rPr>
              <a:t>资源进行访问时还可以用</a:t>
            </a:r>
            <a:r>
              <a:rPr lang="en-US" altLang="zh-CN" sz="2200" b="1" kern="100" dirty="0">
                <a:latin typeface="微软雅黑" panose="020B0503020204020204" pitchFamily="34" charset="-122"/>
                <a:ea typeface="微软雅黑" panose="020B0503020204020204" pitchFamily="34" charset="-122"/>
              </a:rPr>
              <a:t>with</a:t>
            </a:r>
            <a:r>
              <a:rPr lang="zh-CN" altLang="zh-CN" sz="2200" b="1" kern="100" dirty="0">
                <a:latin typeface="微软雅黑" panose="020B0503020204020204" pitchFamily="34" charset="-122"/>
                <a:ea typeface="微软雅黑" panose="020B0503020204020204" pitchFamily="34" charset="-122"/>
                <a:cs typeface="Times New Roman" charset="0"/>
              </a:rPr>
              <a:t>语句处理异常</a:t>
            </a:r>
            <a:endParaRPr lang="en-US" altLang="zh-CN" sz="2200" b="1"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zh-CN" altLang="en-US" sz="2000" kern="100" dirty="0">
                <a:latin typeface="微软雅黑" panose="020B0503020204020204" pitchFamily="34" charset="-122"/>
                <a:ea typeface="微软雅黑" panose="020B0503020204020204" pitchFamily="34" charset="-122"/>
                <a:cs typeface="Times New Roman" charset="0"/>
              </a:rPr>
              <a:t>    前面所述的</a:t>
            </a: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en-US" sz="2000" kern="100" dirty="0">
                <a:latin typeface="微软雅黑" panose="020B0503020204020204" pitchFamily="34" charset="-122"/>
                <a:ea typeface="微软雅黑" panose="020B0503020204020204" pitchFamily="34" charset="-122"/>
                <a:cs typeface="Times New Roman" charset="0"/>
              </a:rPr>
              <a:t>方法有些繁琐，而</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en-US" sz="2000" kern="100" dirty="0">
                <a:latin typeface="微软雅黑" panose="020B0503020204020204" pitchFamily="34" charset="-122"/>
                <a:ea typeface="微软雅黑" panose="020B0503020204020204" pitchFamily="34" charset="-122"/>
                <a:cs typeface="Times New Roman" charset="0"/>
              </a:rPr>
              <a:t>语句形式简单，适用于对资源进行访问的场合，</a:t>
            </a:r>
            <a:r>
              <a:rPr lang="zh-CN" altLang="zh-CN" sz="2000" kern="100" dirty="0">
                <a:latin typeface="微软雅黑" panose="020B0503020204020204" pitchFamily="34" charset="-122"/>
                <a:ea typeface="微软雅黑" panose="020B0503020204020204" pitchFamily="34" charset="-122"/>
                <a:cs typeface="Times New Roman" charset="0"/>
              </a:rPr>
              <a:t>确保不管使用过程中是否发生异常都会执行必要的“清理”操作，释放资源，比如文件使用后自动关闭、线程中锁的自动获取和释放等。</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zh-CN" sz="2000" kern="100" dirty="0">
                <a:latin typeface="微软雅黑" panose="020B0503020204020204" pitchFamily="34" charset="-122"/>
                <a:ea typeface="微软雅黑" panose="020B0503020204020204" pitchFamily="34" charset="-122"/>
                <a:cs typeface="Times New Roman" charset="0"/>
              </a:rPr>
              <a:t>语句的形式如下：</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endParaRPr lang="en-US" altLang="zh-CN" sz="2000" kern="100" dirty="0">
              <a:latin typeface="微软雅黑" panose="020B0503020204020204" pitchFamily="34" charset="-122"/>
              <a:ea typeface="微软雅黑" panose="020B0503020204020204" pitchFamily="34" charset="-122"/>
              <a:cs typeface="Times New Roman" charset="0"/>
            </a:endParaRPr>
          </a:p>
          <a:p>
            <a:pPr lvl="3" indent="266700" algn="just"/>
            <a:r>
              <a:rPr lang="en-US" altLang="zh-CN" sz="2000" kern="100" dirty="0">
                <a:latin typeface="微软雅黑" panose="020B0503020204020204" pitchFamily="34" charset="-122"/>
                <a:ea typeface="微软雅黑" panose="020B0503020204020204" pitchFamily="34" charset="-122"/>
                <a:cs typeface="Times New Roman" charset="0"/>
              </a:rPr>
              <a:t>with </a:t>
            </a:r>
            <a:r>
              <a:rPr lang="zh-CN" altLang="zh-CN" sz="2000" kern="100" dirty="0">
                <a:latin typeface="微软雅黑" panose="020B0503020204020204" pitchFamily="34" charset="-122"/>
                <a:ea typeface="微软雅黑" panose="020B0503020204020204" pitchFamily="34" charset="-122"/>
                <a:cs typeface="Times New Roman" charset="0"/>
              </a:rPr>
              <a:t>对资源的操作语句</a:t>
            </a:r>
            <a:r>
              <a:rPr lang="en-US" altLang="zh-CN" sz="2000" kern="100" dirty="0">
                <a:latin typeface="微软雅黑" panose="020B0503020204020204" pitchFamily="34" charset="-122"/>
                <a:ea typeface="微软雅黑" panose="020B0503020204020204" pitchFamily="34" charset="-122"/>
                <a:cs typeface="Times New Roman" charset="0"/>
              </a:rPr>
              <a:t> [as target(s)]:</a:t>
            </a:r>
            <a:endParaRPr lang="zh-CN" altLang="zh-CN" sz="1600" kern="100" dirty="0">
              <a:latin typeface="微软雅黑" panose="020B0503020204020204" pitchFamily="34" charset="-122"/>
              <a:ea typeface="微软雅黑" panose="020B0503020204020204" pitchFamily="34" charset="-122"/>
              <a:cs typeface="Times New Roman" charset="0"/>
            </a:endParaRPr>
          </a:p>
          <a:p>
            <a:pPr lvl="3"/>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cs typeface="Times New Roman" charset="0"/>
              </a:rPr>
              <a:t>正常函数代码段</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1" name="文本框 10"/>
          <p:cNvSpPr txBox="1"/>
          <p:nvPr/>
        </p:nvSpPr>
        <p:spPr>
          <a:xfrm>
            <a:off x="1331049" y="4078098"/>
            <a:ext cx="9050222" cy="1323439"/>
          </a:xfrm>
          <a:prstGeom prst="rect">
            <a:avLst/>
          </a:prstGeom>
          <a:noFill/>
        </p:spPr>
        <p:txBody>
          <a:bodyPr wrap="square" rtlCol="0">
            <a:spAutoFit/>
          </a:bodyPr>
          <a:lstStyle/>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rPr>
              <a:t>故对于</a:t>
            </a:r>
            <a:r>
              <a:rPr lang="zh-CN" altLang="zh-CN" sz="2000" kern="100" dirty="0">
                <a:latin typeface="微软雅黑" panose="020B0503020204020204" pitchFamily="34" charset="-122"/>
                <a:ea typeface="微软雅黑" panose="020B0503020204020204" pitchFamily="34" charset="-122"/>
                <a:cs typeface="Times New Roman" charset="0"/>
              </a:rPr>
              <a:t>处理打开文件这种操作时产生的异常，我们可以用</a:t>
            </a:r>
            <a:r>
              <a:rPr lang="en-US" altLang="zh-CN" sz="2000" kern="100" dirty="0">
                <a:latin typeface="微软雅黑" panose="020B0503020204020204" pitchFamily="34" charset="-122"/>
                <a:ea typeface="微软雅黑" panose="020B0503020204020204" pitchFamily="34" charset="-122"/>
              </a:rPr>
              <a:t>with</a:t>
            </a:r>
            <a:r>
              <a:rPr lang="zh-CN" altLang="zh-CN" sz="2000" kern="100" dirty="0">
                <a:latin typeface="微软雅黑" panose="020B0503020204020204" pitchFamily="34" charset="-122"/>
                <a:ea typeface="微软雅黑" panose="020B0503020204020204" pitchFamily="34" charset="-122"/>
                <a:cs typeface="Times New Roman" charset="0"/>
              </a:rPr>
              <a:t>语句来处理，它会自动帮我们调用</a:t>
            </a:r>
            <a:r>
              <a:rPr lang="en-US" altLang="zh-CN" sz="2000" kern="100" dirty="0">
                <a:latin typeface="微软雅黑" panose="020B0503020204020204" pitchFamily="34" charset="-122"/>
                <a:ea typeface="微软雅黑" panose="020B0503020204020204" pitchFamily="34" charset="-122"/>
              </a:rPr>
              <a:t>close</a:t>
            </a:r>
            <a:r>
              <a:rPr lang="zh-CN" altLang="zh-CN" sz="2000" kern="100" dirty="0">
                <a:latin typeface="微软雅黑" panose="020B0503020204020204" pitchFamily="34" charset="-122"/>
                <a:ea typeface="微软雅黑" panose="020B0503020204020204" pitchFamily="34" charset="-122"/>
                <a:cs typeface="Times New Roman" charset="0"/>
              </a:rPr>
              <a:t>方法</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这种写法和使用</a:t>
            </a:r>
            <a:r>
              <a:rPr lang="en-US" altLang="zh-CN" sz="2000" kern="100" dirty="0">
                <a:latin typeface="微软雅黑" panose="020B0503020204020204" pitchFamily="34" charset="-122"/>
                <a:ea typeface="微软雅黑" panose="020B0503020204020204" pitchFamily="34" charset="-122"/>
                <a:cs typeface="Times New Roman" charset="0"/>
              </a:rPr>
              <a:t>try-finally</a:t>
            </a:r>
            <a:r>
              <a:rPr lang="zh-CN" altLang="en-US" sz="2000" kern="100" dirty="0">
                <a:latin typeface="微软雅黑" panose="020B0503020204020204" pitchFamily="34" charset="-122"/>
                <a:ea typeface="微软雅黑" panose="020B0503020204020204" pitchFamily="34" charset="-122"/>
                <a:cs typeface="Times New Roman" charset="0"/>
              </a:rPr>
              <a:t>关闭文件的效果一样，它会自动调用</a:t>
            </a:r>
            <a:r>
              <a:rPr lang="en-US" altLang="zh-CN" sz="2000" kern="100" dirty="0">
                <a:latin typeface="微软雅黑" panose="020B0503020204020204" pitchFamily="34" charset="-122"/>
                <a:ea typeface="微软雅黑" panose="020B0503020204020204" pitchFamily="34" charset="-122"/>
                <a:cs typeface="Times New Roman" charset="0"/>
              </a:rPr>
              <a:t>close</a:t>
            </a:r>
            <a:r>
              <a:rPr lang="zh-CN" altLang="en-US" sz="2000" kern="100" dirty="0">
                <a:latin typeface="微软雅黑" panose="020B0503020204020204" pitchFamily="34" charset="-122"/>
                <a:ea typeface="微软雅黑" panose="020B0503020204020204" pitchFamily="34" charset="-122"/>
                <a:cs typeface="Times New Roman" charset="0"/>
              </a:rPr>
              <a:t>方法，</a:t>
            </a:r>
            <a:r>
              <a:rPr lang="en-US" altLang="zh-CN" sz="2000" kern="100" dirty="0">
                <a:latin typeface="微软雅黑" panose="020B0503020204020204" pitchFamily="34" charset="-122"/>
                <a:ea typeface="微软雅黑" panose="020B0503020204020204" pitchFamily="34" charset="-122"/>
                <a:cs typeface="Times New Roman" charset="0"/>
              </a:rPr>
              <a:t>with</a:t>
            </a:r>
            <a:r>
              <a:rPr lang="zh-CN" altLang="en-US" sz="2000" kern="100" dirty="0">
                <a:latin typeface="微软雅黑" panose="020B0503020204020204" pitchFamily="34" charset="-122"/>
                <a:ea typeface="微软雅黑" panose="020B0503020204020204" pitchFamily="34" charset="-122"/>
                <a:cs typeface="Times New Roman" charset="0"/>
              </a:rPr>
              <a:t>语句使代码简洁了很多。</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2" name="文本框 11"/>
          <p:cNvSpPr txBox="1">
            <a:spLocks noChangeArrowheads="1"/>
          </p:cNvSpPr>
          <p:nvPr/>
        </p:nvSpPr>
        <p:spPr bwMode="auto">
          <a:xfrm>
            <a:off x="2770985" y="5559287"/>
            <a:ext cx="5192837" cy="841256"/>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with</a:t>
            </a:r>
            <a:r>
              <a:rPr lang="zh-CN" sz="1600" b="1" kern="100" dirty="0">
                <a:effectLst/>
                <a:latin typeface="微软雅黑" panose="020B0503020204020204" pitchFamily="34" charset="-122"/>
                <a:ea typeface="微软雅黑" panose="020B0503020204020204" pitchFamily="34" charset="-122"/>
                <a:cs typeface="Times New Roman" charset="0"/>
              </a:rPr>
              <a:t>语句使用示例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with open("F:/</a:t>
            </a:r>
            <a:r>
              <a:rPr lang="en-US" sz="1600" b="1" kern="100" dirty="0" err="1">
                <a:effectLst/>
                <a:latin typeface="微软雅黑" panose="020B0503020204020204" pitchFamily="34" charset="-122"/>
                <a:ea typeface="微软雅黑" panose="020B0503020204020204" pitchFamily="34" charset="-122"/>
                <a:cs typeface="Times New Roman" charset="0"/>
              </a:rPr>
              <a:t>file.txt",'w</a:t>
            </a:r>
            <a:r>
              <a:rPr lang="en-US" sz="1600" b="1" kern="100" dirty="0">
                <a:effectLst/>
                <a:latin typeface="微软雅黑" panose="020B0503020204020204" pitchFamily="34" charset="-122"/>
                <a:ea typeface="微软雅黑" panose="020B0503020204020204" pitchFamily="34" charset="-122"/>
                <a:cs typeface="Times New Roman" charset="0"/>
              </a:rPr>
              <a:t>') as f:</a:t>
            </a:r>
            <a:endParaRPr lang="zh-CN" sz="1600" b="1"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    </a:t>
            </a:r>
            <a:r>
              <a:rPr lang="en-US" sz="1600" b="1" kern="100" dirty="0" err="1">
                <a:effectLst/>
                <a:latin typeface="微软雅黑" panose="020B0503020204020204" pitchFamily="34" charset="-122"/>
                <a:ea typeface="微软雅黑" panose="020B0503020204020204" pitchFamily="34" charset="-122"/>
                <a:cs typeface="Times New Roman" charset="0"/>
              </a:rPr>
              <a:t>f.write</a:t>
            </a:r>
            <a:r>
              <a:rPr lang="en-US" sz="1600" b="1" kern="100" dirty="0">
                <a:effectLst/>
                <a:latin typeface="微软雅黑" panose="020B0503020204020204" pitchFamily="34" charset="-122"/>
                <a:ea typeface="微软雅黑" panose="020B0503020204020204" pitchFamily="34" charset="-122"/>
                <a:cs typeface="Times New Roman" charset="0"/>
              </a:rPr>
              <a:t>("Hello world!")</a:t>
            </a:r>
            <a:endParaRPr lang="zh-CN" sz="1600" b="1"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0598149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9050"/>
            <a:ext cx="12192000"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192000" cy="6858000"/>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01938" y="1800225"/>
            <a:ext cx="6588125" cy="2216150"/>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dist"/>
            <a:r>
              <a:rPr kumimoji="0" lang="en-US" altLang="zh-CN" sz="11500">
                <a:solidFill>
                  <a:schemeClr val="bg1"/>
                </a:solidFill>
                <a:latin typeface="方正兰亭粗黑_GBK" charset="-122"/>
                <a:ea typeface="方正兰亭超细黑简体" panose="02000000000000000000" pitchFamily="2" charset="-122"/>
              </a:rPr>
              <a:t>T</a:t>
            </a:r>
            <a:r>
              <a:rPr kumimoji="0" lang="en-US" altLang="zh-CN" sz="7200">
                <a:solidFill>
                  <a:schemeClr val="bg1"/>
                </a:solidFill>
                <a:latin typeface="方正兰亭粗黑_GBK" charset="-122"/>
                <a:ea typeface="方正兰亭超细黑简体" panose="02000000000000000000" pitchFamily="2" charset="-122"/>
              </a:rPr>
              <a:t>H</a:t>
            </a:r>
            <a:r>
              <a:rPr kumimoji="0" lang="en-US" altLang="zh-CN" sz="13800">
                <a:solidFill>
                  <a:srgbClr val="FFE401"/>
                </a:solidFill>
                <a:latin typeface="方正兰亭粗黑_GBK" charset="-122"/>
                <a:ea typeface="方正兰亭超细黑简体" panose="02000000000000000000" pitchFamily="2" charset="-122"/>
              </a:rPr>
              <a:t>A</a:t>
            </a:r>
            <a:r>
              <a:rPr kumimoji="0" lang="en-US" altLang="zh-CN" sz="7200">
                <a:solidFill>
                  <a:schemeClr val="bg1"/>
                </a:solidFill>
                <a:latin typeface="方正兰亭粗黑_GBK" charset="-122"/>
                <a:ea typeface="方正兰亭超细黑简体" panose="02000000000000000000" pitchFamily="2" charset="-122"/>
              </a:rPr>
              <a:t>N</a:t>
            </a:r>
            <a:r>
              <a:rPr kumimoji="0" lang="en-US" altLang="zh-CN" sz="9600">
                <a:solidFill>
                  <a:schemeClr val="bg1"/>
                </a:solidFill>
                <a:latin typeface="方正兰亭粗黑_GBK" charset="-122"/>
                <a:ea typeface="方正兰亭超细黑简体" panose="02000000000000000000" pitchFamily="2" charset="-122"/>
              </a:rPr>
              <a:t>K</a:t>
            </a:r>
            <a:r>
              <a:rPr kumimoji="0" lang="en-US" altLang="zh-CN" sz="7200">
                <a:solidFill>
                  <a:schemeClr val="bg1"/>
                </a:solidFill>
                <a:latin typeface="方正兰亭粗黑_GBK" charset="-122"/>
                <a:ea typeface="方正兰亭超细黑简体" panose="02000000000000000000" pitchFamily="2" charset="-122"/>
              </a:rPr>
              <a:t>S</a:t>
            </a:r>
            <a:endParaRPr kumimoji="0" lang="zh-CN" altLang="en-US" sz="7200">
              <a:solidFill>
                <a:schemeClr val="bg1"/>
              </a:solidFill>
              <a:latin typeface="方正兰亭粗黑_GBK" charset="-122"/>
              <a:ea typeface="方正兰亭超细黑简体" panose="02000000000000000000" pitchFamily="2" charset="-122"/>
            </a:endParaRP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33797"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3804"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17" name="直接连接符 16"/>
          <p:cNvCxnSpPr/>
          <p:nvPr/>
        </p:nvCxnSpPr>
        <p:spPr>
          <a:xfrm>
            <a:off x="1066800" y="1611313"/>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7600" y="4206875"/>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66800" y="1733550"/>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982200" y="4079875"/>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33802" name="文本框 20"/>
          <p:cNvSpPr txBox="1">
            <a:spLocks noChangeArrowheads="1"/>
          </p:cNvSpPr>
          <p:nvPr/>
        </p:nvSpPr>
        <p:spPr bwMode="auto">
          <a:xfrm>
            <a:off x="5590096" y="5527675"/>
            <a:ext cx="10118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solidFill>
                  <a:schemeClr val="bg1"/>
                </a:solidFill>
                <a:latin typeface="微软雅黑" panose="020B0503020204020204" pitchFamily="34" charset="-122"/>
                <a:ea typeface="微软雅黑" panose="020B0503020204020204" pitchFamily="34" charset="-122"/>
              </a:rPr>
              <a:t>2018.11.5</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1C74F70-7282-4DA6-B757-F65204DA273D}"/>
              </a:ext>
            </a:extLst>
          </p:cNvPr>
          <p:cNvSpPr txBox="1"/>
          <p:nvPr/>
        </p:nvSpPr>
        <p:spPr>
          <a:xfrm>
            <a:off x="1321446" y="1231373"/>
            <a:ext cx="9354035" cy="3731086"/>
          </a:xfrm>
          <a:prstGeom prst="rect">
            <a:avLst/>
          </a:prstGeom>
          <a:solidFill>
            <a:srgbClr val="DEEAF6"/>
          </a:solidFill>
        </p:spPr>
        <p:txBody>
          <a:bodyPr wrap="square" rtlCol="0">
            <a:spAutoFit/>
          </a:bodyPr>
          <a:lstStyle/>
          <a:p>
            <a:pPr algn="ctr">
              <a:lnSpc>
                <a:spcPct val="150000"/>
              </a:lnSpc>
            </a:pPr>
            <a:r>
              <a:rPr lang="zh-CN" altLang="zh-CN" sz="2000" b="1" dirty="0">
                <a:solidFill>
                  <a:srgbClr val="C00000"/>
                </a:solidFill>
                <a:latin typeface="Times New Roman" panose="02020603050405020304" pitchFamily="18" charset="0"/>
                <a:cs typeface="Times New Roman" panose="02020603050405020304" pitchFamily="18" charset="0"/>
              </a:rPr>
              <a:t>有嵌套函数情况下分辨局部与全局变量</a:t>
            </a:r>
            <a:endParaRPr lang="zh-CN" altLang="zh-CN"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zh-CN" altLang="zh-CN" sz="2000" b="1" dirty="0">
                <a:latin typeface="Times New Roman" panose="02020603050405020304" pitchFamily="18" charset="0"/>
                <a:cs typeface="Times New Roman" panose="02020603050405020304" pitchFamily="18" charset="0"/>
              </a:rPr>
              <a:t>假设有一个变量为</a:t>
            </a:r>
            <a:r>
              <a:rPr lang="en-US" altLang="zh-CN" sz="2000" b="1" dirty="0">
                <a:latin typeface="Times New Roman" panose="02020603050405020304" pitchFamily="18" charset="0"/>
                <a:cs typeface="Times New Roman" panose="02020603050405020304" pitchFamily="18" charset="0"/>
              </a:rPr>
              <a:t>a</a:t>
            </a:r>
            <a:r>
              <a:rPr lang="zh-CN" altLang="zh-CN" sz="2000" b="1" dirty="0">
                <a:latin typeface="Times New Roman" panose="02020603050405020304" pitchFamily="18" charset="0"/>
                <a:cs typeface="Times New Roman" panose="02020603050405020304" pitchFamily="18" charset="0"/>
              </a:rPr>
              <a:t>，它出现在函数</a:t>
            </a:r>
            <a:r>
              <a:rPr lang="en-US" altLang="zh-CN" sz="2000" b="1" dirty="0">
                <a:latin typeface="Times New Roman" panose="02020603050405020304" pitchFamily="18" charset="0"/>
                <a:cs typeface="Times New Roman" panose="02020603050405020304" pitchFamily="18" charset="0"/>
              </a:rPr>
              <a:t>f</a:t>
            </a:r>
            <a:r>
              <a:rPr lang="zh-CN" altLang="zh-CN" sz="2000" b="1" dirty="0">
                <a:latin typeface="Times New Roman" panose="02020603050405020304" pitchFamily="18" charset="0"/>
                <a:cs typeface="Times New Roman" panose="02020603050405020304" pitchFamily="18" charset="0"/>
              </a:rPr>
              <a:t>里面，我们应该怎样判断它在函数</a:t>
            </a:r>
            <a:r>
              <a:rPr lang="en-US" altLang="zh-CN" sz="2000" b="1" dirty="0">
                <a:latin typeface="Times New Roman" panose="02020603050405020304" pitchFamily="18" charset="0"/>
                <a:cs typeface="Times New Roman" panose="02020603050405020304" pitchFamily="18" charset="0"/>
              </a:rPr>
              <a:t>f</a:t>
            </a:r>
            <a:r>
              <a:rPr lang="zh-CN" altLang="zh-CN" sz="2000" b="1" dirty="0">
                <a:latin typeface="Times New Roman" panose="02020603050405020304" pitchFamily="18" charset="0"/>
                <a:cs typeface="Times New Roman" panose="02020603050405020304" pitchFamily="18" charset="0"/>
              </a:rPr>
              <a:t>内是什么变量。我们可以定义如下规则。</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如果有</a:t>
            </a:r>
            <a:r>
              <a:rPr lang="en-US" altLang="zh-CN" sz="2000" dirty="0">
                <a:latin typeface="Times New Roman" panose="02020603050405020304" pitchFamily="18" charset="0"/>
                <a:cs typeface="Times New Roman" panose="02020603050405020304" pitchFamily="18" charset="0"/>
              </a:rPr>
              <a:t>global</a:t>
            </a:r>
            <a:r>
              <a:rPr lang="zh-CN" altLang="zh-CN" sz="2000" dirty="0">
                <a:latin typeface="Times New Roman" panose="02020603050405020304" pitchFamily="18" charset="0"/>
                <a:cs typeface="Times New Roman" panose="02020603050405020304" pitchFamily="18" charset="0"/>
              </a:rPr>
              <a:t>关键字修饰变量</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，那么不管函数</a:t>
            </a:r>
            <a:r>
              <a:rPr lang="en-US" altLang="zh-CN" sz="2000" dirty="0">
                <a:latin typeface="Times New Roman" panose="02020603050405020304" pitchFamily="18" charset="0"/>
                <a:cs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是不是嵌套函数，</a:t>
            </a:r>
            <a:r>
              <a:rPr lang="en-US" altLang="zh-CN" sz="2000" dirty="0">
                <a:latin typeface="Times New Roman" panose="02020603050405020304" pitchFamily="18" charset="0"/>
                <a:cs typeface="Times New Roman" panose="02020603050405020304" pitchFamily="18" charset="0"/>
              </a:rPr>
              <a:t> a</a:t>
            </a:r>
            <a:r>
              <a:rPr lang="zh-CN" altLang="zh-CN" sz="2000" dirty="0">
                <a:latin typeface="Times New Roman" panose="02020603050405020304" pitchFamily="18" charset="0"/>
                <a:cs typeface="Times New Roman" panose="02020603050405020304" pitchFamily="18" charset="0"/>
              </a:rPr>
              <a:t>都为全局变量。</a:t>
            </a: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否则，假如</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是参数或者出现在</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左边，则</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是局部变量。</a:t>
            </a: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否则，</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应继承上层函数中</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的属性。如果函数</a:t>
            </a:r>
            <a:r>
              <a:rPr lang="en-US" altLang="zh-CN" sz="2000" dirty="0">
                <a:latin typeface="Times New Roman" panose="02020603050405020304" pitchFamily="18" charset="0"/>
                <a:cs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不是嵌套函数，那么</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为全局变量。如果</a:t>
            </a:r>
            <a:r>
              <a:rPr lang="en-US" altLang="zh-CN" sz="2000" dirty="0">
                <a:latin typeface="Times New Roman" panose="02020603050405020304" pitchFamily="18" charset="0"/>
                <a:cs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是嵌套函数，</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就是上层</a:t>
            </a:r>
            <a:r>
              <a:rPr lang="zh-CN" altLang="en-US" sz="2000" dirty="0">
                <a:latin typeface="Times New Roman" panose="02020603050405020304" pitchFamily="18" charset="0"/>
                <a:cs typeface="Times New Roman" panose="02020603050405020304" pitchFamily="18" charset="0"/>
              </a:rPr>
              <a:t>函数中</a:t>
            </a:r>
            <a:r>
              <a:rPr lang="zh-CN" altLang="zh-CN"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的属性</a:t>
            </a:r>
            <a:r>
              <a:rPr lang="zh-CN"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CEC57E05-DBC4-499A-9045-8BD3F43E55AE}"/>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Tree>
    <p:extLst>
      <p:ext uri="{BB962C8B-B14F-4D97-AF65-F5344CB8AC3E}">
        <p14:creationId xmlns:p14="http://schemas.microsoft.com/office/powerpoint/2010/main" val="353241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CEC57E05-DBC4-499A-9045-8BD3F43E55AE}"/>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
        <p:nvSpPr>
          <p:cNvPr id="6" name="文本框 5">
            <a:extLst>
              <a:ext uri="{FF2B5EF4-FFF2-40B4-BE49-F238E27FC236}">
                <a16:creationId xmlns:a16="http://schemas.microsoft.com/office/drawing/2014/main" id="{B295D8C1-5374-4B86-953A-E4F07217BD38}"/>
              </a:ext>
            </a:extLst>
          </p:cNvPr>
          <p:cNvSpPr txBox="1"/>
          <p:nvPr/>
        </p:nvSpPr>
        <p:spPr>
          <a:xfrm>
            <a:off x="1175073" y="925767"/>
            <a:ext cx="259003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规则（</a:t>
            </a:r>
            <a:r>
              <a:rPr lang="en-US" altLang="zh-CN" sz="2000" dirty="0"/>
              <a:t>1</a:t>
            </a:r>
            <a:r>
              <a:rPr lang="zh-CN" altLang="en-US" sz="2000" dirty="0"/>
              <a:t>）举例</a:t>
            </a:r>
            <a:endParaRPr lang="en-US" altLang="zh-CN" sz="2000" dirty="0"/>
          </a:p>
        </p:txBody>
      </p:sp>
      <p:sp>
        <p:nvSpPr>
          <p:cNvPr id="7" name="文本框 6">
            <a:extLst>
              <a:ext uri="{FF2B5EF4-FFF2-40B4-BE49-F238E27FC236}">
                <a16:creationId xmlns:a16="http://schemas.microsoft.com/office/drawing/2014/main" id="{A2C70A83-32B4-43B1-AEA5-D0ACC3BB76E3}"/>
              </a:ext>
            </a:extLst>
          </p:cNvPr>
          <p:cNvSpPr txBox="1"/>
          <p:nvPr/>
        </p:nvSpPr>
        <p:spPr>
          <a:xfrm>
            <a:off x="1175072" y="3429346"/>
            <a:ext cx="3071345"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结果是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In F3's F, a= 1</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7">
            <a:extLst>
              <a:ext uri="{FF2B5EF4-FFF2-40B4-BE49-F238E27FC236}">
                <a16:creationId xmlns:a16="http://schemas.microsoft.com/office/drawing/2014/main" id="{A0DE447A-A703-4A74-BD93-DC3EC0AE8D85}"/>
              </a:ext>
            </a:extLst>
          </p:cNvPr>
          <p:cNvSpPr txBox="1">
            <a:spLocks noChangeArrowheads="1"/>
          </p:cNvSpPr>
          <p:nvPr/>
        </p:nvSpPr>
        <p:spPr bwMode="auto">
          <a:xfrm>
            <a:off x="1181998" y="1325877"/>
            <a:ext cx="4248150" cy="2051233"/>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程序：局部变量与全局变量举例</a:t>
            </a: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3&gt;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a=1   #</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p>
          <a:p>
            <a:pPr marL="133350" indent="133350" algn="just">
              <a:spcAft>
                <a:spcPts val="0"/>
              </a:spcAft>
            </a:pP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F3():</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global a #a</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是最外层的全局变量</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print("In F3's F, a=",a)</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F3()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8">
            <a:extLst>
              <a:ext uri="{FF2B5EF4-FFF2-40B4-BE49-F238E27FC236}">
                <a16:creationId xmlns:a16="http://schemas.microsoft.com/office/drawing/2014/main" id="{5636861E-3F59-4A6B-BF08-75A23F780AA1}"/>
              </a:ext>
            </a:extLst>
          </p:cNvPr>
          <p:cNvSpPr txBox="1">
            <a:spLocks noChangeArrowheads="1"/>
          </p:cNvSpPr>
          <p:nvPr/>
        </p:nvSpPr>
        <p:spPr bwMode="auto">
          <a:xfrm>
            <a:off x="5861372" y="1335844"/>
            <a:ext cx="4695791" cy="221229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程序：局部变量与全局变量举例</a:t>
            </a: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4&gt;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F4():</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global a   </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a=2     #a</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是</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F</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的局部变量</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print("In F4's </a:t>
            </a: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F,a</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print("In F4,a=",a)#a</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是全局变量</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F4()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04CF5CCB-02E9-4652-9089-C844F396A33E}"/>
              </a:ext>
            </a:extLst>
          </p:cNvPr>
          <p:cNvSpPr txBox="1"/>
          <p:nvPr/>
        </p:nvSpPr>
        <p:spPr>
          <a:xfrm>
            <a:off x="5814129" y="925767"/>
            <a:ext cx="259003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规则（</a:t>
            </a:r>
            <a:r>
              <a:rPr lang="en-US" altLang="zh-CN" sz="2000" dirty="0"/>
              <a:t>2</a:t>
            </a:r>
            <a:r>
              <a:rPr lang="zh-CN" altLang="en-US" sz="2000" dirty="0"/>
              <a:t>）举例</a:t>
            </a:r>
            <a:endParaRPr lang="en-US" altLang="zh-CN" sz="2000" dirty="0"/>
          </a:p>
        </p:txBody>
      </p:sp>
      <p:sp>
        <p:nvSpPr>
          <p:cNvPr id="13" name="文本框 12">
            <a:extLst>
              <a:ext uri="{FF2B5EF4-FFF2-40B4-BE49-F238E27FC236}">
                <a16:creationId xmlns:a16="http://schemas.microsoft.com/office/drawing/2014/main" id="{476D6AAF-6F14-4947-A12C-FD1232F0883D}"/>
              </a:ext>
            </a:extLst>
          </p:cNvPr>
          <p:cNvSpPr txBox="1"/>
          <p:nvPr/>
        </p:nvSpPr>
        <p:spPr>
          <a:xfrm>
            <a:off x="5861373" y="3558101"/>
            <a:ext cx="4037700"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 F4's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F,a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 F4,a=1</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51E493AC-900C-404B-B8CE-2BCBD6A2960E}"/>
              </a:ext>
            </a:extLst>
          </p:cNvPr>
          <p:cNvSpPr txBox="1"/>
          <p:nvPr/>
        </p:nvSpPr>
        <p:spPr>
          <a:xfrm>
            <a:off x="2720132" y="4036035"/>
            <a:ext cx="259003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规则（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）举例</a:t>
            </a:r>
            <a:endParaRPr lang="en-US" altLang="zh-CN" sz="2000" dirty="0">
              <a:latin typeface="微软雅黑" panose="020B0503020204020204" pitchFamily="34" charset="-122"/>
              <a:ea typeface="微软雅黑" panose="020B0503020204020204" pitchFamily="34" charset="-122"/>
            </a:endParaRPr>
          </a:p>
        </p:txBody>
      </p:sp>
      <p:sp>
        <p:nvSpPr>
          <p:cNvPr id="15" name="文本框 15">
            <a:extLst>
              <a:ext uri="{FF2B5EF4-FFF2-40B4-BE49-F238E27FC236}">
                <a16:creationId xmlns:a16="http://schemas.microsoft.com/office/drawing/2014/main" id="{E5E25499-D544-4C9C-9ACB-89A14ACAA6E4}"/>
              </a:ext>
            </a:extLst>
          </p:cNvPr>
          <p:cNvSpPr txBox="1">
            <a:spLocks noChangeArrowheads="1"/>
          </p:cNvSpPr>
          <p:nvPr/>
        </p:nvSpPr>
        <p:spPr bwMode="auto">
          <a:xfrm>
            <a:off x="2773981" y="4432480"/>
            <a:ext cx="6047485" cy="1772301"/>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程序：局部变量与全局变量举例</a:t>
            </a:r>
            <a:r>
              <a:rPr 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5&gt;</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F5():</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  #a </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不是</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F</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的局部变量，那就继承上层函数中</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的属性</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print("In F5's </a:t>
            </a:r>
            <a:r>
              <a:rPr lang="en-US"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F,a</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a=3</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F()</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F5()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C2D7547B-6AD3-4173-BC36-FCFFF5652086}"/>
              </a:ext>
            </a:extLst>
          </p:cNvPr>
          <p:cNvSpPr txBox="1"/>
          <p:nvPr/>
        </p:nvSpPr>
        <p:spPr>
          <a:xfrm>
            <a:off x="4269546" y="6204781"/>
            <a:ext cx="3786872"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结果是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In F5's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F,a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3711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EC57E05-DBC4-499A-9045-8BD3F43E55AE}"/>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
        <p:nvSpPr>
          <p:cNvPr id="17" name="文本框 16">
            <a:extLst>
              <a:ext uri="{FF2B5EF4-FFF2-40B4-BE49-F238E27FC236}">
                <a16:creationId xmlns:a16="http://schemas.microsoft.com/office/drawing/2014/main" id="{7F5904D1-CCCF-4EDA-8E6B-12341BA4D686}"/>
              </a:ext>
            </a:extLst>
          </p:cNvPr>
          <p:cNvSpPr txBox="1"/>
          <p:nvPr/>
        </p:nvSpPr>
        <p:spPr>
          <a:xfrm>
            <a:off x="1030986" y="958669"/>
            <a:ext cx="5833110" cy="400110"/>
          </a:xfrm>
          <a:prstGeom prst="rect">
            <a:avLst/>
          </a:prstGeom>
          <a:noFill/>
        </p:spPr>
        <p:txBody>
          <a:bodyPr wrap="square" rtlCol="0">
            <a:spAutoFit/>
          </a:bodyPr>
          <a:lstStyle/>
          <a:p>
            <a:r>
              <a:rPr lang="zh-CN" altLang="en-US" sz="2000" dirty="0"/>
              <a:t>参数类型有很多，这里重点讲解</a:t>
            </a:r>
            <a:r>
              <a:rPr lang="en-US" altLang="zh-CN" sz="2000" dirty="0"/>
              <a:t>3</a:t>
            </a:r>
            <a:r>
              <a:rPr lang="zh-CN" altLang="en-US" sz="2000" dirty="0"/>
              <a:t>种参数类型</a:t>
            </a:r>
            <a:endParaRPr lang="en-US" altLang="zh-CN" sz="2000" dirty="0"/>
          </a:p>
        </p:txBody>
      </p:sp>
      <p:sp>
        <p:nvSpPr>
          <p:cNvPr id="18" name="文本框 17">
            <a:extLst>
              <a:ext uri="{FF2B5EF4-FFF2-40B4-BE49-F238E27FC236}">
                <a16:creationId xmlns:a16="http://schemas.microsoft.com/office/drawing/2014/main" id="{A96E12EE-8F9B-41A9-B4D1-E0084546CD76}"/>
              </a:ext>
            </a:extLst>
          </p:cNvPr>
          <p:cNvSpPr txBox="1"/>
          <p:nvPr/>
        </p:nvSpPr>
        <p:spPr>
          <a:xfrm>
            <a:off x="821680" y="1384532"/>
            <a:ext cx="7869174"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默认参数 </a:t>
            </a:r>
            <a:r>
              <a:rPr lang="en-US" altLang="zh-CN" sz="2000" b="1" dirty="0">
                <a:latin typeface="Times New Roman" panose="02020603050405020304" pitchFamily="18" charset="0"/>
                <a:cs typeface="Times New Roman" panose="02020603050405020304" pitchFamily="18" charset="0"/>
              </a:rPr>
              <a:t>(Default-value Parameter)</a:t>
            </a:r>
          </a:p>
          <a:p>
            <a:r>
              <a:rPr lang="en-US" altLang="zh-CN" sz="2000" dirty="0"/>
              <a:t>           </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1E7525B-04AF-47F1-B996-EC82558A865C}"/>
              </a:ext>
            </a:extLst>
          </p:cNvPr>
          <p:cNvSpPr txBox="1"/>
          <p:nvPr/>
        </p:nvSpPr>
        <p:spPr>
          <a:xfrm>
            <a:off x="1141268" y="1805903"/>
            <a:ext cx="9339695" cy="4093428"/>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默认参数是在定义函数的时候为参数设定一个默认的值</a:t>
            </a: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带有默认参数的函数定义语法如下</a:t>
            </a:r>
          </a:p>
          <a:p>
            <a:pPr>
              <a:buClr>
                <a:srgbClr val="FF0000"/>
              </a:buClr>
            </a:pPr>
            <a:r>
              <a:rPr lang="en-US" altLang="zh-CN" sz="2000"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def</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zh-CN" sz="2000" b="1" dirty="0">
                <a:solidFill>
                  <a:srgbClr val="FF0000"/>
                </a:solidFill>
                <a:latin typeface="Times New Roman" panose="02020603050405020304" pitchFamily="18" charset="0"/>
                <a:cs typeface="Times New Roman" panose="02020603050405020304" pitchFamily="18" charset="0"/>
              </a:rPr>
              <a:t>函数名</a:t>
            </a:r>
            <a:r>
              <a:rPr lang="en-US" altLang="zh-CN" sz="2000" b="1" dirty="0">
                <a:solidFill>
                  <a:srgbClr val="FF0000"/>
                </a:solidFill>
                <a:latin typeface="Times New Roman" panose="02020603050405020304" pitchFamily="18" charset="0"/>
                <a:cs typeface="Times New Roman" panose="02020603050405020304" pitchFamily="18" charset="0"/>
              </a:rPr>
              <a:t>(… , </a:t>
            </a:r>
            <a:r>
              <a:rPr lang="zh-CN" altLang="zh-CN" sz="2000" b="1" dirty="0">
                <a:solidFill>
                  <a:srgbClr val="FF0000"/>
                </a:solidFill>
                <a:latin typeface="Times New Roman" panose="02020603050405020304" pitchFamily="18" charset="0"/>
                <a:cs typeface="Times New Roman" panose="02020603050405020304" pitchFamily="18" charset="0"/>
              </a:rPr>
              <a:t>参数名</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默认值</a:t>
            </a:r>
            <a:r>
              <a:rPr lang="en-US" altLang="zh-CN" sz="2000" b="1" dirty="0">
                <a:solidFill>
                  <a:srgbClr val="FF0000"/>
                </a:solidFill>
                <a:latin typeface="Times New Roman" panose="02020603050405020304" pitchFamily="18" charset="0"/>
                <a:cs typeface="Times New Roman" panose="02020603050405020304" pitchFamily="18" charset="0"/>
              </a:rPr>
              <a:t>):</a:t>
            </a: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b="1" dirty="0"/>
          </a:p>
          <a:p>
            <a:pPr marL="342900" indent="-342900">
              <a:buClr>
                <a:srgbClr val="FF0000"/>
              </a:buClr>
              <a:buFont typeface="Arial" panose="020B0604020202020204" pitchFamily="34" charset="0"/>
              <a:buChar char="•"/>
            </a:pPr>
            <a:r>
              <a:rPr lang="zh-CN" altLang="zh-CN" sz="2000" b="1" dirty="0"/>
              <a:t>注意：在定义带有默认参数的函数时，默认参数只能出现在所有参数的最右端，并且任何一个默认参数的右侧都不能再定义非默认参数</a:t>
            </a:r>
            <a:endParaRPr lang="en-US" altLang="zh-CN" sz="200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10408D73-9166-4985-9227-95396553B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17" y="5972541"/>
            <a:ext cx="5870416" cy="790451"/>
          </a:xfrm>
          <a:prstGeom prst="rect">
            <a:avLst/>
          </a:prstGeom>
        </p:spPr>
      </p:pic>
      <p:sp>
        <p:nvSpPr>
          <p:cNvPr id="22" name="文本框 383">
            <a:extLst>
              <a:ext uri="{FF2B5EF4-FFF2-40B4-BE49-F238E27FC236}">
                <a16:creationId xmlns:a16="http://schemas.microsoft.com/office/drawing/2014/main" id="{8D881E9B-5441-4D99-A9D5-4F3C3CFA5A25}"/>
              </a:ext>
            </a:extLst>
          </p:cNvPr>
          <p:cNvSpPr txBox="1">
            <a:spLocks noChangeArrowheads="1"/>
          </p:cNvSpPr>
          <p:nvPr/>
        </p:nvSpPr>
        <p:spPr bwMode="auto">
          <a:xfrm>
            <a:off x="1823166" y="2891998"/>
            <a:ext cx="6745869" cy="196401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程序：默认参数举例</a:t>
            </a:r>
            <a:r>
              <a:rPr 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1&gt;</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 add(</a:t>
            </a: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       res = </a:t>
            </a: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   return res</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print(add(1,2))#</a:t>
            </a:r>
            <a:r>
              <a:rPr lang="zh-CN" kern="100" dirty="0">
                <a:effectLst/>
                <a:latin typeface="微软雅黑" panose="020B0503020204020204" pitchFamily="34" charset="-122"/>
                <a:ea typeface="微软雅黑" panose="020B0503020204020204" pitchFamily="34" charset="-122"/>
                <a:cs typeface="Times New Roman" panose="02020603050405020304" pitchFamily="18" charset="0"/>
              </a:rPr>
              <a:t>打印结果为：</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6</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print(add(1,2,5))#</a:t>
            </a:r>
            <a:r>
              <a:rPr lang="zh-CN" kern="100" dirty="0">
                <a:effectLst/>
                <a:latin typeface="微软雅黑" panose="020B0503020204020204" pitchFamily="34" charset="-122"/>
                <a:ea typeface="微软雅黑" panose="020B0503020204020204" pitchFamily="34" charset="-122"/>
                <a:cs typeface="Times New Roman" panose="02020603050405020304" pitchFamily="18" charset="0"/>
              </a:rPr>
              <a:t>打印结果为：</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8</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918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EC57E05-DBC4-499A-9045-8BD3F43E55AE}"/>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
        <p:nvSpPr>
          <p:cNvPr id="9" name="文本框 8">
            <a:extLst>
              <a:ext uri="{FF2B5EF4-FFF2-40B4-BE49-F238E27FC236}">
                <a16:creationId xmlns:a16="http://schemas.microsoft.com/office/drawing/2014/main" id="{C6DC43E9-1A48-4B25-A3B1-6CFA7ABB51A9}"/>
              </a:ext>
            </a:extLst>
          </p:cNvPr>
          <p:cNvSpPr txBox="1"/>
          <p:nvPr/>
        </p:nvSpPr>
        <p:spPr>
          <a:xfrm>
            <a:off x="829541" y="1055874"/>
            <a:ext cx="7869174"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关键字参数（</a:t>
            </a:r>
            <a:r>
              <a:rPr lang="en-US" altLang="zh-CN" sz="2000" b="1" dirty="0">
                <a:latin typeface="Times New Roman" panose="02020603050405020304" pitchFamily="18" charset="0"/>
                <a:cs typeface="Times New Roman" panose="02020603050405020304" pitchFamily="18" charset="0"/>
              </a:rPr>
              <a:t>Keyword Parameter</a:t>
            </a:r>
            <a:r>
              <a:rPr lang="zh-CN" altLang="en-US" sz="2000" b="1" dirty="0">
                <a:latin typeface="Times New Roman" panose="02020603050405020304" pitchFamily="18" charset="0"/>
                <a:cs typeface="Times New Roman" panose="02020603050405020304" pitchFamily="18" charset="0"/>
              </a:rPr>
              <a:t>）</a:t>
            </a:r>
            <a:r>
              <a:rPr lang="en-US" altLang="zh-CN" sz="2000" b="1" dirty="0"/>
              <a:t>           </a:t>
            </a:r>
            <a:endParaRPr lang="zh-CN" altLang="en-US" sz="20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D32F3A2-3CD1-47E1-BEEE-642AB84A7ECC}"/>
              </a:ext>
            </a:extLst>
          </p:cNvPr>
          <p:cNvSpPr txBox="1"/>
          <p:nvPr/>
        </p:nvSpPr>
        <p:spPr>
          <a:xfrm>
            <a:off x="1141565" y="1476621"/>
            <a:ext cx="9651125" cy="2862322"/>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t>通过关键字参数进行传参时，只需按照参数的名字传递值即可，不需要关心定义函数时参数的顺序</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思考：在使用关键参数这一方式时，“</a:t>
            </a:r>
            <a:r>
              <a:rPr lang="en-US" altLang="zh-CN" sz="2000" dirty="0">
                <a:latin typeface="Times New Roman" panose="02020603050405020304" pitchFamily="18" charset="0"/>
                <a:cs typeface="Times New Roman" panose="02020603050405020304" pitchFamily="18" charset="0"/>
              </a:rPr>
              <a:t>c=4, a=8, b=3”</a:t>
            </a:r>
            <a:r>
              <a:rPr lang="zh-CN" altLang="en-US" sz="2000" dirty="0">
                <a:latin typeface="Times New Roman" panose="02020603050405020304" pitchFamily="18" charset="0"/>
                <a:cs typeface="Times New Roman" panose="02020603050405020304" pitchFamily="18" charset="0"/>
              </a:rPr>
              <a:t>中的变量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都是什么变量？可以做一个小试验</a:t>
            </a:r>
            <a:endParaRPr lang="en-US" altLang="zh-CN" sz="2000" dirty="0">
              <a:latin typeface="Times New Roman" panose="02020603050405020304" pitchFamily="18" charset="0"/>
              <a:cs typeface="Times New Roman" panose="02020603050405020304" pitchFamily="18" charset="0"/>
            </a:endParaRPr>
          </a:p>
        </p:txBody>
      </p:sp>
      <p:sp>
        <p:nvSpPr>
          <p:cNvPr id="11" name="文本框 384">
            <a:extLst>
              <a:ext uri="{FF2B5EF4-FFF2-40B4-BE49-F238E27FC236}">
                <a16:creationId xmlns:a16="http://schemas.microsoft.com/office/drawing/2014/main" id="{CAD20D24-A046-48FF-81D7-07FC864053C9}"/>
              </a:ext>
            </a:extLst>
          </p:cNvPr>
          <p:cNvSpPr txBox="1">
            <a:spLocks noChangeArrowheads="1"/>
          </p:cNvSpPr>
          <p:nvPr/>
        </p:nvSpPr>
        <p:spPr bwMode="auto">
          <a:xfrm>
            <a:off x="1456667" y="2191267"/>
            <a:ext cx="6634388" cy="114547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程序：关键参数举例</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1&gt;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my_print</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my_print</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(c=4,a=8,b=3)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打印结果为：</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8 3 4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385">
            <a:extLst>
              <a:ext uri="{FF2B5EF4-FFF2-40B4-BE49-F238E27FC236}">
                <a16:creationId xmlns:a16="http://schemas.microsoft.com/office/drawing/2014/main" id="{10180233-242D-4AE1-A451-FB16D1AA6D20}"/>
              </a:ext>
            </a:extLst>
          </p:cNvPr>
          <p:cNvSpPr txBox="1">
            <a:spLocks noChangeArrowheads="1"/>
          </p:cNvSpPr>
          <p:nvPr/>
        </p:nvSpPr>
        <p:spPr bwMode="auto">
          <a:xfrm>
            <a:off x="1378181" y="4455068"/>
            <a:ext cx="6791360" cy="16414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程序：关键参数举例</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2&gt;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 = 3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add(</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add(c=4,a=8,b=3)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print(a)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打印结果为：</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86325004-8C04-4C50-89EB-0A665EB17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99" y="1055874"/>
            <a:ext cx="2337656" cy="347931"/>
          </a:xfrm>
          <a:prstGeom prst="rect">
            <a:avLst/>
          </a:prstGeom>
        </p:spPr>
      </p:pic>
      <p:sp>
        <p:nvSpPr>
          <p:cNvPr id="14" name="文本框 13">
            <a:extLst>
              <a:ext uri="{FF2B5EF4-FFF2-40B4-BE49-F238E27FC236}">
                <a16:creationId xmlns:a16="http://schemas.microsoft.com/office/drawing/2014/main" id="{91A794C3-3778-42DF-9EDB-6114E6347440}"/>
              </a:ext>
            </a:extLst>
          </p:cNvPr>
          <p:cNvSpPr txBox="1"/>
          <p:nvPr/>
        </p:nvSpPr>
        <p:spPr>
          <a:xfrm>
            <a:off x="8698715" y="2514836"/>
            <a:ext cx="1546578" cy="646331"/>
          </a:xfrm>
          <a:prstGeom prst="rect">
            <a:avLst/>
          </a:prstGeom>
          <a:noFill/>
        </p:spPr>
        <p:txBody>
          <a:bodyPr wrap="square" rtlCol="0">
            <a:spAutoFit/>
          </a:bodyPr>
          <a:lstStyle/>
          <a:p>
            <a:r>
              <a:rPr lang="zh-CN" altLang="en-US" dirty="0"/>
              <a:t>书本</a:t>
            </a:r>
            <a:r>
              <a:rPr lang="en-US" altLang="zh-CN" dirty="0"/>
              <a:t>P112</a:t>
            </a:r>
          </a:p>
          <a:p>
            <a:r>
              <a:rPr lang="zh-CN" altLang="en-US" dirty="0"/>
              <a:t>代码修正</a:t>
            </a:r>
          </a:p>
        </p:txBody>
      </p:sp>
      <p:sp>
        <p:nvSpPr>
          <p:cNvPr id="15" name="矩形 14">
            <a:extLst>
              <a:ext uri="{FF2B5EF4-FFF2-40B4-BE49-F238E27FC236}">
                <a16:creationId xmlns:a16="http://schemas.microsoft.com/office/drawing/2014/main" id="{D13AFC60-5D63-4434-886B-5A2AF8B2FFBB}"/>
              </a:ext>
            </a:extLst>
          </p:cNvPr>
          <p:cNvSpPr/>
          <p:nvPr/>
        </p:nvSpPr>
        <p:spPr>
          <a:xfrm flipV="1">
            <a:off x="1758758" y="2945925"/>
            <a:ext cx="953685" cy="3603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BF00D9C-13FF-4505-A301-9BCA52FFCD4F}"/>
              </a:ext>
            </a:extLst>
          </p:cNvPr>
          <p:cNvSpPr txBox="1"/>
          <p:nvPr/>
        </p:nvSpPr>
        <p:spPr>
          <a:xfrm>
            <a:off x="8233452" y="4970461"/>
            <a:ext cx="2275247" cy="923330"/>
          </a:xfrm>
          <a:prstGeom prst="rect">
            <a:avLst/>
          </a:prstGeom>
          <a:noFill/>
        </p:spPr>
        <p:txBody>
          <a:bodyPr wrap="square" rtlCol="0">
            <a:spAutoFit/>
          </a:bodyPr>
          <a:lstStyle/>
          <a:p>
            <a:r>
              <a:rPr lang="zh-CN" altLang="en-US" dirty="0"/>
              <a:t>建议：将关键参数与外界其他变量区分开，或尽量少用关键参数</a:t>
            </a:r>
          </a:p>
        </p:txBody>
      </p:sp>
    </p:spTree>
    <p:extLst>
      <p:ext uri="{BB962C8B-B14F-4D97-AF65-F5344CB8AC3E}">
        <p14:creationId xmlns:p14="http://schemas.microsoft.com/office/powerpoint/2010/main" val="7261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EC57E05-DBC4-499A-9045-8BD3F43E55AE}"/>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3.1.4 </a:t>
            </a:r>
            <a:r>
              <a:rPr lang="zh-CN" altLang="en-US" dirty="0">
                <a:solidFill>
                  <a:srgbClr val="C00000"/>
                </a:solidFill>
              </a:rPr>
              <a:t>嵌套函数</a:t>
            </a:r>
          </a:p>
        </p:txBody>
      </p:sp>
      <p:sp>
        <p:nvSpPr>
          <p:cNvPr id="17" name="文本框 16">
            <a:extLst>
              <a:ext uri="{FF2B5EF4-FFF2-40B4-BE49-F238E27FC236}">
                <a16:creationId xmlns:a16="http://schemas.microsoft.com/office/drawing/2014/main" id="{A364A2B0-C6DA-4298-A11C-93CA8C37DF05}"/>
              </a:ext>
            </a:extLst>
          </p:cNvPr>
          <p:cNvSpPr txBox="1"/>
          <p:nvPr/>
        </p:nvSpPr>
        <p:spPr>
          <a:xfrm>
            <a:off x="1037809" y="1084006"/>
            <a:ext cx="7869174"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可变长度参数 </a:t>
            </a:r>
            <a:r>
              <a:rPr lang="en-US" altLang="zh-CN" sz="2000" b="1" dirty="0">
                <a:latin typeface="Times New Roman" panose="02020603050405020304" pitchFamily="18" charset="0"/>
                <a:cs typeface="Times New Roman" panose="02020603050405020304" pitchFamily="18" charset="0"/>
              </a:rPr>
              <a:t>(Variable-length Parameter)</a:t>
            </a:r>
            <a:endParaRPr lang="zh-CN" altLang="en-US" sz="20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703ED714-4735-48E9-951D-B608DF706D09}"/>
              </a:ext>
            </a:extLst>
          </p:cNvPr>
          <p:cNvSpPr txBox="1"/>
          <p:nvPr/>
        </p:nvSpPr>
        <p:spPr>
          <a:xfrm>
            <a:off x="1320892" y="1702731"/>
            <a:ext cx="9076944" cy="4708981"/>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当不确定参数的个数是多少时，该怎么办？</a:t>
            </a: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用</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cs typeface="Times New Roman" panose="02020603050405020304" pitchFamily="18" charset="0"/>
              </a:rPr>
              <a:t>*parameter</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的形式来表示</a:t>
            </a:r>
            <a:r>
              <a:rPr lang="zh-CN" altLang="zh-CN" sz="2000" b="1" dirty="0">
                <a:latin typeface="Times New Roman" panose="02020603050405020304" pitchFamily="18" charset="0"/>
                <a:cs typeface="Times New Roman" panose="02020603050405020304" pitchFamily="18" charset="0"/>
              </a:rPr>
              <a:t>可变长度参数</a:t>
            </a:r>
            <a:r>
              <a:rPr lang="zh-CN" altLang="zh-CN" sz="2000" dirty="0">
                <a:latin typeface="Times New Roman" panose="02020603050405020304" pitchFamily="18" charset="0"/>
                <a:cs typeface="Times New Roman" panose="02020603050405020304" pitchFamily="18" charset="0"/>
              </a:rPr>
              <a:t>，那么该参数就会将接收来的任意多的参数存放在一个“元组”中</a:t>
            </a: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注意：</a:t>
            </a:r>
            <a:r>
              <a:rPr lang="zh-CN" altLang="zh-CN" sz="2000" dirty="0"/>
              <a:t>若有必要给函数传入其它参数和可变长度参数时，仍需将可变长度参数放在所有参数的最右端，且可变长度参数后面不能再定义其它参数</a:t>
            </a:r>
            <a:endParaRPr lang="en-US" altLang="zh-CN" sz="2000" dirty="0"/>
          </a:p>
          <a:p>
            <a:pPr marL="342900" indent="-342900">
              <a:buClr>
                <a:srgbClr val="FF0000"/>
              </a:buClr>
              <a:buFont typeface="Arial" panose="020B0604020202020204" pitchFamily="34" charset="0"/>
              <a:buChar char="•"/>
            </a:pPr>
            <a:r>
              <a:rPr lang="zh-CN" altLang="en-US" sz="2000" dirty="0"/>
              <a:t>谨慎同时使用默认参数和可变参数，使得默认参数没有意义</a:t>
            </a:r>
            <a:endParaRPr lang="en-US" altLang="zh-CN" sz="2000" dirty="0">
              <a:latin typeface="Times New Roman" panose="02020603050405020304" pitchFamily="18" charset="0"/>
              <a:cs typeface="Times New Roman" panose="02020603050405020304" pitchFamily="18" charset="0"/>
            </a:endParaRPr>
          </a:p>
        </p:txBody>
      </p:sp>
      <p:sp>
        <p:nvSpPr>
          <p:cNvPr id="19" name="文本框 386">
            <a:extLst>
              <a:ext uri="{FF2B5EF4-FFF2-40B4-BE49-F238E27FC236}">
                <a16:creationId xmlns:a16="http://schemas.microsoft.com/office/drawing/2014/main" id="{9493504B-5772-4D30-9C0B-8FB8EE2C0288}"/>
              </a:ext>
            </a:extLst>
          </p:cNvPr>
          <p:cNvSpPr txBox="1">
            <a:spLocks noChangeArrowheads="1"/>
          </p:cNvSpPr>
          <p:nvPr/>
        </p:nvSpPr>
        <p:spPr bwMode="auto">
          <a:xfrm>
            <a:off x="1679800" y="2787572"/>
            <a:ext cx="8454800" cy="256721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程序：可变长度参数举例</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&gt;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def fun(a,*p):</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print(a)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num =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p.count</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(0)  #count(a)</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函数为元组内置函数，统计元组中</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的个数</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if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&gt;0: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print("The number of 0 in the parameter is:%d"%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else: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print("There is no number 0 in the parameter.")</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fun(a='a',"</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bcd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0 ,'n')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输出结果为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The number of 0 in the parameter is:1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6C2AD66-8C94-4CE5-BBAE-1C9F31A11C4E}"/>
              </a:ext>
            </a:extLst>
          </p:cNvPr>
          <p:cNvPicPr>
            <a:picLocks noChangeAspect="1"/>
          </p:cNvPicPr>
          <p:nvPr/>
        </p:nvPicPr>
        <p:blipFill>
          <a:blip r:embed="rId3"/>
          <a:stretch>
            <a:fillRect/>
          </a:stretch>
        </p:blipFill>
        <p:spPr>
          <a:xfrm>
            <a:off x="979776" y="3115823"/>
            <a:ext cx="9321080" cy="3358642"/>
          </a:xfrm>
          <a:prstGeom prst="rect">
            <a:avLst/>
          </a:prstGeom>
        </p:spPr>
      </p:pic>
    </p:spTree>
    <p:extLst>
      <p:ext uri="{BB962C8B-B14F-4D97-AF65-F5344CB8AC3E}">
        <p14:creationId xmlns:p14="http://schemas.microsoft.com/office/powerpoint/2010/main" val="346317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8" name="图片 7">
            <a:extLst>
              <a:ext uri="{FF2B5EF4-FFF2-40B4-BE49-F238E27FC236}">
                <a16:creationId xmlns:a16="http://schemas.microsoft.com/office/drawing/2014/main" id="{183397D5-0BF7-44BE-AB9C-C2E5EF58BD76}"/>
              </a:ext>
            </a:extLst>
          </p:cNvPr>
          <p:cNvPicPr>
            <a:picLocks noChangeAspect="1"/>
          </p:cNvPicPr>
          <p:nvPr/>
        </p:nvPicPr>
        <p:blipFill>
          <a:blip r:embed="rId5"/>
          <a:stretch>
            <a:fillRect/>
          </a:stretch>
        </p:blipFill>
        <p:spPr>
          <a:xfrm>
            <a:off x="2636779" y="2200277"/>
            <a:ext cx="7939603" cy="3551080"/>
          </a:xfrm>
          <a:prstGeom prst="rect">
            <a:avLst/>
          </a:prstGeom>
        </p:spPr>
      </p:pic>
    </p:spTree>
    <p:extLst>
      <p:ext uri="{BB962C8B-B14F-4D97-AF65-F5344CB8AC3E}">
        <p14:creationId xmlns:p14="http://schemas.microsoft.com/office/powerpoint/2010/main" val="21014298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r>
              <a:rPr lang="en-US" altLang="zh-CN" dirty="0">
                <a:solidFill>
                  <a:srgbClr val="C00000"/>
                </a:solidFill>
              </a:rPr>
              <a:t>3.2 </a:t>
            </a:r>
            <a:r>
              <a:rPr lang="zh-CN" altLang="en-US" dirty="0">
                <a:solidFill>
                  <a:srgbClr val="C00000"/>
                </a:solidFill>
              </a:rPr>
              <a:t>序列与字典数据类型</a:t>
            </a:r>
          </a:p>
        </p:txBody>
      </p:sp>
      <p:sp>
        <p:nvSpPr>
          <p:cNvPr id="4" name="文本框 3">
            <a:extLst>
              <a:ext uri="{FF2B5EF4-FFF2-40B4-BE49-F238E27FC236}">
                <a16:creationId xmlns:a16="http://schemas.microsoft.com/office/drawing/2014/main" id="{E2C52DAF-5E8A-4EDC-A15D-BFA2830C09B0}"/>
              </a:ext>
            </a:extLst>
          </p:cNvPr>
          <p:cNvSpPr txBox="1"/>
          <p:nvPr/>
        </p:nvSpPr>
        <p:spPr>
          <a:xfrm>
            <a:off x="1376597" y="1794193"/>
            <a:ext cx="8834203" cy="3323987"/>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序列包括：</a:t>
            </a:r>
            <a:r>
              <a:rPr lang="zh-CN" altLang="en-US" sz="2000" b="1" dirty="0">
                <a:solidFill>
                  <a:srgbClr val="FF0000"/>
                </a:solidFill>
                <a:latin typeface="微软雅黑" panose="020B0503020204020204" pitchFamily="34" charset="-122"/>
                <a:ea typeface="微软雅黑" panose="020B0503020204020204" pitchFamily="34" charset="-122"/>
              </a:rPr>
              <a:t>列表 </a:t>
            </a:r>
            <a:r>
              <a:rPr lang="en-US" altLang="zh-CN" sz="2000" b="1" dirty="0">
                <a:solidFill>
                  <a:srgbClr val="FF0000"/>
                </a:solidFill>
                <a:latin typeface="微软雅黑" panose="020B0503020204020204" pitchFamily="34" charset="-122"/>
                <a:ea typeface="微软雅黑" panose="020B0503020204020204" pitchFamily="34" charset="-122"/>
              </a:rPr>
              <a:t>(List)</a:t>
            </a:r>
            <a:r>
              <a:rPr lang="zh-CN" altLang="en-US" sz="2000" b="1" dirty="0">
                <a:solidFill>
                  <a:srgbClr val="FF0000"/>
                </a:solidFill>
                <a:latin typeface="微软雅黑" panose="020B0503020204020204" pitchFamily="34" charset="-122"/>
                <a:ea typeface="微软雅黑" panose="020B0503020204020204" pitchFamily="34" charset="-122"/>
              </a:rPr>
              <a:t>，元组 </a:t>
            </a:r>
            <a:r>
              <a:rPr lang="en-US" altLang="zh-CN" sz="2000" b="1" dirty="0">
                <a:solidFill>
                  <a:srgbClr val="FF0000"/>
                </a:solidFill>
                <a:latin typeface="微软雅黑" panose="020B0503020204020204" pitchFamily="34" charset="-122"/>
                <a:ea typeface="微软雅黑" panose="020B0503020204020204" pitchFamily="34" charset="-122"/>
              </a:rPr>
              <a:t>(Tuple) </a:t>
            </a:r>
            <a:r>
              <a:rPr lang="zh-CN" altLang="en-US" sz="2000" b="1" dirty="0">
                <a:solidFill>
                  <a:srgbClr val="FF0000"/>
                </a:solidFill>
                <a:latin typeface="微软雅黑" panose="020B0503020204020204" pitchFamily="34" charset="-122"/>
                <a:ea typeface="微软雅黑" panose="020B0503020204020204" pitchFamily="34" charset="-122"/>
              </a:rPr>
              <a:t>和字符串 </a:t>
            </a:r>
            <a:r>
              <a:rPr lang="en-US" altLang="zh-CN" sz="2000" b="1" dirty="0">
                <a:solidFill>
                  <a:srgbClr val="FF0000"/>
                </a:solidFill>
                <a:latin typeface="微软雅黑" panose="020B0503020204020204" pitchFamily="34" charset="-122"/>
                <a:ea typeface="微软雅黑" panose="020B0503020204020204" pitchFamily="34" charset="-122"/>
              </a:rPr>
              <a:t>(String)  </a:t>
            </a:r>
            <a:r>
              <a:rPr lang="zh-CN" altLang="en-US" sz="2000" dirty="0">
                <a:latin typeface="微软雅黑" panose="020B0503020204020204" pitchFamily="34" charset="-122"/>
                <a:ea typeface="微软雅黑" panose="020B0503020204020204" pitchFamily="34" charset="-122"/>
              </a:rPr>
              <a:t>都可以通过下标索引到内部元素的类型</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而</a:t>
            </a:r>
            <a:r>
              <a:rPr lang="zh-CN" altLang="en-US" sz="2000" b="1" dirty="0">
                <a:solidFill>
                  <a:srgbClr val="FF0000"/>
                </a:solidFill>
                <a:latin typeface="微软雅黑" panose="020B0503020204020204" pitchFamily="34" charset="-122"/>
                <a:ea typeface="微软雅黑" panose="020B0503020204020204" pitchFamily="34" charset="-122"/>
              </a:rPr>
              <a:t>字典 </a:t>
            </a:r>
            <a:r>
              <a:rPr lang="en-US" altLang="zh-CN" sz="2000" b="1" dirty="0">
                <a:solidFill>
                  <a:srgbClr val="FF0000"/>
                </a:solidFill>
                <a:latin typeface="微软雅黑" panose="020B0503020204020204" pitchFamily="34" charset="-122"/>
                <a:ea typeface="微软雅黑" panose="020B0503020204020204" pitchFamily="34" charset="-122"/>
              </a:rPr>
              <a:t>(Dictionary) </a:t>
            </a:r>
            <a:r>
              <a:rPr lang="zh-CN" altLang="en-US" sz="2000" b="1" dirty="0">
                <a:solidFill>
                  <a:srgbClr val="FF0000"/>
                </a:solidFill>
                <a:latin typeface="微软雅黑" panose="020B0503020204020204" pitchFamily="34" charset="-122"/>
                <a:ea typeface="微软雅黑" panose="020B0503020204020204" pitchFamily="34" charset="-122"/>
              </a:rPr>
              <a:t>通过映射</a:t>
            </a:r>
            <a:r>
              <a:rPr lang="en-US" altLang="zh-CN" sz="2000" b="1" dirty="0">
                <a:solidFill>
                  <a:srgbClr val="FF0000"/>
                </a:solidFill>
                <a:latin typeface="微软雅黑" panose="020B0503020204020204" pitchFamily="34" charset="-122"/>
                <a:ea typeface="微软雅黑" panose="020B0503020204020204" pitchFamily="34" charset="-122"/>
              </a:rPr>
              <a:t>(Map) </a:t>
            </a:r>
            <a:r>
              <a:rPr lang="zh-CN" altLang="en-US" sz="2000" b="1" dirty="0">
                <a:solidFill>
                  <a:srgbClr val="FF0000"/>
                </a:solidFill>
                <a:latin typeface="微软雅黑" panose="020B0503020204020204" pitchFamily="34" charset="-122"/>
                <a:ea typeface="微软雅黑" panose="020B0503020204020204" pitchFamily="34" charset="-122"/>
              </a:rPr>
              <a:t>关系</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列表和字典是可变的，即可以直接在原数据的基础上做修改</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而元组和字符串是不可变的，即不能直接在原数据上做修改，只能重新创建新的数据</a:t>
            </a:r>
          </a:p>
        </p:txBody>
      </p:sp>
    </p:spTree>
    <p:extLst>
      <p:ext uri="{BB962C8B-B14F-4D97-AF65-F5344CB8AC3E}">
        <p14:creationId xmlns:p14="http://schemas.microsoft.com/office/powerpoint/2010/main" val="8533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3" name="矩形 2">
            <a:extLst>
              <a:ext uri="{FF2B5EF4-FFF2-40B4-BE49-F238E27FC236}">
                <a16:creationId xmlns:a16="http://schemas.microsoft.com/office/drawing/2014/main" id="{D1DC407A-FA87-416E-AA97-40C992CA3219}"/>
              </a:ext>
            </a:extLst>
          </p:cNvPr>
          <p:cNvSpPr/>
          <p:nvPr/>
        </p:nvSpPr>
        <p:spPr>
          <a:xfrm>
            <a:off x="1260763" y="1180651"/>
            <a:ext cx="9829801" cy="4370427"/>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）分片操作</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列表中的每一项叫做</a:t>
            </a:r>
            <a:r>
              <a:rPr lang="zh-CN" altLang="en-US" sz="2000" b="1" dirty="0">
                <a:solidFill>
                  <a:srgbClr val="FF0000"/>
                </a:solidFill>
                <a:latin typeface="微软雅黑" panose="020B0503020204020204" pitchFamily="34" charset="-122"/>
                <a:ea typeface="微软雅黑" panose="020B0503020204020204" pitchFamily="34" charset="-122"/>
              </a:rPr>
              <a:t>元素</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cs typeface="Times New Roman" charset="0"/>
              </a:rPr>
              <a:t>Element</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注意：</a:t>
            </a:r>
            <a:r>
              <a:rPr lang="zh-CN" altLang="zh-CN" sz="2000" dirty="0">
                <a:latin typeface="微软雅黑" panose="020B0503020204020204" pitchFamily="34" charset="-122"/>
                <a:ea typeface="微软雅黑" panose="020B0503020204020204" pitchFamily="34" charset="-122"/>
              </a:rPr>
              <a:t>所有列表的分片操作对其它序列来说都是通用的</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zh-CN" sz="2000" dirty="0">
                <a:latin typeface="微软雅黑" panose="020B0503020204020204" pitchFamily="34" charset="-122"/>
                <a:ea typeface="微软雅黑" panose="020B0503020204020204" pitchFamily="34" charset="-122"/>
              </a:rPr>
              <a:t>列表为</a:t>
            </a:r>
            <a:r>
              <a:rPr lang="en-US" altLang="zh-CN" sz="2000" dirty="0">
                <a:latin typeface="微软雅黑" panose="020B0503020204020204" pitchFamily="34" charset="-122"/>
                <a:ea typeface="微软雅黑" panose="020B0503020204020204" pitchFamily="34" charset="-122"/>
              </a:rPr>
              <a:t>L</a:t>
            </a:r>
            <a:r>
              <a:rPr lang="zh-CN" altLang="zh-CN" sz="2000" dirty="0">
                <a:latin typeface="微软雅黑" panose="020B0503020204020204" pitchFamily="34" charset="-122"/>
                <a:ea typeface="微软雅黑" panose="020B0503020204020204" pitchFamily="34" charset="-122"/>
              </a:rPr>
              <a:t>，则分片的格式为：</a:t>
            </a:r>
            <a:r>
              <a:rPr lang="en-US" altLang="zh-CN" sz="2000" b="1" dirty="0">
                <a:solidFill>
                  <a:srgbClr val="FF0000"/>
                </a:solidFill>
                <a:latin typeface="微软雅黑" panose="020B0503020204020204" pitchFamily="34" charset="-122"/>
                <a:ea typeface="微软雅黑" panose="020B0503020204020204" pitchFamily="34" charset="-122"/>
                <a:cs typeface="Times New Roman" charset="0"/>
              </a:rPr>
              <a:t>L[index1:index2:stride]</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，表示取出 </a:t>
            </a:r>
            <a:r>
              <a:rPr lang="en-US" altLang="zh-CN" sz="2000" dirty="0">
                <a:latin typeface="微软雅黑" panose="020B0503020204020204" pitchFamily="34" charset="-122"/>
                <a:ea typeface="微软雅黑" panose="020B0503020204020204" pitchFamily="34" charset="-122"/>
              </a:rPr>
              <a:t>L[index1] ~ L[index2-1]</a:t>
            </a:r>
            <a:r>
              <a:rPr lang="zh-CN" altLang="en-US" sz="2000" dirty="0">
                <a:latin typeface="微软雅黑" panose="020B0503020204020204" pitchFamily="34" charset="-122"/>
                <a:ea typeface="微软雅黑" panose="020B0503020204020204" pitchFamily="34" charset="-122"/>
              </a:rPr>
              <a:t>的所有元素，其中 </a:t>
            </a:r>
            <a:r>
              <a:rPr lang="en-US" altLang="zh-CN" sz="2000" dirty="0">
                <a:latin typeface="微软雅黑" panose="020B0503020204020204" pitchFamily="34" charset="-122"/>
                <a:ea typeface="微软雅黑" panose="020B0503020204020204" pitchFamily="34" charset="-122"/>
              </a:rPr>
              <a:t>index1</a:t>
            </a:r>
            <a:r>
              <a:rPr lang="zh-CN" altLang="en-US" sz="2000" dirty="0">
                <a:latin typeface="微软雅黑" panose="020B0503020204020204" pitchFamily="34" charset="-122"/>
                <a:ea typeface="微软雅黑" panose="020B0503020204020204" pitchFamily="34" charset="-122"/>
              </a:rPr>
              <a:t>是起始索引号，</a:t>
            </a:r>
            <a:r>
              <a:rPr lang="en-US" altLang="zh-CN" sz="2000" dirty="0">
                <a:latin typeface="微软雅黑" panose="020B0503020204020204" pitchFamily="34" charset="-122"/>
                <a:ea typeface="微软雅黑" panose="020B0503020204020204" pitchFamily="34" charset="-122"/>
              </a:rPr>
              <a:t>index2</a:t>
            </a:r>
            <a:r>
              <a:rPr lang="zh-CN" altLang="en-US" sz="2000" dirty="0">
                <a:latin typeface="微软雅黑" panose="020B0503020204020204" pitchFamily="34" charset="-122"/>
                <a:ea typeface="微软雅黑" panose="020B0503020204020204" pitchFamily="34" charset="-122"/>
              </a:rPr>
              <a:t>是结束索引号且不包括</a:t>
            </a:r>
            <a:r>
              <a:rPr lang="en-US" altLang="zh-CN" sz="2000" dirty="0">
                <a:latin typeface="微软雅黑" panose="020B0503020204020204" pitchFamily="34" charset="-122"/>
                <a:ea typeface="微软雅黑" panose="020B0503020204020204" pitchFamily="34" charset="-122"/>
              </a:rPr>
              <a:t>index2</a:t>
            </a:r>
            <a:r>
              <a:rPr lang="zh-CN" altLang="en-US" sz="2000" dirty="0">
                <a:latin typeface="微软雅黑" panose="020B0503020204020204" pitchFamily="34" charset="-122"/>
                <a:ea typeface="微软雅黑" panose="020B0503020204020204" pitchFamily="34" charset="-122"/>
              </a:rPr>
              <a:t>的值，</a:t>
            </a:r>
            <a:r>
              <a:rPr lang="en-US" altLang="zh-CN" sz="2000" dirty="0">
                <a:latin typeface="微软雅黑" panose="020B0503020204020204" pitchFamily="34" charset="-122"/>
                <a:ea typeface="微软雅黑" panose="020B0503020204020204" pitchFamily="34" charset="-122"/>
              </a:rPr>
              <a:t>stride</a:t>
            </a:r>
            <a:r>
              <a:rPr lang="zh-CN" altLang="en-US" sz="2000" dirty="0">
                <a:latin typeface="微软雅黑" panose="020B0503020204020204" pitchFamily="34" charset="-122"/>
                <a:ea typeface="微软雅黑" panose="020B0503020204020204" pitchFamily="34" charset="-122"/>
              </a:rPr>
              <a:t>步长的默认值为</a:t>
            </a:r>
            <a:r>
              <a:rPr lang="en-US" altLang="zh-CN" sz="2000" dirty="0">
                <a:latin typeface="微软雅黑" panose="020B0503020204020204" pitchFamily="34" charset="-122"/>
                <a:ea typeface="微软雅黑" panose="020B0503020204020204" pitchFamily="34" charset="-122"/>
              </a:rPr>
              <a:t>1</a:t>
            </a:r>
          </a:p>
          <a:p>
            <a:pPr marL="342900" indent="-342900">
              <a:buClr>
                <a:srgbClr val="FF0000"/>
              </a:buClr>
              <a:buFont typeface="Arial"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cs typeface="Times New Roman" charset="0"/>
              </a:rPr>
              <a:t>Python</a:t>
            </a:r>
            <a:r>
              <a:rPr lang="zh-CN" altLang="en-US" sz="2000" dirty="0">
                <a:latin typeface="微软雅黑" panose="020B0503020204020204" pitchFamily="34" charset="-122"/>
                <a:ea typeface="微软雅黑" panose="020B0503020204020204" pitchFamily="34" charset="-122"/>
              </a:rPr>
              <a:t>支持负索引</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6E23465-028E-414D-8149-2CACE6340C99}"/>
              </a:ext>
            </a:extLst>
          </p:cNvPr>
          <p:cNvSpPr txBox="1">
            <a:spLocks noChangeArrowheads="1"/>
          </p:cNvSpPr>
          <p:nvPr/>
        </p:nvSpPr>
        <p:spPr bwMode="auto">
          <a:xfrm>
            <a:off x="1730931" y="3471724"/>
            <a:ext cx="9124991" cy="103577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marL="66675" indent="200025"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程序：得到列表</a:t>
            </a:r>
            <a:r>
              <a:rPr lang="en-US" b="1" kern="100" dirty="0">
                <a:effectLst/>
                <a:latin typeface="微软雅黑" panose="020B0503020204020204" pitchFamily="34" charset="-122"/>
                <a:ea typeface="微软雅黑" panose="020B0503020204020204" pitchFamily="34" charset="-122"/>
                <a:cs typeface="Times New Roman" charset="0"/>
              </a:rPr>
              <a:t>L</a:t>
            </a:r>
            <a:r>
              <a:rPr lang="zh-CN" b="1" kern="100" dirty="0">
                <a:effectLst/>
                <a:latin typeface="微软雅黑" panose="020B0503020204020204" pitchFamily="34" charset="-122"/>
                <a:ea typeface="微软雅黑" panose="020B0503020204020204" pitchFamily="34" charset="-122"/>
                <a:cs typeface="Times New Roman" charset="0"/>
              </a:rPr>
              <a:t>偶数位的元素</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L=[1,2,3,4,5,6,7,8]</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L[::2]			    #</a:t>
            </a:r>
            <a:r>
              <a:rPr lang="zh-CN" kern="100" dirty="0">
                <a:effectLst/>
                <a:latin typeface="微软雅黑" panose="020B0503020204020204" pitchFamily="34" charset="-122"/>
                <a:ea typeface="微软雅黑" panose="020B0503020204020204" pitchFamily="34" charset="-122"/>
                <a:cs typeface="Times New Roman" charset="0"/>
              </a:rPr>
              <a:t>输出</a:t>
            </a:r>
            <a:r>
              <a:rPr lang="en-US" kern="100" dirty="0">
                <a:effectLst/>
                <a:latin typeface="微软雅黑" panose="020B0503020204020204" pitchFamily="34" charset="-122"/>
                <a:ea typeface="微软雅黑" panose="020B0503020204020204" pitchFamily="34" charset="-122"/>
                <a:cs typeface="Times New Roman" charset="0"/>
              </a:rPr>
              <a:t>[1, 3, 5, 7]</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6" name="文本框 5">
            <a:extLst>
              <a:ext uri="{FF2B5EF4-FFF2-40B4-BE49-F238E27FC236}">
                <a16:creationId xmlns:a16="http://schemas.microsoft.com/office/drawing/2014/main" id="{9195D654-25C5-42BB-9DBF-81D6DDBD6C05}"/>
              </a:ext>
            </a:extLst>
          </p:cNvPr>
          <p:cNvSpPr txBox="1">
            <a:spLocks noChangeArrowheads="1"/>
          </p:cNvSpPr>
          <p:nvPr/>
        </p:nvSpPr>
        <p:spPr bwMode="auto">
          <a:xfrm>
            <a:off x="1730931" y="4978282"/>
            <a:ext cx="3924733" cy="1145592"/>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marL="66675" indent="200025"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程序：得到列表的逆序</a:t>
            </a:r>
            <a:r>
              <a:rPr lang="en-US" b="1" kern="100" dirty="0">
                <a:effectLst/>
                <a:latin typeface="微软雅黑" panose="020B0503020204020204" pitchFamily="34" charset="-122"/>
                <a:ea typeface="微软雅黑" panose="020B0503020204020204" pitchFamily="34" charset="-122"/>
                <a:cs typeface="Times New Roman" charset="0"/>
              </a:rPr>
              <a:t>1&gt;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L=[1,2,3,4,5,6,7,8]</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L[7:-1:-1</a:t>
            </a:r>
            <a:r>
              <a:rPr lang="en-US" kern="100" dirty="0">
                <a:latin typeface="微软雅黑" panose="020B0503020204020204" pitchFamily="34" charset="-122"/>
                <a:ea typeface="微软雅黑" panose="020B0503020204020204" pitchFamily="34" charset="-122"/>
                <a:cs typeface="Times New Roman" charset="0"/>
              </a:rPr>
              <a:t>] </a:t>
            </a:r>
            <a:r>
              <a:rPr lang="en-US" kern="100" dirty="0">
                <a:effectLst/>
                <a:latin typeface="微软雅黑" panose="020B0503020204020204" pitchFamily="34" charset="-122"/>
                <a:ea typeface="微软雅黑" panose="020B0503020204020204" pitchFamily="34" charset="-122"/>
                <a:cs typeface="Times New Roman" charset="0"/>
              </a:rPr>
              <a:t>#</a:t>
            </a:r>
            <a:r>
              <a:rPr lang="zh-CN" kern="100" dirty="0">
                <a:effectLst/>
                <a:latin typeface="微软雅黑" panose="020B0503020204020204" pitchFamily="34" charset="-122"/>
                <a:ea typeface="微软雅黑" panose="020B0503020204020204" pitchFamily="34" charset="-122"/>
                <a:cs typeface="Times New Roman" charset="0"/>
              </a:rPr>
              <a:t>输出</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3048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a:extLst>
              <a:ext uri="{FF2B5EF4-FFF2-40B4-BE49-F238E27FC236}">
                <a16:creationId xmlns:a16="http://schemas.microsoft.com/office/drawing/2014/main" id="{579DA034-0367-4345-9E34-7781BAD013A5}"/>
              </a:ext>
            </a:extLst>
          </p:cNvPr>
          <p:cNvSpPr txBox="1">
            <a:spLocks noChangeArrowheads="1"/>
          </p:cNvSpPr>
          <p:nvPr/>
        </p:nvSpPr>
        <p:spPr bwMode="auto">
          <a:xfrm>
            <a:off x="6069176" y="4978282"/>
            <a:ext cx="4786746" cy="1145592"/>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marL="66675" indent="200025"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程序：得到列表的逆序</a:t>
            </a:r>
            <a:r>
              <a:rPr lang="en-US" altLang="zh-CN" b="1" kern="100" dirty="0">
                <a:latin typeface="微软雅黑" panose="020B0503020204020204" pitchFamily="34" charset="-122"/>
                <a:ea typeface="微软雅黑" panose="020B0503020204020204" pitchFamily="34" charset="-122"/>
                <a:cs typeface="Times New Roman" charset="0"/>
              </a:rPr>
              <a:t>2</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L=[1,2,3,4,5,6,7,8]</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L[-1:-9:-1</a:t>
            </a:r>
            <a:r>
              <a:rPr lang="en-US" kern="100" dirty="0">
                <a:latin typeface="微软雅黑" panose="020B0503020204020204" pitchFamily="34" charset="-122"/>
                <a:ea typeface="微软雅黑" panose="020B0503020204020204" pitchFamily="34" charset="-122"/>
                <a:cs typeface="Times New Roman" charset="0"/>
              </a:rPr>
              <a:t>] </a:t>
            </a:r>
            <a:r>
              <a:rPr lang="en-US" kern="100" dirty="0">
                <a:effectLst/>
                <a:latin typeface="微软雅黑" panose="020B0503020204020204" pitchFamily="34" charset="-122"/>
                <a:ea typeface="微软雅黑" panose="020B0503020204020204" pitchFamily="34" charset="-122"/>
                <a:cs typeface="Times New Roman" charset="0"/>
              </a:rPr>
              <a:t>#</a:t>
            </a:r>
            <a:r>
              <a:rPr lang="zh-CN" kern="100" dirty="0">
                <a:effectLst/>
                <a:latin typeface="微软雅黑" panose="020B0503020204020204" pitchFamily="34" charset="-122"/>
                <a:ea typeface="微软雅黑" panose="020B0503020204020204" pitchFamily="34" charset="-122"/>
                <a:cs typeface="Times New Roman" charset="0"/>
              </a:rPr>
              <a:t>输出</a:t>
            </a:r>
            <a:r>
              <a:rPr lang="en-US" altLang="zh-CN" kern="100" dirty="0">
                <a:effectLst/>
                <a:latin typeface="微软雅黑" panose="020B0503020204020204" pitchFamily="34" charset="-122"/>
                <a:ea typeface="微软雅黑" panose="020B0503020204020204" pitchFamily="34" charset="-122"/>
                <a:cs typeface="Times New Roman" charset="0"/>
              </a:rPr>
              <a:t>[8,7,6,5,4,3,2,1]</a:t>
            </a:r>
            <a:endParaRPr lang="zh-CN" kern="100" dirty="0">
              <a:effectLst/>
              <a:latin typeface="微软雅黑" panose="020B0503020204020204" pitchFamily="34" charset="-122"/>
              <a:ea typeface="微软雅黑" panose="020B0503020204020204" pitchFamily="34" charset="-122"/>
              <a:cs typeface="Times New Roman" charset="0"/>
            </a:endParaRPr>
          </a:p>
          <a:p>
            <a:pPr indent="3048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endParaRPr lang="zh-CN"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09010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8" name="文本框 7">
            <a:extLst>
              <a:ext uri="{FF2B5EF4-FFF2-40B4-BE49-F238E27FC236}">
                <a16:creationId xmlns:a16="http://schemas.microsoft.com/office/drawing/2014/main" id="{0AE274BF-24DE-4196-959E-17A2E059591A}"/>
              </a:ext>
            </a:extLst>
          </p:cNvPr>
          <p:cNvSpPr txBox="1"/>
          <p:nvPr/>
        </p:nvSpPr>
        <p:spPr>
          <a:xfrm>
            <a:off x="762602" y="1164045"/>
            <a:ext cx="9905398" cy="3785652"/>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）分片操作的特殊情况</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cs typeface="Times New Roman" charset="0"/>
              </a:rPr>
              <a:t>L[index1:index2]</a:t>
            </a:r>
            <a:r>
              <a:rPr lang="zh-CN" altLang="en-US" sz="2000" dirty="0">
                <a:latin typeface="微软雅黑" panose="020B0503020204020204" pitchFamily="34" charset="-122"/>
                <a:ea typeface="微软雅黑" panose="020B0503020204020204" pitchFamily="34" charset="-122"/>
                <a:cs typeface="Times New Roman" charset="0"/>
              </a:rPr>
              <a:t>且 </a:t>
            </a:r>
            <a:r>
              <a:rPr lang="en-US" altLang="zh-CN" sz="2000" dirty="0">
                <a:latin typeface="微软雅黑" panose="020B0503020204020204" pitchFamily="34" charset="-122"/>
                <a:ea typeface="微软雅黑" panose="020B0503020204020204" pitchFamily="34" charset="-122"/>
                <a:cs typeface="Times New Roman" charset="0"/>
              </a:rPr>
              <a:t>index2 =&lt; index1</a:t>
            </a:r>
            <a:r>
              <a:rPr lang="zh-CN" altLang="en-US" sz="2000" dirty="0">
                <a:latin typeface="微软雅黑" panose="020B0503020204020204" pitchFamily="34" charset="-122"/>
                <a:ea typeface="微软雅黑" panose="020B0503020204020204" pitchFamily="34" charset="-122"/>
                <a:cs typeface="Times New Roman" charset="0"/>
              </a:rPr>
              <a:t>，则分片结果为空</a:t>
            </a: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cs typeface="Times New Roman" charset="0"/>
              </a:rPr>
              <a:t>L[index1:]</a:t>
            </a:r>
            <a:r>
              <a:rPr lang="zh-CN" altLang="en-US" sz="2000" dirty="0">
                <a:latin typeface="微软雅黑" panose="020B0503020204020204" pitchFamily="34" charset="-122"/>
                <a:ea typeface="微软雅黑" panose="020B0503020204020204" pitchFamily="34" charset="-122"/>
                <a:cs typeface="Times New Roman" charset="0"/>
              </a:rPr>
              <a:t>，即 </a:t>
            </a:r>
            <a:r>
              <a:rPr lang="en-US" altLang="zh-CN" sz="2000" dirty="0">
                <a:latin typeface="微软雅黑" panose="020B0503020204020204" pitchFamily="34" charset="-122"/>
                <a:ea typeface="微软雅黑" panose="020B0503020204020204" pitchFamily="34" charset="-122"/>
                <a:cs typeface="Times New Roman" charset="0"/>
              </a:rPr>
              <a:t>index2</a:t>
            </a:r>
            <a:r>
              <a:rPr lang="zh-CN" altLang="en-US" sz="2000" dirty="0">
                <a:latin typeface="微软雅黑" panose="020B0503020204020204" pitchFamily="34" charset="-122"/>
                <a:ea typeface="微软雅黑" panose="020B0503020204020204" pitchFamily="34" charset="-122"/>
                <a:cs typeface="Times New Roman" charset="0"/>
              </a:rPr>
              <a:t>置空，分片结果包括</a:t>
            </a:r>
            <a:r>
              <a:rPr lang="en-US" altLang="zh-CN" sz="2000" dirty="0">
                <a:latin typeface="微软雅黑" panose="020B0503020204020204" pitchFamily="34" charset="-122"/>
                <a:ea typeface="微软雅黑" panose="020B0503020204020204" pitchFamily="34" charset="-122"/>
                <a:cs typeface="Times New Roman" charset="0"/>
              </a:rPr>
              <a:t>L[index1]</a:t>
            </a:r>
            <a:r>
              <a:rPr lang="zh-CN" altLang="en-US" sz="2000" dirty="0">
                <a:latin typeface="微软雅黑" panose="020B0503020204020204" pitchFamily="34" charset="-122"/>
                <a:ea typeface="微软雅黑" panose="020B0503020204020204" pitchFamily="34" charset="-122"/>
                <a:cs typeface="Times New Roman" charset="0"/>
              </a:rPr>
              <a:t>及之后的所有元素</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cs typeface="Times New Roman" charset="0"/>
              </a:rPr>
              <a:t>L[: index2]</a:t>
            </a:r>
            <a:r>
              <a:rPr lang="zh-CN" altLang="en-US" sz="2000" dirty="0">
                <a:latin typeface="微软雅黑" panose="020B0503020204020204" pitchFamily="34" charset="-122"/>
                <a:ea typeface="微软雅黑" panose="020B0503020204020204" pitchFamily="34" charset="-122"/>
                <a:cs typeface="Times New Roman" charset="0"/>
              </a:rPr>
              <a:t>，即 </a:t>
            </a:r>
            <a:r>
              <a:rPr lang="en-US" altLang="zh-CN" sz="2000" dirty="0">
                <a:latin typeface="微软雅黑" panose="020B0503020204020204" pitchFamily="34" charset="-122"/>
                <a:ea typeface="微软雅黑" panose="020B0503020204020204" pitchFamily="34" charset="-122"/>
                <a:cs typeface="Times New Roman" charset="0"/>
              </a:rPr>
              <a:t>index1</a:t>
            </a:r>
            <a:r>
              <a:rPr lang="zh-CN" altLang="en-US" sz="2000" dirty="0">
                <a:latin typeface="微软雅黑" panose="020B0503020204020204" pitchFamily="34" charset="-122"/>
                <a:ea typeface="微软雅黑" panose="020B0503020204020204" pitchFamily="34" charset="-122"/>
                <a:cs typeface="Times New Roman" charset="0"/>
              </a:rPr>
              <a:t>置空，分片结果从列表开头</a:t>
            </a:r>
            <a:r>
              <a:rPr lang="en-US" altLang="zh-CN" sz="2000" dirty="0">
                <a:latin typeface="微软雅黑" panose="020B0503020204020204" pitchFamily="34" charset="-122"/>
                <a:ea typeface="微软雅黑" panose="020B0503020204020204" pitchFamily="34" charset="-122"/>
                <a:cs typeface="Times New Roman" charset="0"/>
              </a:rPr>
              <a:t>0~L[index2]</a:t>
            </a:r>
            <a:r>
              <a:rPr lang="zh-CN" altLang="en-US" sz="2000" dirty="0">
                <a:latin typeface="微软雅黑" panose="020B0503020204020204" pitchFamily="34" charset="-122"/>
                <a:ea typeface="微软雅黑" panose="020B0503020204020204" pitchFamily="34" charset="-122"/>
                <a:cs typeface="Times New Roman" charset="0"/>
              </a:rPr>
              <a:t>的所有元素</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cs typeface="Times New Roman" charset="0"/>
              </a:rPr>
              <a:t>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charset="0"/>
              </a:rPr>
              <a:t>即 </a:t>
            </a:r>
            <a:r>
              <a:rPr lang="en-US" altLang="zh-CN" sz="2000" dirty="0">
                <a:latin typeface="微软雅黑" panose="020B0503020204020204" pitchFamily="34" charset="-122"/>
                <a:ea typeface="微软雅黑" panose="020B0503020204020204" pitchFamily="34" charset="-122"/>
                <a:cs typeface="Times New Roman" charset="0"/>
              </a:rPr>
              <a:t>index1</a:t>
            </a:r>
            <a:r>
              <a:rPr lang="zh-CN" altLang="en-US" sz="2000" dirty="0">
                <a:latin typeface="微软雅黑" panose="020B0503020204020204" pitchFamily="34" charset="-122"/>
                <a:ea typeface="微软雅黑" panose="020B0503020204020204" pitchFamily="34" charset="-122"/>
                <a:cs typeface="Times New Roman" charset="0"/>
              </a:rPr>
              <a:t>和</a:t>
            </a:r>
            <a:r>
              <a:rPr lang="en-US" altLang="zh-CN" sz="2000" dirty="0">
                <a:latin typeface="微软雅黑" panose="020B0503020204020204" pitchFamily="34" charset="-122"/>
                <a:ea typeface="微软雅黑" panose="020B0503020204020204" pitchFamily="34" charset="-122"/>
                <a:cs typeface="Times New Roman" charset="0"/>
              </a:rPr>
              <a:t>index2</a:t>
            </a:r>
            <a:r>
              <a:rPr lang="zh-CN" altLang="en-US" sz="2000" dirty="0">
                <a:latin typeface="微软雅黑" panose="020B0503020204020204" pitchFamily="34" charset="-122"/>
                <a:ea typeface="微软雅黑" panose="020B0503020204020204" pitchFamily="34" charset="-122"/>
                <a:cs typeface="Times New Roman" charset="0"/>
              </a:rPr>
              <a:t>都置空，</a:t>
            </a:r>
            <a:r>
              <a:rPr lang="zh-CN" altLang="en-US" sz="2000" dirty="0">
                <a:latin typeface="微软雅黑" panose="020B0503020204020204" pitchFamily="34" charset="-122"/>
                <a:ea typeface="微软雅黑" panose="020B0503020204020204" pitchFamily="34" charset="-122"/>
              </a:rPr>
              <a:t>将复制整个列表（注意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这是复制列表的一个很常用的方式）</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en-US" altLang="zh-CN" sz="2000" dirty="0">
                <a:latin typeface="微软雅黑" panose="020B0503020204020204" pitchFamily="34" charset="-122"/>
                <a:ea typeface="微软雅黑" panose="020B0503020204020204" pitchFamily="34" charset="-122"/>
              </a:rPr>
              <a:t>stride</a:t>
            </a:r>
            <a:r>
              <a:rPr lang="zh-CN" altLang="en-US" sz="2000" dirty="0">
                <a:latin typeface="微软雅黑" panose="020B0503020204020204" pitchFamily="34" charset="-122"/>
                <a:ea typeface="微软雅黑" panose="020B0503020204020204" pitchFamily="34" charset="-122"/>
              </a:rPr>
              <a:t>是步长，默认值为</a:t>
            </a:r>
            <a:r>
              <a:rPr lang="en-US" altLang="zh-CN" sz="2000" dirty="0">
                <a:latin typeface="微软雅黑" panose="020B0503020204020204" pitchFamily="34" charset="-122"/>
                <a:ea typeface="微软雅黑" panose="020B0503020204020204" pitchFamily="34" charset="-122"/>
              </a:rPr>
              <a:t>1</a:t>
            </a: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cs typeface="Times New Roman" charset="0"/>
              </a:rPr>
              <a:t>列表的逆序操作：</a:t>
            </a:r>
            <a:r>
              <a:rPr lang="en-US" altLang="zh-CN" sz="2000" dirty="0">
                <a:latin typeface="微软雅黑" panose="020B0503020204020204" pitchFamily="34" charset="-122"/>
                <a:ea typeface="微软雅黑" panose="020B0503020204020204" pitchFamily="34" charset="-122"/>
                <a:cs typeface="Times New Roman" charset="0"/>
              </a:rPr>
              <a:t>L[-1 : -</a:t>
            </a:r>
            <a:r>
              <a:rPr lang="en-US" altLang="zh-CN" sz="2000" dirty="0" err="1">
                <a:latin typeface="微软雅黑" panose="020B0503020204020204" pitchFamily="34" charset="-122"/>
                <a:ea typeface="微软雅黑" panose="020B0503020204020204" pitchFamily="34" charset="-122"/>
                <a:cs typeface="Times New Roman" charset="0"/>
              </a:rPr>
              <a:t>len</a:t>
            </a:r>
            <a:r>
              <a:rPr lang="en-US" altLang="zh-CN" sz="2000" dirty="0">
                <a:latin typeface="微软雅黑" panose="020B0503020204020204" pitchFamily="34" charset="-122"/>
                <a:ea typeface="微软雅黑" panose="020B0503020204020204" pitchFamily="34" charset="-122"/>
                <a:cs typeface="Times New Roman" charset="0"/>
              </a:rPr>
              <a:t>(L)-1: -1]</a:t>
            </a: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cs typeface="Times New Roman" charset="0"/>
              </a:rPr>
              <a:t>列表的逆序操作：</a:t>
            </a:r>
            <a:r>
              <a:rPr lang="en-US" altLang="zh-CN" sz="2000" dirty="0">
                <a:latin typeface="微软雅黑" panose="020B0503020204020204" pitchFamily="34" charset="-122"/>
                <a:ea typeface="微软雅黑" panose="020B0503020204020204" pitchFamily="34" charset="-122"/>
                <a:cs typeface="Times New Roman" charset="0"/>
              </a:rPr>
              <a:t>L[ : : -1] (</a:t>
            </a:r>
            <a:r>
              <a:rPr lang="zh-CN" altLang="en-US" sz="2000" dirty="0">
                <a:latin typeface="微软雅黑" panose="020B0503020204020204" pitchFamily="34" charset="-122"/>
                <a:ea typeface="微软雅黑" panose="020B0503020204020204" pitchFamily="34" charset="-122"/>
                <a:cs typeface="Times New Roman" charset="0"/>
              </a:rPr>
              <a:t>省略了</a:t>
            </a:r>
            <a:r>
              <a:rPr lang="en-US" altLang="zh-CN" sz="2000" dirty="0">
                <a:latin typeface="微软雅黑" panose="020B0503020204020204" pitchFamily="34" charset="-122"/>
                <a:ea typeface="微软雅黑" panose="020B0503020204020204" pitchFamily="34" charset="-122"/>
                <a:cs typeface="Times New Roman" charset="0"/>
              </a:rPr>
              <a:t>index1</a:t>
            </a:r>
            <a:r>
              <a:rPr lang="zh-CN" altLang="en-US" sz="2000" dirty="0">
                <a:latin typeface="微软雅黑" panose="020B0503020204020204" pitchFamily="34" charset="-122"/>
                <a:ea typeface="微软雅黑" panose="020B0503020204020204" pitchFamily="34" charset="-122"/>
                <a:cs typeface="Times New Roman" charset="0"/>
              </a:rPr>
              <a:t>和</a:t>
            </a:r>
            <a:r>
              <a:rPr lang="en-US" altLang="zh-CN" sz="2000" dirty="0">
                <a:latin typeface="微软雅黑" panose="020B0503020204020204" pitchFamily="34" charset="-122"/>
                <a:ea typeface="微软雅黑" panose="020B0503020204020204" pitchFamily="34" charset="-122"/>
                <a:cs typeface="Times New Roman" charset="0"/>
              </a:rPr>
              <a:t>index2)</a:t>
            </a:r>
            <a:endParaRPr lang="en-US" altLang="zh-CN" sz="2000" dirty="0">
              <a:latin typeface="微软雅黑" panose="020B0503020204020204" pitchFamily="34" charset="-122"/>
              <a:ea typeface="微软雅黑" panose="020B0503020204020204" pitchFamily="34" charset="-122"/>
            </a:endParaRPr>
          </a:p>
          <a:p>
            <a:pPr marL="342900" indent="-342900">
              <a:buFont typeface="Arial" charset="0"/>
              <a:buChar char="•"/>
            </a:pPr>
            <a:endParaRPr lang="en-US" altLang="zh-CN" sz="2000" dirty="0"/>
          </a:p>
          <a:p>
            <a:endParaRPr lang="en-US" altLang="zh-CN" sz="2000" dirty="0"/>
          </a:p>
        </p:txBody>
      </p:sp>
      <p:sp>
        <p:nvSpPr>
          <p:cNvPr id="9" name="文本框 8">
            <a:extLst>
              <a:ext uri="{FF2B5EF4-FFF2-40B4-BE49-F238E27FC236}">
                <a16:creationId xmlns:a16="http://schemas.microsoft.com/office/drawing/2014/main" id="{9D458D63-16A5-48C1-93A3-5F7D788793CB}"/>
              </a:ext>
            </a:extLst>
          </p:cNvPr>
          <p:cNvSpPr txBox="1">
            <a:spLocks noChangeArrowheads="1"/>
          </p:cNvSpPr>
          <p:nvPr/>
        </p:nvSpPr>
        <p:spPr bwMode="auto">
          <a:xfrm>
            <a:off x="2197370" y="4709246"/>
            <a:ext cx="6898139" cy="133133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marL="66675" indent="200025" algn="just">
              <a:spcAft>
                <a:spcPts val="0"/>
              </a:spcAft>
            </a:pPr>
            <a:endParaRPr lang="en-US" b="1" kern="100" dirty="0">
              <a:effectLst/>
              <a:latin typeface="微软雅黑" panose="020B0503020204020204" pitchFamily="34" charset="-122"/>
              <a:ea typeface="微软雅黑" panose="020B0503020204020204" pitchFamily="34" charset="-122"/>
              <a:cs typeface="Times New Roman" charset="0"/>
            </a:endParaRPr>
          </a:p>
          <a:p>
            <a:pPr marL="66675" indent="200025"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程序：得到列表的逆序</a:t>
            </a:r>
            <a:r>
              <a:rPr lang="en-US" altLang="zh-CN" b="1" kern="100" dirty="0">
                <a:latin typeface="微软雅黑" panose="020B0503020204020204" pitchFamily="34" charset="-122"/>
                <a:ea typeface="微软雅黑" panose="020B0503020204020204" pitchFamily="34" charset="-122"/>
                <a:cs typeface="Times New Roman" charset="0"/>
              </a:rPr>
              <a:t>3</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L=[1,2,3,4,5,6,7,8]</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  #</a:t>
            </a:r>
            <a:r>
              <a:rPr lang="zh-CN" kern="100" dirty="0">
                <a:effectLst/>
                <a:latin typeface="微软雅黑" panose="020B0503020204020204" pitchFamily="34" charset="-122"/>
                <a:ea typeface="微软雅黑" panose="020B0503020204020204" pitchFamily="34" charset="-122"/>
                <a:cs typeface="Times New Roman" charset="0"/>
              </a:rPr>
              <a:t>输出</a:t>
            </a:r>
            <a:r>
              <a:rPr lang="en-US" kern="100" dirty="0">
                <a:effectLst/>
                <a:latin typeface="微软雅黑" panose="020B0503020204020204" pitchFamily="34" charset="-122"/>
                <a:ea typeface="微软雅黑" panose="020B0503020204020204" pitchFamily="34" charset="-122"/>
                <a:cs typeface="Times New Roman" charset="0"/>
              </a:rPr>
              <a:t>[</a:t>
            </a:r>
            <a:r>
              <a:rPr lang="en-US" altLang="zh-CN" kern="100" dirty="0">
                <a:latin typeface="微软雅黑" panose="020B0503020204020204" pitchFamily="34" charset="-122"/>
                <a:ea typeface="微软雅黑" panose="020B0503020204020204" pitchFamily="34" charset="-122"/>
                <a:cs typeface="Times New Roman" charset="0"/>
              </a:rPr>
              <a:t>8,7,6,5,4,3,2,1</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3048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endParaRPr lang="zh-CN"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70505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92" y="247897"/>
            <a:ext cx="8399585" cy="467211"/>
          </a:xfrm>
          <a:prstGeom prst="rect">
            <a:avLst/>
          </a:prstGeom>
        </p:spPr>
        <p:txBody>
          <a:bodyPr/>
          <a:lstStyle/>
          <a:p>
            <a:r>
              <a:rPr lang="zh-CN" altLang="en-US" dirty="0">
                <a:solidFill>
                  <a:srgbClr val="C00000"/>
                </a:solidFill>
              </a:rPr>
              <a:t>第三章 深谈</a:t>
            </a:r>
            <a:r>
              <a:rPr lang="en-US" altLang="zh-CN" dirty="0">
                <a:solidFill>
                  <a:srgbClr val="C00000"/>
                </a:solidFill>
              </a:rPr>
              <a:t>Python</a:t>
            </a:r>
            <a:r>
              <a:rPr lang="zh-CN" altLang="en-US" dirty="0">
                <a:solidFill>
                  <a:srgbClr val="C00000"/>
                </a:solidFill>
              </a:rPr>
              <a:t>函数、变量与输入输出</a:t>
            </a:r>
            <a:endParaRPr lang="zh-CN" altLang="en-US" b="1" dirty="0">
              <a:solidFill>
                <a:srgbClr val="C00000"/>
              </a:solidFill>
            </a:endParaRPr>
          </a:p>
        </p:txBody>
      </p:sp>
      <p:sp>
        <p:nvSpPr>
          <p:cNvPr id="3" name="内容占位符 2"/>
          <p:cNvSpPr>
            <a:spLocks noGrp="1"/>
          </p:cNvSpPr>
          <p:nvPr>
            <p:ph idx="1"/>
          </p:nvPr>
        </p:nvSpPr>
        <p:spPr>
          <a:xfrm>
            <a:off x="1019908" y="848119"/>
            <a:ext cx="10234246" cy="5558901"/>
          </a:xfrm>
        </p:spPr>
        <p:txBody>
          <a:bodyPr/>
          <a:lstStyle/>
          <a:p>
            <a:pPr algn="just"/>
            <a:r>
              <a:rPr lang="zh-CN" altLang="en-US" sz="2000" dirty="0"/>
              <a:t>函数是</a:t>
            </a:r>
            <a:r>
              <a:rPr lang="en-US" altLang="zh-CN" sz="2000" dirty="0"/>
              <a:t>Python</a:t>
            </a:r>
            <a:r>
              <a:rPr lang="zh-CN" altLang="en-US" sz="2000" dirty="0"/>
              <a:t>的重要组成部分，更是编程的重要组成部分。</a:t>
            </a:r>
          </a:p>
          <a:p>
            <a:pPr lvl="1" algn="just"/>
            <a:r>
              <a:rPr lang="zh-CN" altLang="en-US" sz="1600" dirty="0"/>
              <a:t>了解函数是怎么编写的？</a:t>
            </a:r>
          </a:p>
          <a:p>
            <a:pPr lvl="1" algn="just"/>
            <a:r>
              <a:rPr lang="zh-CN" altLang="en-US" sz="1600" dirty="0"/>
              <a:t>什么是好的函数编写方式？</a:t>
            </a:r>
          </a:p>
          <a:p>
            <a:pPr lvl="1" algn="just"/>
            <a:r>
              <a:rPr lang="zh-CN" altLang="en-US" sz="1600" dirty="0"/>
              <a:t>不要撰写出可能有“副作用”的函数。</a:t>
            </a:r>
          </a:p>
          <a:p>
            <a:pPr lvl="1" algn="just"/>
            <a:r>
              <a:rPr lang="zh-CN" altLang="en-US" sz="1600" dirty="0"/>
              <a:t>全局变量和局部变量的差异，体会为什么在函数中要尽量少用全局变量。也会讲解参数的传递和嵌套函数的各种知识。</a:t>
            </a:r>
          </a:p>
          <a:p>
            <a:pPr algn="just"/>
            <a:endParaRPr lang="zh-CN" altLang="en-US" sz="2000" dirty="0"/>
          </a:p>
          <a:p>
            <a:pPr algn="just"/>
            <a:r>
              <a:rPr lang="zh-CN" altLang="en-US" sz="2000" dirty="0"/>
              <a:t>其次，将学习编程中经常用到的数据类型，包括列表、字符串、元组和字典等。其中，列表、字符串和元组这种可以通过下标来索引到内部元素的结构都算是序列，而字典实际上是一种映射。这一章除了详细描述这些数据类型的使用外，更强调了可能会出错之处和作为函数参数传递时的注意事项。</a:t>
            </a:r>
          </a:p>
          <a:p>
            <a:pPr algn="just"/>
            <a:endParaRPr lang="zh-CN" altLang="en-US" sz="2000" dirty="0"/>
          </a:p>
          <a:p>
            <a:pPr algn="just"/>
            <a:r>
              <a:rPr lang="zh-CN" altLang="en-US" sz="2000" dirty="0"/>
              <a:t>最后将介绍输入</a:t>
            </a:r>
            <a:r>
              <a:rPr lang="en-US" altLang="zh-CN" sz="2000" dirty="0"/>
              <a:t>/</a:t>
            </a:r>
            <a:r>
              <a:rPr lang="zh-CN" altLang="en-US" sz="2000" dirty="0"/>
              <a:t>输出、文件操作与异常处理。</a:t>
            </a:r>
          </a:p>
          <a:p>
            <a:pPr algn="just"/>
            <a:endParaRPr lang="zh-CN" altLang="en-US" sz="2000" dirty="0"/>
          </a:p>
          <a:p>
            <a:pPr algn="just"/>
            <a:r>
              <a:rPr lang="zh-CN" altLang="en-US" sz="2000" dirty="0"/>
              <a:t>学完本章之后，同学们会对</a:t>
            </a:r>
            <a:r>
              <a:rPr lang="en-US" altLang="zh-CN" sz="2000" dirty="0"/>
              <a:t>Python</a:t>
            </a:r>
            <a:r>
              <a:rPr lang="zh-CN" altLang="en-US" sz="2000" dirty="0"/>
              <a:t>的使用更加得心应手，并且可以避免许多</a:t>
            </a:r>
            <a:r>
              <a:rPr lang="en-US" altLang="zh-CN" sz="2000" dirty="0"/>
              <a:t>Python</a:t>
            </a:r>
            <a:r>
              <a:rPr lang="zh-CN" altLang="en-US" sz="2000" dirty="0"/>
              <a:t>编程特有的错误。</a:t>
            </a:r>
          </a:p>
        </p:txBody>
      </p:sp>
    </p:spTree>
    <p:extLst>
      <p:ext uri="{BB962C8B-B14F-4D97-AF65-F5344CB8AC3E}">
        <p14:creationId xmlns:p14="http://schemas.microsoft.com/office/powerpoint/2010/main" val="97557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5" name="文本框 4">
            <a:extLst>
              <a:ext uri="{FF2B5EF4-FFF2-40B4-BE49-F238E27FC236}">
                <a16:creationId xmlns:a16="http://schemas.microsoft.com/office/drawing/2014/main" id="{9113F32E-8E51-4570-8716-69E571DCF1C2}"/>
              </a:ext>
            </a:extLst>
          </p:cNvPr>
          <p:cNvSpPr txBox="1"/>
          <p:nvPr/>
        </p:nvSpPr>
        <p:spPr>
          <a:xfrm>
            <a:off x="1041475" y="874455"/>
            <a:ext cx="10021380" cy="255454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）分片操作</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charset="0"/>
              <a:buChar char="•"/>
            </a:pPr>
            <a:r>
              <a:rPr lang="zh-CN" altLang="en-US" sz="2000" b="1" dirty="0">
                <a:solidFill>
                  <a:srgbClr val="FF0000"/>
                </a:solidFill>
                <a:latin typeface="微软雅黑" panose="020B0503020204020204" pitchFamily="34" charset="-122"/>
                <a:ea typeface="微软雅黑" panose="020B0503020204020204" pitchFamily="34" charset="-122"/>
              </a:rPr>
              <a:t>分片是一种复制！</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buFont typeface="Arial" charset="0"/>
              <a:buChar char="•"/>
            </a:pPr>
            <a:r>
              <a:rPr lang="zh-CN" altLang="en-US" sz="2000" dirty="0">
                <a:latin typeface="微软雅黑" panose="020B0503020204020204" pitchFamily="34" charset="-122"/>
                <a:ea typeface="微软雅黑" panose="020B0503020204020204" pitchFamily="34" charset="-122"/>
              </a:rPr>
              <a:t>分片操作是复制原来列表中的某些内容来产生了一个新的列表。</a:t>
            </a:r>
            <a:endParaRPr lang="en-US" altLang="zh-CN" sz="2000" dirty="0">
              <a:latin typeface="微软雅黑" panose="020B0503020204020204" pitchFamily="34" charset="-122"/>
              <a:ea typeface="微软雅黑" panose="020B0503020204020204" pitchFamily="34" charset="-122"/>
            </a:endParaRPr>
          </a:p>
          <a:p>
            <a:pPr marL="342900" indent="-342900">
              <a:buFont typeface="Arial" charset="0"/>
              <a:buChar char="•"/>
            </a:pPr>
            <a:r>
              <a:rPr lang="en-US" altLang="zh-CN" sz="2000" dirty="0">
                <a:latin typeface="微软雅黑" panose="020B0503020204020204" pitchFamily="34" charset="-122"/>
                <a:ea typeface="微软雅黑" panose="020B0503020204020204" pitchFamily="34" charset="-122"/>
              </a:rPr>
              <a:t>L1=L[:]</a:t>
            </a:r>
            <a:r>
              <a:rPr lang="zh-CN" altLang="en-US" sz="2000" dirty="0">
                <a:latin typeface="微软雅黑" panose="020B0503020204020204" pitchFamily="34" charset="-122"/>
                <a:ea typeface="微软雅黑" panose="020B0503020204020204" pitchFamily="34" charset="-122"/>
              </a:rPr>
              <a:t>，复制列表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的内容，构建一个新的列表</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，然后把这个新的列表值和</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关联起来，</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就是</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的一个副本</a:t>
            </a:r>
            <a:endParaRPr lang="en-US" altLang="zh-CN" sz="2000" dirty="0">
              <a:latin typeface="微软雅黑" panose="020B0503020204020204" pitchFamily="34" charset="-122"/>
              <a:ea typeface="微软雅黑" panose="020B0503020204020204" pitchFamily="34" charset="-122"/>
            </a:endParaRPr>
          </a:p>
          <a:p>
            <a:pPr marL="342900" indent="-342900">
              <a:buFont typeface="Arial" charset="0"/>
              <a:buChar char="•"/>
            </a:pPr>
            <a:r>
              <a:rPr lang="en-US" altLang="zh-CN" sz="2000" dirty="0">
                <a:latin typeface="微软雅黑" panose="020B0503020204020204" pitchFamily="34" charset="-122"/>
                <a:ea typeface="微软雅黑" panose="020B0503020204020204" pitchFamily="34" charset="-122"/>
              </a:rPr>
              <a:t>L2=L</a:t>
            </a:r>
            <a:r>
              <a:rPr lang="zh-CN" altLang="en-US" sz="2000" dirty="0">
                <a:latin typeface="微软雅黑" panose="020B0503020204020204" pitchFamily="34" charset="-122"/>
                <a:ea typeface="微软雅黑" panose="020B0503020204020204" pitchFamily="34" charset="-122"/>
              </a:rPr>
              <a:t>，不使用分片而直接将</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赋值给</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 则 </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L1 </a:t>
            </a:r>
            <a:r>
              <a:rPr lang="zh-CN" altLang="en-US" sz="2000" dirty="0">
                <a:latin typeface="微软雅黑" panose="020B0503020204020204" pitchFamily="34" charset="-122"/>
                <a:ea typeface="微软雅黑" panose="020B0503020204020204" pitchFamily="34" charset="-122"/>
              </a:rPr>
              <a:t>指向同一个列表，是一定会互相影响的</a:t>
            </a:r>
            <a:endParaRPr lang="en-US" altLang="zh-CN"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A83875F-B062-487F-8FA7-1F6E1D81205F}"/>
              </a:ext>
            </a:extLst>
          </p:cNvPr>
          <p:cNvSpPr txBox="1">
            <a:spLocks noChangeArrowheads="1"/>
          </p:cNvSpPr>
          <p:nvPr/>
        </p:nvSpPr>
        <p:spPr bwMode="auto">
          <a:xfrm>
            <a:off x="1473778" y="3465650"/>
            <a:ext cx="4959598" cy="159423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程序：元素是整数型的列表的复制</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L=[5,4,3,2,1]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L1=L   </a:t>
            </a:r>
            <a:r>
              <a:rPr lang="en-US" altLang="zh-CN" sz="1600" kern="100" dirty="0">
                <a:effectLst/>
                <a:latin typeface="微软雅黑" panose="020B0503020204020204" pitchFamily="34" charset="-122"/>
                <a:ea typeface="微软雅黑" panose="020B0503020204020204" pitchFamily="34" charset="-122"/>
                <a:cs typeface="Times New Roman" charset="0"/>
              </a:rPr>
              <a:t>#</a:t>
            </a:r>
            <a:r>
              <a:rPr lang="zh-CN" altLang="en-US" sz="1600" dirty="0">
                <a:latin typeface="微软雅黑" panose="020B0503020204020204" pitchFamily="34" charset="-122"/>
                <a:ea typeface="微软雅黑" panose="020B0503020204020204" pitchFamily="34" charset="-122"/>
              </a:rPr>
              <a:t>直接将</a:t>
            </a:r>
            <a:r>
              <a:rPr lang="en-US" altLang="zh-CN" sz="1600" dirty="0">
                <a:latin typeface="微软雅黑" panose="020B0503020204020204" pitchFamily="34" charset="-122"/>
                <a:ea typeface="微软雅黑" panose="020B0503020204020204" pitchFamily="34" charset="-122"/>
              </a:rPr>
              <a:t>L</a:t>
            </a:r>
            <a:r>
              <a:rPr lang="zh-CN" altLang="en-US" sz="1600" dirty="0">
                <a:latin typeface="微软雅黑" panose="020B0503020204020204" pitchFamily="34" charset="-122"/>
                <a:ea typeface="微软雅黑" panose="020B0503020204020204" pitchFamily="34" charset="-122"/>
              </a:rPr>
              <a:t>赋值给</a:t>
            </a:r>
            <a:r>
              <a:rPr lang="en-US" altLang="zh-CN" sz="1600" dirty="0">
                <a:latin typeface="微软雅黑" panose="020B0503020204020204" pitchFamily="34" charset="-122"/>
                <a:ea typeface="微软雅黑" panose="020B0503020204020204" pitchFamily="34" charset="-122"/>
              </a:rPr>
              <a:t>L1</a:t>
            </a: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L[4]=0  </a:t>
            </a:r>
            <a:r>
              <a:rPr lang="en-US" altLang="zh-CN"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改变</a:t>
            </a: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zh-CN" altLang="en-US" sz="1600" kern="100" dirty="0">
                <a:effectLst/>
                <a:latin typeface="微软雅黑" panose="020B0503020204020204" pitchFamily="34" charset="-122"/>
                <a:ea typeface="微软雅黑" panose="020B0503020204020204" pitchFamily="34" charset="-122"/>
                <a:cs typeface="Times New Roman" charset="0"/>
              </a:rPr>
              <a:t>，也影响</a:t>
            </a:r>
            <a:r>
              <a:rPr lang="en-US" altLang="zh-CN" sz="1600" kern="100" dirty="0">
                <a:effectLst/>
                <a:latin typeface="微软雅黑" panose="020B0503020204020204" pitchFamily="34" charset="-122"/>
                <a:ea typeface="微软雅黑" panose="020B0503020204020204" pitchFamily="34" charset="-122"/>
                <a:cs typeface="Times New Roman" charset="0"/>
              </a:rPr>
              <a:t>L1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p</a:t>
            </a:r>
            <a:r>
              <a:rPr lang="en-US" sz="1600" kern="100" dirty="0">
                <a:effectLst/>
                <a:latin typeface="微软雅黑" panose="020B0503020204020204" pitchFamily="34" charset="-122"/>
                <a:ea typeface="微软雅黑" panose="020B0503020204020204" pitchFamily="34" charset="-122"/>
                <a:cs typeface="Times New Roman" charset="0"/>
              </a:rPr>
              <a:t>rint(L)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[5, 4, 3, 2, 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a:t>
            </a:r>
            <a:r>
              <a:rPr lang="en-US" sz="1600" kern="100" dirty="0">
                <a:effectLst/>
                <a:latin typeface="微软雅黑" panose="020B0503020204020204" pitchFamily="34" charset="-122"/>
                <a:ea typeface="微软雅黑" panose="020B0503020204020204" pitchFamily="34" charset="-122"/>
                <a:cs typeface="Times New Roman" charset="0"/>
              </a:rPr>
              <a:t>rint(L1)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[5, 4, 3, 2, 0]</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a:extLst>
              <a:ext uri="{FF2B5EF4-FFF2-40B4-BE49-F238E27FC236}">
                <a16:creationId xmlns:a16="http://schemas.microsoft.com/office/drawing/2014/main" id="{3AD8346F-45C0-44E6-BBDC-FE97D7A5134D}"/>
              </a:ext>
            </a:extLst>
          </p:cNvPr>
          <p:cNvSpPr txBox="1">
            <a:spLocks noChangeArrowheads="1"/>
          </p:cNvSpPr>
          <p:nvPr/>
        </p:nvSpPr>
        <p:spPr bwMode="auto">
          <a:xfrm>
            <a:off x="6269967" y="3463376"/>
            <a:ext cx="4792888" cy="1581061"/>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程序：元素是整数型的列表的分片</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L=[5,4,3,2,1]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L1=L[:] # L1</a:t>
            </a:r>
            <a:r>
              <a:rPr lang="zh-CN" altLang="en-US" sz="1600" kern="100" dirty="0">
                <a:effectLst/>
                <a:latin typeface="微软雅黑" panose="020B0503020204020204" pitchFamily="34" charset="-122"/>
                <a:ea typeface="微软雅黑" panose="020B0503020204020204" pitchFamily="34" charset="-122"/>
                <a:cs typeface="Times New Roman" charset="0"/>
              </a:rPr>
              <a:t>是</a:t>
            </a: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zh-CN" altLang="en-US" sz="1600" kern="100" dirty="0">
                <a:effectLst/>
                <a:latin typeface="微软雅黑" panose="020B0503020204020204" pitchFamily="34" charset="-122"/>
                <a:ea typeface="微软雅黑" panose="020B0503020204020204" pitchFamily="34" charset="-122"/>
                <a:cs typeface="Times New Roman" charset="0"/>
              </a:rPr>
              <a:t>的副本</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L[4]=0  </a:t>
            </a:r>
            <a:r>
              <a:rPr lang="en-US" altLang="zh-CN"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改变</a:t>
            </a: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zh-CN" altLang="en-US" sz="1600" kern="100" dirty="0">
                <a:effectLst/>
                <a:latin typeface="微软雅黑" panose="020B0503020204020204" pitchFamily="34" charset="-122"/>
                <a:ea typeface="微软雅黑" panose="020B0503020204020204" pitchFamily="34" charset="-122"/>
                <a:cs typeface="Times New Roman" charset="0"/>
              </a:rPr>
              <a:t>，不影响</a:t>
            </a:r>
            <a:r>
              <a:rPr lang="en-US" altLang="zh-CN" sz="1600" kern="100" dirty="0">
                <a:effectLst/>
                <a:latin typeface="微软雅黑" panose="020B0503020204020204" pitchFamily="34" charset="-122"/>
                <a:ea typeface="微软雅黑" panose="020B0503020204020204" pitchFamily="34" charset="-122"/>
                <a:cs typeface="Times New Roman" charset="0"/>
              </a:rPr>
              <a:t>L1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p</a:t>
            </a:r>
            <a:r>
              <a:rPr lang="en-US" sz="1600" kern="100" dirty="0">
                <a:effectLst/>
                <a:latin typeface="微软雅黑" panose="020B0503020204020204" pitchFamily="34" charset="-122"/>
                <a:ea typeface="微软雅黑" panose="020B0503020204020204" pitchFamily="34" charset="-122"/>
                <a:cs typeface="Times New Roman" charset="0"/>
              </a:rPr>
              <a:t>rint(L)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[5, 4, 3, 2, 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p</a:t>
            </a:r>
            <a:r>
              <a:rPr lang="en-US" sz="1600" kern="100" dirty="0">
                <a:effectLst/>
                <a:latin typeface="微软雅黑" panose="020B0503020204020204" pitchFamily="34" charset="-122"/>
                <a:ea typeface="微软雅黑" panose="020B0503020204020204" pitchFamily="34" charset="-122"/>
                <a:cs typeface="Times New Roman" charset="0"/>
              </a:rPr>
              <a:t>rint(L1)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[5, 4, 3, 2, 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0" name="矩形 9">
            <a:extLst>
              <a:ext uri="{FF2B5EF4-FFF2-40B4-BE49-F238E27FC236}">
                <a16:creationId xmlns:a16="http://schemas.microsoft.com/office/drawing/2014/main" id="{9C9BC39C-4713-40A0-971A-10C0C9E71271}"/>
              </a:ext>
            </a:extLst>
          </p:cNvPr>
          <p:cNvSpPr/>
          <p:nvPr/>
        </p:nvSpPr>
        <p:spPr>
          <a:xfrm>
            <a:off x="773069" y="5106833"/>
            <a:ext cx="10471626" cy="1323439"/>
          </a:xfrm>
          <a:prstGeom prst="rect">
            <a:avLst/>
          </a:prstGeom>
        </p:spPr>
        <p:txBody>
          <a:bodyPr wrap="square">
            <a:spAutoFit/>
          </a:bodyPr>
          <a:lstStyle/>
          <a:p>
            <a:pPr marL="342900" indent="-342900">
              <a:buFont typeface="Arial" charset="0"/>
              <a:buChar char="•"/>
            </a:pPr>
            <a:r>
              <a:rPr lang="zh-CN" altLang="en-US" sz="2000" dirty="0">
                <a:latin typeface="微软雅黑" panose="020B0503020204020204" pitchFamily="34" charset="-122"/>
                <a:ea typeface="微软雅黑" panose="020B0503020204020204" pitchFamily="34" charset="-122"/>
              </a:rPr>
              <a:t>注意：分片和</a:t>
            </a:r>
            <a:r>
              <a:rPr lang="en-US" altLang="zh-CN" sz="2000" dirty="0">
                <a:latin typeface="微软雅黑" panose="020B0503020204020204" pitchFamily="34" charset="-122"/>
                <a:ea typeface="微软雅黑" panose="020B0503020204020204" pitchFamily="34" charset="-122"/>
                <a:cs typeface="Times New Roman" charset="0"/>
              </a:rPr>
              <a:t>range</a:t>
            </a:r>
            <a:r>
              <a:rPr lang="zh-CN" altLang="en-US" sz="2000" dirty="0">
                <a:latin typeface="微软雅黑" panose="020B0503020204020204" pitchFamily="34" charset="-122"/>
                <a:ea typeface="微软雅黑" panose="020B0503020204020204" pitchFamily="34" charset="-122"/>
              </a:rPr>
              <a:t>的区别</a:t>
            </a:r>
            <a:endParaRPr lang="en-US" altLang="zh-CN" sz="2000" dirty="0">
              <a:latin typeface="微软雅黑" panose="020B0503020204020204" pitchFamily="34" charset="-122"/>
              <a:ea typeface="微软雅黑" panose="020B0503020204020204" pitchFamily="34" charset="-122"/>
            </a:endParaRPr>
          </a:p>
          <a:p>
            <a:pPr marL="800100" lvl="1" indent="-342900">
              <a:buFont typeface="Arial" charset="0"/>
              <a:buChar char="•"/>
            </a:pPr>
            <a:r>
              <a:rPr lang="zh-CN" altLang="en-US" sz="2000" dirty="0">
                <a:latin typeface="微软雅黑" panose="020B0503020204020204" pitchFamily="34" charset="-122"/>
                <a:ea typeface="微软雅黑" panose="020B0503020204020204" pitchFamily="34" charset="-122"/>
              </a:rPr>
              <a:t>分片中使用 </a:t>
            </a:r>
            <a:r>
              <a:rPr lang="en-US" altLang="zh-CN" sz="2000" dirty="0">
                <a:latin typeface="微软雅黑" panose="020B0503020204020204" pitchFamily="34" charset="-122"/>
                <a:ea typeface="微软雅黑" panose="020B0503020204020204" pitchFamily="34" charset="-122"/>
              </a:rPr>
              <a:t>[ ]; range</a:t>
            </a:r>
            <a:r>
              <a:rPr lang="zh-CN" altLang="en-US" sz="2000" dirty="0">
                <a:latin typeface="微软雅黑" panose="020B0503020204020204" pitchFamily="34" charset="-122"/>
                <a:ea typeface="微软雅黑" panose="020B0503020204020204" pitchFamily="34" charset="-122"/>
              </a:rPr>
              <a:t>中使用 </a:t>
            </a:r>
            <a:r>
              <a:rPr lang="en-US" altLang="zh-CN" sz="2000" dirty="0">
                <a:latin typeface="微软雅黑" panose="020B0503020204020204" pitchFamily="34" charset="-122"/>
                <a:ea typeface="微软雅黑" panose="020B0503020204020204" pitchFamily="34" charset="-122"/>
              </a:rPr>
              <a:t>( )</a:t>
            </a:r>
          </a:p>
          <a:p>
            <a:pPr marL="800100" lvl="1" indent="-342900">
              <a:buFont typeface="Arial" charset="0"/>
              <a:buChar char="•"/>
            </a:pPr>
            <a:r>
              <a:rPr lang="zh-CN" altLang="en-US" sz="2000" dirty="0">
                <a:latin typeface="微软雅黑" panose="020B0503020204020204" pitchFamily="34" charset="-122"/>
                <a:ea typeface="微软雅黑" panose="020B0503020204020204" pitchFamily="34" charset="-122"/>
              </a:rPr>
              <a:t>分片时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内至少要有一个冒号</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range</a:t>
            </a:r>
            <a:r>
              <a:rPr lang="zh-CN" altLang="en-US" sz="2000" dirty="0">
                <a:latin typeface="微软雅黑" panose="020B0503020204020204" pitchFamily="34" charset="-122"/>
                <a:ea typeface="微软雅黑" panose="020B0503020204020204" pitchFamily="34" charset="-122"/>
              </a:rPr>
              <a:t>时可以省略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内的逗号</a:t>
            </a:r>
            <a:endParaRPr lang="en-US" altLang="zh-CN" sz="2000" dirty="0">
              <a:latin typeface="微软雅黑" panose="020B0503020204020204" pitchFamily="34" charset="-122"/>
              <a:ea typeface="微软雅黑" panose="020B0503020204020204" pitchFamily="34" charset="-122"/>
            </a:endParaRPr>
          </a:p>
          <a:p>
            <a:pPr marL="800100" lvl="1" indent="-342900">
              <a:buFont typeface="Arial" charset="0"/>
              <a:buChar char="•"/>
            </a:pPr>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n~0</a:t>
            </a:r>
            <a:r>
              <a:rPr lang="zh-CN" altLang="en-US" sz="2000" dirty="0">
                <a:latin typeface="微软雅黑" panose="020B0503020204020204" pitchFamily="34" charset="-122"/>
                <a:ea typeface="微软雅黑" panose="020B0503020204020204" pitchFamily="34" charset="-122"/>
              </a:rPr>
              <a:t>倒置迭代时写法不同，</a:t>
            </a:r>
            <a:r>
              <a:rPr lang="en-US" altLang="zh-CN" sz="2000" dirty="0">
                <a:latin typeface="微软雅黑" panose="020B0503020204020204" pitchFamily="34" charset="-122"/>
                <a:ea typeface="微软雅黑" panose="020B0503020204020204" pitchFamily="34" charset="-122"/>
              </a:rPr>
              <a:t>range(n,-1,-1), L[::-1]</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L[-1:-</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(L)-1:-1]</a:t>
            </a:r>
            <a:endParaRPr lang="zh-CN" altLang="en-US"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763A2DE-10C6-4466-84E1-168A6A4AA131}"/>
              </a:ext>
            </a:extLst>
          </p:cNvPr>
          <p:cNvSpPr txBox="1"/>
          <p:nvPr/>
        </p:nvSpPr>
        <p:spPr>
          <a:xfrm>
            <a:off x="6535811" y="5092823"/>
            <a:ext cx="3399630" cy="646331"/>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range(10,-1,-1)[3:5][0]     #7</a:t>
            </a:r>
            <a:br>
              <a:rPr lang="en-US" altLang="zh-CN" dirty="0">
                <a:solidFill>
                  <a:srgbClr val="FF0000"/>
                </a:solidFill>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L[::-1][2]        #8</a:t>
            </a:r>
            <a:endParaRPr lang="zh-CN" altLang="en-US" dirty="0">
              <a:solidFill>
                <a:srgbClr val="FF0000"/>
              </a:solidFill>
            </a:endParaRPr>
          </a:p>
        </p:txBody>
      </p:sp>
    </p:spTree>
    <p:extLst>
      <p:ext uri="{BB962C8B-B14F-4D97-AF65-F5344CB8AC3E}">
        <p14:creationId xmlns:p14="http://schemas.microsoft.com/office/powerpoint/2010/main" val="309135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8" name="文本框 7">
            <a:extLst>
              <a:ext uri="{FF2B5EF4-FFF2-40B4-BE49-F238E27FC236}">
                <a16:creationId xmlns:a16="http://schemas.microsoft.com/office/drawing/2014/main" id="{55A564C2-D130-4296-BFA8-32F126CEEFCA}"/>
              </a:ext>
            </a:extLst>
          </p:cNvPr>
          <p:cNvSpPr txBox="1"/>
          <p:nvPr/>
        </p:nvSpPr>
        <p:spPr>
          <a:xfrm>
            <a:off x="1395306" y="1084610"/>
            <a:ext cx="7630609"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）通用序列函数方法（列表、字符串、元组都适用）</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44B119C5-5404-4172-B133-55344862FC7D}"/>
              </a:ext>
            </a:extLst>
          </p:cNvPr>
          <p:cNvGraphicFramePr>
            <a:graphicFrameLocks noChangeAspect="1"/>
          </p:cNvGraphicFramePr>
          <p:nvPr>
            <p:extLst>
              <p:ext uri="{D42A27DB-BD31-4B8C-83A1-F6EECF244321}">
                <p14:modId xmlns:p14="http://schemas.microsoft.com/office/powerpoint/2010/main" val="2485274873"/>
              </p:ext>
            </p:extLst>
          </p:nvPr>
        </p:nvGraphicFramePr>
        <p:xfrm>
          <a:off x="2106180" y="1654375"/>
          <a:ext cx="7097713" cy="2824162"/>
        </p:xfrm>
        <a:graphic>
          <a:graphicData uri="http://schemas.openxmlformats.org/presentationml/2006/ole">
            <mc:AlternateContent xmlns:mc="http://schemas.openxmlformats.org/markup-compatibility/2006">
              <mc:Choice xmlns:v="urn:schemas-microsoft-com:vml" Requires="v">
                <p:oleObj spid="_x0000_s3090" name="Document" r:id="rId3" imgW="3919799" imgH="1559575" progId="Word.Document.12">
                  <p:embed/>
                </p:oleObj>
              </mc:Choice>
              <mc:Fallback>
                <p:oleObj name="Document" r:id="rId3" imgW="3919799" imgH="1559575" progId="Word.Document.12">
                  <p:embed/>
                  <p:pic>
                    <p:nvPicPr>
                      <p:cNvPr id="19" name="对象 18"/>
                      <p:cNvPicPr/>
                      <p:nvPr/>
                    </p:nvPicPr>
                    <p:blipFill>
                      <a:blip r:embed="rId4"/>
                      <a:stretch>
                        <a:fillRect/>
                      </a:stretch>
                    </p:blipFill>
                    <p:spPr>
                      <a:xfrm>
                        <a:off x="2106180" y="1654375"/>
                        <a:ext cx="7097713" cy="2824162"/>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3654CFBB-C6E2-48EA-B840-60AE9D896ED4}"/>
              </a:ext>
            </a:extLst>
          </p:cNvPr>
          <p:cNvSpPr/>
          <p:nvPr/>
        </p:nvSpPr>
        <p:spPr>
          <a:xfrm>
            <a:off x="1766489" y="4419781"/>
            <a:ext cx="8319331" cy="1477328"/>
          </a:xfrm>
          <a:prstGeom prst="rect">
            <a:avLst/>
          </a:prstGeom>
        </p:spPr>
        <p:txBody>
          <a:bodyPr wrap="square">
            <a:spAutoFit/>
          </a:bodyPr>
          <a:lstStyle/>
          <a:p>
            <a:pPr marL="342900" indent="-342900">
              <a:lnSpc>
                <a:spcPct val="150000"/>
              </a:lnSpc>
              <a:buFont typeface="Arial" charset="0"/>
              <a:buChar char="•"/>
            </a:pPr>
            <a:r>
              <a:rPr lang="zh-CN" altLang="en-US" sz="2000" dirty="0">
                <a:latin typeface="微软雅黑" panose="020B0503020204020204" pitchFamily="34" charset="-122"/>
                <a:ea typeface="微软雅黑" panose="020B0503020204020204" pitchFamily="34" charset="-122"/>
              </a:rPr>
              <a:t>通用函数和专有方法的调用方式不同</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charset="0"/>
              <a:buChar char="•"/>
            </a:pPr>
            <a:r>
              <a:rPr lang="zh-CN" altLang="en-US" sz="2000" dirty="0">
                <a:latin typeface="微软雅黑" panose="020B0503020204020204" pitchFamily="34" charset="-122"/>
                <a:ea typeface="微软雅黑" panose="020B0503020204020204" pitchFamily="34" charset="-122"/>
              </a:rPr>
              <a:t>通用函数需要将序列作为参数传递给函数</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charset="0"/>
              <a:buChar char="•"/>
            </a:pPr>
            <a:r>
              <a:rPr lang="zh-CN" altLang="en-US" sz="2000" dirty="0">
                <a:latin typeface="微软雅黑" panose="020B0503020204020204" pitchFamily="34" charset="-122"/>
                <a:ea typeface="微软雅黑" panose="020B0503020204020204" pitchFamily="34" charset="-122"/>
              </a:rPr>
              <a:t>列表的专用方法调用形式是 </a:t>
            </a:r>
            <a:r>
              <a:rPr lang="en-US" altLang="zh-CN" sz="2000" dirty="0" err="1">
                <a:latin typeface="微软雅黑" panose="020B0503020204020204" pitchFamily="34" charset="-122"/>
                <a:ea typeface="微软雅黑" panose="020B0503020204020204" pitchFamily="34" charset="-122"/>
              </a:rPr>
              <a:t>L.method</a:t>
            </a:r>
            <a:r>
              <a:rPr lang="en-US" altLang="zh-CN" sz="2000" dirty="0">
                <a:latin typeface="微软雅黑" panose="020B0503020204020204" pitchFamily="34" charset="-122"/>
                <a:ea typeface="微软雅黑" panose="020B0503020204020204" pitchFamily="34" charset="-122"/>
              </a:rPr>
              <a:t>(parameter)</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1413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6" name="文本框 5">
            <a:extLst>
              <a:ext uri="{FF2B5EF4-FFF2-40B4-BE49-F238E27FC236}">
                <a16:creationId xmlns:a16="http://schemas.microsoft.com/office/drawing/2014/main" id="{DE12394C-D240-4ADC-AA7B-1C9C9841EBCB}"/>
              </a:ext>
            </a:extLst>
          </p:cNvPr>
          <p:cNvSpPr txBox="1"/>
          <p:nvPr/>
        </p:nvSpPr>
        <p:spPr>
          <a:xfrm>
            <a:off x="1193512" y="914955"/>
            <a:ext cx="7630609"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）列表的专有方法</a:t>
            </a:r>
            <a:endParaRPr lang="en-US" altLang="zh-CN" sz="2000" dirty="0">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E05A94CA-5F33-4698-9B95-469570D22FCF}"/>
              </a:ext>
            </a:extLst>
          </p:cNvPr>
          <p:cNvGraphicFramePr>
            <a:graphicFrameLocks noChangeAspect="1"/>
          </p:cNvGraphicFramePr>
          <p:nvPr>
            <p:extLst>
              <p:ext uri="{D42A27DB-BD31-4B8C-83A1-F6EECF244321}">
                <p14:modId xmlns:p14="http://schemas.microsoft.com/office/powerpoint/2010/main" val="3896928492"/>
              </p:ext>
            </p:extLst>
          </p:nvPr>
        </p:nvGraphicFramePr>
        <p:xfrm>
          <a:off x="1700922" y="1389931"/>
          <a:ext cx="8933673" cy="4826762"/>
        </p:xfrm>
        <a:graphic>
          <a:graphicData uri="http://schemas.openxmlformats.org/presentationml/2006/ole">
            <mc:AlternateContent xmlns:mc="http://schemas.openxmlformats.org/markup-compatibility/2006">
              <mc:Choice xmlns:v="urn:schemas-microsoft-com:vml" Requires="v">
                <p:oleObj spid="_x0000_s4118" name="文档" r:id="rId3" imgW="5478646" imgH="2971872" progId="Word.Document.12">
                  <p:embed/>
                </p:oleObj>
              </mc:Choice>
              <mc:Fallback>
                <p:oleObj name="文档" r:id="rId3" imgW="5478646" imgH="2971872" progId="Word.Document.12">
                  <p:embed/>
                  <p:pic>
                    <p:nvPicPr>
                      <p:cNvPr id="19" name="对象 18"/>
                      <p:cNvPicPr/>
                      <p:nvPr/>
                    </p:nvPicPr>
                    <p:blipFill>
                      <a:blip r:embed="rId4"/>
                      <a:stretch>
                        <a:fillRect/>
                      </a:stretch>
                    </p:blipFill>
                    <p:spPr>
                      <a:xfrm>
                        <a:off x="1700922" y="1389931"/>
                        <a:ext cx="8933673" cy="4826762"/>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452F74A5-3A9D-4556-9068-AA2F67CF5BBE}"/>
              </a:ext>
            </a:extLst>
          </p:cNvPr>
          <p:cNvSpPr/>
          <p:nvPr/>
        </p:nvSpPr>
        <p:spPr>
          <a:xfrm>
            <a:off x="1546689" y="5957832"/>
            <a:ext cx="8582337" cy="707886"/>
          </a:xfrm>
          <a:prstGeom prst="rect">
            <a:avLst/>
          </a:prstGeom>
        </p:spPr>
        <p:txBody>
          <a:bodyPr wrap="square">
            <a:spAutoFit/>
          </a:bodyPr>
          <a:lstStyle/>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列表的专用方法调用形式是 </a:t>
            </a:r>
            <a:r>
              <a:rPr lang="en-US" altLang="zh-CN" sz="2000" dirty="0" err="1">
                <a:latin typeface="微软雅黑" panose="020B0503020204020204" pitchFamily="34" charset="-122"/>
                <a:ea typeface="微软雅黑" panose="020B0503020204020204" pitchFamily="34" charset="-122"/>
              </a:rPr>
              <a:t>L.method</a:t>
            </a:r>
            <a:r>
              <a:rPr lang="en-US" altLang="zh-CN" sz="2000" dirty="0">
                <a:latin typeface="微软雅黑" panose="020B0503020204020204" pitchFamily="34" charset="-122"/>
                <a:ea typeface="微软雅黑" panose="020B0503020204020204" pitchFamily="34" charset="-122"/>
              </a:rPr>
              <a:t>(parameter)</a:t>
            </a:r>
            <a:r>
              <a:rPr lang="zh-CN" altLang="en-US" sz="2000" dirty="0">
                <a:latin typeface="微软雅黑" panose="020B0503020204020204" pitchFamily="34" charset="-122"/>
                <a:ea typeface="微软雅黑" panose="020B0503020204020204" pitchFamily="34" charset="-122"/>
              </a:rPr>
              <a:t>，参数不包含</a:t>
            </a:r>
            <a:r>
              <a:rPr lang="en-US" altLang="zh-CN" sz="2000" dirty="0">
                <a:latin typeface="微软雅黑" panose="020B0503020204020204" pitchFamily="34" charset="-122"/>
                <a:ea typeface="微软雅黑" panose="020B0503020204020204" pitchFamily="34" charset="-122"/>
              </a:rPr>
              <a:t>L</a:t>
            </a:r>
          </a:p>
          <a:p>
            <a:pPr marL="342900" indent="-342900">
              <a:buClr>
                <a:srgbClr val="FF0000"/>
              </a:buClr>
              <a:buFont typeface="Arial" charset="0"/>
              <a:buChar char="•"/>
            </a:pP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操作符</a:t>
            </a:r>
            <a:r>
              <a:rPr lang="zh-CN" altLang="en-US" sz="2000" dirty="0">
                <a:latin typeface="微软雅黑" panose="020B0503020204020204" pitchFamily="34" charset="-122"/>
                <a:ea typeface="微软雅黑" panose="020B0503020204020204" pitchFamily="34" charset="-122"/>
              </a:rPr>
              <a:t>意味要调用的是列表的方法</a:t>
            </a:r>
          </a:p>
        </p:txBody>
      </p:sp>
    </p:spTree>
    <p:extLst>
      <p:ext uri="{BB962C8B-B14F-4D97-AF65-F5344CB8AC3E}">
        <p14:creationId xmlns:p14="http://schemas.microsoft.com/office/powerpoint/2010/main" val="381635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列表</a:t>
            </a:r>
          </a:p>
        </p:txBody>
      </p:sp>
      <p:sp>
        <p:nvSpPr>
          <p:cNvPr id="8" name="文本框 7">
            <a:extLst>
              <a:ext uri="{FF2B5EF4-FFF2-40B4-BE49-F238E27FC236}">
                <a16:creationId xmlns:a16="http://schemas.microsoft.com/office/drawing/2014/main" id="{D9697C50-3FE0-49BF-AC9C-A6EF11EDA867}"/>
              </a:ext>
            </a:extLst>
          </p:cNvPr>
          <p:cNvSpPr txBox="1"/>
          <p:nvPr/>
        </p:nvSpPr>
        <p:spPr>
          <a:xfrm>
            <a:off x="941011" y="1097335"/>
            <a:ext cx="10343516"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）列表的专有方法</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zh-CN"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cs typeface="Times New Roman" charset="0"/>
              </a:rPr>
              <a:t>L1=</a:t>
            </a:r>
            <a:r>
              <a:rPr lang="en-US" altLang="zh-CN" sz="2000" dirty="0" err="1">
                <a:latin typeface="微软雅黑" panose="020B0503020204020204" pitchFamily="34" charset="-122"/>
                <a:ea typeface="微软雅黑" panose="020B0503020204020204" pitchFamily="34" charset="-122"/>
                <a:cs typeface="Times New Roman" charset="0"/>
              </a:rPr>
              <a:t>L.copy</a:t>
            </a:r>
            <a:r>
              <a:rPr lang="en-US" altLang="zh-CN" sz="2000" dirty="0">
                <a:latin typeface="微软雅黑" panose="020B0503020204020204" pitchFamily="34" charset="-122"/>
                <a:ea typeface="微软雅黑" panose="020B0503020204020204" pitchFamily="34" charset="-122"/>
                <a:cs typeface="Times New Roman" charset="0"/>
              </a:rPr>
              <a:t>() </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Times New Roman" charset="0"/>
              </a:rPr>
              <a:t>L1=L[:] </a:t>
            </a:r>
            <a:r>
              <a:rPr lang="zh-CN" altLang="zh-CN" sz="2000" dirty="0">
                <a:latin typeface="微软雅黑" panose="020B0503020204020204" pitchFamily="34" charset="-122"/>
                <a:ea typeface="微软雅黑" panose="020B0503020204020204" pitchFamily="34" charset="-122"/>
              </a:rPr>
              <a:t>时都会复制出新的列表，但这两种方法都是所谓的</a:t>
            </a:r>
            <a:r>
              <a:rPr lang="zh-CN" altLang="zh-CN" sz="2000" b="1" dirty="0">
                <a:solidFill>
                  <a:srgbClr val="C00000"/>
                </a:solidFill>
                <a:latin typeface="微软雅黑" panose="020B0503020204020204" pitchFamily="34" charset="-122"/>
                <a:ea typeface="微软雅黑" panose="020B0503020204020204" pitchFamily="34" charset="-122"/>
              </a:rPr>
              <a:t>顶层复制</a:t>
            </a:r>
            <a:r>
              <a:rPr lang="zh-CN"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，也就是只复制了列表第一层。</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是多层列表时，所嵌套的列表并没有被真正复制，还是被共享的。</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zh-CN" sz="2000" dirty="0">
                <a:latin typeface="微软雅黑" panose="020B0503020204020204" pitchFamily="34" charset="-122"/>
                <a:ea typeface="微软雅黑" panose="020B0503020204020204" pitchFamily="34" charset="-122"/>
              </a:rPr>
              <a:t>为了达到所有深层次的复制，我们可以使用</a:t>
            </a:r>
            <a:r>
              <a:rPr lang="en-US" altLang="zh-CN" sz="2000" dirty="0" err="1">
                <a:latin typeface="微软雅黑" panose="020B0503020204020204" pitchFamily="34" charset="-122"/>
                <a:ea typeface="微软雅黑" panose="020B0503020204020204" pitchFamily="34" charset="-122"/>
                <a:cs typeface="Times New Roman" charset="0"/>
              </a:rPr>
              <a:t>deepcopy</a:t>
            </a:r>
            <a:r>
              <a:rPr lang="zh-CN" altLang="zh-CN" sz="2000" dirty="0">
                <a:latin typeface="微软雅黑" panose="020B0503020204020204" pitchFamily="34" charset="-122"/>
                <a:ea typeface="微软雅黑" panose="020B0503020204020204" pitchFamily="34" charset="-122"/>
              </a:rPr>
              <a:t>方法 </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deepcopy</a:t>
            </a:r>
            <a:r>
              <a:rPr lang="zh-CN" altLang="en-US" sz="2000" dirty="0">
                <a:latin typeface="微软雅黑" panose="020B0503020204020204" pitchFamily="34" charset="-122"/>
                <a:ea typeface="微软雅黑" panose="020B0503020204020204" pitchFamily="34" charset="-122"/>
              </a:rPr>
              <a:t>方法要引入</a:t>
            </a:r>
            <a:r>
              <a:rPr lang="en-US" altLang="zh-CN" sz="2000" dirty="0">
                <a:latin typeface="微软雅黑" panose="020B0503020204020204" pitchFamily="34" charset="-122"/>
                <a:ea typeface="微软雅黑" panose="020B0503020204020204" pitchFamily="34" charset="-122"/>
              </a:rPr>
              <a:t>copy</a:t>
            </a:r>
            <a:r>
              <a:rPr lang="zh-CN" altLang="en-US" sz="2000" dirty="0">
                <a:latin typeface="微软雅黑" panose="020B0503020204020204" pitchFamily="34" charset="-122"/>
                <a:ea typeface="微软雅黑" panose="020B0503020204020204" pitchFamily="34" charset="-122"/>
              </a:rPr>
              <a:t>库</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01920E6-715B-4592-AFDE-41FDA7327855}"/>
              </a:ext>
            </a:extLst>
          </p:cNvPr>
          <p:cNvSpPr txBox="1">
            <a:spLocks noChangeArrowheads="1"/>
          </p:cNvSpPr>
          <p:nvPr/>
        </p:nvSpPr>
        <p:spPr bwMode="auto">
          <a:xfrm>
            <a:off x="2549223" y="2972763"/>
            <a:ext cx="6876288" cy="248187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copy</a:t>
            </a:r>
            <a:r>
              <a:rPr lang="zh-CN" sz="1600" b="1" kern="100" dirty="0">
                <a:effectLst/>
                <a:latin typeface="微软雅黑" panose="020B0503020204020204" pitchFamily="34" charset="-122"/>
                <a:ea typeface="微软雅黑" panose="020B0503020204020204" pitchFamily="34" charset="-122"/>
                <a:cs typeface="Times New Roman" charset="0"/>
              </a:rPr>
              <a:t>和</a:t>
            </a:r>
            <a:r>
              <a:rPr lang="en-US" sz="1600" b="1" kern="100" dirty="0" err="1">
                <a:effectLst/>
                <a:latin typeface="微软雅黑" panose="020B0503020204020204" pitchFamily="34" charset="-122"/>
                <a:ea typeface="微软雅黑" panose="020B0503020204020204" pitchFamily="34" charset="-122"/>
                <a:cs typeface="Times New Roman" charset="0"/>
              </a:rPr>
              <a:t>deepcopy</a:t>
            </a:r>
            <a:r>
              <a:rPr lang="zh-CN" sz="1600" b="1" kern="100" dirty="0">
                <a:effectLst/>
                <a:latin typeface="微软雅黑" panose="020B0503020204020204" pitchFamily="34" charset="-122"/>
                <a:ea typeface="微软雅黑" panose="020B0503020204020204" pitchFamily="34" charset="-122"/>
                <a:cs typeface="Times New Roman" charset="0"/>
              </a:rPr>
              <a:t>的使用举例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copy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L=[[0,0],[1,1]]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L1=L[:]</a:t>
            </a:r>
            <a:r>
              <a:rPr lang="zh-CN"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L2=</a:t>
            </a:r>
            <a:r>
              <a:rPr lang="en-US" sz="1600" kern="100" dirty="0" err="1">
                <a:effectLst/>
                <a:latin typeface="微软雅黑" panose="020B0503020204020204" pitchFamily="34" charset="-122"/>
                <a:ea typeface="微软雅黑" panose="020B0503020204020204" pitchFamily="34" charset="-122"/>
                <a:cs typeface="Times New Roman" charset="0"/>
              </a:rPr>
              <a:t>L.copy</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altLang="zh-CN"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列表</a:t>
            </a: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zh-CN" altLang="en-US" sz="1600" kern="100" dirty="0">
                <a:effectLst/>
                <a:latin typeface="微软雅黑" panose="020B0503020204020204" pitchFamily="34" charset="-122"/>
                <a:ea typeface="微软雅黑" panose="020B0503020204020204" pitchFamily="34" charset="-122"/>
                <a:cs typeface="Times New Roman" charset="0"/>
              </a:rPr>
              <a:t>与</a:t>
            </a:r>
            <a:r>
              <a:rPr lang="en-US" altLang="zh-CN" sz="1600" kern="100" dirty="0">
                <a:effectLst/>
                <a:latin typeface="微软雅黑" panose="020B0503020204020204" pitchFamily="34" charset="-122"/>
                <a:ea typeface="微软雅黑" panose="020B0503020204020204" pitchFamily="34" charset="-122"/>
                <a:cs typeface="Times New Roman" charset="0"/>
              </a:rPr>
              <a:t>L1</a:t>
            </a:r>
            <a:r>
              <a:rPr lang="zh-CN" altLang="en-US" sz="1600" kern="100" dirty="0">
                <a:effectLst/>
                <a:latin typeface="微软雅黑" panose="020B0503020204020204" pitchFamily="34" charset="-122"/>
                <a:ea typeface="微软雅黑" panose="020B0503020204020204" pitchFamily="34" charset="-122"/>
                <a:cs typeface="Times New Roman" charset="0"/>
              </a:rPr>
              <a:t>和</a:t>
            </a:r>
            <a:r>
              <a:rPr lang="en-US" altLang="zh-CN" sz="1600" kern="100" dirty="0">
                <a:effectLst/>
                <a:latin typeface="微软雅黑" panose="020B0503020204020204" pitchFamily="34" charset="-122"/>
                <a:ea typeface="微软雅黑" panose="020B0503020204020204" pitchFamily="34" charset="-122"/>
                <a:cs typeface="Times New Roman" charset="0"/>
              </a:rPr>
              <a:t>L2</a:t>
            </a:r>
            <a:r>
              <a:rPr lang="zh-CN" altLang="en-US" sz="1600" kern="100" dirty="0">
                <a:effectLst/>
                <a:latin typeface="微软雅黑" panose="020B0503020204020204" pitchFamily="34" charset="-122"/>
                <a:ea typeface="微软雅黑" panose="020B0503020204020204" pitchFamily="34" charset="-122"/>
                <a:cs typeface="Times New Roman" charset="0"/>
              </a:rPr>
              <a:t>都共享第二层</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L3=</a:t>
            </a:r>
            <a:r>
              <a:rPr lang="en-US" sz="1600" kern="100" dirty="0" err="1">
                <a:effectLst/>
                <a:latin typeface="微软雅黑" panose="020B0503020204020204" pitchFamily="34" charset="-122"/>
                <a:ea typeface="微软雅黑" panose="020B0503020204020204" pitchFamily="34" charset="-122"/>
                <a:cs typeface="Times New Roman" charset="0"/>
              </a:rPr>
              <a:t>copy.deepcopy</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L[0][0]=100 </a:t>
            </a:r>
            <a:r>
              <a:rPr lang="en-US" altLang="zh-CN"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修改列表第二层的值</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print("L1=",L1)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print("L2=",L2)</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print("L3=",L3)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宋体" charset="-122"/>
                <a:ea typeface="宋体" charset="-122"/>
                <a:cs typeface="Times New Roman" charset="0"/>
              </a:rPr>
              <a:t> </a:t>
            </a:r>
            <a:endParaRPr lang="zh-CN" sz="1600" kern="100" dirty="0">
              <a:effectLst/>
              <a:latin typeface="Calibri" charset="0"/>
              <a:ea typeface="宋体" charset="-122"/>
              <a:cs typeface="Times New Roman" charset="0"/>
            </a:endParaRPr>
          </a:p>
        </p:txBody>
      </p:sp>
      <p:sp>
        <p:nvSpPr>
          <p:cNvPr id="11" name="文本框 10">
            <a:extLst>
              <a:ext uri="{FF2B5EF4-FFF2-40B4-BE49-F238E27FC236}">
                <a16:creationId xmlns:a16="http://schemas.microsoft.com/office/drawing/2014/main" id="{588B217B-044B-48E3-8A91-AA414A54457E}"/>
              </a:ext>
            </a:extLst>
          </p:cNvPr>
          <p:cNvSpPr txBox="1"/>
          <p:nvPr/>
        </p:nvSpPr>
        <p:spPr>
          <a:xfrm>
            <a:off x="2501569" y="5453691"/>
            <a:ext cx="7856147" cy="400110"/>
          </a:xfrm>
          <a:prstGeom prst="rect">
            <a:avLst/>
          </a:prstGeom>
          <a:noFill/>
        </p:spPr>
        <p:txBody>
          <a:bodyPr wrap="square" rtlCol="0">
            <a:spAutoFit/>
          </a:bodyPr>
          <a:lstStyle/>
          <a:p>
            <a:r>
              <a:rPr lang="zh-CN" altLang="zh-CN" sz="2000" dirty="0">
                <a:latin typeface="Times New Roman" panose="02020603050405020304" pitchFamily="18" charset="0"/>
                <a:cs typeface="Times New Roman" panose="02020603050405020304" pitchFamily="18" charset="0"/>
              </a:rPr>
              <a:t>结果是</a:t>
            </a:r>
            <a:r>
              <a:rPr lang="en-US" altLang="zh-CN" sz="2000" dirty="0">
                <a:latin typeface="Times New Roman" panose="02020603050405020304" pitchFamily="18" charset="0"/>
                <a:cs typeface="Times New Roman" panose="02020603050405020304" pitchFamily="18" charset="0"/>
              </a:rPr>
              <a:t> </a:t>
            </a:r>
            <a:r>
              <a:rPr lang="mr-IN" altLang="zh-CN" sz="2000" dirty="0">
                <a:latin typeface="Times New Roman" panose="02020603050405020304" pitchFamily="18" charset="0"/>
                <a:cs typeface="Times New Roman" panose="02020603050405020304" pitchFamily="18" charset="0"/>
              </a:rPr>
              <a:t>L1=[[100,0],[1,1]]</a:t>
            </a:r>
            <a:r>
              <a:rPr lang="zh-CN" altLang="mr-IN" sz="2000" dirty="0">
                <a:latin typeface="Times New Roman" panose="02020603050405020304" pitchFamily="18" charset="0"/>
                <a:cs typeface="Times New Roman" panose="02020603050405020304" pitchFamily="18" charset="0"/>
              </a:rPr>
              <a:t>；</a:t>
            </a:r>
            <a:r>
              <a:rPr lang="mr-IN" altLang="zh-CN" sz="2000" dirty="0">
                <a:latin typeface="Times New Roman" panose="02020603050405020304" pitchFamily="18" charset="0"/>
                <a:cs typeface="Times New Roman" panose="02020603050405020304" pitchFamily="18" charset="0"/>
              </a:rPr>
              <a:t>L2=[[100,0],[1,1]]</a:t>
            </a:r>
            <a:r>
              <a:rPr lang="zh-CN" altLang="mr-IN" sz="2000" dirty="0">
                <a:latin typeface="Times New Roman" panose="02020603050405020304" pitchFamily="18" charset="0"/>
                <a:cs typeface="Times New Roman" panose="02020603050405020304" pitchFamily="18" charset="0"/>
              </a:rPr>
              <a:t>；</a:t>
            </a:r>
            <a:r>
              <a:rPr lang="mr-IN" altLang="zh-CN" sz="2000" dirty="0">
                <a:latin typeface="Times New Roman" panose="02020603050405020304" pitchFamily="18" charset="0"/>
                <a:cs typeface="Times New Roman" panose="02020603050405020304" pitchFamily="18" charset="0"/>
              </a:rPr>
              <a:t>L3= [[0,0],[1,1]] </a:t>
            </a:r>
            <a:endParaRPr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C7B67FC-A1F3-463E-81CC-FFF856E5698D}"/>
              </a:ext>
            </a:extLst>
          </p:cNvPr>
          <p:cNvSpPr txBox="1"/>
          <p:nvPr/>
        </p:nvSpPr>
        <p:spPr>
          <a:xfrm>
            <a:off x="1098505" y="5943524"/>
            <a:ext cx="6762878" cy="646331"/>
          </a:xfrm>
          <a:prstGeom prst="rect">
            <a:avLst/>
          </a:prstGeom>
          <a:noFill/>
        </p:spPr>
        <p:txBody>
          <a:bodyPr wrap="square" rtlCol="0">
            <a:spAutoFit/>
          </a:bodyPr>
          <a:lstStyle/>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str="this is a test"</a:t>
            </a:r>
          </a:p>
          <a:p>
            <a:pPr indent="266700" algn="just">
              <a:spcAft>
                <a:spcPts val="0"/>
              </a:spcAft>
            </a:pPr>
            <a:r>
              <a:rPr lang="en-US" altLang="zh-CN" kern="100" dirty="0" err="1">
                <a:latin typeface="微软雅黑" panose="020B0503020204020204" pitchFamily="34" charset="-122"/>
                <a:ea typeface="微软雅黑" panose="020B0503020204020204" pitchFamily="34" charset="-122"/>
                <a:cs typeface="Times New Roman" charset="0"/>
              </a:rPr>
              <a:t>lsr</a:t>
            </a:r>
            <a:r>
              <a:rPr lang="en-US" altLang="zh-CN" kern="100" dirty="0">
                <a:latin typeface="微软雅黑" panose="020B0503020204020204" pitchFamily="34" charset="-122"/>
                <a:ea typeface="微软雅黑" panose="020B0503020204020204" pitchFamily="34" charset="-122"/>
                <a:cs typeface="Times New Roman" charset="0"/>
              </a:rPr>
              <a:t>=list(</a:t>
            </a:r>
            <a:r>
              <a:rPr lang="en-US" altLang="zh-CN" kern="100" dirty="0" err="1">
                <a:latin typeface="微软雅黑" panose="020B0503020204020204" pitchFamily="34" charset="-122"/>
                <a:ea typeface="微软雅黑" panose="020B0503020204020204" pitchFamily="34" charset="-122"/>
                <a:cs typeface="Times New Roman" charset="0"/>
              </a:rPr>
              <a:t>str.split</a:t>
            </a:r>
            <a:r>
              <a:rPr lang="en-US" altLang="zh-CN" kern="100" dirty="0">
                <a:latin typeface="微软雅黑" panose="020B0503020204020204" pitchFamily="34" charset="-122"/>
                <a:ea typeface="微软雅黑" panose="020B0503020204020204" pitchFamily="34" charset="-122"/>
                <a:cs typeface="Times New Roman" charset="0"/>
              </a:rPr>
              <a:t>()) </a:t>
            </a:r>
            <a:r>
              <a:rPr lang="en-US" altLang="zh-CN" dirty="0"/>
              <a:t>#</a:t>
            </a:r>
            <a:r>
              <a:rPr lang="zh-CN" altLang="en-US" dirty="0"/>
              <a:t>创建列表  </a:t>
            </a:r>
            <a:r>
              <a:rPr lang="en-US" altLang="zh-CN" dirty="0"/>
              <a:t>['this', 'is', 'a', 'test']</a:t>
            </a:r>
            <a:endParaRPr lang="en-US" altLang="zh-CN"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10682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元组（</a:t>
            </a:r>
            <a:r>
              <a:rPr lang="en-US" altLang="zh-CN" dirty="0">
                <a:solidFill>
                  <a:srgbClr val="C00000"/>
                </a:solidFill>
              </a:rPr>
              <a:t>Tuple</a:t>
            </a:r>
            <a:r>
              <a:rPr lang="zh-CN" altLang="en-US" dirty="0">
                <a:solidFill>
                  <a:srgbClr val="C00000"/>
                </a:solidFill>
              </a:rPr>
              <a:t>）</a:t>
            </a:r>
          </a:p>
        </p:txBody>
      </p:sp>
      <p:sp>
        <p:nvSpPr>
          <p:cNvPr id="6" name="文本框 5">
            <a:extLst>
              <a:ext uri="{FF2B5EF4-FFF2-40B4-BE49-F238E27FC236}">
                <a16:creationId xmlns:a16="http://schemas.microsoft.com/office/drawing/2014/main" id="{5E9E7085-E9F4-47F9-9990-1B18B1171BF2}"/>
              </a:ext>
            </a:extLst>
          </p:cNvPr>
          <p:cNvSpPr txBox="1"/>
          <p:nvPr/>
        </p:nvSpPr>
        <p:spPr>
          <a:xfrm>
            <a:off x="1121946" y="1059796"/>
            <a:ext cx="9906271" cy="1938992"/>
          </a:xfrm>
          <a:prstGeom prst="rect">
            <a:avLst/>
          </a:prstGeom>
          <a:noFill/>
        </p:spPr>
        <p:txBody>
          <a:bodyPr wrap="square" rtlCol="0">
            <a:spAutoFit/>
          </a:bodyPr>
          <a:lstStyle/>
          <a:p>
            <a:pPr marL="342900" indent="-342900">
              <a:buClr>
                <a:srgbClr val="FF0000"/>
              </a:buClr>
              <a:buFont typeface="Arial" charset="0"/>
              <a:buChar char="•"/>
            </a:pPr>
            <a:r>
              <a:rPr lang="zh-CN" altLang="zh-CN" sz="2000" dirty="0">
                <a:latin typeface="微软雅黑" panose="020B0503020204020204" pitchFamily="34" charset="-122"/>
                <a:ea typeface="微软雅黑" panose="020B0503020204020204" pitchFamily="34" charset="-122"/>
              </a:rPr>
              <a:t>元组和列表是“近亲”</a:t>
            </a:r>
            <a:r>
              <a:rPr lang="zh-CN" altLang="en-US" sz="2000" dirty="0">
                <a:latin typeface="微软雅黑" panose="020B0503020204020204" pitchFamily="34" charset="-122"/>
                <a:ea typeface="微软雅黑" panose="020B0503020204020204" pitchFamily="34" charset="-122"/>
              </a:rPr>
              <a:t>，与列表的</a:t>
            </a:r>
            <a:r>
              <a:rPr lang="zh-CN" altLang="zh-CN" sz="2000" dirty="0">
                <a:latin typeface="微软雅黑" panose="020B0503020204020204" pitchFamily="34" charset="-122"/>
                <a:ea typeface="微软雅黑" panose="020B0503020204020204" pitchFamily="34" charset="-122"/>
              </a:rPr>
              <a:t>不同之处</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charset="0"/>
              <a:buChar char="•"/>
            </a:pPr>
            <a:r>
              <a:rPr lang="zh-CN" altLang="zh-CN" sz="2000" dirty="0">
                <a:latin typeface="微软雅黑" panose="020B0503020204020204" pitchFamily="34" charset="-122"/>
                <a:ea typeface="微软雅黑" panose="020B0503020204020204" pitchFamily="34" charset="-122"/>
              </a:rPr>
              <a:t>元组的元素和长度</a:t>
            </a:r>
            <a:r>
              <a:rPr lang="zh-CN" altLang="en-US" sz="2000" dirty="0">
                <a:latin typeface="微软雅黑" panose="020B0503020204020204" pitchFamily="34" charset="-122"/>
                <a:ea typeface="微软雅黑" panose="020B0503020204020204" pitchFamily="34" charset="-122"/>
              </a:rPr>
              <a:t>都</a:t>
            </a:r>
            <a:r>
              <a:rPr lang="zh-CN" altLang="zh-CN" sz="2000" dirty="0">
                <a:latin typeface="微软雅黑" panose="020B0503020204020204" pitchFamily="34" charset="-122"/>
                <a:ea typeface="微软雅黑" panose="020B0503020204020204" pitchFamily="34" charset="-122"/>
              </a:rPr>
              <a:t>是不可变的</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immutable</a:t>
            </a:r>
            <a:r>
              <a:rPr lang="zh-CN" altLang="en-US" sz="2000" dirty="0">
                <a:latin typeface="微软雅黑" panose="020B0503020204020204" pitchFamily="34" charset="-122"/>
                <a:ea typeface="微软雅黑" panose="020B0503020204020204" pitchFamily="34" charset="-122"/>
              </a:rPr>
              <a:t>），即不能在原来数据基础上做修改（赋值、删除、增加）。</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要修改，只能产生新的元组</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元组使用小括号，列表使用中括号</a:t>
            </a:r>
            <a:endParaRPr lang="en-US" altLang="zh-CN" sz="2000" dirty="0">
              <a:latin typeface="微软雅黑" panose="020B0503020204020204" pitchFamily="34" charset="-122"/>
              <a:ea typeface="微软雅黑" panose="020B0503020204020204" pitchFamily="34" charset="-122"/>
            </a:endParaRPr>
          </a:p>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创建元组（</a:t>
            </a: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B72F62C-53BA-412A-9D0D-E7410E7AEF18}"/>
              </a:ext>
            </a:extLst>
          </p:cNvPr>
          <p:cNvSpPr txBox="1">
            <a:spLocks noChangeArrowheads="1"/>
          </p:cNvSpPr>
          <p:nvPr/>
        </p:nvSpPr>
        <p:spPr bwMode="auto">
          <a:xfrm>
            <a:off x="6075082" y="3011222"/>
            <a:ext cx="4106568" cy="8936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tup1 = (50,) # </a:t>
            </a:r>
            <a:r>
              <a:rPr lang="zh-CN" altLang="en-US" sz="1600" kern="100" dirty="0">
                <a:effectLst/>
                <a:latin typeface="微软雅黑" panose="020B0503020204020204" pitchFamily="34" charset="-122"/>
                <a:ea typeface="微软雅黑" panose="020B0503020204020204" pitchFamily="34" charset="-122"/>
                <a:cs typeface="Times New Roman" charset="0"/>
              </a:rPr>
              <a:t>元组一个元素</a:t>
            </a:r>
            <a:r>
              <a:rPr lang="zh-CN" altLang="en-US" sz="1600" kern="100" dirty="0">
                <a:latin typeface="微软雅黑" panose="020B0503020204020204" pitchFamily="34" charset="-122"/>
                <a:ea typeface="微软雅黑" panose="020B0503020204020204" pitchFamily="34" charset="-122"/>
                <a:cs typeface="Times New Roman" charset="0"/>
              </a:rPr>
              <a:t>加逗号</a:t>
            </a:r>
            <a:r>
              <a:rPr lang="en-US" altLang="zh-CN"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type(tup1)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&lt;class 'tuple'&gt;</a:t>
            </a:r>
          </a:p>
        </p:txBody>
      </p:sp>
      <p:sp>
        <p:nvSpPr>
          <p:cNvPr id="10" name="矩形 9">
            <a:extLst>
              <a:ext uri="{FF2B5EF4-FFF2-40B4-BE49-F238E27FC236}">
                <a16:creationId xmlns:a16="http://schemas.microsoft.com/office/drawing/2014/main" id="{E429C598-9AEB-4506-B646-8331D8E0E271}"/>
              </a:ext>
            </a:extLst>
          </p:cNvPr>
          <p:cNvSpPr/>
          <p:nvPr/>
        </p:nvSpPr>
        <p:spPr>
          <a:xfrm>
            <a:off x="1121946" y="4893460"/>
            <a:ext cx="4669254" cy="1015663"/>
          </a:xfrm>
          <a:prstGeom prst="rect">
            <a:avLst/>
          </a:prstGeom>
        </p:spPr>
        <p:txBody>
          <a:bodyPr wrap="square">
            <a:spAutoFit/>
          </a:bodyPr>
          <a:lstStyle/>
          <a:p>
            <a:pPr marL="342900" indent="-342900">
              <a:buClr>
                <a:srgbClr val="FF0000"/>
              </a:buClr>
              <a:buFont typeface="Arial" charset="0"/>
              <a:buChar char="•"/>
            </a:pPr>
            <a:r>
              <a:rPr lang="zh-CN" altLang="en-US" sz="2000" dirty="0">
                <a:latin typeface="微软雅黑" panose="020B0503020204020204" pitchFamily="34" charset="-122"/>
                <a:ea typeface="微软雅黑" panose="020B0503020204020204" pitchFamily="34" charset="-122"/>
              </a:rPr>
              <a:t>元组与列表相似，索引下标从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开始，可以进行分片及通用序列函数（</a:t>
            </a:r>
            <a:r>
              <a:rPr lang="en-US" altLang="zh-CN" sz="2000" dirty="0" err="1">
                <a:latin typeface="微软雅黑" panose="020B0503020204020204" pitchFamily="34" charset="-122"/>
                <a:ea typeface="微软雅黑" panose="020B0503020204020204" pitchFamily="34" charset="-122"/>
              </a:rPr>
              <a:t>len,max,min</a:t>
            </a:r>
            <a:r>
              <a:rPr lang="zh-CN" altLang="en-US" sz="2000" dirty="0">
                <a:latin typeface="微软雅黑" panose="020B0503020204020204" pitchFamily="34" charset="-122"/>
                <a:ea typeface="微软雅黑" panose="020B0503020204020204" pitchFamily="34" charset="-122"/>
              </a:rPr>
              <a:t>）等序列操作。</a:t>
            </a:r>
            <a:endParaRPr lang="en-US" altLang="zh-CN" sz="20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8FBAB59-C338-4CC2-92DC-77EF01354B4A}"/>
              </a:ext>
            </a:extLst>
          </p:cNvPr>
          <p:cNvSpPr txBox="1">
            <a:spLocks noChangeArrowheads="1"/>
          </p:cNvSpPr>
          <p:nvPr/>
        </p:nvSpPr>
        <p:spPr bwMode="auto">
          <a:xfrm>
            <a:off x="6075081" y="3999774"/>
            <a:ext cx="4085649" cy="8936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tup1 = (50)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type(tup1)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&lt;</a:t>
            </a:r>
            <a:r>
              <a:rPr lang="en-US" altLang="zh-CN" sz="1600" kern="100" dirty="0" err="1">
                <a:effectLst/>
                <a:latin typeface="微软雅黑" panose="020B0503020204020204" pitchFamily="34" charset="-122"/>
                <a:ea typeface="微软雅黑" panose="020B0503020204020204" pitchFamily="34" charset="-122"/>
                <a:cs typeface="Times New Roman" charset="0"/>
              </a:rPr>
              <a:t>int</a:t>
            </a:r>
            <a:r>
              <a:rPr lang="en-US" sz="1600" kern="100" dirty="0">
                <a:effectLst/>
                <a:latin typeface="微软雅黑" panose="020B0503020204020204" pitchFamily="34" charset="-122"/>
                <a:ea typeface="微软雅黑" panose="020B0503020204020204" pitchFamily="34" charset="-122"/>
                <a:cs typeface="Times New Roman" charset="0"/>
              </a:rPr>
              <a:t>&gt;</a:t>
            </a:r>
          </a:p>
        </p:txBody>
      </p:sp>
      <p:sp>
        <p:nvSpPr>
          <p:cNvPr id="13" name="文本框 12">
            <a:extLst>
              <a:ext uri="{FF2B5EF4-FFF2-40B4-BE49-F238E27FC236}">
                <a16:creationId xmlns:a16="http://schemas.microsoft.com/office/drawing/2014/main" id="{A959A8B1-414D-44CB-9B49-1AFCD60671AA}"/>
              </a:ext>
            </a:extLst>
          </p:cNvPr>
          <p:cNvSpPr txBox="1">
            <a:spLocks noChangeArrowheads="1"/>
          </p:cNvSpPr>
          <p:nvPr/>
        </p:nvSpPr>
        <p:spPr bwMode="auto">
          <a:xfrm>
            <a:off x="1668825" y="3062109"/>
            <a:ext cx="3937113" cy="8936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tup1 = (50,</a:t>
            </a:r>
            <a:r>
              <a:rPr lang="en-US" altLang="zh-CN" sz="1600" kern="100" dirty="0">
                <a:effectLst/>
                <a:latin typeface="微软雅黑" panose="020B0503020204020204" pitchFamily="34" charset="-122"/>
                <a:ea typeface="微软雅黑" panose="020B0503020204020204" pitchFamily="34" charset="-122"/>
                <a:cs typeface="Times New Roman" charset="0"/>
              </a:rPr>
              <a:t>55,60,65,70</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type(tup1)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&lt;class 'tuple'&gt;</a:t>
            </a:r>
          </a:p>
        </p:txBody>
      </p:sp>
      <p:sp>
        <p:nvSpPr>
          <p:cNvPr id="14" name="文本框 13">
            <a:extLst>
              <a:ext uri="{FF2B5EF4-FFF2-40B4-BE49-F238E27FC236}">
                <a16:creationId xmlns:a16="http://schemas.microsoft.com/office/drawing/2014/main" id="{6F08470F-A1D2-4841-AEAC-745552B7A316}"/>
              </a:ext>
            </a:extLst>
          </p:cNvPr>
          <p:cNvSpPr txBox="1">
            <a:spLocks noChangeArrowheads="1"/>
          </p:cNvSpPr>
          <p:nvPr/>
        </p:nvSpPr>
        <p:spPr bwMode="auto">
          <a:xfrm>
            <a:off x="6096001" y="4988326"/>
            <a:ext cx="4064730" cy="104708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tup1 = (50,</a:t>
            </a:r>
            <a:r>
              <a:rPr lang="en-US" altLang="zh-CN" sz="1600" kern="100" dirty="0">
                <a:effectLst/>
                <a:latin typeface="微软雅黑" panose="020B0503020204020204" pitchFamily="34" charset="-122"/>
                <a:ea typeface="微软雅黑" panose="020B0503020204020204" pitchFamily="34" charset="-122"/>
                <a:cs typeface="Times New Roman" charset="0"/>
              </a:rPr>
              <a:t>55,60,65,70</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t</a:t>
            </a:r>
            <a:r>
              <a:rPr lang="en-US" altLang="zh-CN" sz="1600" kern="100" dirty="0">
                <a:effectLst/>
                <a:latin typeface="微软雅黑" panose="020B0503020204020204" pitchFamily="34" charset="-122"/>
                <a:ea typeface="微软雅黑" panose="020B0503020204020204" pitchFamily="34" charset="-122"/>
                <a:cs typeface="Times New Roman" charset="0"/>
              </a:rPr>
              <a:t>up2 = tup1[1:3] </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tup2      </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altLang="zh-CN" sz="1600" kern="100" dirty="0">
                <a:effectLst/>
                <a:latin typeface="微软雅黑" panose="020B0503020204020204" pitchFamily="34" charset="-122"/>
                <a:ea typeface="微软雅黑" panose="020B0503020204020204" pitchFamily="34" charset="-122"/>
                <a:cs typeface="Times New Roman" charset="0"/>
              </a:rPr>
              <a:t>: (55, 60)</a:t>
            </a:r>
            <a:endParaRPr lang="en-US"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59842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元组（</a:t>
            </a:r>
            <a:r>
              <a:rPr lang="en-US" altLang="zh-CN" dirty="0">
                <a:solidFill>
                  <a:srgbClr val="C00000"/>
                </a:solidFill>
              </a:rPr>
              <a:t>Tuple</a:t>
            </a:r>
            <a:r>
              <a:rPr lang="zh-CN" altLang="en-US" dirty="0">
                <a:solidFill>
                  <a:srgbClr val="C00000"/>
                </a:solidFill>
              </a:rPr>
              <a:t>）</a:t>
            </a:r>
          </a:p>
        </p:txBody>
      </p:sp>
      <p:sp>
        <p:nvSpPr>
          <p:cNvPr id="9" name="灯片编号占位符 4">
            <a:extLst>
              <a:ext uri="{FF2B5EF4-FFF2-40B4-BE49-F238E27FC236}">
                <a16:creationId xmlns:a16="http://schemas.microsoft.com/office/drawing/2014/main" id="{82F3DF1C-0A33-4D47-95F9-D7E8FD0A7D03}"/>
              </a:ext>
            </a:extLst>
          </p:cNvPr>
          <p:cNvSpPr txBox="1">
            <a:spLocks/>
          </p:cNvSpPr>
          <p:nvPr/>
        </p:nvSpPr>
        <p:spPr>
          <a:xfrm>
            <a:off x="8180690" y="6360311"/>
            <a:ext cx="1279939" cy="365125"/>
          </a:xfrm>
          <a:prstGeom prst="rect">
            <a:avLst/>
          </a:prstGeom>
        </p:spPr>
        <p:txBody>
          <a:bodyPr/>
          <a:ls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a:lstStyle>
          <a:p>
            <a:fld id="{DE9BAA85-A5ED-4BA5-A9E1-6B185B007373}" type="slidenum">
              <a:rPr lang="zh-CN" altLang="en-US" smtClean="0"/>
              <a:pPr/>
              <a:t>25</a:t>
            </a:fld>
            <a:endParaRPr lang="zh-CN" altLang="en-US"/>
          </a:p>
        </p:txBody>
      </p:sp>
      <p:sp>
        <p:nvSpPr>
          <p:cNvPr id="11" name="文本框 10">
            <a:extLst>
              <a:ext uri="{FF2B5EF4-FFF2-40B4-BE49-F238E27FC236}">
                <a16:creationId xmlns:a16="http://schemas.microsoft.com/office/drawing/2014/main" id="{28F4BA70-D4C9-4994-8142-9C536816968F}"/>
              </a:ext>
            </a:extLst>
          </p:cNvPr>
          <p:cNvSpPr txBox="1"/>
          <p:nvPr/>
        </p:nvSpPr>
        <p:spPr>
          <a:xfrm>
            <a:off x="1025100" y="939835"/>
            <a:ext cx="10141799" cy="1015663"/>
          </a:xfrm>
          <a:prstGeom prst="rect">
            <a:avLst/>
          </a:prstGeom>
          <a:noFill/>
        </p:spPr>
        <p:txBody>
          <a:bodyPr wrap="square" rtlCol="0">
            <a:spAutoFit/>
          </a:bodyPr>
          <a:lstStyle/>
          <a:p>
            <a:pPr marL="342900" indent="-342900">
              <a:buClr>
                <a:srgbClr val="FF0000"/>
              </a:buClr>
              <a:buFont typeface="Arial" charset="0"/>
              <a:buChar char="•"/>
            </a:pPr>
            <a:r>
              <a:rPr lang="zh-CN" altLang="zh-CN" sz="2000" dirty="0"/>
              <a:t>元组</a:t>
            </a:r>
            <a:r>
              <a:rPr lang="zh-CN" altLang="en-US" sz="2000" dirty="0"/>
              <a:t>与</a:t>
            </a:r>
            <a:r>
              <a:rPr lang="zh-CN" altLang="zh-CN" sz="2000" dirty="0"/>
              <a:t>列表</a:t>
            </a:r>
            <a:r>
              <a:rPr lang="zh-CN" altLang="en-US" sz="2000" dirty="0"/>
              <a:t>可以互相转换：</a:t>
            </a:r>
            <a:endParaRPr lang="en-US" altLang="zh-CN" sz="2000" dirty="0"/>
          </a:p>
          <a:p>
            <a:pPr marL="800100" lvl="1" indent="-342900">
              <a:buClr>
                <a:srgbClr val="FF0000"/>
              </a:buClr>
              <a:buFont typeface="Arial" charset="0"/>
              <a:buChar char="•"/>
            </a:pPr>
            <a:r>
              <a:rPr lang="en-US" altLang="zh-CN" sz="2000" dirty="0"/>
              <a:t>tuple(L)    </a:t>
            </a:r>
            <a:r>
              <a:rPr lang="zh-CN" altLang="en-US" sz="2000" dirty="0"/>
              <a:t>将列表</a:t>
            </a:r>
            <a:r>
              <a:rPr lang="en-US" altLang="zh-CN" sz="2000" dirty="0"/>
              <a:t>L</a:t>
            </a:r>
            <a:r>
              <a:rPr lang="zh-CN" altLang="en-US" sz="2000" dirty="0"/>
              <a:t>转换为元组</a:t>
            </a:r>
            <a:r>
              <a:rPr lang="en-US" altLang="zh-CN" sz="2000" dirty="0"/>
              <a:t>  </a:t>
            </a:r>
          </a:p>
          <a:p>
            <a:pPr marL="800100" lvl="1" indent="-342900">
              <a:buClr>
                <a:srgbClr val="FF0000"/>
              </a:buClr>
              <a:buFont typeface="Arial" charset="0"/>
              <a:buChar char="•"/>
            </a:pPr>
            <a:r>
              <a:rPr lang="en-US" altLang="zh-CN" sz="2000" dirty="0"/>
              <a:t>list(</a:t>
            </a:r>
            <a:r>
              <a:rPr lang="en-US" altLang="zh-CN" sz="2000" dirty="0" err="1"/>
              <a:t>Tup</a:t>
            </a:r>
            <a:r>
              <a:rPr lang="en-US" altLang="zh-CN" sz="2000" dirty="0"/>
              <a:t>)  </a:t>
            </a:r>
            <a:r>
              <a:rPr lang="zh-CN" altLang="en-US" sz="2000" dirty="0"/>
              <a:t>将元组</a:t>
            </a:r>
            <a:r>
              <a:rPr lang="en-US" altLang="zh-CN" sz="2000" dirty="0" err="1"/>
              <a:t>Tup</a:t>
            </a:r>
            <a:r>
              <a:rPr lang="zh-CN" altLang="en-US" sz="2000" dirty="0"/>
              <a:t>转换为列表</a:t>
            </a:r>
            <a:endParaRPr lang="en-US" altLang="zh-CN" sz="2000" dirty="0"/>
          </a:p>
        </p:txBody>
      </p:sp>
      <p:sp>
        <p:nvSpPr>
          <p:cNvPr id="15" name="文本框 14">
            <a:extLst>
              <a:ext uri="{FF2B5EF4-FFF2-40B4-BE49-F238E27FC236}">
                <a16:creationId xmlns:a16="http://schemas.microsoft.com/office/drawing/2014/main" id="{787298F6-CEB7-49CC-ABC5-11A59365C8C5}"/>
              </a:ext>
            </a:extLst>
          </p:cNvPr>
          <p:cNvSpPr txBox="1">
            <a:spLocks noChangeArrowheads="1"/>
          </p:cNvSpPr>
          <p:nvPr/>
        </p:nvSpPr>
        <p:spPr bwMode="auto">
          <a:xfrm>
            <a:off x="1551100" y="2130415"/>
            <a:ext cx="5255882" cy="8936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程序：元组</a:t>
            </a:r>
            <a:r>
              <a:rPr lang="zh-CN" altLang="en-US" sz="1600" b="1" kern="100" dirty="0">
                <a:effectLst/>
                <a:latin typeface="微软雅黑" panose="020B0503020204020204" pitchFamily="34" charset="-122"/>
                <a:ea typeface="微软雅黑" panose="020B0503020204020204" pitchFamily="34" charset="-122"/>
                <a:cs typeface="Times New Roman" charset="0"/>
              </a:rPr>
              <a:t>转成列表</a:t>
            </a:r>
            <a:r>
              <a:rPr lang="zh-CN" sz="1600" b="1" kern="100" dirty="0">
                <a:effectLst/>
                <a:latin typeface="微软雅黑" panose="020B0503020204020204" pitchFamily="34" charset="-122"/>
                <a:ea typeface="微软雅黑" panose="020B0503020204020204" pitchFamily="34" charset="-122"/>
                <a:cs typeface="Times New Roman" charset="0"/>
              </a:rPr>
              <a:t>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tup1 = (50,</a:t>
            </a:r>
            <a:r>
              <a:rPr lang="en-US" altLang="zh-CN" sz="1600" kern="100" dirty="0">
                <a:effectLst/>
                <a:latin typeface="微软雅黑" panose="020B0503020204020204" pitchFamily="34" charset="-122"/>
                <a:ea typeface="微软雅黑" panose="020B0503020204020204" pitchFamily="34" charset="-122"/>
                <a:cs typeface="Times New Roman" charset="0"/>
              </a:rPr>
              <a:t>60</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print</a:t>
            </a:r>
            <a:r>
              <a:rPr lang="en-US" sz="1600" kern="100" dirty="0">
                <a:effectLst/>
                <a:latin typeface="微软雅黑" panose="020B0503020204020204" pitchFamily="34" charset="-122"/>
                <a:ea typeface="微软雅黑" panose="020B0503020204020204" pitchFamily="34" charset="-122"/>
                <a:cs typeface="Times New Roman" charset="0"/>
              </a:rPr>
              <a:t>(list(tup1))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altLang="zh-CN" sz="1600" kern="100" dirty="0">
                <a:effectLst/>
                <a:latin typeface="微软雅黑" panose="020B0503020204020204" pitchFamily="34" charset="-122"/>
                <a:ea typeface="微软雅黑" panose="020B0503020204020204" pitchFamily="34" charset="-122"/>
                <a:cs typeface="Times New Roman" charset="0"/>
              </a:rPr>
              <a:t>[50</a:t>
            </a:r>
            <a:r>
              <a:rPr lang="en-US" altLang="zh-CN"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effectLst/>
                <a:latin typeface="微软雅黑" panose="020B0503020204020204" pitchFamily="34" charset="-122"/>
                <a:ea typeface="微软雅黑" panose="020B0503020204020204" pitchFamily="34" charset="-122"/>
                <a:cs typeface="Times New Roman" charset="0"/>
              </a:rPr>
              <a:t>60]</a:t>
            </a:r>
            <a:endParaRPr lang="en-US" sz="1600" kern="100" dirty="0">
              <a:effectLst/>
              <a:latin typeface="微软雅黑" panose="020B0503020204020204" pitchFamily="34" charset="-122"/>
              <a:ea typeface="微软雅黑" panose="020B0503020204020204" pitchFamily="34" charset="-122"/>
              <a:cs typeface="Times New Roman" charset="0"/>
            </a:endParaRPr>
          </a:p>
        </p:txBody>
      </p:sp>
      <p:sp>
        <p:nvSpPr>
          <p:cNvPr id="16" name="矩形 15">
            <a:extLst>
              <a:ext uri="{FF2B5EF4-FFF2-40B4-BE49-F238E27FC236}">
                <a16:creationId xmlns:a16="http://schemas.microsoft.com/office/drawing/2014/main" id="{BA61684B-FA98-4D10-8E37-E7B6D3ED5573}"/>
              </a:ext>
            </a:extLst>
          </p:cNvPr>
          <p:cNvSpPr/>
          <p:nvPr/>
        </p:nvSpPr>
        <p:spPr>
          <a:xfrm>
            <a:off x="1112281" y="5562903"/>
            <a:ext cx="9697876" cy="707886"/>
          </a:xfrm>
          <a:prstGeom prst="rect">
            <a:avLst/>
          </a:prstGeom>
        </p:spPr>
        <p:txBody>
          <a:bodyPr wrap="square">
            <a:spAutoFit/>
          </a:bodyPr>
          <a:lstStyle/>
          <a:p>
            <a:pPr marL="342900" indent="-342900">
              <a:buClr>
                <a:srgbClr val="FF0000"/>
              </a:buClr>
              <a:buFont typeface="Arial" charset="0"/>
              <a:buChar char="•"/>
            </a:pPr>
            <a:r>
              <a:rPr lang="zh-CN" altLang="en-US" sz="2000" dirty="0"/>
              <a:t>什么时候使用元组，什么时候使用列表？</a:t>
            </a:r>
            <a:endParaRPr lang="en-US" altLang="zh-CN" sz="2000" dirty="0"/>
          </a:p>
          <a:p>
            <a:r>
              <a:rPr lang="zh-CN" altLang="zh-CN" sz="2000" dirty="0"/>
              <a:t>元组的好处就是，若程序执行时不小心要去修改不应该被改变的元组变量，就会报错</a:t>
            </a:r>
            <a:endParaRPr lang="en-US" altLang="zh-CN" sz="2000" dirty="0"/>
          </a:p>
        </p:txBody>
      </p:sp>
      <p:sp>
        <p:nvSpPr>
          <p:cNvPr id="17" name="文本框 16">
            <a:extLst>
              <a:ext uri="{FF2B5EF4-FFF2-40B4-BE49-F238E27FC236}">
                <a16:creationId xmlns:a16="http://schemas.microsoft.com/office/drawing/2014/main" id="{4E0C5027-E001-4431-B37C-D9A8E4B24AE8}"/>
              </a:ext>
            </a:extLst>
          </p:cNvPr>
          <p:cNvSpPr txBox="1">
            <a:spLocks noChangeArrowheads="1"/>
          </p:cNvSpPr>
          <p:nvPr/>
        </p:nvSpPr>
        <p:spPr bwMode="auto">
          <a:xfrm>
            <a:off x="6348958" y="2127230"/>
            <a:ext cx="4747739" cy="89368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列表转换为</a:t>
            </a:r>
            <a:r>
              <a:rPr lang="zh-CN" sz="1600" b="1" kern="100" dirty="0">
                <a:effectLst/>
                <a:latin typeface="微软雅黑" panose="020B0503020204020204" pitchFamily="34" charset="-122"/>
                <a:ea typeface="微软雅黑" panose="020B0503020204020204" pitchFamily="34" charset="-122"/>
                <a:cs typeface="Times New Roman" charset="0"/>
              </a:rPr>
              <a:t>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a:effectLst/>
                <a:latin typeface="微软雅黑" panose="020B0503020204020204" pitchFamily="34" charset="-122"/>
                <a:ea typeface="微软雅黑" panose="020B0503020204020204" pitchFamily="34" charset="-122"/>
                <a:cs typeface="Times New Roman" charset="0"/>
              </a:rPr>
              <a:t>1 = </a:t>
            </a:r>
            <a:r>
              <a:rPr lang="en-US" sz="1600" kern="100" dirty="0">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50,55]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t</a:t>
            </a:r>
            <a:r>
              <a:rPr lang="en-US" sz="1600" kern="100" dirty="0">
                <a:effectLst/>
                <a:latin typeface="微软雅黑" panose="020B0503020204020204" pitchFamily="34" charset="-122"/>
                <a:ea typeface="微软雅黑" panose="020B0503020204020204" pitchFamily="34" charset="-122"/>
                <a:cs typeface="Times New Roman" charset="0"/>
              </a:rPr>
              <a:t>uple(L1)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zh-CN" altLang="en-US" sz="1600" kern="100" dirty="0">
                <a:latin typeface="微软雅黑" panose="020B0503020204020204" pitchFamily="34" charset="-122"/>
                <a:ea typeface="微软雅黑" panose="020B0503020204020204" pitchFamily="34" charset="-122"/>
                <a:cs typeface="Times New Roman" charset="0"/>
                <a:sym typeface="Wingdings" panose="05000000000000000000" pitchFamily="2" charset="2"/>
              </a:rPr>
              <a:t> </a:t>
            </a:r>
            <a:r>
              <a:rPr lang="en-US" altLang="zh-CN" sz="1600" kern="100" dirty="0">
                <a:latin typeface="微软雅黑" panose="020B0503020204020204" pitchFamily="34" charset="-122"/>
                <a:ea typeface="微软雅黑" panose="020B0503020204020204" pitchFamily="34" charset="-122"/>
                <a:cs typeface="Times New Roman" charset="0"/>
                <a:sym typeface="Wingdings" panose="05000000000000000000" pitchFamily="2" charset="2"/>
              </a:rPr>
              <a:t>(50, 55)</a:t>
            </a:r>
            <a:endParaRPr lang="en-US" sz="1600" kern="100" dirty="0">
              <a:effectLst/>
              <a:latin typeface="微软雅黑" panose="020B0503020204020204" pitchFamily="34" charset="-122"/>
              <a:ea typeface="微软雅黑" panose="020B0503020204020204" pitchFamily="34" charset="-122"/>
              <a:cs typeface="Times New Roman" charset="0"/>
            </a:endParaRPr>
          </a:p>
        </p:txBody>
      </p:sp>
      <p:sp>
        <p:nvSpPr>
          <p:cNvPr id="18" name="文本框 17">
            <a:extLst>
              <a:ext uri="{FF2B5EF4-FFF2-40B4-BE49-F238E27FC236}">
                <a16:creationId xmlns:a16="http://schemas.microsoft.com/office/drawing/2014/main" id="{11806C4E-A266-4072-835B-7378DBA2FFB8}"/>
              </a:ext>
            </a:extLst>
          </p:cNvPr>
          <p:cNvSpPr txBox="1"/>
          <p:nvPr/>
        </p:nvSpPr>
        <p:spPr>
          <a:xfrm>
            <a:off x="937920" y="3142464"/>
            <a:ext cx="10141799" cy="1323439"/>
          </a:xfrm>
          <a:prstGeom prst="rect">
            <a:avLst/>
          </a:prstGeom>
          <a:noFill/>
        </p:spPr>
        <p:txBody>
          <a:bodyPr wrap="square" rtlCol="0">
            <a:spAutoFit/>
          </a:bodyPr>
          <a:lstStyle/>
          <a:p>
            <a:pPr marL="342900" indent="-342900">
              <a:buClr>
                <a:srgbClr val="FF0000"/>
              </a:buClr>
              <a:buFont typeface="Arial" charset="0"/>
              <a:buChar char="•"/>
            </a:pPr>
            <a:r>
              <a:rPr lang="zh-CN" altLang="zh-CN" sz="2000" dirty="0"/>
              <a:t>元组</a:t>
            </a:r>
            <a:r>
              <a:rPr lang="zh-CN" altLang="en-US" sz="2000" dirty="0"/>
              <a:t>中的元素值不允许修改（赋值、删除、增加） </a:t>
            </a:r>
            <a:endParaRPr lang="en-US" altLang="zh-CN" sz="2000" dirty="0"/>
          </a:p>
          <a:p>
            <a:pPr marL="800100" lvl="1" indent="-342900">
              <a:buClr>
                <a:srgbClr val="FF0000"/>
              </a:buClr>
              <a:buFont typeface="Arial" charset="0"/>
              <a:buChar char="•"/>
            </a:pPr>
            <a:r>
              <a:rPr lang="zh-CN" altLang="en-US" sz="2000" dirty="0"/>
              <a:t>没有</a:t>
            </a:r>
            <a:r>
              <a:rPr lang="en-US" altLang="zh-CN" sz="2000" dirty="0"/>
              <a:t>append(),</a:t>
            </a:r>
            <a:r>
              <a:rPr lang="zh-CN" altLang="en-US" sz="2000" dirty="0"/>
              <a:t>不能删除元素，但可以</a:t>
            </a:r>
            <a:r>
              <a:rPr lang="en-US" altLang="zh-CN" sz="2000" dirty="0"/>
              <a:t>del </a:t>
            </a:r>
            <a:r>
              <a:rPr lang="zh-CN" altLang="en-US" sz="2000" dirty="0"/>
              <a:t>删除整个元组</a:t>
            </a:r>
            <a:endParaRPr lang="en-US" altLang="zh-CN" sz="2000" dirty="0"/>
          </a:p>
          <a:p>
            <a:pPr marL="800100" lvl="1" indent="-342900">
              <a:buClr>
                <a:srgbClr val="FF0000"/>
              </a:buClr>
              <a:buFont typeface="Arial" charset="0"/>
              <a:buChar char="•"/>
            </a:pPr>
            <a:r>
              <a:rPr lang="zh-CN" altLang="zh-CN" sz="2000" dirty="0"/>
              <a:t>可以对元组进行连接组合，来创建新的元组 </a:t>
            </a:r>
            <a:endParaRPr lang="en-US" altLang="zh-CN" sz="2000" dirty="0"/>
          </a:p>
          <a:p>
            <a:pPr marL="800100" lvl="1" indent="-342900">
              <a:buFont typeface="Arial" charset="0"/>
              <a:buChar char="•"/>
            </a:pPr>
            <a:endParaRPr lang="en-US" altLang="zh-CN" sz="2000" dirty="0"/>
          </a:p>
        </p:txBody>
      </p:sp>
      <p:sp>
        <p:nvSpPr>
          <p:cNvPr id="20" name="文本框 19">
            <a:extLst>
              <a:ext uri="{FF2B5EF4-FFF2-40B4-BE49-F238E27FC236}">
                <a16:creationId xmlns:a16="http://schemas.microsoft.com/office/drawing/2014/main" id="{87735C6D-27DD-4EF2-A356-2C9B91162F63}"/>
              </a:ext>
            </a:extLst>
          </p:cNvPr>
          <p:cNvSpPr txBox="1">
            <a:spLocks noChangeArrowheads="1"/>
          </p:cNvSpPr>
          <p:nvPr/>
        </p:nvSpPr>
        <p:spPr bwMode="auto">
          <a:xfrm>
            <a:off x="1551100" y="4239464"/>
            <a:ext cx="5248004" cy="111669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连接</a:t>
            </a:r>
            <a:r>
              <a:rPr lang="zh-CN" sz="1600" b="1" kern="100" dirty="0">
                <a:effectLst/>
                <a:latin typeface="微软雅黑" panose="020B0503020204020204" pitchFamily="34" charset="-122"/>
                <a:ea typeface="微软雅黑" panose="020B0503020204020204" pitchFamily="34" charset="-122"/>
                <a:cs typeface="Times New Roman" charset="0"/>
              </a:rPr>
              <a:t>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tup2</a:t>
            </a:r>
            <a:r>
              <a:rPr lang="en-US" sz="1600" kern="100" dirty="0">
                <a:effectLst/>
                <a:latin typeface="微软雅黑" panose="020B0503020204020204" pitchFamily="34" charset="-122"/>
                <a:ea typeface="微软雅黑" panose="020B0503020204020204" pitchFamily="34" charset="-122"/>
                <a:cs typeface="Times New Roman" charset="0"/>
              </a:rPr>
              <a:t> = (50,55)</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tup3 = (60,65)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t</a:t>
            </a:r>
            <a:r>
              <a:rPr lang="en-US" sz="1600" kern="100" dirty="0">
                <a:effectLst/>
                <a:latin typeface="微软雅黑" panose="020B0503020204020204" pitchFamily="34" charset="-122"/>
                <a:ea typeface="微软雅黑" panose="020B0503020204020204" pitchFamily="34" charset="-122"/>
                <a:cs typeface="Times New Roman" charset="0"/>
              </a:rPr>
              <a:t>up2+tup3  # </a:t>
            </a:r>
            <a:r>
              <a:rPr lang="zh-CN" altLang="en-US" sz="1600" kern="100" dirty="0">
                <a:effectLst/>
                <a:latin typeface="微软雅黑" panose="020B0503020204020204" pitchFamily="34" charset="-122"/>
                <a:ea typeface="微软雅黑" panose="020B0503020204020204" pitchFamily="34" charset="-122"/>
                <a:cs typeface="Times New Roman" charset="0"/>
              </a:rPr>
              <a:t>输出</a:t>
            </a:r>
            <a:r>
              <a:rPr lang="en-US" altLang="zh-CN" sz="1600" kern="100" dirty="0">
                <a:effectLst/>
                <a:latin typeface="微软雅黑" panose="020B0503020204020204" pitchFamily="34" charset="-122"/>
                <a:ea typeface="微软雅黑" panose="020B0503020204020204" pitchFamily="34" charset="-122"/>
                <a:cs typeface="Times New Roman" charset="0"/>
              </a:rPr>
              <a:t>(50,55,60,65)</a:t>
            </a:r>
            <a:endParaRPr lang="en-US" sz="1600" kern="100" dirty="0">
              <a:effectLst/>
              <a:latin typeface="微软雅黑" panose="020B0503020204020204" pitchFamily="34" charset="-122"/>
              <a:ea typeface="微软雅黑" panose="020B0503020204020204" pitchFamily="34" charset="-122"/>
              <a:cs typeface="Times New Roman" charset="0"/>
            </a:endParaRPr>
          </a:p>
        </p:txBody>
      </p:sp>
      <p:sp>
        <p:nvSpPr>
          <p:cNvPr id="19" name="文本框 18">
            <a:extLst>
              <a:ext uri="{FF2B5EF4-FFF2-40B4-BE49-F238E27FC236}">
                <a16:creationId xmlns:a16="http://schemas.microsoft.com/office/drawing/2014/main" id="{CD332681-ABBE-4834-B491-2DAD08FA37DA}"/>
              </a:ext>
            </a:extLst>
          </p:cNvPr>
          <p:cNvSpPr txBox="1">
            <a:spLocks noChangeArrowheads="1"/>
          </p:cNvSpPr>
          <p:nvPr/>
        </p:nvSpPr>
        <p:spPr bwMode="auto">
          <a:xfrm>
            <a:off x="6223218" y="4239464"/>
            <a:ext cx="4873479" cy="111669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删除</a:t>
            </a:r>
            <a:r>
              <a:rPr lang="zh-CN" sz="1600" b="1" kern="100" dirty="0">
                <a:effectLst/>
                <a:latin typeface="微软雅黑" panose="020B0503020204020204" pitchFamily="34" charset="-122"/>
                <a:ea typeface="微软雅黑" panose="020B0503020204020204" pitchFamily="34" charset="-122"/>
                <a:cs typeface="Times New Roman" charset="0"/>
              </a:rPr>
              <a:t>元组举例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tup2</a:t>
            </a:r>
            <a:r>
              <a:rPr lang="en-US" sz="1600" kern="100" dirty="0">
                <a:effectLst/>
                <a:latin typeface="微软雅黑" panose="020B0503020204020204" pitchFamily="34" charset="-122"/>
                <a:ea typeface="微软雅黑" panose="020B0503020204020204" pitchFamily="34" charset="-122"/>
                <a:cs typeface="Times New Roman" charset="0"/>
              </a:rPr>
              <a:t> = (50,55)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d</a:t>
            </a:r>
            <a:r>
              <a:rPr lang="en-US" sz="1600" kern="100" dirty="0">
                <a:latin typeface="微软雅黑" panose="020B0503020204020204" pitchFamily="34" charset="-122"/>
                <a:ea typeface="微软雅黑" panose="020B0503020204020204" pitchFamily="34" charset="-122"/>
                <a:cs typeface="Times New Roman" charset="0"/>
              </a:rPr>
              <a:t>el t</a:t>
            </a:r>
            <a:r>
              <a:rPr lang="en-US" sz="1600" kern="100" dirty="0">
                <a:effectLst/>
                <a:latin typeface="微软雅黑" panose="020B0503020204020204" pitchFamily="34" charset="-122"/>
                <a:ea typeface="微软雅黑" panose="020B0503020204020204" pitchFamily="34" charset="-122"/>
                <a:cs typeface="Times New Roman" charset="0"/>
              </a:rPr>
              <a:t>up2    # </a:t>
            </a:r>
            <a:r>
              <a:rPr lang="zh-CN" altLang="en-US" sz="1600" kern="100" dirty="0">
                <a:effectLst/>
                <a:latin typeface="微软雅黑" panose="020B0503020204020204" pitchFamily="34" charset="-122"/>
                <a:ea typeface="微软雅黑" panose="020B0503020204020204" pitchFamily="34" charset="-122"/>
                <a:cs typeface="Times New Roman" charset="0"/>
              </a:rPr>
              <a:t>删除</a:t>
            </a:r>
            <a:r>
              <a:rPr lang="en-US" altLang="zh-CN" sz="1600" kern="100" dirty="0">
                <a:effectLst/>
                <a:latin typeface="微软雅黑" panose="020B0503020204020204" pitchFamily="34" charset="-122"/>
                <a:ea typeface="微软雅黑" panose="020B0503020204020204" pitchFamily="34" charset="-122"/>
                <a:cs typeface="Times New Roman" charset="0"/>
              </a:rPr>
              <a:t>tup2</a:t>
            </a:r>
            <a:endParaRPr lang="en-US"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8555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3.2.1 </a:t>
            </a:r>
            <a:r>
              <a:rPr lang="zh-CN" altLang="en-US" dirty="0">
                <a:solidFill>
                  <a:srgbClr val="C00000"/>
                </a:solidFill>
              </a:rPr>
              <a:t>列表与元组</a:t>
            </a:r>
            <a:r>
              <a:rPr lang="en-US" altLang="zh-CN" dirty="0">
                <a:solidFill>
                  <a:srgbClr val="C00000"/>
                </a:solidFill>
              </a:rPr>
              <a:t>—</a:t>
            </a:r>
            <a:r>
              <a:rPr lang="zh-CN" altLang="en-US" dirty="0">
                <a:solidFill>
                  <a:srgbClr val="C00000"/>
                </a:solidFill>
              </a:rPr>
              <a:t>元组（</a:t>
            </a:r>
            <a:r>
              <a:rPr lang="en-US" altLang="zh-CN" dirty="0">
                <a:solidFill>
                  <a:srgbClr val="C00000"/>
                </a:solidFill>
              </a:rPr>
              <a:t>Tuple</a:t>
            </a:r>
            <a:r>
              <a:rPr lang="zh-CN" altLang="en-US" dirty="0">
                <a:solidFill>
                  <a:srgbClr val="C00000"/>
                </a:solidFill>
              </a:rPr>
              <a:t>）</a:t>
            </a:r>
          </a:p>
        </p:txBody>
      </p:sp>
      <p:sp>
        <p:nvSpPr>
          <p:cNvPr id="9" name="灯片编号占位符 4">
            <a:extLst>
              <a:ext uri="{FF2B5EF4-FFF2-40B4-BE49-F238E27FC236}">
                <a16:creationId xmlns:a16="http://schemas.microsoft.com/office/drawing/2014/main" id="{82F3DF1C-0A33-4D47-95F9-D7E8FD0A7D03}"/>
              </a:ext>
            </a:extLst>
          </p:cNvPr>
          <p:cNvSpPr txBox="1">
            <a:spLocks/>
          </p:cNvSpPr>
          <p:nvPr/>
        </p:nvSpPr>
        <p:spPr>
          <a:xfrm>
            <a:off x="8180690" y="6360311"/>
            <a:ext cx="1279939" cy="365125"/>
          </a:xfrm>
          <a:prstGeom prst="rect">
            <a:avLst/>
          </a:prstGeom>
        </p:spPr>
        <p:txBody>
          <a:bodyPr/>
          <a:ls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a:lstStyle>
          <a:p>
            <a:fld id="{DE9BAA85-A5ED-4BA5-A9E1-6B185B007373}" type="slidenum">
              <a:rPr lang="zh-CN" altLang="en-US" smtClean="0"/>
              <a:pPr/>
              <a:t>26</a:t>
            </a:fld>
            <a:endParaRPr lang="zh-CN" altLang="en-US"/>
          </a:p>
        </p:txBody>
      </p:sp>
      <p:sp>
        <p:nvSpPr>
          <p:cNvPr id="12" name="文本框 11">
            <a:extLst>
              <a:ext uri="{FF2B5EF4-FFF2-40B4-BE49-F238E27FC236}">
                <a16:creationId xmlns:a16="http://schemas.microsoft.com/office/drawing/2014/main" id="{202C4C95-1121-4543-9002-53A8A55DEC25}"/>
              </a:ext>
            </a:extLst>
          </p:cNvPr>
          <p:cNvSpPr txBox="1"/>
          <p:nvPr/>
        </p:nvSpPr>
        <p:spPr>
          <a:xfrm>
            <a:off x="905972" y="1040883"/>
            <a:ext cx="10510174" cy="1323439"/>
          </a:xfrm>
          <a:prstGeom prst="rect">
            <a:avLst/>
          </a:prstGeom>
          <a:noFill/>
        </p:spPr>
        <p:txBody>
          <a:bodyPr wrap="square" rtlCol="0">
            <a:spAutoFit/>
          </a:bodyPr>
          <a:lstStyle/>
          <a:p>
            <a:pPr lvl="0"/>
            <a:r>
              <a:rPr lang="zh-CN" altLang="en-US" sz="2000" dirty="0">
                <a:solidFill>
                  <a:prstClr val="black"/>
                </a:solidFill>
              </a:rPr>
              <a:t>（</a:t>
            </a:r>
            <a:r>
              <a:rPr lang="en-US" altLang="zh-CN" sz="2000" dirty="0">
                <a:solidFill>
                  <a:prstClr val="black"/>
                </a:solidFill>
              </a:rPr>
              <a:t>1</a:t>
            </a:r>
            <a:r>
              <a:rPr lang="zh-CN" altLang="en-US" sz="2000" dirty="0">
                <a:solidFill>
                  <a:prstClr val="black"/>
                </a:solidFill>
              </a:rPr>
              <a:t>）引号的使用</a:t>
            </a:r>
            <a:endParaRPr lang="en-US" altLang="zh-CN" sz="2000" dirty="0">
              <a:solidFill>
                <a:prstClr val="black"/>
              </a:solidFill>
            </a:endParaRPr>
          </a:p>
          <a:p>
            <a:pPr marL="342900" lvl="0" indent="-342900">
              <a:buFont typeface="Arial" charset="0"/>
              <a:buChar char="•"/>
            </a:pPr>
            <a:r>
              <a:rPr lang="zh-CN" altLang="en-US" sz="2000" dirty="0">
                <a:solidFill>
                  <a:prstClr val="black"/>
                </a:solidFill>
              </a:rPr>
              <a:t>字符串的引号可以是单引号也可以双引号</a:t>
            </a:r>
            <a:endParaRPr lang="en-US" altLang="zh-CN" sz="2000" dirty="0">
              <a:solidFill>
                <a:prstClr val="black"/>
              </a:solidFill>
            </a:endParaRPr>
          </a:p>
          <a:p>
            <a:pPr marL="342900" lvl="0" indent="-342900">
              <a:buFont typeface="Arial" charset="0"/>
              <a:buChar char="•"/>
            </a:pPr>
            <a:r>
              <a:rPr lang="zh-CN" altLang="en-US" sz="2000" dirty="0">
                <a:solidFill>
                  <a:prstClr val="black"/>
                </a:solidFill>
              </a:rPr>
              <a:t>特殊场景下单双引号的使用还是十分有用的（简写、对话）</a:t>
            </a:r>
            <a:endParaRPr lang="en-US" altLang="zh-CN" sz="2000" dirty="0">
              <a:solidFill>
                <a:prstClr val="black"/>
              </a:solidFill>
            </a:endParaRPr>
          </a:p>
          <a:p>
            <a:pPr marL="342900" lvl="0" indent="-342900">
              <a:buFont typeface="Arial" charset="0"/>
              <a:buChar char="•"/>
            </a:pPr>
            <a:r>
              <a:rPr lang="zh-CN" altLang="en-US" sz="2000" dirty="0">
                <a:solidFill>
                  <a:prstClr val="black"/>
                </a:solidFill>
              </a:rPr>
              <a:t>如果字符串里同时使用单引号和双引号，使用反斜线的方式进行转义，使引号变为普通字</a:t>
            </a:r>
            <a:endParaRPr lang="en-US" altLang="zh-CN" sz="2000" dirty="0">
              <a:solidFill>
                <a:prstClr val="black"/>
              </a:solidFill>
            </a:endParaRPr>
          </a:p>
        </p:txBody>
      </p:sp>
      <p:sp>
        <p:nvSpPr>
          <p:cNvPr id="13" name="文本框 12">
            <a:extLst>
              <a:ext uri="{FF2B5EF4-FFF2-40B4-BE49-F238E27FC236}">
                <a16:creationId xmlns:a16="http://schemas.microsoft.com/office/drawing/2014/main" id="{FAE56F8B-5567-42C2-B9D7-5D8723745586}"/>
              </a:ext>
            </a:extLst>
          </p:cNvPr>
          <p:cNvSpPr txBox="1">
            <a:spLocks noChangeArrowheads="1"/>
          </p:cNvSpPr>
          <p:nvPr/>
        </p:nvSpPr>
        <p:spPr bwMode="auto">
          <a:xfrm>
            <a:off x="1041256" y="2490250"/>
            <a:ext cx="9545636" cy="177054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#&lt;</a:t>
            </a:r>
            <a:r>
              <a:rPr lang="zh-CN" altLang="en-US" sz="1600" kern="100" dirty="0">
                <a:latin typeface="微软雅黑" panose="020B0503020204020204" pitchFamily="34" charset="-122"/>
                <a:ea typeface="微软雅黑" panose="020B0503020204020204" pitchFamily="34" charset="-122"/>
                <a:cs typeface="Times New Roman" charset="0"/>
              </a:rPr>
              <a:t>程序：引号的使用举例</a:t>
            </a:r>
            <a:r>
              <a:rPr lang="en-US" altLang="zh-CN" sz="1600" kern="100" dirty="0">
                <a:latin typeface="微软雅黑" panose="020B0503020204020204" pitchFamily="34" charset="-122"/>
                <a:ea typeface="微软雅黑" panose="020B0503020204020204" pitchFamily="34" charset="-122"/>
                <a:cs typeface="Times New Roman" charset="0"/>
              </a:rPr>
              <a:t>2&gt;</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S1="Let's play!"</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print(S)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sz="1600" kern="100" dirty="0">
                <a:latin typeface="微软雅黑" panose="020B0503020204020204" pitchFamily="34" charset="-122"/>
                <a:ea typeface="微软雅黑" panose="020B0503020204020204" pitchFamily="34" charset="-122"/>
                <a:cs typeface="Times New Roman" charset="0"/>
              </a:rPr>
              <a:t>Let's play!"</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S2='She told </a:t>
            </a:r>
            <a:r>
              <a:rPr lang="en-US" sz="1600" kern="100" dirty="0" err="1">
                <a:latin typeface="微软雅黑" panose="020B0503020204020204" pitchFamily="34" charset="-122"/>
                <a:ea typeface="微软雅黑" panose="020B0503020204020204" pitchFamily="34" charset="-122"/>
                <a:cs typeface="Times New Roman" charset="0"/>
              </a:rPr>
              <a:t>that:"I</a:t>
            </a:r>
            <a:r>
              <a:rPr lang="en-US" sz="1600" kern="100" dirty="0">
                <a:latin typeface="微软雅黑" panose="020B0503020204020204" pitchFamily="34" charset="-122"/>
                <a:ea typeface="微软雅黑" panose="020B0503020204020204" pitchFamily="34" charset="-122"/>
                <a:cs typeface="Times New Roman" charset="0"/>
              </a:rPr>
              <a:t> love China!".'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print(S2)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sz="1600" kern="100" dirty="0">
                <a:latin typeface="微软雅黑" panose="020B0503020204020204" pitchFamily="34" charset="-122"/>
                <a:ea typeface="微软雅黑" panose="020B0503020204020204" pitchFamily="34" charset="-122"/>
                <a:cs typeface="Times New Roman" charset="0"/>
              </a:rPr>
              <a:t>She told </a:t>
            </a:r>
            <a:r>
              <a:rPr lang="en-US" sz="1600" kern="100" dirty="0" err="1">
                <a:latin typeface="微软雅黑" panose="020B0503020204020204" pitchFamily="34" charset="-122"/>
                <a:ea typeface="微软雅黑" panose="020B0503020204020204" pitchFamily="34" charset="-122"/>
                <a:cs typeface="Times New Roman" charset="0"/>
              </a:rPr>
              <a:t>that:"I</a:t>
            </a:r>
            <a:r>
              <a:rPr lang="en-US" sz="1600" kern="100" dirty="0">
                <a:latin typeface="微软雅黑" panose="020B0503020204020204" pitchFamily="34" charset="-122"/>
                <a:ea typeface="微软雅黑" panose="020B0503020204020204" pitchFamily="34" charset="-122"/>
                <a:cs typeface="Times New Roman" charset="0"/>
              </a:rPr>
              <a:t> love China!".'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S3='She told </a:t>
            </a:r>
            <a:r>
              <a:rPr lang="en-US" sz="1600" kern="100" dirty="0" err="1">
                <a:latin typeface="微软雅黑" panose="020B0503020204020204" pitchFamily="34" charset="-122"/>
                <a:ea typeface="微软雅黑" panose="020B0503020204020204" pitchFamily="34" charset="-122"/>
                <a:cs typeface="Times New Roman" charset="0"/>
              </a:rPr>
              <a:t>that:"Let</a:t>
            </a:r>
            <a:r>
              <a:rPr lang="en-US" sz="1600" kern="100" dirty="0">
                <a:latin typeface="微软雅黑" panose="020B0503020204020204" pitchFamily="34" charset="-122"/>
                <a:ea typeface="微软雅黑" panose="020B0503020204020204" pitchFamily="34" charset="-122"/>
                <a:cs typeface="Times New Roman" charset="0"/>
              </a:rPr>
              <a:t>\'s love China!".'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print(S3)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sz="1600" kern="100" dirty="0">
                <a:latin typeface="微软雅黑" panose="020B0503020204020204" pitchFamily="34" charset="-122"/>
                <a:ea typeface="微软雅黑" panose="020B0503020204020204" pitchFamily="34" charset="-122"/>
                <a:cs typeface="Times New Roman" charset="0"/>
              </a:rPr>
              <a:t>She told </a:t>
            </a:r>
            <a:r>
              <a:rPr lang="en-US" sz="1600" kern="100" dirty="0" err="1">
                <a:latin typeface="微软雅黑" panose="020B0503020204020204" pitchFamily="34" charset="-122"/>
                <a:ea typeface="微软雅黑" panose="020B0503020204020204" pitchFamily="34" charset="-122"/>
                <a:cs typeface="Times New Roman" charset="0"/>
              </a:rPr>
              <a:t>that:"Let's</a:t>
            </a:r>
            <a:r>
              <a:rPr lang="en-US" sz="1600" kern="100" dirty="0">
                <a:latin typeface="微软雅黑" panose="020B0503020204020204" pitchFamily="34" charset="-122"/>
                <a:ea typeface="微软雅黑" panose="020B0503020204020204" pitchFamily="34" charset="-122"/>
                <a:cs typeface="Times New Roman" charset="0"/>
              </a:rPr>
              <a:t> love China!".'</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4" name="文本框 13">
            <a:extLst>
              <a:ext uri="{FF2B5EF4-FFF2-40B4-BE49-F238E27FC236}">
                <a16:creationId xmlns:a16="http://schemas.microsoft.com/office/drawing/2014/main" id="{0AF825CB-988C-4E8A-9367-9BCE8CA9A339}"/>
              </a:ext>
            </a:extLst>
          </p:cNvPr>
          <p:cNvSpPr txBox="1">
            <a:spLocks noChangeArrowheads="1"/>
          </p:cNvSpPr>
          <p:nvPr/>
        </p:nvSpPr>
        <p:spPr bwMode="auto">
          <a:xfrm>
            <a:off x="1041256" y="4983994"/>
            <a:ext cx="9539526" cy="1605861"/>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程序：引号的使用举例</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 """ My name is Lily,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 live in China now,</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 love China."""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print(S)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sz="1600" kern="100" dirty="0">
                <a:effectLst/>
                <a:latin typeface="微软雅黑" panose="020B0503020204020204" pitchFamily="34" charset="-122"/>
                <a:ea typeface="微软雅黑" panose="020B0503020204020204" pitchFamily="34" charset="-122"/>
                <a:cs typeface="Times New Roman" charset="0"/>
              </a:rPr>
              <a:t>' My name is Lily,\</a:t>
            </a:r>
            <a:r>
              <a:rPr lang="en-US" sz="1600" kern="100" dirty="0" err="1">
                <a:effectLst/>
                <a:latin typeface="微软雅黑" panose="020B0503020204020204" pitchFamily="34" charset="-122"/>
                <a:ea typeface="微软雅黑" panose="020B0503020204020204" pitchFamily="34" charset="-122"/>
                <a:cs typeface="Times New Roman" charset="0"/>
              </a:rPr>
              <a:t>nI</a:t>
            </a:r>
            <a:r>
              <a:rPr lang="en-US" sz="1600" kern="100" dirty="0">
                <a:effectLst/>
                <a:latin typeface="微软雅黑" panose="020B0503020204020204" pitchFamily="34" charset="-122"/>
                <a:ea typeface="微软雅黑" panose="020B0503020204020204" pitchFamily="34" charset="-122"/>
                <a:cs typeface="Times New Roman" charset="0"/>
              </a:rPr>
              <a:t> live in China now,\</a:t>
            </a:r>
            <a:r>
              <a:rPr lang="en-US" sz="1600" kern="100" dirty="0" err="1">
                <a:effectLst/>
                <a:latin typeface="微软雅黑" panose="020B0503020204020204" pitchFamily="34" charset="-122"/>
                <a:ea typeface="微软雅黑" panose="020B0503020204020204" pitchFamily="34" charset="-122"/>
                <a:cs typeface="Times New Roman" charset="0"/>
              </a:rPr>
              <a:t>nI</a:t>
            </a:r>
            <a:r>
              <a:rPr lang="en-US" sz="1600" kern="100" dirty="0">
                <a:effectLst/>
                <a:latin typeface="微软雅黑" panose="020B0503020204020204" pitchFamily="34" charset="-122"/>
                <a:ea typeface="微软雅黑" panose="020B0503020204020204" pitchFamily="34" charset="-122"/>
                <a:cs typeface="Times New Roman" charset="0"/>
              </a:rPr>
              <a:t> love China.'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#‘\n’</a:t>
            </a:r>
            <a:r>
              <a:rPr lang="zh-CN" sz="1600" kern="100" dirty="0">
                <a:effectLst/>
                <a:latin typeface="微软雅黑" panose="020B0503020204020204" pitchFamily="34" charset="-122"/>
                <a:ea typeface="微软雅黑" panose="020B0503020204020204" pitchFamily="34" charset="-122"/>
                <a:cs typeface="Times New Roman" charset="0"/>
              </a:rPr>
              <a:t>表示换行</a:t>
            </a:r>
          </a:p>
        </p:txBody>
      </p:sp>
      <p:sp>
        <p:nvSpPr>
          <p:cNvPr id="21" name="矩形 20">
            <a:extLst>
              <a:ext uri="{FF2B5EF4-FFF2-40B4-BE49-F238E27FC236}">
                <a16:creationId xmlns:a16="http://schemas.microsoft.com/office/drawing/2014/main" id="{FAA0A0E7-41E5-4FA0-8351-C241429CFA8C}"/>
              </a:ext>
            </a:extLst>
          </p:cNvPr>
          <p:cNvSpPr/>
          <p:nvPr/>
        </p:nvSpPr>
        <p:spPr>
          <a:xfrm>
            <a:off x="1041256" y="4386723"/>
            <a:ext cx="8893782" cy="400110"/>
          </a:xfrm>
          <a:prstGeom prst="rect">
            <a:avLst/>
          </a:prstGeom>
        </p:spPr>
        <p:txBody>
          <a:bodyPr wrap="square">
            <a:spAutoFit/>
          </a:bodyPr>
          <a:lstStyle/>
          <a:p>
            <a:pPr marL="342900" lvl="0" indent="-342900">
              <a:buFont typeface="Arial" charset="0"/>
              <a:buChar char="•"/>
            </a:pPr>
            <a:r>
              <a:rPr lang="en-US" altLang="zh-CN" sz="2000" dirty="0">
                <a:latin typeface="Times New Roman" charset="0"/>
                <a:ea typeface="Times New Roman" charset="0"/>
                <a:cs typeface="Times New Roman" charset="0"/>
              </a:rPr>
              <a:t>Python</a:t>
            </a:r>
            <a:r>
              <a:rPr lang="zh-CN" altLang="en-US" sz="2000" dirty="0">
                <a:solidFill>
                  <a:prstClr val="black"/>
                </a:solidFill>
              </a:rPr>
              <a:t>可以使用三重引号将</a:t>
            </a:r>
            <a:r>
              <a:rPr lang="zh-CN" altLang="en-US" sz="2000" u="sng" dirty="0">
                <a:solidFill>
                  <a:prstClr val="black"/>
                </a:solidFill>
              </a:rPr>
              <a:t>多行文字</a:t>
            </a:r>
            <a:r>
              <a:rPr lang="zh-CN" altLang="en-US" sz="2000" dirty="0">
                <a:solidFill>
                  <a:prstClr val="black"/>
                </a:solidFill>
              </a:rPr>
              <a:t>括起来</a:t>
            </a:r>
            <a:endParaRPr lang="en-US" altLang="zh-CN" sz="2000" dirty="0">
              <a:solidFill>
                <a:prstClr val="black"/>
              </a:solidFill>
            </a:endParaRPr>
          </a:p>
        </p:txBody>
      </p:sp>
    </p:spTree>
    <p:extLst>
      <p:ext uri="{BB962C8B-B14F-4D97-AF65-F5344CB8AC3E}">
        <p14:creationId xmlns:p14="http://schemas.microsoft.com/office/powerpoint/2010/main" val="308937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r>
              <a:rPr lang="en-US" altLang="zh-CN" dirty="0">
                <a:solidFill>
                  <a:srgbClr val="C00000"/>
                </a:solidFill>
              </a:rPr>
              <a:t>—</a:t>
            </a:r>
            <a:r>
              <a:rPr lang="zh-CN" altLang="en-US" dirty="0">
                <a:solidFill>
                  <a:srgbClr val="C00000"/>
                </a:solidFill>
              </a:rPr>
              <a:t>字符串的基本操作</a:t>
            </a:r>
          </a:p>
        </p:txBody>
      </p:sp>
      <p:sp>
        <p:nvSpPr>
          <p:cNvPr id="9" name="灯片编号占位符 4">
            <a:extLst>
              <a:ext uri="{FF2B5EF4-FFF2-40B4-BE49-F238E27FC236}">
                <a16:creationId xmlns:a16="http://schemas.microsoft.com/office/drawing/2014/main" id="{82F3DF1C-0A33-4D47-95F9-D7E8FD0A7D03}"/>
              </a:ext>
            </a:extLst>
          </p:cNvPr>
          <p:cNvSpPr txBox="1">
            <a:spLocks/>
          </p:cNvSpPr>
          <p:nvPr/>
        </p:nvSpPr>
        <p:spPr>
          <a:xfrm>
            <a:off x="8180690" y="6360311"/>
            <a:ext cx="1279939" cy="365125"/>
          </a:xfrm>
          <a:prstGeom prst="rect">
            <a:avLst/>
          </a:prstGeom>
        </p:spPr>
        <p:txBody>
          <a:bodyPr/>
          <a:ls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a:lstStyle>
          <a:p>
            <a:fld id="{DE9BAA85-A5ED-4BA5-A9E1-6B185B007373}" type="slidenum">
              <a:rPr lang="zh-CN" altLang="en-US" smtClean="0"/>
              <a:pPr/>
              <a:t>27</a:t>
            </a:fld>
            <a:endParaRPr lang="zh-CN" altLang="en-US"/>
          </a:p>
        </p:txBody>
      </p:sp>
      <p:sp>
        <p:nvSpPr>
          <p:cNvPr id="12" name="文本框 11">
            <a:extLst>
              <a:ext uri="{FF2B5EF4-FFF2-40B4-BE49-F238E27FC236}">
                <a16:creationId xmlns:a16="http://schemas.microsoft.com/office/drawing/2014/main" id="{202C4C95-1121-4543-9002-53A8A55DEC25}"/>
              </a:ext>
            </a:extLst>
          </p:cNvPr>
          <p:cNvSpPr txBox="1"/>
          <p:nvPr/>
        </p:nvSpPr>
        <p:spPr>
          <a:xfrm>
            <a:off x="1354281" y="999319"/>
            <a:ext cx="9660082" cy="5016758"/>
          </a:xfrm>
          <a:prstGeom prst="rect">
            <a:avLst/>
          </a:prstGeom>
          <a:noFill/>
        </p:spPr>
        <p:txBody>
          <a:bodyPr wrap="square" rtlCol="0">
            <a:spAutoFit/>
          </a:bodyPr>
          <a:lstStyle/>
          <a:p>
            <a:pPr lvl="0"/>
            <a:r>
              <a:rPr lang="zh-CN" altLang="en-US" sz="2000" dirty="0">
                <a:solidFill>
                  <a:prstClr val="black"/>
                </a:solidFill>
              </a:rPr>
              <a:t>（</a:t>
            </a:r>
            <a:r>
              <a:rPr lang="en-US" altLang="zh-CN" sz="2000" dirty="0">
                <a:solidFill>
                  <a:prstClr val="black"/>
                </a:solidFill>
              </a:rPr>
              <a:t>2</a:t>
            </a:r>
            <a:r>
              <a:rPr lang="zh-CN" altLang="en-US" sz="2000" dirty="0">
                <a:solidFill>
                  <a:prstClr val="black"/>
                </a:solidFill>
              </a:rPr>
              <a:t>）字符串的增删改</a:t>
            </a:r>
            <a:endParaRPr lang="en-US" altLang="zh-CN" sz="2000" dirty="0">
              <a:solidFill>
                <a:prstClr val="black"/>
              </a:solidFill>
            </a:endParaRPr>
          </a:p>
          <a:p>
            <a:pPr lvl="0"/>
            <a:r>
              <a:rPr lang="zh-CN" altLang="en-US" sz="2000" dirty="0"/>
              <a:t>           </a:t>
            </a:r>
            <a:r>
              <a:rPr lang="zh-CN" altLang="zh-CN" sz="2000" dirty="0"/>
              <a:t>字符串也如同元组一般，是不可变的变量，即它里面的元素不可以直接改变 </a:t>
            </a:r>
            <a:r>
              <a:rPr lang="zh-CN" altLang="en-US" sz="2000" dirty="0">
                <a:solidFill>
                  <a:prstClr val="black"/>
                </a:solidFill>
              </a:rPr>
              <a:t>，如果需要修改字符串内容，怎么办？</a:t>
            </a:r>
            <a:endParaRPr lang="en-US" altLang="zh-CN" sz="2000" dirty="0">
              <a:solidFill>
                <a:prstClr val="black"/>
              </a:solidFill>
            </a:endParaRPr>
          </a:p>
          <a:p>
            <a:pPr lvl="0"/>
            <a:endParaRPr lang="en-US" altLang="zh-CN" sz="2000" dirty="0">
              <a:solidFill>
                <a:prstClr val="black"/>
              </a:solidFill>
            </a:endParaRPr>
          </a:p>
          <a:p>
            <a:pPr marL="342900" lvl="0" indent="-342900">
              <a:buFont typeface="Arial" panose="020B0604020202020204" pitchFamily="34" charset="0"/>
              <a:buChar char="•"/>
            </a:pPr>
            <a:r>
              <a:rPr lang="zh-CN" altLang="en-US" sz="2000" dirty="0">
                <a:solidFill>
                  <a:prstClr val="black"/>
                </a:solidFill>
              </a:rPr>
              <a:t>通过</a:t>
            </a:r>
            <a:r>
              <a:rPr lang="zh-CN" altLang="en-US" sz="2000" u="sng" dirty="0">
                <a:solidFill>
                  <a:prstClr val="black"/>
                </a:solidFill>
              </a:rPr>
              <a:t>序列分片</a:t>
            </a:r>
            <a:r>
              <a:rPr lang="zh-CN" altLang="en-US" sz="2000" dirty="0">
                <a:solidFill>
                  <a:prstClr val="black"/>
                </a:solidFill>
              </a:rPr>
              <a:t>将不同的字符串</a:t>
            </a:r>
            <a:r>
              <a:rPr lang="zh-CN" altLang="en-US" sz="2000" u="sng" dirty="0">
                <a:solidFill>
                  <a:prstClr val="black"/>
                </a:solidFill>
              </a:rPr>
              <a:t>连接</a:t>
            </a:r>
            <a:r>
              <a:rPr lang="zh-CN" altLang="en-US" sz="2000" dirty="0">
                <a:solidFill>
                  <a:prstClr val="black"/>
                </a:solidFill>
              </a:rPr>
              <a:t>起来，形成所需的新字符串</a:t>
            </a:r>
            <a:endParaRPr lang="en-US" altLang="zh-CN" sz="2000" dirty="0">
              <a:solidFill>
                <a:prstClr val="black"/>
              </a:solidFill>
            </a:endParaRPr>
          </a:p>
          <a:p>
            <a:pPr lvl="0"/>
            <a:endParaRPr lang="en-US" altLang="zh-CN" sz="2000" dirty="0">
              <a:solidFill>
                <a:prstClr val="black"/>
              </a:solidFill>
            </a:endParaRPr>
          </a:p>
          <a:p>
            <a:pPr lvl="0"/>
            <a:r>
              <a:rPr lang="zh-CN" altLang="en-US" sz="2000" dirty="0">
                <a:solidFill>
                  <a:prstClr val="black"/>
                </a:solidFill>
              </a:rPr>
              <a:t>假设有字符串</a:t>
            </a:r>
            <a:r>
              <a:rPr lang="en-US" altLang="zh-CN" sz="2000" dirty="0">
                <a:latin typeface="Times New Roman" charset="0"/>
                <a:ea typeface="Times New Roman" charset="0"/>
                <a:cs typeface="Times New Roman" charset="0"/>
              </a:rPr>
              <a:t>S=’</a:t>
            </a:r>
            <a:r>
              <a:rPr lang="en-US" altLang="zh-CN" sz="2000" dirty="0" err="1">
                <a:latin typeface="Times New Roman" charset="0"/>
                <a:ea typeface="Times New Roman" charset="0"/>
                <a:cs typeface="Times New Roman" charset="0"/>
              </a:rPr>
              <a:t>abcde</a:t>
            </a:r>
            <a:r>
              <a:rPr lang="en-US" altLang="zh-CN" sz="2000" dirty="0">
                <a:latin typeface="Times New Roman" charset="0"/>
                <a:ea typeface="Times New Roman" charset="0"/>
                <a:cs typeface="Times New Roman" charset="0"/>
              </a:rPr>
              <a:t>’</a:t>
            </a:r>
          </a:p>
          <a:p>
            <a:pPr lvl="0"/>
            <a:endParaRPr lang="en-US" altLang="zh-CN" sz="2000" dirty="0">
              <a:solidFill>
                <a:prstClr val="black"/>
              </a:solidFill>
            </a:endParaRPr>
          </a:p>
          <a:p>
            <a:pPr marL="342900" lvl="0" indent="-342900">
              <a:buFont typeface="Arial" charset="0"/>
              <a:buChar char="•"/>
            </a:pPr>
            <a:r>
              <a:rPr lang="zh-CN" altLang="en-US" sz="2000" dirty="0">
                <a:solidFill>
                  <a:prstClr val="black"/>
                </a:solidFill>
              </a:rPr>
              <a:t>增：</a:t>
            </a:r>
            <a:r>
              <a:rPr lang="zh-CN" altLang="zh-CN" sz="2000" dirty="0"/>
              <a:t>在</a:t>
            </a:r>
            <a:r>
              <a:rPr lang="en-US" altLang="zh-CN" sz="2000" dirty="0">
                <a:latin typeface="Times New Roman" charset="0"/>
                <a:ea typeface="Times New Roman" charset="0"/>
                <a:cs typeface="Times New Roman" charset="0"/>
              </a:rPr>
              <a:t>‘b’</a:t>
            </a:r>
            <a:r>
              <a:rPr lang="zh-CN" altLang="zh-CN" sz="2000" dirty="0"/>
              <a:t>后增加</a:t>
            </a:r>
            <a:r>
              <a:rPr lang="en-US" altLang="zh-CN" sz="2000" dirty="0">
                <a:latin typeface="Times New Roman" charset="0"/>
                <a:ea typeface="Times New Roman" charset="0"/>
                <a:cs typeface="Times New Roman" charset="0"/>
              </a:rPr>
              <a:t>‘z’</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lvl="0"/>
            <a:r>
              <a:rPr lang="zh-CN" altLang="en-US" sz="2000" dirty="0"/>
              <a:t>      </a:t>
            </a:r>
            <a:r>
              <a:rPr lang="en-US" altLang="zh-CN" sz="2000" dirty="0">
                <a:latin typeface="Times New Roman" charset="0"/>
                <a:ea typeface="Times New Roman" charset="0"/>
                <a:cs typeface="Times New Roman" charset="0"/>
              </a:rPr>
              <a:t>A= S[:2] +'z'+ S[2:]</a:t>
            </a:r>
          </a:p>
          <a:p>
            <a:pPr lvl="0"/>
            <a:endParaRPr lang="en-US" altLang="zh-CN" sz="2000" dirty="0"/>
          </a:p>
          <a:p>
            <a:pPr marL="342900" lvl="0" indent="-342900">
              <a:buFont typeface="Arial" charset="0"/>
              <a:buChar char="•"/>
            </a:pPr>
            <a:r>
              <a:rPr lang="zh-CN" altLang="en-US" sz="2000" dirty="0">
                <a:solidFill>
                  <a:prstClr val="black"/>
                </a:solidFill>
              </a:rPr>
              <a:t>删：</a:t>
            </a:r>
            <a:r>
              <a:rPr lang="zh-CN" altLang="zh-CN" sz="2000" dirty="0"/>
              <a:t>从</a:t>
            </a:r>
            <a:r>
              <a:rPr lang="en-US" altLang="zh-CN" sz="2000" dirty="0">
                <a:latin typeface="Times New Roman" charset="0"/>
                <a:ea typeface="Times New Roman" charset="0"/>
                <a:cs typeface="Times New Roman" charset="0"/>
              </a:rPr>
              <a:t>S</a:t>
            </a:r>
            <a:r>
              <a:rPr lang="zh-CN" altLang="en-US" sz="2000" dirty="0"/>
              <a:t>中</a:t>
            </a:r>
            <a:r>
              <a:rPr lang="zh-CN" altLang="zh-CN" sz="2000" dirty="0"/>
              <a:t>删除</a:t>
            </a:r>
            <a:r>
              <a:rPr lang="en-US" altLang="zh-CN" sz="2000" dirty="0">
                <a:latin typeface="Times New Roman" charset="0"/>
                <a:ea typeface="Times New Roman" charset="0"/>
                <a:cs typeface="Times New Roman" charset="0"/>
              </a:rPr>
              <a:t>'b'</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A=S[:1] + S[2:]</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endParaRPr lang="en-US" altLang="zh-CN" sz="2000" dirty="0">
              <a:solidFill>
                <a:prstClr val="black"/>
              </a:solidFill>
            </a:endParaRPr>
          </a:p>
          <a:p>
            <a:pPr marL="342900" lvl="0" indent="-342900">
              <a:buFont typeface="Arial" charset="0"/>
              <a:buChar char="•"/>
            </a:pPr>
            <a:r>
              <a:rPr lang="zh-CN" altLang="en-US" sz="2000" dirty="0">
                <a:solidFill>
                  <a:prstClr val="black"/>
                </a:solidFill>
              </a:rPr>
              <a:t>改：</a:t>
            </a:r>
            <a:r>
              <a:rPr lang="zh-CN" altLang="zh-CN" sz="2000" dirty="0"/>
              <a:t>字符串</a:t>
            </a:r>
            <a:r>
              <a:rPr lang="en-US" altLang="zh-CN" sz="2000" dirty="0"/>
              <a:t>S</a:t>
            </a:r>
            <a:r>
              <a:rPr lang="zh-CN" altLang="zh-CN" sz="2000" dirty="0"/>
              <a:t>中</a:t>
            </a:r>
            <a:r>
              <a:rPr lang="en-US" altLang="zh-CN" sz="2000" dirty="0">
                <a:latin typeface="Times New Roman" charset="0"/>
                <a:ea typeface="Times New Roman" charset="0"/>
                <a:cs typeface="Times New Roman" charset="0"/>
              </a:rPr>
              <a:t>'b'</a:t>
            </a:r>
            <a:r>
              <a:rPr lang="zh-CN" altLang="zh-CN" sz="2000" dirty="0"/>
              <a:t>改为</a:t>
            </a:r>
            <a:r>
              <a:rPr lang="en-US" altLang="zh-CN" sz="2000" dirty="0">
                <a:latin typeface="Times New Roman" charset="0"/>
                <a:ea typeface="Times New Roman" charset="0"/>
                <a:cs typeface="Times New Roman" charset="0"/>
              </a:rPr>
              <a:t>'z'</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lvl="0"/>
            <a:r>
              <a:rPr lang="zh-CN" altLang="en-US" sz="2000" dirty="0"/>
              <a:t>      </a:t>
            </a:r>
            <a:r>
              <a:rPr lang="en-US" altLang="zh-CN" sz="2000" dirty="0">
                <a:latin typeface="Times New Roman" charset="0"/>
                <a:ea typeface="Times New Roman" charset="0"/>
                <a:cs typeface="Times New Roman" charset="0"/>
              </a:rPr>
              <a:t>A= S[:1] +'z'+ S[2:]</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250157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r>
              <a:rPr lang="en-US" altLang="zh-CN" dirty="0">
                <a:solidFill>
                  <a:srgbClr val="C00000"/>
                </a:solidFill>
              </a:rPr>
              <a:t>—</a:t>
            </a:r>
            <a:r>
              <a:rPr lang="zh-CN" altLang="en-US" dirty="0">
                <a:solidFill>
                  <a:srgbClr val="C00000"/>
                </a:solidFill>
              </a:rPr>
              <a:t>字符串的基本操作</a:t>
            </a:r>
          </a:p>
        </p:txBody>
      </p:sp>
      <p:sp>
        <p:nvSpPr>
          <p:cNvPr id="5" name="文本框 4">
            <a:extLst>
              <a:ext uri="{FF2B5EF4-FFF2-40B4-BE49-F238E27FC236}">
                <a16:creationId xmlns:a16="http://schemas.microsoft.com/office/drawing/2014/main" id="{28853F88-12A1-4845-997C-2BCFC3EFE7FF}"/>
              </a:ext>
            </a:extLst>
          </p:cNvPr>
          <p:cNvSpPr txBox="1"/>
          <p:nvPr/>
        </p:nvSpPr>
        <p:spPr>
          <a:xfrm>
            <a:off x="1110296" y="998730"/>
            <a:ext cx="9744740" cy="3261727"/>
          </a:xfrm>
          <a:prstGeom prst="rect">
            <a:avLst/>
          </a:prstGeom>
          <a:noFill/>
        </p:spPr>
        <p:txBody>
          <a:bodyPr wrap="square" rtlCol="0">
            <a:spAutoFit/>
          </a:bodyPr>
          <a:lstStyle/>
          <a:p>
            <a:pPr lvl="0"/>
            <a:r>
              <a:rPr lang="zh-CN" altLang="en-US" sz="2000" dirty="0">
                <a:solidFill>
                  <a:prstClr val="black"/>
                </a:solidFill>
              </a:rPr>
              <a:t>字符串的格式化方法：</a:t>
            </a:r>
            <a:endParaRPr lang="en-US" altLang="zh-CN" sz="2000" dirty="0">
              <a:solidFill>
                <a:prstClr val="black"/>
              </a:solidFill>
            </a:endParaRPr>
          </a:p>
          <a:p>
            <a:pPr lvl="0"/>
            <a:r>
              <a:rPr lang="en-US" altLang="zh-CN" sz="2000" dirty="0">
                <a:solidFill>
                  <a:prstClr val="black"/>
                </a:solidFill>
              </a:rPr>
              <a:t>1</a:t>
            </a:r>
            <a:r>
              <a:rPr lang="zh-CN" altLang="en-US" sz="2000" dirty="0">
                <a:solidFill>
                  <a:prstClr val="black"/>
                </a:solidFill>
              </a:rPr>
              <a:t>） </a:t>
            </a:r>
            <a:r>
              <a:rPr lang="en-US" altLang="zh-CN" sz="2000" dirty="0">
                <a:solidFill>
                  <a:prstClr val="black"/>
                </a:solidFill>
              </a:rPr>
              <a:t>%</a:t>
            </a:r>
            <a:r>
              <a:rPr lang="zh-CN" altLang="en-US" sz="2000" dirty="0">
                <a:solidFill>
                  <a:prstClr val="black"/>
                </a:solidFill>
              </a:rPr>
              <a:t>格式化符</a:t>
            </a:r>
            <a:endParaRPr lang="en-US" altLang="zh-CN" sz="2000" dirty="0">
              <a:solidFill>
                <a:prstClr val="black"/>
              </a:solidFill>
            </a:endParaRPr>
          </a:p>
          <a:p>
            <a:pPr marL="342900" lvl="0" indent="-342900">
              <a:lnSpc>
                <a:spcPct val="120000"/>
              </a:lnSpc>
              <a:buClr>
                <a:srgbClr val="FF0000"/>
              </a:buClr>
              <a:buFont typeface="Arial" charset="0"/>
              <a:buChar char="•"/>
            </a:pPr>
            <a:r>
              <a:rPr lang="zh-CN" altLang="zh-CN" sz="2000" dirty="0"/>
              <a:t>假设有两个列表</a:t>
            </a:r>
            <a:r>
              <a:rPr lang="en-US" altLang="zh-CN" sz="2000" dirty="0">
                <a:latin typeface="Times New Roman" charset="0"/>
                <a:ea typeface="Times New Roman" charset="0"/>
                <a:cs typeface="Times New Roman" charset="0"/>
              </a:rPr>
              <a:t>name=[‘</a:t>
            </a:r>
            <a:r>
              <a:rPr lang="en-US" altLang="zh-CN" sz="2000" dirty="0" err="1">
                <a:latin typeface="Times New Roman" charset="0"/>
                <a:ea typeface="Times New Roman" charset="0"/>
                <a:cs typeface="Times New Roman" charset="0"/>
              </a:rPr>
              <a:t>Tom’,‘John’,‘Bob’,‘Jake’,‘Paul</a:t>
            </a:r>
            <a:r>
              <a:rPr lang="en-US" altLang="zh-CN" sz="2000" dirty="0">
                <a:latin typeface="Times New Roman" charset="0"/>
                <a:ea typeface="Times New Roman" charset="0"/>
                <a:cs typeface="Times New Roman" charset="0"/>
              </a:rPr>
              <a:t>’]</a:t>
            </a:r>
            <a:r>
              <a:rPr lang="zh-CN" altLang="zh-CN" sz="2000" dirty="0"/>
              <a:t>和</a:t>
            </a:r>
            <a:r>
              <a:rPr lang="en-US" altLang="zh-CN" sz="2000" dirty="0">
                <a:latin typeface="Times New Roman" charset="0"/>
                <a:ea typeface="Times New Roman" charset="0"/>
                <a:cs typeface="Times New Roman" charset="0"/>
              </a:rPr>
              <a:t>age=[18,20,17,21,23]</a:t>
            </a:r>
            <a:r>
              <a:rPr lang="zh-CN" altLang="zh-CN" sz="2000" dirty="0"/>
              <a:t>，</a:t>
            </a:r>
            <a:r>
              <a:rPr lang="zh-CN" altLang="en-US" sz="2000" dirty="0"/>
              <a:t>我们</a:t>
            </a:r>
            <a:r>
              <a:rPr lang="zh-CN" altLang="zh-CN" sz="2000" dirty="0"/>
              <a:t>需要得到像</a:t>
            </a:r>
            <a:r>
              <a:rPr lang="en-US" altLang="zh-CN" sz="2000" dirty="0"/>
              <a:t>“</a:t>
            </a:r>
            <a:r>
              <a:rPr lang="en-US" altLang="zh-CN" sz="2000" dirty="0">
                <a:latin typeface="Times New Roman" charset="0"/>
                <a:ea typeface="Times New Roman" charset="0"/>
                <a:cs typeface="Times New Roman" charset="0"/>
              </a:rPr>
              <a:t>Tom is 18 years old</a:t>
            </a:r>
            <a:r>
              <a:rPr lang="en-US" altLang="zh-CN" sz="2000" dirty="0"/>
              <a:t>”</a:t>
            </a:r>
            <a:r>
              <a:rPr lang="zh-CN" altLang="zh-CN" sz="2000" dirty="0"/>
              <a:t>这样的输出，</a:t>
            </a:r>
            <a:r>
              <a:rPr lang="zh-CN" altLang="en-US" sz="2000" dirty="0"/>
              <a:t>即模板为 </a:t>
            </a:r>
            <a:r>
              <a:rPr lang="en-US" altLang="zh-CN" sz="2000" dirty="0"/>
              <a:t>“</a:t>
            </a:r>
            <a:r>
              <a:rPr lang="en-US" altLang="zh-CN" sz="2000" dirty="0">
                <a:latin typeface="Times New Roman" charset="0"/>
                <a:ea typeface="Times New Roman" charset="0"/>
                <a:cs typeface="Times New Roman" charset="0"/>
              </a:rPr>
              <a:t>X is Y years old</a:t>
            </a:r>
            <a:r>
              <a:rPr lang="en-US" altLang="zh-CN" sz="2000" dirty="0"/>
              <a:t>”</a:t>
            </a:r>
            <a:r>
              <a:rPr lang="zh-CN" altLang="en-US" sz="2000" dirty="0"/>
              <a:t>， 其中</a:t>
            </a:r>
            <a:r>
              <a:rPr lang="en-US" altLang="zh-CN" sz="2000" dirty="0"/>
              <a:t>X</a:t>
            </a:r>
            <a:r>
              <a:rPr lang="zh-CN" altLang="en-US" sz="2000" dirty="0"/>
              <a:t>对应</a:t>
            </a:r>
            <a:r>
              <a:rPr lang="en-US" altLang="zh-CN" sz="2000" dirty="0"/>
              <a:t>name</a:t>
            </a:r>
            <a:r>
              <a:rPr lang="zh-CN" altLang="en-US" sz="2000" dirty="0"/>
              <a:t>列表中的某个值（字符串），</a:t>
            </a:r>
            <a:r>
              <a:rPr lang="en-US" altLang="zh-CN" sz="2000" dirty="0"/>
              <a:t>Y</a:t>
            </a:r>
            <a:r>
              <a:rPr lang="zh-CN" altLang="en-US" sz="2000" dirty="0"/>
              <a:t>对应</a:t>
            </a:r>
            <a:r>
              <a:rPr lang="en-US" altLang="zh-CN" sz="2000" dirty="0"/>
              <a:t>age</a:t>
            </a:r>
            <a:r>
              <a:rPr lang="zh-CN" altLang="en-US" sz="2000" dirty="0"/>
              <a:t>列表中的某个值（整数）</a:t>
            </a:r>
            <a:endParaRPr lang="en-US" altLang="zh-CN" sz="2000" dirty="0"/>
          </a:p>
          <a:p>
            <a:pPr marL="342900" lvl="0" indent="-342900">
              <a:lnSpc>
                <a:spcPct val="120000"/>
              </a:lnSpc>
              <a:buClr>
                <a:srgbClr val="FF0000"/>
              </a:buClr>
              <a:buFont typeface="Arial" charset="0"/>
              <a:buChar char="•"/>
            </a:pPr>
            <a:r>
              <a:rPr lang="zh-CN" altLang="en-US" sz="2000" dirty="0"/>
              <a:t>使数据以一个统一的模板输出的操作，称为</a:t>
            </a:r>
            <a:r>
              <a:rPr lang="zh-CN" altLang="en-US" sz="2000" b="1" dirty="0"/>
              <a:t>格式化</a:t>
            </a:r>
            <a:endParaRPr lang="en-US" altLang="zh-CN" sz="2000" b="1" dirty="0"/>
          </a:p>
          <a:p>
            <a:pPr marL="342900" lvl="0" indent="-342900">
              <a:lnSpc>
                <a:spcPct val="120000"/>
              </a:lnSpc>
              <a:buClr>
                <a:srgbClr val="FF0000"/>
              </a:buClr>
              <a:buFont typeface="Arial" charset="0"/>
              <a:buChar char="•"/>
            </a:pPr>
            <a:r>
              <a:rPr lang="en-US" altLang="zh-CN" sz="2000" dirty="0"/>
              <a:t>Python</a:t>
            </a:r>
            <a:r>
              <a:rPr lang="zh-CN" altLang="en-US" sz="2000" dirty="0"/>
              <a:t>使用字符串作为模板，</a:t>
            </a:r>
            <a:r>
              <a:rPr lang="en-US" altLang="zh-CN" sz="2000" dirty="0">
                <a:latin typeface="Times New Roman" charset="0"/>
                <a:ea typeface="Times New Roman" charset="0"/>
                <a:cs typeface="Times New Roman" charset="0"/>
              </a:rPr>
              <a:t>s = '%s is %d years old'%('Tom',18)</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marL="342900" lvl="0" indent="-342900">
              <a:lnSpc>
                <a:spcPct val="120000"/>
              </a:lnSpc>
              <a:buClr>
                <a:srgbClr val="FF0000"/>
              </a:buClr>
              <a:buFont typeface="Arial" charset="0"/>
              <a:buChar char="•"/>
            </a:pP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表示格式化符，在模板和数据之间分隔，</a:t>
            </a:r>
            <a:r>
              <a:rPr lang="en-US" altLang="zh-CN" sz="2000" dirty="0">
                <a:latin typeface="Times New Roman" charset="0"/>
                <a:ea typeface="Times New Roman" charset="0"/>
                <a:cs typeface="Times New Roman" charset="0"/>
              </a:rPr>
              <a:t>%s, %d, %f, %b</a:t>
            </a:r>
          </a:p>
          <a:p>
            <a:pPr marL="342900" lvl="0" indent="-342900">
              <a:lnSpc>
                <a:spcPct val="120000"/>
              </a:lnSpc>
              <a:buClr>
                <a:srgbClr val="FF0000"/>
              </a:buClr>
              <a:buFont typeface="Arial" charset="0"/>
              <a:buChar char="•"/>
            </a:pPr>
            <a:r>
              <a:rPr lang="zh-CN" altLang="en-US" sz="2000" dirty="0"/>
              <a:t>对输入列表以</a:t>
            </a:r>
            <a:r>
              <a:rPr lang="en-US" altLang="zh-CN" sz="2000" dirty="0"/>
              <a:t>“</a:t>
            </a:r>
            <a:r>
              <a:rPr lang="en-US" altLang="zh-CN" sz="2000" dirty="0">
                <a:latin typeface="Times New Roman" charset="0"/>
                <a:ea typeface="Times New Roman" charset="0"/>
                <a:cs typeface="Times New Roman" charset="0"/>
              </a:rPr>
              <a:t>X is Y years old</a:t>
            </a:r>
            <a:r>
              <a:rPr lang="en-US" altLang="zh-CN" sz="2000" dirty="0"/>
              <a:t>”</a:t>
            </a:r>
            <a:r>
              <a:rPr lang="zh-CN" altLang="en-US" sz="2000" dirty="0"/>
              <a:t>这样的形式输出，则有如下程序</a:t>
            </a:r>
            <a:endParaRPr lang="en-US" altLang="zh-CN" sz="2000" dirty="0">
              <a:solidFill>
                <a:prstClr val="black"/>
              </a:solidFill>
            </a:endParaRPr>
          </a:p>
        </p:txBody>
      </p:sp>
      <p:sp>
        <p:nvSpPr>
          <p:cNvPr id="6" name="文本框 5">
            <a:extLst>
              <a:ext uri="{FF2B5EF4-FFF2-40B4-BE49-F238E27FC236}">
                <a16:creationId xmlns:a16="http://schemas.microsoft.com/office/drawing/2014/main" id="{094F4269-7CCE-4F07-B2BB-73955A0C2C31}"/>
              </a:ext>
            </a:extLst>
          </p:cNvPr>
          <p:cNvSpPr txBox="1">
            <a:spLocks noChangeArrowheads="1"/>
          </p:cNvSpPr>
          <p:nvPr/>
        </p:nvSpPr>
        <p:spPr bwMode="auto">
          <a:xfrm>
            <a:off x="1563832" y="4400559"/>
            <a:ext cx="5238750" cy="204415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程序：格式化输出举例</a:t>
            </a:r>
            <a:r>
              <a:rPr lang="en-US" sz="1600" b="1" kern="100" dirty="0">
                <a:effectLst/>
                <a:latin typeface="微软雅黑" panose="020B0503020204020204" pitchFamily="34" charset="-122"/>
                <a:ea typeface="微软雅黑" panose="020B0503020204020204" pitchFamily="34" charset="-122"/>
                <a:cs typeface="Times New Roman" charset="0"/>
              </a:rPr>
              <a:t>2 &gt;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my_result</a:t>
            </a:r>
            <a:r>
              <a:rPr lang="en-US" sz="1600" kern="100" dirty="0">
                <a:effectLst/>
                <a:latin typeface="微软雅黑" panose="020B0503020204020204" pitchFamily="34" charset="-122"/>
                <a:ea typeface="微软雅黑" panose="020B0503020204020204" pitchFamily="34" charset="-122"/>
                <a:cs typeface="Times New Roman" charset="0"/>
              </a:rPr>
              <a:t>(L,A):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 (0,len(L)):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print('%s is %d years old'%(L[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],A[</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name=['</a:t>
            </a:r>
            <a:r>
              <a:rPr lang="en-US" sz="1600" kern="100" dirty="0" err="1">
                <a:effectLst/>
                <a:latin typeface="微软雅黑" panose="020B0503020204020204" pitchFamily="34" charset="-122"/>
                <a:ea typeface="微软雅黑" panose="020B0503020204020204" pitchFamily="34" charset="-122"/>
                <a:cs typeface="Times New Roman" charset="0"/>
              </a:rPr>
              <a:t>Tom','John','Bob','Jake','Paul</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age=[18,20,17,21,23]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my_result</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name,age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a:extLst>
              <a:ext uri="{FF2B5EF4-FFF2-40B4-BE49-F238E27FC236}">
                <a16:creationId xmlns:a16="http://schemas.microsoft.com/office/drawing/2014/main" id="{310D976C-64E8-41A2-9B85-A2FBA7001AD3}"/>
              </a:ext>
            </a:extLst>
          </p:cNvPr>
          <p:cNvSpPr txBox="1">
            <a:spLocks noChangeArrowheads="1"/>
          </p:cNvSpPr>
          <p:nvPr/>
        </p:nvSpPr>
        <p:spPr bwMode="auto">
          <a:xfrm>
            <a:off x="6997777" y="4775185"/>
            <a:ext cx="2733675" cy="141488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Tom is 18 years old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John is 20 years old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Bob is 17 years old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Jake is 21 years old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Paul is 23 years old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3048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8" name="文本框 7">
            <a:extLst>
              <a:ext uri="{FF2B5EF4-FFF2-40B4-BE49-F238E27FC236}">
                <a16:creationId xmlns:a16="http://schemas.microsoft.com/office/drawing/2014/main" id="{EF92CFB8-EAE6-45AD-B695-034EF1634508}"/>
              </a:ext>
            </a:extLst>
          </p:cNvPr>
          <p:cNvSpPr txBox="1"/>
          <p:nvPr/>
        </p:nvSpPr>
        <p:spPr>
          <a:xfrm>
            <a:off x="7627479" y="4344232"/>
            <a:ext cx="1570541"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结果</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mr-IN"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1050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r>
              <a:rPr lang="en-US" altLang="zh-CN" dirty="0">
                <a:solidFill>
                  <a:srgbClr val="C00000"/>
                </a:solidFill>
              </a:rPr>
              <a:t>—</a:t>
            </a:r>
            <a:r>
              <a:rPr lang="zh-CN" altLang="en-US" dirty="0">
                <a:solidFill>
                  <a:srgbClr val="C00000"/>
                </a:solidFill>
              </a:rPr>
              <a:t>字符串的基本操作</a:t>
            </a:r>
          </a:p>
        </p:txBody>
      </p:sp>
      <p:sp>
        <p:nvSpPr>
          <p:cNvPr id="10" name="文本框 9">
            <a:extLst>
              <a:ext uri="{FF2B5EF4-FFF2-40B4-BE49-F238E27FC236}">
                <a16:creationId xmlns:a16="http://schemas.microsoft.com/office/drawing/2014/main" id="{673B241D-7E41-42D6-B1E5-3ED9E7EA5912}"/>
              </a:ext>
            </a:extLst>
          </p:cNvPr>
          <p:cNvSpPr txBox="1"/>
          <p:nvPr/>
        </p:nvSpPr>
        <p:spPr>
          <a:xfrm>
            <a:off x="1020817" y="1032718"/>
            <a:ext cx="9986619" cy="5478423"/>
          </a:xfrm>
          <a:prstGeom prst="rect">
            <a:avLst/>
          </a:prstGeom>
          <a:noFill/>
        </p:spPr>
        <p:txBody>
          <a:bodyPr wrap="square" rtlCol="0">
            <a:spAutoFit/>
          </a:bodyPr>
          <a:lstStyle/>
          <a:p>
            <a:r>
              <a:rPr lang="zh-CN" altLang="en-US" sz="2000" dirty="0">
                <a:solidFill>
                  <a:prstClr val="black"/>
                </a:solidFill>
              </a:rPr>
              <a:t>字符串的格式化方法：</a:t>
            </a:r>
            <a:r>
              <a:rPr lang="en-US" altLang="zh-CN" sz="2000" dirty="0">
                <a:solidFill>
                  <a:prstClr val="black"/>
                </a:solidFill>
              </a:rPr>
              <a:t>2</a:t>
            </a:r>
            <a:r>
              <a:rPr lang="zh-CN" altLang="en-US" sz="2000" dirty="0">
                <a:solidFill>
                  <a:prstClr val="black"/>
                </a:solidFill>
              </a:rPr>
              <a:t>） </a:t>
            </a:r>
            <a:r>
              <a:rPr lang="en-US" altLang="zh-CN" sz="2000" dirty="0">
                <a:latin typeface="Times New Roman" charset="0"/>
                <a:ea typeface="Times New Roman" charset="0"/>
                <a:cs typeface="Times New Roman" charset="0"/>
              </a:rPr>
              <a:t>format</a:t>
            </a:r>
            <a:r>
              <a:rPr lang="en-US" altLang="zh-CN" sz="2000" dirty="0">
                <a:solidFill>
                  <a:prstClr val="black"/>
                </a:solidFill>
              </a:rPr>
              <a:t>() </a:t>
            </a:r>
            <a:r>
              <a:rPr lang="zh-CN" altLang="en-US" sz="2000" dirty="0">
                <a:solidFill>
                  <a:prstClr val="black"/>
                </a:solidFill>
              </a:rPr>
              <a:t>（</a:t>
            </a:r>
            <a:r>
              <a:rPr lang="en-US" altLang="zh-CN" sz="2000" dirty="0">
                <a:solidFill>
                  <a:prstClr val="black"/>
                </a:solidFill>
              </a:rPr>
              <a:t>Python2.6 </a:t>
            </a:r>
            <a:r>
              <a:rPr lang="zh-CN" altLang="en-US" sz="2000" dirty="0">
                <a:solidFill>
                  <a:prstClr val="black"/>
                </a:solidFill>
              </a:rPr>
              <a:t>开始）</a:t>
            </a:r>
            <a:endParaRPr lang="en-US" altLang="zh-CN" sz="2000" dirty="0">
              <a:solidFill>
                <a:prstClr val="black"/>
              </a:solidFill>
            </a:endParaRPr>
          </a:p>
          <a:p>
            <a:pPr marL="342900" lvl="0" indent="-342900">
              <a:buClr>
                <a:srgbClr val="FF0000"/>
              </a:buClr>
              <a:buFont typeface="Arial" panose="020B0604020202020204" pitchFamily="34" charset="0"/>
              <a:buChar char="•"/>
            </a:pPr>
            <a:r>
              <a:rPr lang="en-US" altLang="zh-CN" sz="2000" dirty="0" err="1"/>
              <a:t>S.format</a:t>
            </a:r>
            <a:r>
              <a:rPr lang="en-US" altLang="zh-CN" sz="2000" dirty="0"/>
              <a:t>()</a:t>
            </a:r>
            <a:r>
              <a:rPr lang="zh-CN" altLang="en-US" sz="2000" dirty="0"/>
              <a:t>，在函数中使用“</a:t>
            </a:r>
            <a:r>
              <a:rPr lang="en-US" altLang="zh-CN" sz="2000" dirty="0"/>
              <a:t>{ }</a:t>
            </a:r>
            <a:r>
              <a:rPr lang="zh-CN" altLang="en-US" sz="2000" dirty="0"/>
              <a:t>”当作格式化操作符</a:t>
            </a:r>
            <a:endParaRPr lang="en-US" altLang="zh-CN" sz="2000" dirty="0"/>
          </a:p>
          <a:p>
            <a:pPr lvl="0">
              <a:buClr>
                <a:srgbClr val="FF0000"/>
              </a:buClr>
            </a:pPr>
            <a:r>
              <a:rPr lang="en-US" altLang="zh-CN" sz="2000" dirty="0"/>
              <a:t>(1) format</a:t>
            </a:r>
            <a:r>
              <a:rPr lang="zh-CN" altLang="zh-CN" sz="2000" dirty="0"/>
              <a:t>函数通过参数的位置格式化字符串</a:t>
            </a:r>
            <a:r>
              <a:rPr lang="zh-CN" altLang="en-US" sz="2000" dirty="0"/>
              <a:t>，</a:t>
            </a:r>
            <a:r>
              <a:rPr lang="en-US" altLang="zh-CN" sz="2000" dirty="0"/>
              <a:t> “{ }”</a:t>
            </a:r>
            <a:r>
              <a:rPr lang="zh-CN" altLang="zh-CN" sz="2000" dirty="0"/>
              <a:t>中的数字为参数的位置</a:t>
            </a:r>
            <a:r>
              <a:rPr lang="zh-CN" altLang="en-US" sz="2000" dirty="0"/>
              <a:t>，位置可以不按顺序</a:t>
            </a:r>
            <a:r>
              <a:rPr lang="en-US" altLang="zh-CN" sz="2000" dirty="0"/>
              <a:t>                                                  </a:t>
            </a:r>
            <a:r>
              <a:rPr lang="zh-CN" altLang="en-US" sz="2000" dirty="0"/>
              <a:t>，则</a:t>
            </a:r>
            <a:r>
              <a:rPr lang="zh-CN" altLang="zh-CN" sz="2000" dirty="0"/>
              <a:t>输出为</a:t>
            </a:r>
            <a:r>
              <a:rPr lang="en-US" altLang="zh-CN" sz="2000" dirty="0"/>
              <a:t>'ab,123,ab'</a:t>
            </a:r>
            <a:r>
              <a:rPr lang="zh-CN" altLang="zh-CN" sz="2000" dirty="0"/>
              <a:t> </a:t>
            </a:r>
            <a:endParaRPr lang="en-US" altLang="zh-CN" sz="2000" dirty="0"/>
          </a:p>
          <a:p>
            <a:pPr marL="171450" lvl="0" indent="-171450">
              <a:buClr>
                <a:srgbClr val="FF0000"/>
              </a:buClr>
              <a:buFont typeface="Arial" panose="020B0604020202020204" pitchFamily="34" charset="0"/>
              <a:buChar char="•"/>
            </a:pPr>
            <a:endParaRPr lang="en-US" altLang="zh-CN" sz="1000" dirty="0"/>
          </a:p>
          <a:p>
            <a:pPr marL="342900" lvl="0" indent="-342900">
              <a:buClr>
                <a:srgbClr val="FF0000"/>
              </a:buClr>
              <a:buFont typeface="Arial" panose="020B0604020202020204" pitchFamily="34" charset="0"/>
              <a:buChar char="•"/>
            </a:pPr>
            <a:r>
              <a:rPr lang="zh-CN" altLang="en-US" sz="2000" b="1" dirty="0">
                <a:solidFill>
                  <a:srgbClr val="124ACD"/>
                </a:solidFill>
              </a:rPr>
              <a:t>练习题</a:t>
            </a:r>
            <a:r>
              <a:rPr lang="en-US" altLang="zh-CN" sz="2000" b="1" dirty="0">
                <a:solidFill>
                  <a:srgbClr val="124ACD"/>
                </a:solidFill>
              </a:rPr>
              <a:t>3.2.1</a:t>
            </a:r>
            <a:r>
              <a:rPr lang="zh-CN" altLang="en-US" sz="2000" b="1" dirty="0">
                <a:solidFill>
                  <a:srgbClr val="124ACD"/>
                </a:solidFill>
              </a:rPr>
              <a:t>：</a:t>
            </a:r>
            <a:r>
              <a:rPr lang="zh-CN" altLang="zh-CN" sz="2000" dirty="0"/>
              <a:t>使用</a:t>
            </a:r>
            <a:r>
              <a:rPr lang="en-US" altLang="zh-CN" sz="2000" dirty="0">
                <a:latin typeface="Times New Roman" charset="0"/>
                <a:ea typeface="Times New Roman" charset="0"/>
                <a:cs typeface="Times New Roman" charset="0"/>
              </a:rPr>
              <a:t>format</a:t>
            </a:r>
            <a:r>
              <a:rPr lang="zh-CN" altLang="zh-CN" sz="2000" dirty="0"/>
              <a:t>改写</a:t>
            </a:r>
            <a:r>
              <a:rPr lang="en-US" altLang="zh-CN" sz="2000" dirty="0"/>
              <a:t>&lt;</a:t>
            </a:r>
            <a:r>
              <a:rPr lang="zh-CN" altLang="zh-CN" sz="2000" dirty="0"/>
              <a:t>程序：格式化输出举例</a:t>
            </a:r>
            <a:r>
              <a:rPr lang="en-US" altLang="zh-CN" sz="2000" dirty="0"/>
              <a:t>2 &gt;</a:t>
            </a:r>
            <a:r>
              <a:rPr lang="zh-CN" altLang="zh-CN" sz="2000" dirty="0"/>
              <a:t> </a:t>
            </a:r>
            <a:br>
              <a:rPr lang="en-US" altLang="zh-CN" sz="2000" dirty="0"/>
            </a:br>
            <a:r>
              <a:rPr lang="zh-CN" altLang="en-US" sz="2000" dirty="0"/>
              <a:t>答案：</a:t>
            </a:r>
            <a:r>
              <a:rPr lang="zh-CN" altLang="zh-CN" sz="2000" kern="100" dirty="0">
                <a:latin typeface="Times New Roman" charset="0"/>
                <a:cs typeface="Times New Roman" charset="0"/>
              </a:rPr>
              <a:t>将循环体中的</a:t>
            </a:r>
            <a:r>
              <a:rPr lang="en-US" altLang="zh-CN" sz="2000" kern="100" dirty="0">
                <a:latin typeface="Times New Roman" charset="0"/>
                <a:cs typeface="Times New Roman" charset="0"/>
              </a:rPr>
              <a:t>print</a:t>
            </a:r>
            <a:r>
              <a:rPr lang="zh-CN" altLang="zh-CN" sz="2000" kern="100" dirty="0">
                <a:latin typeface="Times New Roman" charset="0"/>
                <a:cs typeface="Times New Roman" charset="0"/>
              </a:rPr>
              <a:t>改为如下</a:t>
            </a:r>
            <a:r>
              <a:rPr lang="zh-CN" altLang="en-US" sz="2000" kern="100" dirty="0">
                <a:latin typeface="Times New Roman" charset="0"/>
                <a:cs typeface="Times New Roman" charset="0"/>
              </a:rPr>
              <a:t>所示</a:t>
            </a:r>
            <a:endParaRPr lang="zh-CN" altLang="zh-CN" sz="1600" kern="100" dirty="0">
              <a:latin typeface="Calibri" charset="0"/>
              <a:cs typeface="Times New Roman" charset="0"/>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171450" lvl="0" indent="-171450">
              <a:buClr>
                <a:srgbClr val="FF0000"/>
              </a:buClr>
              <a:buFont typeface="Arial" panose="020B0604020202020204" pitchFamily="34" charset="0"/>
              <a:buChar char="•"/>
            </a:pPr>
            <a:endParaRPr lang="en-US" altLang="zh-CN" sz="1000" dirty="0">
              <a:solidFill>
                <a:prstClr val="black"/>
              </a:solidFill>
            </a:endParaRPr>
          </a:p>
          <a:p>
            <a:pPr lvl="0">
              <a:buClr>
                <a:srgbClr val="FF0000"/>
              </a:buClr>
            </a:pPr>
            <a:r>
              <a:rPr lang="en-US" altLang="zh-CN" sz="2000" dirty="0">
                <a:latin typeface="Times New Roman" charset="0"/>
                <a:ea typeface="Times New Roman" charset="0"/>
                <a:cs typeface="Times New Roman" charset="0"/>
              </a:rPr>
              <a:t>(2) format</a:t>
            </a:r>
            <a:r>
              <a:rPr lang="zh-CN" altLang="zh-CN" sz="2000" dirty="0"/>
              <a:t>函数填充字符串</a:t>
            </a:r>
            <a:r>
              <a:rPr lang="zh-CN" altLang="en-US" sz="2000" dirty="0"/>
              <a:t>，填充常和对齐一起使用</a:t>
            </a:r>
            <a:r>
              <a:rPr lang="en-US" altLang="zh-CN" sz="2000" dirty="0"/>
              <a:t> </a:t>
            </a:r>
            <a:r>
              <a:rPr lang="en-US" altLang="zh-CN" sz="2000" dirty="0">
                <a:latin typeface="Times New Roman" charset="0"/>
                <a:cs typeface="Times New Roman" charset="0"/>
              </a:rPr>
              <a:t>                                            </a:t>
            </a:r>
            <a:r>
              <a:rPr lang="zh-CN" altLang="en-US" sz="2000" dirty="0"/>
              <a:t>得到的结果为 </a:t>
            </a:r>
            <a:r>
              <a:rPr lang="en-US" altLang="zh-CN" sz="2000" dirty="0">
                <a:latin typeface="Times New Roman" charset="0"/>
                <a:ea typeface="Times New Roman" charset="0"/>
                <a:cs typeface="Times New Roman" charset="0"/>
              </a:rPr>
              <a:t>'ss123sss'</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marL="800100" lvl="1" indent="-342900">
              <a:buClr>
                <a:srgbClr val="FF0000"/>
              </a:buClr>
              <a:buFont typeface="Arial" panose="020B0604020202020204" pitchFamily="34" charset="0"/>
              <a:buChar char="•"/>
            </a:pPr>
            <a:r>
              <a:rPr lang="en-US" altLang="zh-CN" sz="2000" dirty="0">
                <a:solidFill>
                  <a:prstClr val="black"/>
                </a:solidFill>
              </a:rPr>
              <a:t>:</a:t>
            </a:r>
            <a:r>
              <a:rPr lang="zh-CN" altLang="en-US" sz="2000" dirty="0">
                <a:solidFill>
                  <a:prstClr val="black"/>
                </a:solidFill>
              </a:rPr>
              <a:t>号后是待填充的字符，只能是一个字符，这里是</a:t>
            </a:r>
            <a:r>
              <a:rPr lang="en-US" altLang="zh-CN" sz="2000" dirty="0">
                <a:solidFill>
                  <a:prstClr val="black"/>
                </a:solidFill>
              </a:rPr>
              <a:t>s</a:t>
            </a:r>
            <a:r>
              <a:rPr lang="zh-CN" altLang="en-US" sz="2000" dirty="0">
                <a:solidFill>
                  <a:prstClr val="black"/>
                </a:solidFill>
              </a:rPr>
              <a:t>，默认是空格</a:t>
            </a:r>
            <a:endParaRPr lang="en-US" altLang="zh-CN" sz="2000" dirty="0">
              <a:solidFill>
                <a:prstClr val="black"/>
              </a:solidFill>
            </a:endParaRPr>
          </a:p>
          <a:p>
            <a:pPr marL="800100" lvl="1" indent="-342900">
              <a:buClr>
                <a:srgbClr val="FF0000"/>
              </a:buClr>
              <a:buFont typeface="Arial" panose="020B0604020202020204" pitchFamily="34" charset="0"/>
              <a:buChar char="•"/>
            </a:pPr>
            <a:r>
              <a:rPr lang="en-US" altLang="zh-CN" sz="2000" dirty="0">
                <a:solidFill>
                  <a:prstClr val="black"/>
                </a:solidFill>
              </a:rPr>
              <a:t>^</a:t>
            </a:r>
            <a:r>
              <a:rPr lang="zh-CN" altLang="en-US" sz="2000" dirty="0">
                <a:solidFill>
                  <a:prstClr val="black"/>
                </a:solidFill>
              </a:rPr>
              <a:t>、</a:t>
            </a:r>
            <a:r>
              <a:rPr lang="en-US" altLang="zh-CN" sz="2000" dirty="0">
                <a:solidFill>
                  <a:prstClr val="black"/>
                </a:solidFill>
              </a:rPr>
              <a:t>&lt;</a:t>
            </a:r>
            <a:r>
              <a:rPr lang="zh-CN" altLang="en-US" sz="2000" dirty="0">
                <a:solidFill>
                  <a:prstClr val="black"/>
                </a:solidFill>
              </a:rPr>
              <a:t>、</a:t>
            </a:r>
            <a:r>
              <a:rPr lang="en-US" altLang="zh-CN" sz="2000" dirty="0">
                <a:solidFill>
                  <a:prstClr val="black"/>
                </a:solidFill>
              </a:rPr>
              <a:t>&gt;</a:t>
            </a:r>
            <a:r>
              <a:rPr lang="zh-CN" altLang="en-US" sz="2000" dirty="0">
                <a:solidFill>
                  <a:prstClr val="black"/>
                </a:solidFill>
              </a:rPr>
              <a:t>分别表示居中，左对齐，右对齐，这里是居中</a:t>
            </a:r>
            <a:endParaRPr lang="en-US" altLang="zh-CN" sz="2000" dirty="0">
              <a:solidFill>
                <a:prstClr val="black"/>
              </a:solidFill>
            </a:endParaRPr>
          </a:p>
          <a:p>
            <a:pPr marL="800100" lvl="1" indent="-342900">
              <a:buClr>
                <a:srgbClr val="FF0000"/>
              </a:buClr>
              <a:buFont typeface="Arial" panose="020B0604020202020204" pitchFamily="34" charset="0"/>
              <a:buChar char="•"/>
            </a:pPr>
            <a:r>
              <a:rPr lang="zh-CN" altLang="en-US" sz="2000" dirty="0">
                <a:solidFill>
                  <a:prstClr val="black"/>
                </a:solidFill>
              </a:rPr>
              <a:t>输出字符串长度为</a:t>
            </a:r>
            <a:r>
              <a:rPr lang="en-US" altLang="zh-CN" sz="2000" dirty="0">
                <a:solidFill>
                  <a:prstClr val="black"/>
                </a:solidFill>
              </a:rPr>
              <a:t>8</a:t>
            </a:r>
            <a:r>
              <a:rPr lang="zh-CN" altLang="en-US" sz="2000" dirty="0">
                <a:solidFill>
                  <a:prstClr val="black"/>
                </a:solidFill>
              </a:rPr>
              <a:t>，数字</a:t>
            </a:r>
            <a:r>
              <a:rPr lang="en-US" altLang="zh-CN" sz="2000" dirty="0">
                <a:solidFill>
                  <a:prstClr val="black"/>
                </a:solidFill>
              </a:rPr>
              <a:t>123</a:t>
            </a:r>
            <a:r>
              <a:rPr lang="zh-CN" altLang="en-US" sz="2000" dirty="0">
                <a:solidFill>
                  <a:prstClr val="black"/>
                </a:solidFill>
              </a:rPr>
              <a:t>居中，空位用</a:t>
            </a:r>
            <a:r>
              <a:rPr lang="en-US" altLang="zh-CN" sz="2000" dirty="0">
                <a:solidFill>
                  <a:prstClr val="black"/>
                </a:solidFill>
              </a:rPr>
              <a:t>s</a:t>
            </a:r>
            <a:r>
              <a:rPr lang="zh-CN" altLang="en-US" sz="2000" dirty="0">
                <a:solidFill>
                  <a:prstClr val="black"/>
                </a:solidFill>
              </a:rPr>
              <a:t>填充，</a:t>
            </a:r>
            <a:r>
              <a:rPr lang="en-US" altLang="zh-CN" sz="2000" dirty="0">
                <a:latin typeface="Times New Roman" charset="0"/>
                <a:ea typeface="Times New Roman" charset="0"/>
                <a:cs typeface="Times New Roman" charset="0"/>
              </a:rPr>
              <a:t>'ss123sss’</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marL="800100" lvl="1" indent="-342900">
              <a:buClr>
                <a:srgbClr val="FF0000"/>
              </a:buClr>
              <a:buFont typeface="Arial" panose="020B0604020202020204" pitchFamily="34" charset="0"/>
              <a:buChar char="•"/>
            </a:pPr>
            <a:endParaRPr lang="en-US" altLang="zh-CN" sz="2000" dirty="0">
              <a:latin typeface="Times New Roman" charset="0"/>
              <a:ea typeface="Times New Roman" charset="0"/>
              <a:cs typeface="Times New Roman" charset="0"/>
            </a:endParaRPr>
          </a:p>
          <a:p>
            <a:pPr marL="628650" lvl="1" indent="-171450">
              <a:buClr>
                <a:srgbClr val="FF0000"/>
              </a:buClr>
              <a:buFont typeface="Arial" panose="020B0604020202020204" pitchFamily="34" charset="0"/>
              <a:buChar char="•"/>
            </a:pPr>
            <a:endParaRPr lang="en-US" altLang="zh-CN" sz="1000" dirty="0">
              <a:solidFill>
                <a:prstClr val="black"/>
              </a:solidFill>
            </a:endParaRPr>
          </a:p>
          <a:p>
            <a:pPr lvl="0">
              <a:buClr>
                <a:srgbClr val="FF0000"/>
              </a:buClr>
            </a:pPr>
            <a:r>
              <a:rPr lang="en-US" altLang="zh-CN" sz="2000" dirty="0">
                <a:latin typeface="Times New Roman" charset="0"/>
                <a:ea typeface="Times New Roman" charset="0"/>
                <a:cs typeface="Times New Roman" charset="0"/>
              </a:rPr>
              <a:t>(3) format</a:t>
            </a:r>
            <a:r>
              <a:rPr lang="zh-CN" altLang="zh-CN" sz="2000" dirty="0"/>
              <a:t>函数格式化数字</a:t>
            </a:r>
            <a:r>
              <a:rPr lang="en-US" altLang="zh-CN" sz="2000" dirty="0"/>
              <a:t>(</a:t>
            </a:r>
            <a:r>
              <a:rPr lang="zh-CN" altLang="en-US" sz="2000" dirty="0"/>
              <a:t>精度</a:t>
            </a:r>
            <a:r>
              <a:rPr lang="en-US" altLang="zh-CN" sz="2000" dirty="0"/>
              <a:t>)</a:t>
            </a:r>
            <a:r>
              <a:rPr lang="zh-CN" altLang="zh-CN" sz="2000" dirty="0"/>
              <a:t>：</a:t>
            </a:r>
            <a:r>
              <a:rPr lang="en-US" altLang="zh-CN" sz="2000" dirty="0"/>
              <a:t> </a:t>
            </a:r>
            <a:r>
              <a:rPr lang="en-US" altLang="zh-CN" sz="2000" dirty="0">
                <a:latin typeface="Times New Roman" charset="0"/>
                <a:ea typeface="Times New Roman" charset="0"/>
                <a:cs typeface="Times New Roman" charset="0"/>
              </a:rPr>
              <a:t>‘{:.2f}’.format(321.33545)</a:t>
            </a:r>
            <a:r>
              <a:rPr lang="zh-CN" altLang="zh-CN" sz="2000" dirty="0">
                <a:latin typeface="Times New Roman" charset="0"/>
                <a:ea typeface="Times New Roman" charset="0"/>
                <a:cs typeface="Times New Roman" charset="0"/>
              </a:rPr>
              <a:t> </a:t>
            </a:r>
            <a:r>
              <a:rPr lang="zh-CN" altLang="en-US" sz="2000" dirty="0"/>
              <a:t>，得到的结果为</a:t>
            </a:r>
            <a:r>
              <a:rPr lang="en-US" altLang="zh-CN" sz="2000" dirty="0">
                <a:latin typeface="Times New Roman" charset="0"/>
                <a:ea typeface="Times New Roman" charset="0"/>
                <a:cs typeface="Times New Roman" charset="0"/>
              </a:rPr>
              <a:t>‘321.34’</a:t>
            </a:r>
            <a:r>
              <a:rPr lang="zh-CN" altLang="zh-CN" sz="2000" dirty="0">
                <a:latin typeface="Times New Roman" charset="0"/>
                <a:ea typeface="Times New Roman" charset="0"/>
                <a:cs typeface="Times New Roman" charset="0"/>
              </a:rPr>
              <a:t> </a:t>
            </a:r>
            <a:r>
              <a:rPr lang="zh-CN" altLang="en-US" sz="2000" dirty="0"/>
              <a:t>。</a:t>
            </a:r>
            <a:r>
              <a:rPr lang="en-US" altLang="zh-CN" sz="2000" dirty="0"/>
              <a:t> .2 </a:t>
            </a:r>
            <a:r>
              <a:rPr lang="zh-CN" altLang="en-US" sz="2000" dirty="0"/>
              <a:t>表示精度为</a:t>
            </a:r>
            <a:r>
              <a:rPr lang="en-US" altLang="zh-CN" sz="2000" dirty="0"/>
              <a:t>2</a:t>
            </a:r>
            <a:r>
              <a:rPr lang="zh-CN" altLang="en-US" sz="2000" dirty="0"/>
              <a:t>，</a:t>
            </a:r>
            <a:r>
              <a:rPr lang="en-US" altLang="zh-CN" sz="2000" dirty="0"/>
              <a:t>f</a:t>
            </a:r>
            <a:r>
              <a:rPr lang="zh-CN" altLang="en-US" sz="2000" dirty="0"/>
              <a:t>是浮点数。还可以</a:t>
            </a:r>
            <a:r>
              <a:rPr lang="zh-CN" altLang="zh-CN" sz="2000" dirty="0"/>
              <a:t>用</a:t>
            </a:r>
            <a:r>
              <a:rPr lang="en-US" altLang="zh-CN" sz="2000" dirty="0"/>
              <a:t>“,”</a:t>
            </a:r>
            <a:r>
              <a:rPr lang="zh-CN" altLang="zh-CN" sz="2000" dirty="0"/>
              <a:t>来做金额的千位分隔符，当输入</a:t>
            </a:r>
            <a:r>
              <a:rPr lang="en-US" altLang="zh-CN" sz="2000" dirty="0">
                <a:latin typeface="Times New Roman" charset="0"/>
                <a:ea typeface="Times New Roman" charset="0"/>
                <a:cs typeface="Times New Roman" charset="0"/>
              </a:rPr>
              <a:t>'{:,}'.format(1234567890)</a:t>
            </a:r>
            <a:r>
              <a:rPr lang="zh-CN" altLang="zh-CN" sz="2000" dirty="0"/>
              <a:t>，可以得到输出为</a:t>
            </a:r>
            <a:r>
              <a:rPr lang="en-US" altLang="zh-CN" sz="2000" dirty="0">
                <a:latin typeface="Times New Roman" charset="0"/>
                <a:ea typeface="Times New Roman" charset="0"/>
                <a:cs typeface="Times New Roman" charset="0"/>
              </a:rPr>
              <a:t>'1,234,567,890'</a:t>
            </a:r>
            <a:r>
              <a:rPr lang="zh-CN" altLang="zh-CN" sz="2000"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p:txBody>
      </p:sp>
      <p:sp>
        <p:nvSpPr>
          <p:cNvPr id="13" name="文本框 12">
            <a:extLst>
              <a:ext uri="{FF2B5EF4-FFF2-40B4-BE49-F238E27FC236}">
                <a16:creationId xmlns:a16="http://schemas.microsoft.com/office/drawing/2014/main" id="{D8F5BE96-AA9F-4E05-9668-A51FE8D45E8E}"/>
              </a:ext>
            </a:extLst>
          </p:cNvPr>
          <p:cNvSpPr txBox="1">
            <a:spLocks noChangeArrowheads="1"/>
          </p:cNvSpPr>
          <p:nvPr/>
        </p:nvSpPr>
        <p:spPr bwMode="auto">
          <a:xfrm>
            <a:off x="2176446" y="2049600"/>
            <a:ext cx="3574724" cy="37387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kern="100" dirty="0">
                <a:latin typeface="宋体" charset="-122"/>
                <a:ea typeface="宋体" charset="-122"/>
                <a:cs typeface="Times New Roman" charset="0"/>
              </a:rPr>
              <a:t>'{0},{1},{0}'.format('ab',123)</a:t>
            </a:r>
            <a:endParaRPr lang="en-US" sz="1600" kern="100" dirty="0">
              <a:effectLst/>
              <a:latin typeface="Calibri" charset="0"/>
              <a:ea typeface="宋体" charset="-122"/>
              <a:cs typeface="Times New Roman" charset="0"/>
            </a:endParaRPr>
          </a:p>
        </p:txBody>
      </p:sp>
      <p:sp>
        <p:nvSpPr>
          <p:cNvPr id="14" name="文本框 13">
            <a:extLst>
              <a:ext uri="{FF2B5EF4-FFF2-40B4-BE49-F238E27FC236}">
                <a16:creationId xmlns:a16="http://schemas.microsoft.com/office/drawing/2014/main" id="{FB907020-1530-4263-B519-5E57BC4251E5}"/>
              </a:ext>
            </a:extLst>
          </p:cNvPr>
          <p:cNvSpPr txBox="1">
            <a:spLocks noChangeArrowheads="1"/>
          </p:cNvSpPr>
          <p:nvPr/>
        </p:nvSpPr>
        <p:spPr bwMode="auto">
          <a:xfrm>
            <a:off x="5845365" y="2799584"/>
            <a:ext cx="5325818" cy="37387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kern="100" dirty="0">
                <a:latin typeface="宋体" panose="02010600030101010101" pitchFamily="2" charset="-122"/>
                <a:ea typeface="宋体" panose="02010600030101010101" pitchFamily="2" charset="-122"/>
                <a:cs typeface="Times New Roman" charset="0"/>
              </a:rPr>
              <a:t>print('{0} is {1} years </a:t>
            </a:r>
            <a:r>
              <a:rPr lang="en-US" sz="1600" kern="100" dirty="0" err="1">
                <a:latin typeface="宋体" panose="02010600030101010101" pitchFamily="2" charset="-122"/>
                <a:ea typeface="宋体" panose="02010600030101010101" pitchFamily="2" charset="-122"/>
                <a:cs typeface="Times New Roman" charset="0"/>
              </a:rPr>
              <a:t>old'.format</a:t>
            </a:r>
            <a:r>
              <a:rPr lang="en-US" sz="1600" kern="100" dirty="0">
                <a:latin typeface="宋体" panose="02010600030101010101" pitchFamily="2" charset="-122"/>
                <a:ea typeface="宋体" panose="02010600030101010101" pitchFamily="2" charset="-122"/>
                <a:cs typeface="Times New Roman" charset="0"/>
              </a:rPr>
              <a:t>(L[</a:t>
            </a:r>
            <a:r>
              <a:rPr lang="en-US" sz="1600" kern="100" dirty="0" err="1">
                <a:latin typeface="宋体" panose="02010600030101010101" pitchFamily="2" charset="-122"/>
                <a:ea typeface="宋体" panose="02010600030101010101" pitchFamily="2" charset="-122"/>
                <a:cs typeface="Times New Roman" charset="0"/>
              </a:rPr>
              <a:t>i</a:t>
            </a:r>
            <a:r>
              <a:rPr lang="en-US" sz="1600" kern="100" dirty="0">
                <a:latin typeface="宋体" panose="02010600030101010101" pitchFamily="2" charset="-122"/>
                <a:ea typeface="宋体" panose="02010600030101010101" pitchFamily="2" charset="-122"/>
                <a:cs typeface="Times New Roman" charset="0"/>
              </a:rPr>
              <a:t>],A[</a:t>
            </a:r>
            <a:r>
              <a:rPr lang="en-US" sz="1600" kern="100" dirty="0" err="1">
                <a:latin typeface="宋体" panose="02010600030101010101" pitchFamily="2" charset="-122"/>
                <a:ea typeface="宋体" panose="02010600030101010101" pitchFamily="2" charset="-122"/>
                <a:cs typeface="Times New Roman" charset="0"/>
              </a:rPr>
              <a:t>i</a:t>
            </a:r>
            <a:r>
              <a:rPr lang="en-US" sz="1600" kern="100" dirty="0">
                <a:latin typeface="宋体" panose="02010600030101010101" pitchFamily="2" charset="-122"/>
                <a:ea typeface="宋体" panose="02010600030101010101" pitchFamily="2" charset="-122"/>
                <a:cs typeface="Times New Roman" charset="0"/>
              </a:rPr>
              <a:t>]))</a:t>
            </a:r>
            <a:endParaRPr lang="en-US" sz="1600" kern="100" dirty="0">
              <a:effectLst/>
              <a:latin typeface="宋体" panose="02010600030101010101" pitchFamily="2" charset="-122"/>
              <a:ea typeface="宋体" panose="02010600030101010101" pitchFamily="2" charset="-122"/>
              <a:cs typeface="Times New Roman" charset="0"/>
            </a:endParaRPr>
          </a:p>
        </p:txBody>
      </p:sp>
      <p:sp>
        <p:nvSpPr>
          <p:cNvPr id="15" name="文本框 14">
            <a:extLst>
              <a:ext uri="{FF2B5EF4-FFF2-40B4-BE49-F238E27FC236}">
                <a16:creationId xmlns:a16="http://schemas.microsoft.com/office/drawing/2014/main" id="{27ADE7CB-DCB6-46B0-86E3-CABB394F70ED}"/>
              </a:ext>
            </a:extLst>
          </p:cNvPr>
          <p:cNvSpPr txBox="1">
            <a:spLocks noChangeArrowheads="1"/>
          </p:cNvSpPr>
          <p:nvPr/>
        </p:nvSpPr>
        <p:spPr bwMode="auto">
          <a:xfrm>
            <a:off x="6838280" y="3530905"/>
            <a:ext cx="2620765" cy="30726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kern="100" dirty="0">
                <a:latin typeface="宋体" panose="02010600030101010101" pitchFamily="2" charset="-122"/>
                <a:ea typeface="宋体" panose="02010600030101010101" pitchFamily="2" charset="-122"/>
                <a:cs typeface="Times New Roman" charset="0"/>
              </a:rPr>
              <a:t>'{:s^8}'.format(123)</a:t>
            </a:r>
            <a:endParaRPr lang="en-US" sz="1600" kern="100" dirty="0">
              <a:effectLst/>
              <a:latin typeface="宋体" panose="02010600030101010101" pitchFamily="2" charset="-122"/>
              <a:ea typeface="宋体" panose="02010600030101010101" pitchFamily="2" charset="-122"/>
              <a:cs typeface="Times New Roman" charset="0"/>
            </a:endParaRPr>
          </a:p>
        </p:txBody>
      </p:sp>
    </p:spTree>
    <p:extLst>
      <p:ext uri="{BB962C8B-B14F-4D97-AF65-F5344CB8AC3E}">
        <p14:creationId xmlns:p14="http://schemas.microsoft.com/office/powerpoint/2010/main" val="239040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7" name="图片 6">
            <a:extLst>
              <a:ext uri="{FF2B5EF4-FFF2-40B4-BE49-F238E27FC236}">
                <a16:creationId xmlns:a16="http://schemas.microsoft.com/office/drawing/2014/main" id="{F8BAFB5B-7247-4BD2-9497-FF81DE515FE2}"/>
              </a:ext>
            </a:extLst>
          </p:cNvPr>
          <p:cNvPicPr>
            <a:picLocks noChangeAspect="1"/>
          </p:cNvPicPr>
          <p:nvPr/>
        </p:nvPicPr>
        <p:blipFill>
          <a:blip r:embed="rId5"/>
          <a:stretch>
            <a:fillRect/>
          </a:stretch>
        </p:blipFill>
        <p:spPr>
          <a:xfrm>
            <a:off x="2373619" y="1834128"/>
            <a:ext cx="7100063" cy="4594437"/>
          </a:xfrm>
          <a:prstGeom prst="rect">
            <a:avLst/>
          </a:prstGeom>
        </p:spPr>
      </p:pic>
    </p:spTree>
    <p:extLst>
      <p:ext uri="{BB962C8B-B14F-4D97-AF65-F5344CB8AC3E}">
        <p14:creationId xmlns:p14="http://schemas.microsoft.com/office/powerpoint/2010/main" val="16916336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r>
              <a:rPr lang="en-US" altLang="zh-CN" dirty="0">
                <a:solidFill>
                  <a:srgbClr val="C00000"/>
                </a:solidFill>
              </a:rPr>
              <a:t>—</a:t>
            </a:r>
            <a:r>
              <a:rPr lang="zh-CN" altLang="en-US" dirty="0">
                <a:solidFill>
                  <a:srgbClr val="C00000"/>
                </a:solidFill>
              </a:rPr>
              <a:t>字符串的基本操作</a:t>
            </a:r>
          </a:p>
        </p:txBody>
      </p:sp>
      <p:graphicFrame>
        <p:nvGraphicFramePr>
          <p:cNvPr id="7" name="对象 6">
            <a:extLst>
              <a:ext uri="{FF2B5EF4-FFF2-40B4-BE49-F238E27FC236}">
                <a16:creationId xmlns:a16="http://schemas.microsoft.com/office/drawing/2014/main" id="{4B928602-446A-4C48-A63E-8FE7BD04BCD9}"/>
              </a:ext>
            </a:extLst>
          </p:cNvPr>
          <p:cNvGraphicFramePr>
            <a:graphicFrameLocks noChangeAspect="1"/>
          </p:cNvGraphicFramePr>
          <p:nvPr>
            <p:extLst>
              <p:ext uri="{D42A27DB-BD31-4B8C-83A1-F6EECF244321}">
                <p14:modId xmlns:p14="http://schemas.microsoft.com/office/powerpoint/2010/main" val="1803357291"/>
              </p:ext>
            </p:extLst>
          </p:nvPr>
        </p:nvGraphicFramePr>
        <p:xfrm>
          <a:off x="734291" y="1082257"/>
          <a:ext cx="10307782" cy="5255290"/>
        </p:xfrm>
        <a:graphic>
          <a:graphicData uri="http://schemas.openxmlformats.org/presentationml/2006/ole">
            <mc:AlternateContent xmlns:mc="http://schemas.openxmlformats.org/markup-compatibility/2006">
              <mc:Choice xmlns:v="urn:schemas-microsoft-com:vml" Requires="v">
                <p:oleObj spid="_x0000_s5137" name="文档" r:id="rId3" imgW="5840764" imgH="3282892" progId="Word.Document.12">
                  <p:embed/>
                </p:oleObj>
              </mc:Choice>
              <mc:Fallback>
                <p:oleObj name="文档" r:id="rId3" imgW="5840764" imgH="3282892" progId="Word.Document.12">
                  <p:embed/>
                  <p:pic>
                    <p:nvPicPr>
                      <p:cNvPr id="7" name="对象 6"/>
                      <p:cNvPicPr/>
                      <p:nvPr/>
                    </p:nvPicPr>
                    <p:blipFill>
                      <a:blip r:embed="rId4"/>
                      <a:stretch>
                        <a:fillRect/>
                      </a:stretch>
                    </p:blipFill>
                    <p:spPr>
                      <a:xfrm>
                        <a:off x="734291" y="1082257"/>
                        <a:ext cx="10307782" cy="525529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75E9333-D248-49D4-AFAA-24E6D4B2AEBE}"/>
              </a:ext>
            </a:extLst>
          </p:cNvPr>
          <p:cNvSpPr/>
          <p:nvPr/>
        </p:nvSpPr>
        <p:spPr>
          <a:xfrm>
            <a:off x="2963988" y="5921271"/>
            <a:ext cx="6486859" cy="369332"/>
          </a:xfrm>
          <a:prstGeom prst="rect">
            <a:avLst/>
          </a:prstGeom>
        </p:spPr>
        <p:txBody>
          <a:bodyPr wrap="square">
            <a:spAutoFit/>
          </a:bodyPr>
          <a:lstStyle/>
          <a:p>
            <a:r>
              <a:rPr lang="zh-CN" altLang="en-US" b="1" dirty="0">
                <a:solidFill>
                  <a:prstClr val="black"/>
                </a:solidFill>
                <a:latin typeface="微软雅黑" panose="020B0503020204020204" pitchFamily="34" charset="-122"/>
                <a:ea typeface="微软雅黑" panose="020B0503020204020204" pitchFamily="34" charset="-122"/>
              </a:rPr>
              <a:t>注意：上表中字符串</a:t>
            </a:r>
            <a:r>
              <a:rPr lang="zh-CN" altLang="zh-CN" b="1" dirty="0">
                <a:latin typeface="微软雅黑" panose="020B0503020204020204" pitchFamily="34" charset="-122"/>
                <a:ea typeface="微软雅黑" panose="020B0503020204020204" pitchFamily="34" charset="-122"/>
              </a:rPr>
              <a:t>的专用方法并不改变</a:t>
            </a:r>
            <a:r>
              <a:rPr lang="zh-CN" altLang="en-US" b="1" dirty="0">
                <a:latin typeface="微软雅黑" panose="020B0503020204020204" pitchFamily="34" charset="-122"/>
                <a:ea typeface="微软雅黑" panose="020B0503020204020204" pitchFamily="34" charset="-122"/>
              </a:rPr>
              <a:t>字符串的</a:t>
            </a:r>
            <a:r>
              <a:rPr lang="zh-CN" altLang="zh-CN" b="1" dirty="0">
                <a:latin typeface="微软雅黑" panose="020B0503020204020204" pitchFamily="34" charset="-122"/>
                <a:ea typeface="微软雅黑" panose="020B0503020204020204" pitchFamily="34" charset="-122"/>
              </a:rPr>
              <a:t>内容</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252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r>
              <a:rPr lang="en-US" altLang="zh-CN" dirty="0">
                <a:solidFill>
                  <a:srgbClr val="C00000"/>
                </a:solidFill>
              </a:rPr>
              <a:t>—</a:t>
            </a:r>
            <a:r>
              <a:rPr lang="zh-CN" altLang="en-US" dirty="0">
                <a:solidFill>
                  <a:srgbClr val="C00000"/>
                </a:solidFill>
              </a:rPr>
              <a:t>字符串的基本操作</a:t>
            </a:r>
          </a:p>
        </p:txBody>
      </p:sp>
      <p:sp>
        <p:nvSpPr>
          <p:cNvPr id="9" name="文本框 8">
            <a:extLst>
              <a:ext uri="{FF2B5EF4-FFF2-40B4-BE49-F238E27FC236}">
                <a16:creationId xmlns:a16="http://schemas.microsoft.com/office/drawing/2014/main" id="{FA8C74A8-F7CF-4ED6-A3AD-3474BDBB3694}"/>
              </a:ext>
            </a:extLst>
          </p:cNvPr>
          <p:cNvSpPr txBox="1"/>
          <p:nvPr/>
        </p:nvSpPr>
        <p:spPr>
          <a:xfrm>
            <a:off x="1173775" y="915510"/>
            <a:ext cx="9436678" cy="2862322"/>
          </a:xfrm>
          <a:prstGeom prst="rect">
            <a:avLst/>
          </a:prstGeom>
          <a:noFill/>
        </p:spPr>
        <p:txBody>
          <a:bodyPr wrap="square" rtlCol="0">
            <a:spAutoFit/>
          </a:bodyPr>
          <a:lstStyle/>
          <a:p>
            <a:pPr marL="342900" lvl="0" indent="-342900" algn="just">
              <a:buClr>
                <a:srgbClr val="FF0000"/>
              </a:buClr>
              <a:buFont typeface="Arial" charset="0"/>
              <a:buChar char="•"/>
            </a:pPr>
            <a:r>
              <a:rPr lang="zh-CN" altLang="en-US" sz="2000" b="1" dirty="0">
                <a:solidFill>
                  <a:prstClr val="black"/>
                </a:solidFill>
              </a:rPr>
              <a:t>注意：上表中字符串</a:t>
            </a:r>
            <a:r>
              <a:rPr lang="zh-CN" altLang="zh-CN" sz="2000" b="1" dirty="0"/>
              <a:t>的专用方法并不改变</a:t>
            </a:r>
            <a:r>
              <a:rPr lang="zh-CN" altLang="en-US" sz="2000" b="1" dirty="0"/>
              <a:t>其实际</a:t>
            </a:r>
            <a:r>
              <a:rPr lang="zh-CN" altLang="zh-CN" sz="2000" b="1" dirty="0"/>
              <a:t>内容</a:t>
            </a:r>
            <a:r>
              <a:rPr lang="zh-CN" altLang="en-US" sz="2000" dirty="0"/>
              <a:t>。如果希望改变字符串的内容，可使用 </a:t>
            </a:r>
            <a:r>
              <a:rPr lang="en-US" altLang="zh-CN" sz="2000" dirty="0" err="1"/>
              <a:t>str</a:t>
            </a:r>
            <a:r>
              <a:rPr lang="en-US" altLang="zh-CN" sz="2000" dirty="0"/>
              <a:t>=</a:t>
            </a:r>
            <a:r>
              <a:rPr lang="en-US" altLang="zh-CN" sz="2000" dirty="0" err="1"/>
              <a:t>str.method</a:t>
            </a:r>
            <a:r>
              <a:rPr lang="en-US" altLang="zh-CN" sz="2000" dirty="0"/>
              <a:t>() </a:t>
            </a:r>
            <a:r>
              <a:rPr lang="zh-CN" altLang="en-US" sz="2000" dirty="0"/>
              <a:t>将返回的字符串重新赋值给</a:t>
            </a:r>
            <a:r>
              <a:rPr lang="en-US" altLang="zh-CN" sz="2000" dirty="0" err="1"/>
              <a:t>str</a:t>
            </a:r>
            <a:r>
              <a:rPr lang="zh-CN" altLang="en-US" sz="2000" dirty="0"/>
              <a:t>，达到修改字符串内容的目的。</a:t>
            </a:r>
            <a:endParaRPr lang="en-US" altLang="zh-CN" sz="2000" dirty="0"/>
          </a:p>
          <a:p>
            <a:pPr marL="342900" lvl="0" indent="-342900" algn="just">
              <a:buClr>
                <a:srgbClr val="FF0000"/>
              </a:buClr>
              <a:buFont typeface="Arial" charset="0"/>
              <a:buChar char="•"/>
            </a:pPr>
            <a:endParaRPr lang="en-US" altLang="zh-CN" sz="1000" dirty="0"/>
          </a:p>
          <a:p>
            <a:pPr marL="342900" lvl="0" indent="-342900" algn="just">
              <a:buClr>
                <a:srgbClr val="FF0000"/>
              </a:buClr>
              <a:buFont typeface="Arial" charset="0"/>
              <a:buChar char="•"/>
            </a:pPr>
            <a:r>
              <a:rPr lang="zh-CN" altLang="en-US" sz="2000" dirty="0"/>
              <a:t>例如</a:t>
            </a:r>
            <a:r>
              <a:rPr lang="en-US" altLang="zh-CN" sz="2000" dirty="0" err="1">
                <a:latin typeface="Times New Roman" charset="0"/>
                <a:ea typeface="Times New Roman" charset="0"/>
                <a:cs typeface="Times New Roman" charset="0"/>
              </a:rPr>
              <a:t>str</a:t>
            </a:r>
            <a:r>
              <a:rPr lang="en-US" altLang="zh-CN" sz="2000" dirty="0"/>
              <a:t>=</a:t>
            </a:r>
            <a:r>
              <a:rPr lang="en-US" altLang="zh-CN"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abcd</a:t>
            </a:r>
            <a:r>
              <a:rPr lang="en-US" altLang="zh-CN" sz="2000" dirty="0"/>
              <a:t>’</a:t>
            </a:r>
            <a:r>
              <a:rPr lang="zh-CN" altLang="zh-CN" sz="2000" dirty="0"/>
              <a:t>，要将字符串</a:t>
            </a:r>
            <a:r>
              <a:rPr lang="en-US" altLang="zh-CN" sz="2000" dirty="0" err="1">
                <a:latin typeface="Times New Roman" charset="0"/>
                <a:ea typeface="Times New Roman" charset="0"/>
                <a:cs typeface="Times New Roman" charset="0"/>
              </a:rPr>
              <a:t>str</a:t>
            </a:r>
            <a:r>
              <a:rPr lang="zh-CN" altLang="zh-CN" sz="2000" dirty="0"/>
              <a:t>中的</a:t>
            </a:r>
            <a:r>
              <a:rPr lang="en-US" altLang="zh-CN" sz="2000" dirty="0">
                <a:latin typeface="Times New Roman" charset="0"/>
                <a:ea typeface="Times New Roman" charset="0"/>
                <a:cs typeface="Times New Roman" charset="0"/>
              </a:rPr>
              <a:t>’cd’</a:t>
            </a:r>
            <a:r>
              <a:rPr lang="zh-CN" altLang="zh-CN" sz="2000" dirty="0"/>
              <a:t>变为</a:t>
            </a:r>
            <a:r>
              <a:rPr lang="en-US" altLang="zh-CN"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ef</a:t>
            </a:r>
            <a:r>
              <a:rPr lang="en-US" altLang="zh-CN" sz="2000" dirty="0">
                <a:latin typeface="Times New Roman" charset="0"/>
                <a:ea typeface="Times New Roman" charset="0"/>
                <a:cs typeface="Times New Roman" charset="0"/>
              </a:rPr>
              <a:t>’</a:t>
            </a:r>
            <a:r>
              <a:rPr lang="zh-CN" altLang="zh-CN" sz="2000" dirty="0"/>
              <a:t>，</a:t>
            </a:r>
            <a:r>
              <a:rPr lang="zh-CN" altLang="en-US" sz="2000" dirty="0"/>
              <a:t>可利用</a:t>
            </a:r>
            <a:r>
              <a:rPr lang="en-US" altLang="zh-CN" sz="2000" dirty="0" err="1">
                <a:latin typeface="Times New Roman" charset="0"/>
                <a:ea typeface="Times New Roman" charset="0"/>
                <a:cs typeface="Times New Roman" charset="0"/>
              </a:rPr>
              <a:t>str.repalce</a:t>
            </a:r>
            <a:r>
              <a:rPr lang="en-US" altLang="zh-CN" sz="2000" dirty="0">
                <a:latin typeface="Times New Roman" charset="0"/>
                <a:ea typeface="Times New Roman" charset="0"/>
                <a:cs typeface="Times New Roman" charset="0"/>
              </a:rPr>
              <a:t>(’cd’,’</a:t>
            </a:r>
            <a:r>
              <a:rPr lang="en-US" altLang="zh-CN" sz="2000" dirty="0" err="1">
                <a:latin typeface="Times New Roman" charset="0"/>
                <a:ea typeface="Times New Roman" charset="0"/>
                <a:cs typeface="Times New Roman" charset="0"/>
              </a:rPr>
              <a:t>ef</a:t>
            </a:r>
            <a:r>
              <a:rPr lang="en-US" altLang="zh-CN" sz="2000" dirty="0">
                <a:latin typeface="Times New Roman" charset="0"/>
                <a:ea typeface="Times New Roman" charset="0"/>
                <a:cs typeface="Times New Roman" charset="0"/>
              </a:rPr>
              <a:t>’)</a:t>
            </a:r>
            <a:r>
              <a:rPr lang="zh-CN" altLang="zh-CN" sz="2000" dirty="0"/>
              <a:t>，</a:t>
            </a:r>
            <a:r>
              <a:rPr lang="zh-CN" altLang="en-US" sz="2000" dirty="0"/>
              <a:t>返回字符串</a:t>
            </a:r>
            <a:r>
              <a:rPr lang="en-US" altLang="zh-CN" sz="2000" dirty="0"/>
              <a:t>’</a:t>
            </a:r>
            <a:r>
              <a:rPr lang="en-US" altLang="zh-CN" sz="2000" dirty="0" err="1"/>
              <a:t>abef</a:t>
            </a:r>
            <a:r>
              <a:rPr lang="en-US" altLang="zh-CN" sz="2000" dirty="0"/>
              <a:t>’,</a:t>
            </a:r>
            <a:r>
              <a:rPr lang="zh-CN" altLang="en-US" sz="2000" dirty="0"/>
              <a:t>注意：原字符串</a:t>
            </a:r>
            <a:r>
              <a:rPr lang="en-US" altLang="zh-CN" sz="2000" dirty="0" err="1"/>
              <a:t>str</a:t>
            </a:r>
            <a:r>
              <a:rPr lang="zh-CN" altLang="en-US" sz="2000" dirty="0"/>
              <a:t>没有改变，还是</a:t>
            </a:r>
            <a:r>
              <a:rPr lang="en-US" altLang="zh-CN" sz="2000" dirty="0"/>
              <a:t>’</a:t>
            </a:r>
            <a:r>
              <a:rPr lang="en-US" altLang="zh-CN" sz="2000" dirty="0" err="1"/>
              <a:t>abcd</a:t>
            </a:r>
            <a:r>
              <a:rPr lang="en-US" altLang="zh-CN" sz="2000" dirty="0"/>
              <a:t>’</a:t>
            </a:r>
            <a:r>
              <a:rPr lang="zh-CN" altLang="en-US" sz="2000" dirty="0"/>
              <a:t>，</a:t>
            </a:r>
            <a:r>
              <a:rPr lang="zh-CN" altLang="zh-CN" sz="2000" dirty="0"/>
              <a:t>如图</a:t>
            </a:r>
            <a:r>
              <a:rPr lang="en-US" altLang="zh-CN" sz="2000" dirty="0">
                <a:latin typeface="Times New Roman" charset="0"/>
                <a:ea typeface="Times New Roman" charset="0"/>
                <a:cs typeface="Times New Roman" charset="0"/>
              </a:rPr>
              <a:t>(a)</a:t>
            </a:r>
            <a:r>
              <a:rPr lang="zh-CN" altLang="zh-CN" sz="2000" dirty="0"/>
              <a:t>所示</a:t>
            </a:r>
            <a:r>
              <a:rPr lang="zh-CN" altLang="en-US" sz="2000" dirty="0"/>
              <a:t>。</a:t>
            </a:r>
            <a:endParaRPr lang="en-US" altLang="zh-CN" sz="2000" dirty="0"/>
          </a:p>
          <a:p>
            <a:pPr marL="342900" lvl="0" indent="-342900" algn="just">
              <a:buClr>
                <a:srgbClr val="FF0000"/>
              </a:buClr>
              <a:buFont typeface="Arial" charset="0"/>
              <a:buChar char="•"/>
            </a:pPr>
            <a:endParaRPr lang="en-US" altLang="zh-CN" sz="1000" dirty="0"/>
          </a:p>
          <a:p>
            <a:pPr marL="342900" indent="-342900" algn="just">
              <a:buClr>
                <a:srgbClr val="FF0000"/>
              </a:buClr>
              <a:buFont typeface="Arial" charset="0"/>
              <a:buChar char="•"/>
            </a:pPr>
            <a:r>
              <a:rPr lang="zh-CN" altLang="zh-CN" sz="2000" dirty="0"/>
              <a:t>如果希望</a:t>
            </a:r>
            <a:r>
              <a:rPr lang="zh-CN" altLang="en-US" sz="2000" dirty="0"/>
              <a:t>修改原来字符串为返回字符串值</a:t>
            </a:r>
            <a:r>
              <a:rPr lang="en-US" altLang="zh-CN"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abef</a:t>
            </a:r>
            <a:r>
              <a:rPr lang="en-US" altLang="zh-CN" sz="2000" dirty="0"/>
              <a:t>’</a:t>
            </a:r>
            <a:r>
              <a:rPr lang="zh-CN" altLang="en-US" sz="2000" dirty="0"/>
              <a:t>，可以执行</a:t>
            </a:r>
            <a:r>
              <a:rPr lang="en-US" altLang="zh-CN" sz="2000" dirty="0" err="1">
                <a:latin typeface="Times New Roman" charset="0"/>
                <a:ea typeface="Times New Roman" charset="0"/>
                <a:cs typeface="Times New Roman" charset="0"/>
              </a:rPr>
              <a:t>str</a:t>
            </a:r>
            <a:r>
              <a:rPr lang="en-US" altLang="zh-CN"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str.repalce</a:t>
            </a:r>
            <a:r>
              <a:rPr lang="en-US" altLang="zh-CN" sz="2000" dirty="0">
                <a:latin typeface="Times New Roman" charset="0"/>
                <a:ea typeface="Times New Roman" charset="0"/>
                <a:cs typeface="Times New Roman" charset="0"/>
              </a:rPr>
              <a:t>(’cd’,’</a:t>
            </a:r>
            <a:r>
              <a:rPr lang="en-US" altLang="zh-CN" sz="2000" dirty="0" err="1">
                <a:latin typeface="Times New Roman" charset="0"/>
                <a:ea typeface="Times New Roman" charset="0"/>
                <a:cs typeface="Times New Roman" charset="0"/>
              </a:rPr>
              <a:t>ef</a:t>
            </a:r>
            <a:r>
              <a:rPr lang="en-US" altLang="zh-CN" sz="2000" dirty="0">
                <a:latin typeface="Times New Roman" charset="0"/>
                <a:ea typeface="Times New Roman" charset="0"/>
                <a:cs typeface="Times New Roman" charset="0"/>
              </a:rPr>
              <a:t>’)</a:t>
            </a:r>
            <a:r>
              <a:rPr lang="zh-CN" altLang="zh-CN" sz="2000" dirty="0"/>
              <a:t>，</a:t>
            </a:r>
            <a:r>
              <a:rPr lang="zh-CN" altLang="en-US" sz="2000" dirty="0"/>
              <a:t>使</a:t>
            </a:r>
            <a:r>
              <a:rPr lang="en-US" altLang="zh-CN" sz="2000" dirty="0" err="1"/>
              <a:t>str</a:t>
            </a:r>
            <a:r>
              <a:rPr lang="zh-CN" altLang="en-US" sz="2000" dirty="0"/>
              <a:t>指向返回的字符串</a:t>
            </a:r>
            <a:r>
              <a:rPr lang="en-US" altLang="zh-CN" sz="2000" dirty="0"/>
              <a:t>’</a:t>
            </a:r>
            <a:r>
              <a:rPr lang="en-US" altLang="zh-CN" sz="2000" dirty="0" err="1"/>
              <a:t>abef</a:t>
            </a:r>
            <a:r>
              <a:rPr lang="en-US" altLang="zh-CN" sz="2000" dirty="0"/>
              <a:t>’</a:t>
            </a:r>
            <a:r>
              <a:rPr lang="zh-CN" altLang="en-US" sz="2000" dirty="0"/>
              <a:t>，即</a:t>
            </a:r>
            <a:r>
              <a:rPr lang="zh-CN" altLang="zh-CN" sz="2000" dirty="0"/>
              <a:t>此时</a:t>
            </a:r>
            <a:r>
              <a:rPr lang="en-US" altLang="zh-CN" sz="2000" dirty="0" err="1">
                <a:latin typeface="Times New Roman" charset="0"/>
                <a:ea typeface="Times New Roman" charset="0"/>
                <a:cs typeface="Times New Roman" charset="0"/>
              </a:rPr>
              <a:t>str</a:t>
            </a:r>
            <a:r>
              <a:rPr lang="en-US" altLang="zh-CN"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abef</a:t>
            </a:r>
            <a:r>
              <a:rPr lang="en-US" altLang="zh-CN" sz="2000" dirty="0">
                <a:latin typeface="Times New Roman" charset="0"/>
                <a:ea typeface="Times New Roman" charset="0"/>
                <a:cs typeface="Times New Roman" charset="0"/>
              </a:rPr>
              <a:t>’</a:t>
            </a:r>
            <a:r>
              <a:rPr lang="zh-CN" altLang="zh-CN" sz="2000" dirty="0">
                <a:latin typeface="Times New Roman" charset="0"/>
                <a:ea typeface="Times New Roman" charset="0"/>
                <a:cs typeface="Times New Roman" charset="0"/>
              </a:rPr>
              <a:t> </a:t>
            </a:r>
            <a:r>
              <a:rPr lang="zh-CN" altLang="en-US" sz="2000" dirty="0">
                <a:latin typeface="Times New Roman" charset="0"/>
                <a:ea typeface="Times New Roman" charset="0"/>
                <a:cs typeface="Times New Roman" charset="0"/>
              </a:rPr>
              <a:t>，</a:t>
            </a:r>
            <a:r>
              <a:rPr lang="zh-CN" altLang="zh-CN" sz="2000" dirty="0"/>
              <a:t>如图</a:t>
            </a:r>
            <a:r>
              <a:rPr lang="en-US" altLang="zh-CN" sz="2000" dirty="0">
                <a:latin typeface="Times New Roman" charset="0"/>
                <a:ea typeface="Times New Roman" charset="0"/>
                <a:cs typeface="Times New Roman" charset="0"/>
              </a:rPr>
              <a:t>(b)</a:t>
            </a:r>
            <a:r>
              <a:rPr lang="zh-CN" altLang="zh-CN" sz="2000" dirty="0"/>
              <a:t>所示</a:t>
            </a:r>
            <a:r>
              <a:rPr lang="zh-CN" altLang="en-US" sz="2000" dirty="0"/>
              <a:t>。</a:t>
            </a:r>
            <a:endParaRPr lang="en-US" altLang="zh-CN" sz="2000" dirty="0">
              <a:latin typeface="Times New Roman" charset="0"/>
              <a:ea typeface="Times New Roman" charset="0"/>
              <a:cs typeface="Times New Roman" charset="0"/>
            </a:endParaRPr>
          </a:p>
        </p:txBody>
      </p:sp>
      <p:graphicFrame>
        <p:nvGraphicFramePr>
          <p:cNvPr id="10" name="对象 9">
            <a:extLst>
              <a:ext uri="{FF2B5EF4-FFF2-40B4-BE49-F238E27FC236}">
                <a16:creationId xmlns:a16="http://schemas.microsoft.com/office/drawing/2014/main" id="{F102A55D-7D3A-43AB-8820-05297D70F9CC}"/>
              </a:ext>
            </a:extLst>
          </p:cNvPr>
          <p:cNvGraphicFramePr>
            <a:graphicFrameLocks noChangeAspect="1"/>
          </p:cNvGraphicFramePr>
          <p:nvPr>
            <p:extLst>
              <p:ext uri="{D42A27DB-BD31-4B8C-83A1-F6EECF244321}">
                <p14:modId xmlns:p14="http://schemas.microsoft.com/office/powerpoint/2010/main" val="836483093"/>
              </p:ext>
            </p:extLst>
          </p:nvPr>
        </p:nvGraphicFramePr>
        <p:xfrm>
          <a:off x="1173775" y="4228076"/>
          <a:ext cx="4230309" cy="1599312"/>
        </p:xfrm>
        <a:graphic>
          <a:graphicData uri="http://schemas.openxmlformats.org/presentationml/2006/ole">
            <mc:AlternateContent xmlns:mc="http://schemas.openxmlformats.org/markup-compatibility/2006">
              <mc:Choice xmlns:v="urn:schemas-microsoft-com:vml" Requires="v">
                <p:oleObj spid="_x0000_s6178" r:id="rId3" imgW="4241800" imgH="1600200" progId="Visio.Drawing.11">
                  <p:embed/>
                </p:oleObj>
              </mc:Choice>
              <mc:Fallback>
                <p:oleObj r:id="rId3" imgW="4241800" imgH="1600200" progId="Visio.Drawing.11">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775" y="4228076"/>
                        <a:ext cx="4230309" cy="159931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4AE53E6A-D4B1-4971-84E6-10FBE9966235}"/>
              </a:ext>
            </a:extLst>
          </p:cNvPr>
          <p:cNvGraphicFramePr>
            <a:graphicFrameLocks noChangeAspect="1"/>
          </p:cNvGraphicFramePr>
          <p:nvPr>
            <p:extLst>
              <p:ext uri="{D42A27DB-BD31-4B8C-83A1-F6EECF244321}">
                <p14:modId xmlns:p14="http://schemas.microsoft.com/office/powerpoint/2010/main" val="1520170939"/>
              </p:ext>
            </p:extLst>
          </p:nvPr>
        </p:nvGraphicFramePr>
        <p:xfrm>
          <a:off x="6157479" y="4129121"/>
          <a:ext cx="4095867" cy="1599312"/>
        </p:xfrm>
        <a:graphic>
          <a:graphicData uri="http://schemas.openxmlformats.org/presentationml/2006/ole">
            <mc:AlternateContent xmlns:mc="http://schemas.openxmlformats.org/markup-compatibility/2006">
              <mc:Choice xmlns:v="urn:schemas-microsoft-com:vml" Requires="v">
                <p:oleObj spid="_x0000_s6179" r:id="rId5" imgW="4051300" imgH="1600200" progId="Visio.Drawing.11">
                  <p:embed/>
                </p:oleObj>
              </mc:Choice>
              <mc:Fallback>
                <p:oleObj r:id="rId5" imgW="4051300" imgH="1600200" progId="Visio.Drawing.11">
                  <p:embed/>
                  <p:pic>
                    <p:nvPicPr>
                      <p:cNvPr id="1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479" y="4129121"/>
                        <a:ext cx="4095867" cy="1599312"/>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F100A794-07B3-472D-BEF2-75104EE4726B}"/>
              </a:ext>
            </a:extLst>
          </p:cNvPr>
          <p:cNvSpPr txBox="1"/>
          <p:nvPr/>
        </p:nvSpPr>
        <p:spPr>
          <a:xfrm>
            <a:off x="2552041" y="5879698"/>
            <a:ext cx="2844972" cy="400110"/>
          </a:xfrm>
          <a:prstGeom prst="rect">
            <a:avLst/>
          </a:prstGeom>
          <a:noFill/>
        </p:spPr>
        <p:txBody>
          <a:bodyPr wrap="square" rtlCol="0">
            <a:spAutoFit/>
          </a:bodyPr>
          <a:lstStyle/>
          <a:p>
            <a:r>
              <a:rPr lang="en-US" altLang="zh-CN" sz="2000" dirty="0"/>
              <a:t>(a) </a:t>
            </a:r>
            <a:r>
              <a:rPr lang="zh-CN" altLang="zh-CN" sz="2000" dirty="0"/>
              <a:t>修改字符串示意图</a:t>
            </a:r>
            <a:r>
              <a:rPr lang="en-US" altLang="zh-CN" sz="2000" dirty="0"/>
              <a:t>1</a:t>
            </a:r>
            <a:r>
              <a:rPr lang="mr-IN"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96A1E30-EA50-4982-BD44-82ED19279D8C}"/>
              </a:ext>
            </a:extLst>
          </p:cNvPr>
          <p:cNvSpPr txBox="1"/>
          <p:nvPr/>
        </p:nvSpPr>
        <p:spPr>
          <a:xfrm>
            <a:off x="6112105" y="5865424"/>
            <a:ext cx="2844972" cy="400110"/>
          </a:xfrm>
          <a:prstGeom prst="rect">
            <a:avLst/>
          </a:prstGeom>
          <a:noFill/>
        </p:spPr>
        <p:txBody>
          <a:bodyPr wrap="square" rtlCol="0">
            <a:spAutoFit/>
          </a:bodyPr>
          <a:lstStyle/>
          <a:p>
            <a:r>
              <a:rPr lang="en-US" altLang="zh-CN" sz="2000" dirty="0"/>
              <a:t>(b) </a:t>
            </a:r>
            <a:r>
              <a:rPr lang="zh-CN" altLang="zh-CN" sz="2000" dirty="0"/>
              <a:t>修改字符串示意图</a:t>
            </a:r>
            <a:r>
              <a:rPr lang="en-US" altLang="zh-CN" sz="2000" dirty="0"/>
              <a:t>2</a:t>
            </a:r>
            <a:r>
              <a:rPr lang="mr-IN"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37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3.2.2 </a:t>
            </a:r>
            <a:r>
              <a:rPr lang="zh-CN" altLang="en-US" dirty="0">
                <a:solidFill>
                  <a:srgbClr val="C00000"/>
                </a:solidFill>
              </a:rPr>
              <a:t>字符串</a:t>
            </a:r>
          </a:p>
        </p:txBody>
      </p:sp>
      <p:sp>
        <p:nvSpPr>
          <p:cNvPr id="3" name="矩形 2">
            <a:extLst>
              <a:ext uri="{FF2B5EF4-FFF2-40B4-BE49-F238E27FC236}">
                <a16:creationId xmlns:a16="http://schemas.microsoft.com/office/drawing/2014/main" id="{80334AB1-3496-4E90-AAD8-6B2890D98A46}"/>
              </a:ext>
            </a:extLst>
          </p:cNvPr>
          <p:cNvSpPr/>
          <p:nvPr/>
        </p:nvSpPr>
        <p:spPr>
          <a:xfrm>
            <a:off x="1511877" y="1235884"/>
            <a:ext cx="9168246" cy="3731278"/>
          </a:xfrm>
          <a:prstGeom prst="rect">
            <a:avLst/>
          </a:prstGeom>
        </p:spPr>
        <p:txBody>
          <a:bodyPr wrap="square">
            <a:spAutoFit/>
          </a:bodyPr>
          <a:lstStyle/>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rPr>
              <a:t>总结：查看元素是否在序列中的多种方法</a:t>
            </a:r>
          </a:p>
          <a:p>
            <a:pPr>
              <a:lnSpc>
                <a:spcPct val="150000"/>
              </a:lnSpc>
            </a:pPr>
            <a:r>
              <a:rPr lang="zh-CN" altLang="en-US" sz="2000" dirty="0">
                <a:latin typeface="微软雅黑" panose="020B0503020204020204" pitchFamily="34" charset="-122"/>
                <a:ea typeface="微软雅黑" panose="020B0503020204020204" pitchFamily="34" charset="-122"/>
              </a:rPr>
              <a:t>假设元素为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，序列为</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方法对任何序列都是通用的，而</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只能用于字符串序列。</a:t>
            </a: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最直接的方法：</a:t>
            </a:r>
            <a:r>
              <a:rPr lang="en-US" altLang="zh-CN" sz="2000" dirty="0">
                <a:latin typeface="微软雅黑" panose="020B0503020204020204" pitchFamily="34" charset="-122"/>
                <a:ea typeface="微软雅黑" panose="020B0503020204020204" pitchFamily="34" charset="-122"/>
              </a:rPr>
              <a:t>for</a:t>
            </a:r>
            <a:r>
              <a:rPr lang="zh-CN" altLang="en-US" sz="2000" dirty="0">
                <a:latin typeface="微软雅黑" panose="020B0503020204020204" pitchFamily="34" charset="-122"/>
                <a:ea typeface="微软雅黑" panose="020B0503020204020204" pitchFamily="34" charset="-122"/>
              </a:rPr>
              <a:t>循环遍历</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查找。</a:t>
            </a:r>
            <a:r>
              <a:rPr lang="en-US" altLang="zh-CN" sz="2000" dirty="0">
                <a:latin typeface="微软雅黑" panose="020B0503020204020204" pitchFamily="34" charset="-122"/>
                <a:ea typeface="微软雅黑" panose="020B0503020204020204" pitchFamily="34" charset="-122"/>
              </a:rPr>
              <a:t>for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in L: if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==e: print(“find it!”)</a:t>
            </a:r>
            <a:r>
              <a:rPr lang="zh-CN" altLang="en-US"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用关键字</a:t>
            </a:r>
            <a:r>
              <a:rPr lang="en-US" altLang="zh-CN" sz="2000" dirty="0">
                <a:latin typeface="微软雅黑" panose="020B0503020204020204" pitchFamily="34" charset="-122"/>
                <a:ea typeface="微软雅黑" panose="020B0503020204020204" pitchFamily="34" charset="-122"/>
              </a:rPr>
              <a:t>in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if e in L: print(“find it!”)</a:t>
            </a:r>
            <a:r>
              <a:rPr lang="zh-CN" altLang="en-US"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为字符串，可以用</a:t>
            </a:r>
            <a:r>
              <a:rPr lang="en-US" altLang="zh-CN" sz="2000" dirty="0">
                <a:latin typeface="微软雅黑" panose="020B0503020204020204" pitchFamily="34" charset="-122"/>
                <a:ea typeface="微软雅黑" panose="020B0503020204020204" pitchFamily="34" charset="-122"/>
              </a:rPr>
              <a:t>find</a:t>
            </a:r>
            <a:r>
              <a:rPr lang="zh-CN" altLang="en-US" sz="2000" dirty="0">
                <a:latin typeface="微软雅黑" panose="020B0503020204020204" pitchFamily="34" charset="-122"/>
                <a:ea typeface="微软雅黑" panose="020B0503020204020204" pitchFamily="34" charset="-122"/>
              </a:rPr>
              <a:t>函数：</a:t>
            </a:r>
            <a:r>
              <a:rPr lang="en-US" altLang="zh-CN" sz="2000" dirty="0">
                <a:latin typeface="微软雅黑" panose="020B0503020204020204" pitchFamily="34" charset="-122"/>
                <a:ea typeface="微软雅黑" panose="020B0503020204020204" pitchFamily="34" charset="-122"/>
              </a:rPr>
              <a:t>if </a:t>
            </a:r>
            <a:r>
              <a:rPr lang="en-US" altLang="zh-CN" sz="2000" dirty="0" err="1">
                <a:latin typeface="微软雅黑" panose="020B0503020204020204" pitchFamily="34" charset="-122"/>
                <a:ea typeface="微软雅黑" panose="020B0503020204020204" pitchFamily="34" charset="-122"/>
              </a:rPr>
              <a:t>L.find</a:t>
            </a:r>
            <a:r>
              <a:rPr lang="en-US" altLang="zh-CN" sz="2000" dirty="0">
                <a:latin typeface="微软雅黑" panose="020B0503020204020204" pitchFamily="34" charset="-122"/>
                <a:ea typeface="微软雅黑" panose="020B0503020204020204" pitchFamily="34" charset="-122"/>
              </a:rPr>
              <a:t>(e)&gt;-1: print(“find it!”)</a:t>
            </a: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find</a:t>
            </a:r>
            <a:r>
              <a:rPr lang="zh-CN" altLang="en-US" sz="2000" dirty="0">
                <a:latin typeface="微软雅黑" panose="020B0503020204020204" pitchFamily="34" charset="-122"/>
                <a:ea typeface="微软雅黑" panose="020B0503020204020204" pitchFamily="34" charset="-122"/>
              </a:rPr>
              <a:t>函数还可以返回所找元素第一次出现的位置。</a:t>
            </a:r>
          </a:p>
          <a:p>
            <a:pPr>
              <a:lnSpc>
                <a:spcPct val="150000"/>
              </a:lnSpc>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为字符串，可以用</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函数：</a:t>
            </a:r>
            <a:r>
              <a:rPr lang="en-US" altLang="zh-CN" sz="2000" dirty="0">
                <a:latin typeface="微软雅黑" panose="020B0503020204020204" pitchFamily="34" charset="-122"/>
                <a:ea typeface="微软雅黑" panose="020B0503020204020204" pitchFamily="34" charset="-122"/>
              </a:rPr>
              <a:t>if </a:t>
            </a:r>
            <a:r>
              <a:rPr lang="en-US" altLang="zh-CN" sz="2000" dirty="0" err="1">
                <a:latin typeface="微软雅黑" panose="020B0503020204020204" pitchFamily="34" charset="-122"/>
                <a:ea typeface="微软雅黑" panose="020B0503020204020204" pitchFamily="34" charset="-122"/>
              </a:rPr>
              <a:t>L.count</a:t>
            </a:r>
            <a:r>
              <a:rPr lang="en-US" altLang="zh-CN" sz="2000" dirty="0">
                <a:latin typeface="微软雅黑" panose="020B0503020204020204" pitchFamily="34" charset="-122"/>
                <a:ea typeface="微软雅黑" panose="020B0503020204020204" pitchFamily="34" charset="-122"/>
              </a:rPr>
              <a:t>(e)&gt;0: print(“find it!”)</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4264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4" name="文本框 3">
            <a:extLst>
              <a:ext uri="{FF2B5EF4-FFF2-40B4-BE49-F238E27FC236}">
                <a16:creationId xmlns:a16="http://schemas.microsoft.com/office/drawing/2014/main" id="{828E9D77-6F64-4DC2-99AD-2356411819E5}"/>
              </a:ext>
            </a:extLst>
          </p:cNvPr>
          <p:cNvSpPr txBox="1"/>
          <p:nvPr/>
        </p:nvSpPr>
        <p:spPr>
          <a:xfrm>
            <a:off x="1139978" y="1127157"/>
            <a:ext cx="9912043" cy="5016758"/>
          </a:xfrm>
          <a:prstGeom prst="rect">
            <a:avLst/>
          </a:prstGeom>
          <a:noFill/>
        </p:spPr>
        <p:txBody>
          <a:bodyPr wrap="square" rtlCol="0">
            <a:spAutoFit/>
          </a:bodyPr>
          <a:lstStyle/>
          <a:p>
            <a:pPr marL="342900" lvl="0" indent="-342900">
              <a:buClr>
                <a:srgbClr val="FF0000"/>
              </a:buClr>
              <a:buFont typeface="Arial" panose="020B0604020202020204" pitchFamily="34" charset="0"/>
              <a:buChar char="•"/>
            </a:pPr>
            <a:r>
              <a:rPr lang="zh-CN" altLang="en-US" sz="2000" dirty="0">
                <a:solidFill>
                  <a:prstClr val="black"/>
                </a:solidFill>
              </a:rPr>
              <a:t>映射</a:t>
            </a:r>
            <a:r>
              <a:rPr lang="en-US" altLang="zh-CN" sz="2000" dirty="0">
                <a:solidFill>
                  <a:prstClr val="black"/>
                </a:solidFill>
              </a:rPr>
              <a:t>(Mapping)</a:t>
            </a:r>
            <a:r>
              <a:rPr lang="zh-CN" altLang="en-US" sz="2000" dirty="0">
                <a:solidFill>
                  <a:prstClr val="black"/>
                </a:solidFill>
              </a:rPr>
              <a:t>（数学中的函数</a:t>
            </a:r>
            <a:r>
              <a:rPr lang="en-US" altLang="zh-CN" sz="2000" dirty="0">
                <a:solidFill>
                  <a:prstClr val="black"/>
                </a:solidFill>
              </a:rPr>
              <a:t>f(x)=y</a:t>
            </a:r>
            <a:r>
              <a:rPr lang="zh-CN" altLang="en-US" sz="2000" dirty="0">
                <a:solidFill>
                  <a:prstClr val="black"/>
                </a:solidFill>
              </a:rPr>
              <a:t>，</a:t>
            </a:r>
            <a:r>
              <a:rPr lang="en-US" altLang="zh-CN" sz="2000" dirty="0">
                <a:solidFill>
                  <a:prstClr val="black"/>
                </a:solidFill>
              </a:rPr>
              <a:t>X</a:t>
            </a:r>
            <a:r>
              <a:rPr lang="zh-CN" altLang="en-US" sz="2000" dirty="0">
                <a:solidFill>
                  <a:prstClr val="black"/>
                </a:solidFill>
              </a:rPr>
              <a:t>与</a:t>
            </a:r>
            <a:r>
              <a:rPr lang="en-US" altLang="zh-CN" sz="2000" dirty="0">
                <a:solidFill>
                  <a:prstClr val="black"/>
                </a:solidFill>
              </a:rPr>
              <a:t>Y</a:t>
            </a:r>
            <a:r>
              <a:rPr lang="zh-CN" altLang="en-US" sz="2000" dirty="0">
                <a:solidFill>
                  <a:prstClr val="black"/>
                </a:solidFill>
              </a:rPr>
              <a:t>直接的映射）</a:t>
            </a:r>
            <a:endParaRPr lang="en-US" altLang="zh-CN" sz="2000" dirty="0">
              <a:solidFill>
                <a:prstClr val="black"/>
              </a:solidFill>
            </a:endParaRPr>
          </a:p>
          <a:p>
            <a:pPr marL="342900" lvl="0" indent="-342900">
              <a:buClr>
                <a:srgbClr val="FF0000"/>
              </a:buClr>
              <a:buFont typeface="Arial" panose="020B0604020202020204" pitchFamily="34" charset="0"/>
              <a:buChar char="•"/>
            </a:pPr>
            <a:r>
              <a:rPr lang="zh-CN" altLang="en-US" sz="2000" dirty="0">
                <a:solidFill>
                  <a:prstClr val="black"/>
                </a:solidFill>
              </a:rPr>
              <a:t>映射可以有一对一、多对一，但不能是一对多（一个</a:t>
            </a:r>
            <a:r>
              <a:rPr lang="en-US" altLang="zh-CN" sz="2000" dirty="0">
                <a:solidFill>
                  <a:prstClr val="black"/>
                </a:solidFill>
              </a:rPr>
              <a:t>x</a:t>
            </a:r>
            <a:r>
              <a:rPr lang="zh-CN" altLang="en-US" sz="2000" dirty="0">
                <a:solidFill>
                  <a:prstClr val="black"/>
                </a:solidFill>
              </a:rPr>
              <a:t>对应多个</a:t>
            </a:r>
            <a:r>
              <a:rPr lang="en-US" altLang="zh-CN" sz="2000" dirty="0">
                <a:solidFill>
                  <a:prstClr val="black"/>
                </a:solidFill>
              </a:rPr>
              <a:t>y</a:t>
            </a:r>
            <a:r>
              <a:rPr lang="zh-CN" altLang="en-US" sz="2000" dirty="0">
                <a:solidFill>
                  <a:prstClr val="black"/>
                </a:solidFill>
              </a:rPr>
              <a:t>输出？</a:t>
            </a:r>
            <a:r>
              <a:rPr lang="en-US" altLang="zh-CN" sz="2000" dirty="0">
                <a:solidFill>
                  <a:prstClr val="black"/>
                </a:solidFill>
              </a:rPr>
              <a:t>No</a:t>
            </a:r>
            <a:r>
              <a:rPr lang="zh-CN" altLang="en-US" sz="2000" dirty="0">
                <a:solidFill>
                  <a:prstClr val="black"/>
                </a:solidFill>
              </a:rPr>
              <a:t>！）</a:t>
            </a: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buClr>
                <a:srgbClr val="FF0000"/>
              </a:buClr>
              <a:buFont typeface="Arial" panose="020B0604020202020204" pitchFamily="34" charset="0"/>
              <a:buChar char="•"/>
            </a:pPr>
            <a:endParaRPr lang="en-US" altLang="zh-CN" sz="2000" dirty="0">
              <a:solidFill>
                <a:prstClr val="black"/>
              </a:solidFill>
            </a:endParaRPr>
          </a:p>
          <a:p>
            <a:pPr marL="342900" lvl="0" indent="-342900" algn="just">
              <a:buClr>
                <a:srgbClr val="FF0000"/>
              </a:buClr>
              <a:buFont typeface="Arial" panose="020B0604020202020204" pitchFamily="34" charset="0"/>
              <a:buChar char="•"/>
            </a:pPr>
            <a:r>
              <a:rPr lang="zh-CN" altLang="en-US" sz="2000" dirty="0">
                <a:solidFill>
                  <a:prstClr val="black"/>
                </a:solidFill>
              </a:rPr>
              <a:t>字典（</a:t>
            </a:r>
            <a:r>
              <a:rPr lang="en-US" altLang="zh-CN" sz="2000" dirty="0">
                <a:latin typeface="Times New Roman" charset="0"/>
                <a:ea typeface="Times New Roman" charset="0"/>
                <a:cs typeface="Times New Roman" charset="0"/>
              </a:rPr>
              <a:t>Dictionary</a:t>
            </a:r>
            <a:r>
              <a:rPr lang="zh-CN" altLang="en-US" sz="2000" dirty="0">
                <a:solidFill>
                  <a:prstClr val="black"/>
                </a:solidFill>
              </a:rPr>
              <a:t>）是一种有着映射关系的数据结构，其内部存放的是有着映射关系的</a:t>
            </a:r>
            <a:r>
              <a:rPr lang="zh-CN" altLang="zh-CN" sz="2000" dirty="0"/>
              <a:t>（键，值）</a:t>
            </a:r>
            <a:r>
              <a:rPr lang="zh-CN" altLang="en-US" sz="2000" dirty="0"/>
              <a:t>，</a:t>
            </a:r>
            <a:r>
              <a:rPr lang="zh-CN" altLang="zh-CN" sz="2000" dirty="0"/>
              <a:t>字典的形式为</a:t>
            </a:r>
            <a:r>
              <a:rPr lang="en-US" altLang="zh-CN" sz="2000" dirty="0"/>
              <a:t>{ }</a:t>
            </a:r>
            <a:r>
              <a:rPr lang="zh-CN" altLang="zh-CN" sz="2000" dirty="0"/>
              <a:t>。</a:t>
            </a:r>
            <a:endParaRPr lang="en-US" altLang="zh-CN" sz="2000" dirty="0"/>
          </a:p>
          <a:p>
            <a:pPr marL="342900" lvl="0" indent="-342900" algn="just">
              <a:buClr>
                <a:srgbClr val="FF0000"/>
              </a:buClr>
              <a:buFont typeface="Arial" panose="020B0604020202020204" pitchFamily="34" charset="0"/>
              <a:buChar char="•"/>
            </a:pPr>
            <a:r>
              <a:rPr lang="zh-CN" altLang="zh-CN" sz="2000" dirty="0"/>
              <a:t>字典中的每一个元素都是一个键值对（</a:t>
            </a:r>
            <a:r>
              <a:rPr lang="en-US" altLang="zh-CN" sz="2000" dirty="0">
                <a:latin typeface="Times New Roman" charset="0"/>
                <a:ea typeface="Times New Roman" charset="0"/>
                <a:cs typeface="Times New Roman" charset="0"/>
              </a:rPr>
              <a:t>Key: Value</a:t>
            </a:r>
            <a:r>
              <a:rPr lang="zh-CN" altLang="zh-CN" sz="2000" dirty="0"/>
              <a:t>），而键</a:t>
            </a:r>
            <a:r>
              <a:rPr lang="en-US" altLang="zh-CN" sz="2000" dirty="0">
                <a:latin typeface="Times New Roman" charset="0"/>
                <a:ea typeface="Times New Roman" charset="0"/>
                <a:cs typeface="Times New Roman" charset="0"/>
              </a:rPr>
              <a:t>Key</a:t>
            </a:r>
            <a:r>
              <a:rPr lang="zh-CN" altLang="zh-CN" sz="2000" dirty="0"/>
              <a:t>在字典中只会出</a:t>
            </a:r>
            <a:r>
              <a:rPr lang="zh-CN" altLang="en-US" sz="2000" dirty="0"/>
              <a:t>现一次，</a:t>
            </a:r>
            <a:r>
              <a:rPr lang="en-US" altLang="zh-CN" sz="2000" dirty="0">
                <a:latin typeface="Times New Roman" charset="0"/>
                <a:ea typeface="Times New Roman" charset="0"/>
                <a:cs typeface="Times New Roman" charset="0"/>
              </a:rPr>
              <a:t>Key</a:t>
            </a:r>
            <a:r>
              <a:rPr lang="zh-CN" altLang="en-US" sz="2000" dirty="0"/>
              <a:t>必须是不可变类型（元组、字符串、数值等，不可以是列表）</a:t>
            </a:r>
            <a:endParaRPr lang="en-US" altLang="zh-CN" sz="2000" dirty="0">
              <a:solidFill>
                <a:prstClr val="black"/>
              </a:solidFill>
            </a:endParaRPr>
          </a:p>
        </p:txBody>
      </p:sp>
      <p:pic>
        <p:nvPicPr>
          <p:cNvPr id="5" name="图片 4">
            <a:extLst>
              <a:ext uri="{FF2B5EF4-FFF2-40B4-BE49-F238E27FC236}">
                <a16:creationId xmlns:a16="http://schemas.microsoft.com/office/drawing/2014/main" id="{F74BDFB9-9E41-4ACA-AB23-F8F1F440C7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48741" y="1925782"/>
            <a:ext cx="8016586" cy="2704897"/>
          </a:xfrm>
          <a:prstGeom prst="rect">
            <a:avLst/>
          </a:prstGeom>
          <a:noFill/>
          <a:ln>
            <a:noFill/>
          </a:ln>
        </p:spPr>
      </p:pic>
    </p:spTree>
    <p:extLst>
      <p:ext uri="{BB962C8B-B14F-4D97-AF65-F5344CB8AC3E}">
        <p14:creationId xmlns:p14="http://schemas.microsoft.com/office/powerpoint/2010/main" val="565562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6" name="文本框 5">
            <a:extLst>
              <a:ext uri="{FF2B5EF4-FFF2-40B4-BE49-F238E27FC236}">
                <a16:creationId xmlns:a16="http://schemas.microsoft.com/office/drawing/2014/main" id="{5A837990-59FE-4734-A522-4162547DD1A8}"/>
              </a:ext>
            </a:extLst>
          </p:cNvPr>
          <p:cNvSpPr txBox="1"/>
          <p:nvPr/>
        </p:nvSpPr>
        <p:spPr>
          <a:xfrm>
            <a:off x="1020907" y="1145147"/>
            <a:ext cx="10150186" cy="5231689"/>
          </a:xfrm>
          <a:prstGeom prst="rect">
            <a:avLst/>
          </a:prstGeom>
          <a:noFill/>
        </p:spPr>
        <p:txBody>
          <a:bodyPr wrap="square" rtlCol="0">
            <a:spAutoFit/>
          </a:bodyPr>
          <a:lstStyle/>
          <a:p>
            <a:pPr marL="342900" lvl="0" indent="-342900">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存放</a:t>
            </a:r>
            <a:r>
              <a:rPr lang="en-US" altLang="zh-CN" sz="2000" dirty="0">
                <a:latin typeface="微软雅黑" panose="020B0503020204020204" pitchFamily="34" charset="-122"/>
                <a:ea typeface="微软雅黑" panose="020B0503020204020204" pitchFamily="34" charset="-122"/>
              </a:rPr>
              <a:t>“Hello”</a:t>
            </a:r>
            <a:r>
              <a:rPr lang="zh-CN" altLang="zh-CN" sz="2000" dirty="0">
                <a:latin typeface="微软雅黑" panose="020B0503020204020204" pitchFamily="34" charset="-122"/>
                <a:ea typeface="微软雅黑" panose="020B0503020204020204" pitchFamily="34" charset="-122"/>
              </a:rPr>
              <a:t>中每个字符的频次数，</a:t>
            </a:r>
            <a:r>
              <a:rPr lang="en-US" altLang="zh-CN" sz="2000" dirty="0" err="1">
                <a:latin typeface="微软雅黑" panose="020B0503020204020204" pitchFamily="34" charset="-122"/>
                <a:ea typeface="微软雅黑" panose="020B0503020204020204" pitchFamily="34" charset="-122"/>
                <a:cs typeface="Times New Roman" charset="0"/>
              </a:rPr>
              <a:t>mdict</a:t>
            </a:r>
            <a:r>
              <a:rPr lang="en-US" altLang="zh-CN" sz="2000"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cs typeface="Times New Roman" charset="0"/>
              </a:rPr>
              <a:t>{‘H’:1, ’e’:1, ’l’:2, ‘o’:1}</a:t>
            </a:r>
          </a:p>
          <a:p>
            <a:pPr marL="342900" lvl="0" indent="-342900">
              <a:lnSpc>
                <a:spcPct val="120000"/>
              </a:lnSpc>
              <a:buClr>
                <a:srgbClr val="FF0000"/>
              </a:buClr>
              <a:buFont typeface="Arial" panose="020B0604020202020204" pitchFamily="34" charset="0"/>
              <a:buChar char="•"/>
            </a:pPr>
            <a:r>
              <a:rPr lang="zh-CN" altLang="en-US" sz="2000" dirty="0">
                <a:solidFill>
                  <a:prstClr val="black"/>
                </a:solidFill>
                <a:latin typeface="微软雅黑" panose="020B0503020204020204" pitchFamily="34" charset="-122"/>
                <a:ea typeface="微软雅黑" panose="020B0503020204020204" pitchFamily="34" charset="-122"/>
              </a:rPr>
              <a:t>注意，与序列不同的是，字典</a:t>
            </a:r>
            <a:r>
              <a:rPr lang="zh-CN" altLang="zh-CN" sz="2000" dirty="0">
                <a:latin typeface="微软雅黑" panose="020B0503020204020204" pitchFamily="34" charset="-122"/>
                <a:ea typeface="微软雅黑" panose="020B0503020204020204" pitchFamily="34" charset="-122"/>
              </a:rPr>
              <a:t>通过索引关键字的方式来得到其对应的值 </a:t>
            </a:r>
            <a:r>
              <a:rPr lang="zh-CN" altLang="en-US" sz="2000" dirty="0">
                <a:latin typeface="微软雅黑" panose="020B0503020204020204" pitchFamily="34" charset="-122"/>
                <a:ea typeface="微软雅黑" panose="020B0503020204020204" pitchFamily="34" charset="-122"/>
              </a:rPr>
              <a:t>，如 </a:t>
            </a:r>
            <a:r>
              <a:rPr lang="en-US" altLang="zh-CN" sz="2000" dirty="0" err="1">
                <a:latin typeface="微软雅黑" panose="020B0503020204020204" pitchFamily="34" charset="-122"/>
                <a:ea typeface="微软雅黑" panose="020B0503020204020204" pitchFamily="34" charset="-122"/>
                <a:cs typeface="Times New Roman" charset="0"/>
              </a:rPr>
              <a:t>mdict</a:t>
            </a:r>
            <a:r>
              <a:rPr lang="en-US" altLang="zh-CN" sz="2000" dirty="0">
                <a:latin typeface="微软雅黑" panose="020B0503020204020204" pitchFamily="34" charset="-122"/>
                <a:ea typeface="微软雅黑" panose="020B0503020204020204" pitchFamily="34" charset="-122"/>
                <a:cs typeface="Times New Roman" charset="0"/>
              </a:rPr>
              <a:t>[‘H’]=1</a:t>
            </a:r>
            <a:r>
              <a:rPr lang="zh-CN" altLang="zh-CN" sz="2000" dirty="0">
                <a:latin typeface="微软雅黑" panose="020B0503020204020204" pitchFamily="34" charset="-122"/>
                <a:ea typeface="微软雅黑" panose="020B0503020204020204" pitchFamily="34" charset="-122"/>
                <a:cs typeface="Times New Roman" charset="0"/>
              </a:rPr>
              <a:t>，</a:t>
            </a:r>
            <a:r>
              <a:rPr lang="en-US" altLang="zh-CN" sz="2000" dirty="0" err="1">
                <a:latin typeface="微软雅黑" panose="020B0503020204020204" pitchFamily="34" charset="-122"/>
                <a:ea typeface="微软雅黑" panose="020B0503020204020204" pitchFamily="34" charset="-122"/>
                <a:cs typeface="Times New Roman" charset="0"/>
              </a:rPr>
              <a:t>mdict</a:t>
            </a:r>
            <a:r>
              <a:rPr lang="en-US" altLang="zh-CN" sz="2000" dirty="0">
                <a:latin typeface="微软雅黑" panose="020B0503020204020204" pitchFamily="34" charset="-122"/>
                <a:ea typeface="微软雅黑" panose="020B0503020204020204" pitchFamily="34" charset="-122"/>
                <a:cs typeface="Times New Roman" charset="0"/>
              </a:rPr>
              <a:t>[‘l’]=2</a:t>
            </a:r>
            <a:r>
              <a:rPr lang="zh-CN" altLang="zh-CN" sz="2000" dirty="0">
                <a:latin typeface="微软雅黑" panose="020B0503020204020204" pitchFamily="34" charset="-122"/>
                <a:ea typeface="微软雅黑" panose="020B0503020204020204" pitchFamily="34" charset="-122"/>
                <a:cs typeface="Times New Roman" charset="0"/>
              </a:rPr>
              <a:t> </a:t>
            </a:r>
            <a:r>
              <a:rPr lang="zh-CN" altLang="en-US" sz="2000" dirty="0">
                <a:latin typeface="微软雅黑" panose="020B0503020204020204" pitchFamily="34" charset="-122"/>
                <a:ea typeface="微软雅黑" panose="020B0503020204020204" pitchFamily="34" charset="-122"/>
                <a:cs typeface="Times New Roman" charset="0"/>
              </a:rPr>
              <a:t>，不能通过数字下标索引</a:t>
            </a:r>
            <a:endParaRPr lang="en-US" altLang="zh-CN" sz="2000" dirty="0">
              <a:latin typeface="微软雅黑" panose="020B0503020204020204" pitchFamily="34" charset="-122"/>
              <a:ea typeface="微软雅黑" panose="020B0503020204020204" pitchFamily="34" charset="-122"/>
              <a:cs typeface="Times New Roman" charset="0"/>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lvl="0" indent="-342900">
              <a:lnSpc>
                <a:spcPct val="120000"/>
              </a:lnSpc>
              <a:buClr>
                <a:srgbClr val="FF0000"/>
              </a:buClr>
              <a:buFont typeface="Arial" panose="020B0604020202020204" pitchFamily="34" charset="0"/>
              <a:buChar char="•"/>
            </a:pPr>
            <a:r>
              <a:rPr lang="zh-CN" altLang="en-US" sz="2000" dirty="0">
                <a:solidFill>
                  <a:prstClr val="black"/>
                </a:solidFill>
                <a:latin typeface="微软雅黑" panose="020B0503020204020204" pitchFamily="34" charset="-122"/>
                <a:ea typeface="微软雅黑" panose="020B0503020204020204" pitchFamily="34" charset="-122"/>
              </a:rPr>
              <a:t>注意：若字典输入如下</a:t>
            </a:r>
            <a:r>
              <a:rPr lang="en-US" altLang="zh-CN" sz="2000" dirty="0" err="1">
                <a:latin typeface="微软雅黑" panose="020B0503020204020204" pitchFamily="34" charset="-122"/>
                <a:ea typeface="微软雅黑" panose="020B0503020204020204" pitchFamily="34" charset="-122"/>
                <a:cs typeface="Times New Roman" charset="0"/>
              </a:rPr>
              <a:t>mdict</a:t>
            </a:r>
            <a:r>
              <a:rPr lang="en-US" altLang="zh-CN" sz="2000" dirty="0">
                <a:latin typeface="微软雅黑" panose="020B0503020204020204" pitchFamily="34" charset="-122"/>
                <a:ea typeface="微软雅黑" panose="020B0503020204020204" pitchFamily="34" charset="-122"/>
                <a:cs typeface="Times New Roman" charset="0"/>
              </a:rPr>
              <a:t> = {‘H’:1, ’e’:1, ’l’:2, ‘o’:1, ‘H’:2}</a:t>
            </a:r>
            <a:r>
              <a:rPr lang="zh-CN" altLang="zh-CN" sz="2000" dirty="0">
                <a:latin typeface="微软雅黑" panose="020B0503020204020204" pitchFamily="34" charset="-122"/>
                <a:ea typeface="微软雅黑" panose="020B0503020204020204" pitchFamily="34" charset="-122"/>
                <a:cs typeface="Times New Roman" charset="0"/>
              </a:rPr>
              <a:t> </a:t>
            </a:r>
            <a:r>
              <a:rPr lang="zh-CN" altLang="en-US" sz="2000" dirty="0">
                <a:latin typeface="微软雅黑" panose="020B0503020204020204" pitchFamily="34" charset="-122"/>
                <a:ea typeface="微软雅黑" panose="020B0503020204020204" pitchFamily="34" charset="-122"/>
              </a:rPr>
              <a:t>，则</a:t>
            </a:r>
            <a:r>
              <a:rPr lang="zh-CN" altLang="zh-CN" sz="2000" dirty="0">
                <a:latin typeface="微软雅黑" panose="020B0503020204020204" pitchFamily="34" charset="-122"/>
                <a:ea typeface="微软雅黑" panose="020B0503020204020204" pitchFamily="34" charset="-122"/>
              </a:rPr>
              <a:t>后出现的键值对的</a:t>
            </a:r>
            <a:r>
              <a:rPr lang="en-US" altLang="zh-CN" sz="2000" dirty="0">
                <a:latin typeface="微软雅黑" panose="020B0503020204020204" pitchFamily="34" charset="-122"/>
                <a:ea typeface="微软雅黑" panose="020B0503020204020204" pitchFamily="34" charset="-122"/>
              </a:rPr>
              <a:t>Key</a:t>
            </a:r>
            <a:r>
              <a:rPr lang="zh-CN" altLang="zh-CN" sz="2000" dirty="0">
                <a:latin typeface="微软雅黑" panose="020B0503020204020204" pitchFamily="34" charset="-122"/>
                <a:ea typeface="微软雅黑" panose="020B0503020204020204" pitchFamily="34" charset="-122"/>
              </a:rPr>
              <a:t>已经出现过，那么将会</a:t>
            </a:r>
            <a:r>
              <a:rPr lang="zh-CN" altLang="zh-CN" sz="2000" b="1" dirty="0">
                <a:solidFill>
                  <a:srgbClr val="FF0000"/>
                </a:solidFill>
                <a:latin typeface="微软雅黑" panose="020B0503020204020204" pitchFamily="34" charset="-122"/>
                <a:ea typeface="微软雅黑" panose="020B0503020204020204" pitchFamily="34" charset="-122"/>
              </a:rPr>
              <a:t>覆盖</a:t>
            </a:r>
            <a:r>
              <a:rPr lang="zh-CN" altLang="zh-CN" sz="2000" dirty="0">
                <a:latin typeface="微软雅黑" panose="020B0503020204020204" pitchFamily="34" charset="-122"/>
                <a:ea typeface="微软雅黑" panose="020B0503020204020204" pitchFamily="34" charset="-122"/>
              </a:rPr>
              <a:t>原来键值对中该键所对应的值，所以实际上</a:t>
            </a:r>
            <a:r>
              <a:rPr lang="en-US" altLang="zh-CN" sz="2000" dirty="0" err="1">
                <a:latin typeface="微软雅黑" panose="020B0503020204020204" pitchFamily="34" charset="-122"/>
                <a:ea typeface="微软雅黑" panose="020B0503020204020204" pitchFamily="34" charset="-122"/>
                <a:cs typeface="Times New Roman" charset="0"/>
              </a:rPr>
              <a:t>mdict</a:t>
            </a:r>
            <a:r>
              <a:rPr lang="en-US" altLang="zh-CN" sz="2000" dirty="0">
                <a:latin typeface="微软雅黑" panose="020B0503020204020204" pitchFamily="34" charset="-122"/>
                <a:ea typeface="微软雅黑" panose="020B0503020204020204" pitchFamily="34" charset="-122"/>
                <a:cs typeface="Times New Roman" charset="0"/>
              </a:rPr>
              <a:t>={‘H’:2, ’e’:1, ’l’:2, ‘o’:1}</a:t>
            </a:r>
            <a:r>
              <a:rPr lang="zh-CN" altLang="zh-CN" sz="2000" dirty="0">
                <a:latin typeface="微软雅黑" panose="020B0503020204020204" pitchFamily="34" charset="-122"/>
                <a:ea typeface="微软雅黑" panose="020B0503020204020204" pitchFamily="34" charset="-122"/>
                <a:cs typeface="Times New Roman" charset="0"/>
              </a:rPr>
              <a:t> </a:t>
            </a:r>
            <a:endParaRPr lang="en-US" altLang="zh-CN" sz="2000" dirty="0">
              <a:latin typeface="微软雅黑" panose="020B0503020204020204" pitchFamily="34" charset="-122"/>
              <a:ea typeface="微软雅黑" panose="020B0503020204020204" pitchFamily="34" charset="-122"/>
              <a:cs typeface="Times New Roman" charset="0"/>
            </a:endParaRPr>
          </a:p>
        </p:txBody>
      </p:sp>
      <p:sp>
        <p:nvSpPr>
          <p:cNvPr id="7" name="文本框 6">
            <a:extLst>
              <a:ext uri="{FF2B5EF4-FFF2-40B4-BE49-F238E27FC236}">
                <a16:creationId xmlns:a16="http://schemas.microsoft.com/office/drawing/2014/main" id="{E518F571-186B-4376-B34C-A235E2510CD2}"/>
              </a:ext>
            </a:extLst>
          </p:cNvPr>
          <p:cNvSpPr txBox="1">
            <a:spLocks noChangeArrowheads="1"/>
          </p:cNvSpPr>
          <p:nvPr/>
        </p:nvSpPr>
        <p:spPr bwMode="auto">
          <a:xfrm>
            <a:off x="1452596" y="2341760"/>
            <a:ext cx="9078989" cy="2838464"/>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2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程序：字典获取元素</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d_info1={'</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 'stu','606866'],'</a:t>
            </a:r>
            <a:r>
              <a:rPr lang="en-US" sz="1600" kern="100" dirty="0" err="1">
                <a:effectLst/>
                <a:latin typeface="微软雅黑" panose="020B0503020204020204" pitchFamily="34" charset="-122"/>
                <a:ea typeface="微软雅黑" panose="020B0503020204020204" pitchFamily="34" charset="-122"/>
                <a:cs typeface="Times New Roman" charset="0"/>
              </a:rPr>
              <a:t>AZhen</a:t>
            </a:r>
            <a:r>
              <a:rPr lang="en-US" sz="1600" kern="100" dirty="0">
                <a:effectLst/>
                <a:latin typeface="微软雅黑" panose="020B0503020204020204" pitchFamily="34" charset="-122"/>
                <a:ea typeface="微软雅黑" panose="020B0503020204020204" pitchFamily="34" charset="-122"/>
                <a:cs typeface="Times New Roman" charset="0"/>
              </a:rPr>
              <a:t>':[ 'TA','609980']}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print(d_info1['</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stu</a:t>
            </a:r>
            <a:r>
              <a:rPr lang="en-US" sz="1600" kern="100" dirty="0">
                <a:effectLst/>
                <a:latin typeface="微软雅黑" panose="020B0503020204020204" pitchFamily="34" charset="-122"/>
                <a:ea typeface="微软雅黑" panose="020B0503020204020204" pitchFamily="34" charset="-122"/>
                <a:cs typeface="Times New Roman" charset="0"/>
              </a:rPr>
              <a:t>', '606866'] </a:t>
            </a:r>
            <a:r>
              <a:rPr lang="zh-CN" sz="1600" kern="100" dirty="0">
                <a:effectLst/>
                <a:latin typeface="微软雅黑" panose="020B0503020204020204" pitchFamily="34" charset="-122"/>
                <a:ea typeface="微软雅黑" panose="020B0503020204020204" pitchFamily="34" charset="-122"/>
                <a:cs typeface="Times New Roman" charset="0"/>
              </a:rPr>
              <a:t>为打印结果，下同</a:t>
            </a: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print(d_info1['</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'][1])   #606866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d_info2={'</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 'role': 'stu','phone':'606866'},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AZhen</a:t>
            </a:r>
            <a:r>
              <a:rPr lang="en-US" sz="1600" kern="100" dirty="0">
                <a:effectLst/>
                <a:latin typeface="微软雅黑" panose="020B0503020204020204" pitchFamily="34" charset="-122"/>
                <a:ea typeface="微软雅黑" panose="020B0503020204020204" pitchFamily="34" charset="-122"/>
                <a:cs typeface="Times New Roman" charset="0"/>
              </a:rPr>
              <a:t>':{ 'role': 'TA','phone':'609980'}}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print(d_info2['</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    	#{'role':'</a:t>
            </a:r>
            <a:r>
              <a:rPr lang="en-US" sz="1600" kern="100" dirty="0" err="1">
                <a:effectLst/>
                <a:latin typeface="微软雅黑" panose="020B0503020204020204" pitchFamily="34" charset="-122"/>
                <a:ea typeface="微软雅黑" panose="020B0503020204020204" pitchFamily="34" charset="-122"/>
                <a:cs typeface="Times New Roman" charset="0"/>
              </a:rPr>
              <a:t>stu</a:t>
            </a:r>
            <a:r>
              <a:rPr lang="en-US" sz="1600" kern="100" dirty="0">
                <a:effectLst/>
                <a:latin typeface="微软雅黑" panose="020B0503020204020204" pitchFamily="34" charset="-122"/>
                <a:ea typeface="微软雅黑" panose="020B0503020204020204" pitchFamily="34" charset="-122"/>
                <a:cs typeface="Times New Roman" charset="0"/>
              </a:rPr>
              <a:t>','phone': '606866'}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print(d_info2['</a:t>
            </a:r>
            <a:r>
              <a:rPr lang="en-US" sz="1600" kern="100" dirty="0" err="1">
                <a:effectLst/>
                <a:latin typeface="微软雅黑" panose="020B0503020204020204" pitchFamily="34" charset="-122"/>
                <a:ea typeface="微软雅黑" panose="020B0503020204020204" pitchFamily="34" charset="-122"/>
                <a:cs typeface="Times New Roman" charset="0"/>
              </a:rPr>
              <a:t>XiaoMing</a:t>
            </a:r>
            <a:r>
              <a:rPr lang="en-US" sz="1600" kern="100" dirty="0">
                <a:effectLst/>
                <a:latin typeface="微软雅黑" panose="020B0503020204020204" pitchFamily="34" charset="-122"/>
                <a:ea typeface="微软雅黑" panose="020B0503020204020204" pitchFamily="34" charset="-122"/>
                <a:cs typeface="Times New Roman" charset="0"/>
              </a:rPr>
              <a:t>']['phone'])   #606866</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926409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5" name="文本框 4">
            <a:extLst>
              <a:ext uri="{FF2B5EF4-FFF2-40B4-BE49-F238E27FC236}">
                <a16:creationId xmlns:a16="http://schemas.microsoft.com/office/drawing/2014/main" id="{70DD5ECF-B963-47ED-957C-BFB91BC6A076}"/>
              </a:ext>
            </a:extLst>
          </p:cNvPr>
          <p:cNvSpPr txBox="1"/>
          <p:nvPr/>
        </p:nvSpPr>
        <p:spPr>
          <a:xfrm>
            <a:off x="1212480" y="1009917"/>
            <a:ext cx="10030483" cy="5230727"/>
          </a:xfrm>
          <a:prstGeom prst="rect">
            <a:avLst/>
          </a:prstGeom>
          <a:noFill/>
        </p:spPr>
        <p:txBody>
          <a:bodyPr wrap="square" rtlCol="0">
            <a:spAutoFit/>
          </a:bodyPr>
          <a:lstStyle/>
          <a:p>
            <a:pPr marL="342900" indent="-342900">
              <a:lnSpc>
                <a:spcPct val="120000"/>
              </a:lnSpc>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字典符合数据库中数据表格的概念，它能表示</a:t>
            </a:r>
            <a:r>
              <a:rPr lang="zh-CN" altLang="zh-CN" sz="2000" dirty="0"/>
              <a:t>基于关系模型的数据库</a:t>
            </a:r>
            <a:r>
              <a:rPr lang="zh-CN" altLang="en-US" sz="2000" dirty="0"/>
              <a:t>，如下表，可以用字典存放：</a:t>
            </a:r>
            <a:r>
              <a:rPr lang="mr-IN" altLang="zh-CN" sz="2000" dirty="0" err="1">
                <a:latin typeface="Times New Roman" charset="0"/>
                <a:ea typeface="Times New Roman" charset="0"/>
                <a:cs typeface="Times New Roman" charset="0"/>
              </a:rPr>
              <a:t>mdict</a:t>
            </a:r>
            <a:r>
              <a:rPr lang="mr-IN" altLang="zh-CN" sz="2000" dirty="0">
                <a:latin typeface="Times New Roman" charset="0"/>
                <a:ea typeface="Times New Roman" charset="0"/>
                <a:cs typeface="Times New Roman" charset="0"/>
              </a:rPr>
              <a:t> = {'</a:t>
            </a:r>
            <a:r>
              <a:rPr lang="mr-IN" altLang="zh-CN" sz="2000" dirty="0" err="1">
                <a:latin typeface="Times New Roman" charset="0"/>
                <a:ea typeface="Times New Roman" charset="0"/>
                <a:cs typeface="Times New Roman" charset="0"/>
              </a:rPr>
              <a:t>H</a:t>
            </a:r>
            <a:r>
              <a:rPr lang="mr-IN" altLang="zh-CN" sz="2000" dirty="0">
                <a:latin typeface="Times New Roman" charset="0"/>
                <a:ea typeface="Times New Roman" charset="0"/>
                <a:cs typeface="Times New Roman" charset="0"/>
              </a:rPr>
              <a:t>':[1,0.2], '</a:t>
            </a:r>
            <a:r>
              <a:rPr lang="mr-IN" altLang="zh-CN" sz="2000" dirty="0" err="1">
                <a:latin typeface="Times New Roman" charset="0"/>
                <a:ea typeface="Times New Roman" charset="0"/>
                <a:cs typeface="Times New Roman" charset="0"/>
              </a:rPr>
              <a:t>e</a:t>
            </a:r>
            <a:r>
              <a:rPr lang="mr-IN" altLang="zh-CN" sz="2000" dirty="0">
                <a:latin typeface="Times New Roman" charset="0"/>
                <a:ea typeface="Times New Roman" charset="0"/>
                <a:cs typeface="Times New Roman" charset="0"/>
              </a:rPr>
              <a:t>':[1,0.2], '</a:t>
            </a:r>
            <a:r>
              <a:rPr lang="mr-IN" altLang="zh-CN" sz="2000" dirty="0" err="1">
                <a:latin typeface="Times New Roman" charset="0"/>
                <a:ea typeface="Times New Roman" charset="0"/>
                <a:cs typeface="Times New Roman" charset="0"/>
              </a:rPr>
              <a:t>l</a:t>
            </a:r>
            <a:r>
              <a:rPr lang="mr-IN" altLang="zh-CN" sz="2000" dirty="0">
                <a:latin typeface="Times New Roman" charset="0"/>
                <a:ea typeface="Times New Roman" charset="0"/>
                <a:cs typeface="Times New Roman" charset="0"/>
              </a:rPr>
              <a:t>':[2,0.4], '</a:t>
            </a:r>
            <a:r>
              <a:rPr lang="mr-IN" altLang="zh-CN" sz="2000" dirty="0" err="1">
                <a:latin typeface="Times New Roman" charset="0"/>
                <a:ea typeface="Times New Roman" charset="0"/>
                <a:cs typeface="Times New Roman" charset="0"/>
              </a:rPr>
              <a:t>o</a:t>
            </a:r>
            <a:r>
              <a:rPr lang="mr-IN" altLang="zh-CN" sz="2000" dirty="0">
                <a:latin typeface="Times New Roman" charset="0"/>
                <a:ea typeface="Times New Roman" charset="0"/>
                <a:cs typeface="Times New Roman" charset="0"/>
              </a:rPr>
              <a:t>':[1,0.2]}</a:t>
            </a:r>
            <a:r>
              <a:rPr lang="zh-CN" altLang="mr-IN" sz="2000" dirty="0"/>
              <a:t>，这时，</a:t>
            </a:r>
            <a:r>
              <a:rPr lang="mr-IN" altLang="zh-CN" sz="2000" dirty="0" err="1">
                <a:latin typeface="Times New Roman" charset="0"/>
                <a:ea typeface="Times New Roman" charset="0"/>
                <a:cs typeface="Times New Roman" charset="0"/>
              </a:rPr>
              <a:t>mdict</a:t>
            </a:r>
            <a:r>
              <a:rPr lang="mr-IN" altLang="zh-CN" sz="2000" dirty="0">
                <a:latin typeface="Times New Roman" charset="0"/>
                <a:ea typeface="Times New Roman" charset="0"/>
                <a:cs typeface="Times New Roman" charset="0"/>
              </a:rPr>
              <a:t>[‘</a:t>
            </a:r>
            <a:r>
              <a:rPr lang="mr-IN" altLang="zh-CN" sz="2000" dirty="0" err="1">
                <a:latin typeface="Times New Roman" charset="0"/>
                <a:ea typeface="Times New Roman" charset="0"/>
                <a:cs typeface="Times New Roman" charset="0"/>
              </a:rPr>
              <a:t>H</a:t>
            </a:r>
            <a:r>
              <a:rPr lang="mr-IN" altLang="zh-CN" sz="2000" dirty="0">
                <a:latin typeface="Times New Roman" charset="0"/>
                <a:ea typeface="Times New Roman" charset="0"/>
                <a:cs typeface="Times New Roman" charset="0"/>
              </a:rPr>
              <a:t>’][1]</a:t>
            </a:r>
            <a:r>
              <a:rPr lang="zh-CN" altLang="mr-IN" sz="2000" dirty="0"/>
              <a:t>即为字母</a:t>
            </a:r>
            <a:r>
              <a:rPr lang="zh-CN" altLang="mr-IN" sz="2000" dirty="0">
                <a:latin typeface="Times New Roman" charset="0"/>
                <a:ea typeface="Times New Roman" charset="0"/>
                <a:cs typeface="Times New Roman" charset="0"/>
              </a:rPr>
              <a:t>’</a:t>
            </a:r>
            <a:r>
              <a:rPr lang="mr-IN" altLang="zh-CN" sz="2000" dirty="0" err="1">
                <a:latin typeface="Times New Roman" charset="0"/>
                <a:ea typeface="Times New Roman" charset="0"/>
                <a:cs typeface="Times New Roman" charset="0"/>
              </a:rPr>
              <a:t>H</a:t>
            </a:r>
            <a:r>
              <a:rPr lang="mr-IN" altLang="zh-CN" sz="2000" dirty="0">
                <a:latin typeface="Times New Roman" charset="0"/>
                <a:ea typeface="Times New Roman" charset="0"/>
                <a:cs typeface="Times New Roman" charset="0"/>
              </a:rPr>
              <a:t>’</a:t>
            </a:r>
            <a:r>
              <a:rPr lang="zh-CN" altLang="mr-IN" sz="2000" dirty="0"/>
              <a:t>出现的频率</a:t>
            </a:r>
            <a:endParaRPr lang="en-US" altLang="zh-CN" sz="2000" dirty="0"/>
          </a:p>
          <a:p>
            <a:pPr marL="342900" indent="-342900">
              <a:lnSpc>
                <a:spcPct val="120000"/>
              </a:lnSpc>
              <a:buClr>
                <a:srgbClr val="FF0000"/>
              </a:buClr>
              <a:buFont typeface="Arial" panose="020B0604020202020204" pitchFamily="34" charset="0"/>
              <a:buChar char="•"/>
            </a:pPr>
            <a:endParaRPr lang="en-US" altLang="zh-CN" sz="2000" dirty="0"/>
          </a:p>
          <a:p>
            <a:pPr marL="342900" indent="-342900">
              <a:lnSpc>
                <a:spcPct val="120000"/>
              </a:lnSpc>
              <a:buClr>
                <a:srgbClr val="FF0000"/>
              </a:buClr>
              <a:buFont typeface="Arial" panose="020B0604020202020204" pitchFamily="34" charset="0"/>
              <a:buChar char="•"/>
            </a:pPr>
            <a:endParaRPr lang="en-US" altLang="zh-CN" sz="2000" dirty="0"/>
          </a:p>
          <a:p>
            <a:pPr marL="342900" indent="-342900">
              <a:lnSpc>
                <a:spcPct val="120000"/>
              </a:lnSpc>
              <a:buClr>
                <a:srgbClr val="FF0000"/>
              </a:buClr>
              <a:buFont typeface="Arial" panose="020B0604020202020204" pitchFamily="34" charset="0"/>
              <a:buChar char="•"/>
            </a:pPr>
            <a:endParaRPr lang="en-US" altLang="zh-CN" sz="2000" dirty="0"/>
          </a:p>
          <a:p>
            <a:pPr>
              <a:lnSpc>
                <a:spcPct val="120000"/>
              </a:lnSpc>
              <a:buClr>
                <a:srgbClr val="FF0000"/>
              </a:buClr>
            </a:pPr>
            <a:endParaRPr lang="en-US" altLang="zh-CN" sz="2000" dirty="0"/>
          </a:p>
          <a:p>
            <a:pPr marL="342900" indent="-342900">
              <a:lnSpc>
                <a:spcPct val="120000"/>
              </a:lnSpc>
              <a:buClr>
                <a:srgbClr val="FF0000"/>
              </a:buClr>
              <a:buFont typeface="Arial" panose="020B0604020202020204" pitchFamily="34" charset="0"/>
              <a:buChar char="•"/>
            </a:pPr>
            <a:endParaRPr lang="en-US" altLang="zh-CN" sz="2000" dirty="0"/>
          </a:p>
          <a:p>
            <a:pPr marL="342900" indent="-342900">
              <a:lnSpc>
                <a:spcPct val="120000"/>
              </a:lnSpc>
              <a:buClr>
                <a:srgbClr val="FF0000"/>
              </a:buClr>
              <a:buFont typeface="Arial" panose="020B0604020202020204" pitchFamily="34" charset="0"/>
              <a:buChar char="•"/>
            </a:pPr>
            <a:r>
              <a:rPr lang="en-US" altLang="zh-CN" sz="2000" dirty="0"/>
              <a:t>in</a:t>
            </a:r>
            <a:r>
              <a:rPr lang="zh-CN" altLang="en-US" sz="2000" dirty="0"/>
              <a:t>操作在字典中仍然适用，例如 </a:t>
            </a:r>
            <a:r>
              <a:rPr lang="en-US" altLang="zh-CN" sz="2000" dirty="0"/>
              <a:t>‘o’ in </a:t>
            </a:r>
            <a:r>
              <a:rPr lang="en-US" altLang="zh-CN" sz="2000" dirty="0" err="1"/>
              <a:t>mdict</a:t>
            </a:r>
            <a:r>
              <a:rPr lang="zh-CN" altLang="en-US" sz="2000" dirty="0"/>
              <a:t>，则返回</a:t>
            </a:r>
            <a:r>
              <a:rPr lang="en-US" altLang="zh-CN" sz="2000" dirty="0"/>
              <a:t>True</a:t>
            </a:r>
          </a:p>
          <a:p>
            <a:pPr marL="342900" indent="-342900">
              <a:lnSpc>
                <a:spcPct val="120000"/>
              </a:lnSpc>
              <a:buClr>
                <a:srgbClr val="FF0000"/>
              </a:buClr>
              <a:buFont typeface="Arial" panose="020B0604020202020204" pitchFamily="34" charset="0"/>
              <a:buChar char="•"/>
            </a:pPr>
            <a:r>
              <a:rPr lang="en-US" altLang="zh-CN" sz="2000" dirty="0" err="1"/>
              <a:t>len</a:t>
            </a:r>
            <a:r>
              <a:rPr lang="en-US" altLang="zh-CN" sz="2000" dirty="0"/>
              <a:t>(</a:t>
            </a:r>
            <a:r>
              <a:rPr lang="en-US" altLang="zh-CN" sz="2000" dirty="0" err="1"/>
              <a:t>mdict</a:t>
            </a:r>
            <a:r>
              <a:rPr lang="en-US" altLang="zh-CN" sz="2000" dirty="0"/>
              <a:t>) </a:t>
            </a:r>
            <a:r>
              <a:rPr lang="zh-CN" altLang="en-US" sz="2000" dirty="0"/>
              <a:t>返回字典中键值对的个数，这里是</a:t>
            </a:r>
            <a:r>
              <a:rPr lang="en-US" altLang="zh-CN" sz="2000" dirty="0"/>
              <a:t>4</a:t>
            </a:r>
          </a:p>
          <a:p>
            <a:pPr marL="342900" indent="-342900">
              <a:lnSpc>
                <a:spcPct val="12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字典中键值对中的值还可以是字典，即嵌套字典，如：</a:t>
            </a:r>
            <a:r>
              <a:rPr lang="mr-IN" altLang="zh-CN" sz="2000" dirty="0">
                <a:latin typeface="Times New Roman" panose="02020603050405020304" pitchFamily="18" charset="0"/>
                <a:cs typeface="Times New Roman" panose="02020603050405020304" pitchFamily="18" charset="0"/>
              </a:rPr>
              <a:t>mdict2 = {'</a:t>
            </a:r>
            <a:r>
              <a:rPr lang="mr-IN" altLang="zh-CN" sz="2000" dirty="0" err="1">
                <a:latin typeface="Times New Roman" panose="02020603050405020304" pitchFamily="18" charset="0"/>
                <a:cs typeface="Times New Roman" panose="02020603050405020304" pitchFamily="18" charset="0"/>
              </a:rPr>
              <a:t>H</a:t>
            </a:r>
            <a:r>
              <a:rPr lang="mr-IN" altLang="zh-CN" sz="2000" dirty="0">
                <a:latin typeface="Times New Roman" panose="02020603050405020304" pitchFamily="18" charset="0"/>
                <a:cs typeface="Times New Roman" panose="02020603050405020304" pitchFamily="18" charset="0"/>
              </a:rPr>
              <a:t>':{'count':1,'freq':0.2}, '</a:t>
            </a:r>
            <a:r>
              <a:rPr lang="mr-IN" altLang="zh-CN" sz="2000" dirty="0" err="1">
                <a:latin typeface="Times New Roman" panose="02020603050405020304" pitchFamily="18" charset="0"/>
                <a:cs typeface="Times New Roman" panose="02020603050405020304" pitchFamily="18" charset="0"/>
              </a:rPr>
              <a:t>e</a:t>
            </a:r>
            <a:r>
              <a:rPr lang="mr-IN" altLang="zh-CN" sz="2000" dirty="0">
                <a:latin typeface="Times New Roman" panose="02020603050405020304" pitchFamily="18" charset="0"/>
                <a:cs typeface="Times New Roman" panose="02020603050405020304" pitchFamily="18" charset="0"/>
              </a:rPr>
              <a:t>':{'count':1,'freq':0.2}, '</a:t>
            </a:r>
            <a:r>
              <a:rPr lang="mr-IN" altLang="zh-CN" sz="2000" dirty="0" err="1">
                <a:latin typeface="Times New Roman" panose="02020603050405020304" pitchFamily="18" charset="0"/>
                <a:cs typeface="Times New Roman" panose="02020603050405020304" pitchFamily="18" charset="0"/>
              </a:rPr>
              <a:t>l</a:t>
            </a:r>
            <a:r>
              <a:rPr lang="mr-IN" altLang="zh-CN" sz="2000" dirty="0">
                <a:latin typeface="Times New Roman" panose="02020603050405020304" pitchFamily="18" charset="0"/>
                <a:cs typeface="Times New Roman" panose="02020603050405020304" pitchFamily="18" charset="0"/>
              </a:rPr>
              <a:t>':{'count':2,'freq':0.4}, '</a:t>
            </a:r>
            <a:r>
              <a:rPr lang="mr-IN" altLang="zh-CN" sz="2000" dirty="0" err="1">
                <a:latin typeface="Times New Roman" panose="02020603050405020304" pitchFamily="18" charset="0"/>
                <a:cs typeface="Times New Roman" panose="02020603050405020304" pitchFamily="18" charset="0"/>
              </a:rPr>
              <a:t>o</a:t>
            </a:r>
            <a:r>
              <a:rPr lang="mr-IN" altLang="zh-CN" sz="2000" dirty="0">
                <a:latin typeface="Times New Roman" panose="02020603050405020304" pitchFamily="18" charset="0"/>
                <a:cs typeface="Times New Roman" panose="02020603050405020304" pitchFamily="18" charset="0"/>
              </a:rPr>
              <a:t>':{'count':1,'freq':0.2}} </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7B36233C-3264-4E51-9971-0FFC416AF75D}"/>
              </a:ext>
            </a:extLst>
          </p:cNvPr>
          <p:cNvGraphicFramePr>
            <a:graphicFrameLocks noChangeAspect="1"/>
          </p:cNvGraphicFramePr>
          <p:nvPr>
            <p:extLst>
              <p:ext uri="{D42A27DB-BD31-4B8C-83A1-F6EECF244321}">
                <p14:modId xmlns:p14="http://schemas.microsoft.com/office/powerpoint/2010/main" val="585931935"/>
              </p:ext>
            </p:extLst>
          </p:nvPr>
        </p:nvGraphicFramePr>
        <p:xfrm>
          <a:off x="1406237" y="2284593"/>
          <a:ext cx="9060873" cy="1569714"/>
        </p:xfrm>
        <a:graphic>
          <a:graphicData uri="http://schemas.openxmlformats.org/presentationml/2006/ole">
            <mc:AlternateContent xmlns:mc="http://schemas.openxmlformats.org/markup-compatibility/2006">
              <mc:Choice xmlns:v="urn:schemas-microsoft-com:vml" Requires="v">
                <p:oleObj spid="_x0000_s7185" name="Document" r:id="rId3" imgW="5499689" imgH="1224944" progId="Word.Document.12">
                  <p:embed/>
                </p:oleObj>
              </mc:Choice>
              <mc:Fallback>
                <p:oleObj name="Document" r:id="rId3" imgW="5499689" imgH="1224944" progId="Word.Document.12">
                  <p:embed/>
                  <p:pic>
                    <p:nvPicPr>
                      <p:cNvPr id="7" name="对象 6"/>
                      <p:cNvPicPr/>
                      <p:nvPr/>
                    </p:nvPicPr>
                    <p:blipFill>
                      <a:blip r:embed="rId4"/>
                      <a:stretch>
                        <a:fillRect/>
                      </a:stretch>
                    </p:blipFill>
                    <p:spPr>
                      <a:xfrm>
                        <a:off x="1406237" y="2284593"/>
                        <a:ext cx="9060873" cy="1569714"/>
                      </a:xfrm>
                      <a:prstGeom prst="rect">
                        <a:avLst/>
                      </a:prstGeom>
                    </p:spPr>
                  </p:pic>
                </p:oleObj>
              </mc:Fallback>
            </mc:AlternateContent>
          </a:graphicData>
        </a:graphic>
      </p:graphicFrame>
    </p:spTree>
    <p:extLst>
      <p:ext uri="{BB962C8B-B14F-4D97-AF65-F5344CB8AC3E}">
        <p14:creationId xmlns:p14="http://schemas.microsoft.com/office/powerpoint/2010/main" val="93643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r>
              <a:rPr lang="en-US" altLang="zh-CN" dirty="0">
                <a:solidFill>
                  <a:srgbClr val="C00000"/>
                </a:solidFill>
              </a:rPr>
              <a:t>—</a:t>
            </a:r>
            <a:r>
              <a:rPr lang="zh-CN" altLang="en-US" dirty="0">
                <a:solidFill>
                  <a:srgbClr val="C00000"/>
                </a:solidFill>
              </a:rPr>
              <a:t>字典的常用方法</a:t>
            </a:r>
          </a:p>
        </p:txBody>
      </p:sp>
      <p:graphicFrame>
        <p:nvGraphicFramePr>
          <p:cNvPr id="6" name="对象 5">
            <a:extLst>
              <a:ext uri="{FF2B5EF4-FFF2-40B4-BE49-F238E27FC236}">
                <a16:creationId xmlns:a16="http://schemas.microsoft.com/office/drawing/2014/main" id="{28CEED67-B1A7-4945-B45B-CF428B1244A4}"/>
              </a:ext>
            </a:extLst>
          </p:cNvPr>
          <p:cNvGraphicFramePr>
            <a:graphicFrameLocks noChangeAspect="1"/>
          </p:cNvGraphicFramePr>
          <p:nvPr>
            <p:extLst>
              <p:ext uri="{D42A27DB-BD31-4B8C-83A1-F6EECF244321}">
                <p14:modId xmlns:p14="http://schemas.microsoft.com/office/powerpoint/2010/main" val="2307720088"/>
              </p:ext>
            </p:extLst>
          </p:nvPr>
        </p:nvGraphicFramePr>
        <p:xfrm>
          <a:off x="1548521" y="1250439"/>
          <a:ext cx="9094958" cy="5452764"/>
        </p:xfrm>
        <a:graphic>
          <a:graphicData uri="http://schemas.openxmlformats.org/presentationml/2006/ole">
            <mc:AlternateContent xmlns:mc="http://schemas.openxmlformats.org/markup-compatibility/2006">
              <mc:Choice xmlns:v="urn:schemas-microsoft-com:vml" Requires="v">
                <p:oleObj spid="_x0000_s8209" name="文档" r:id="rId3" imgW="5486400" imgH="3289300" progId="Word.Document.12">
                  <p:embed/>
                </p:oleObj>
              </mc:Choice>
              <mc:Fallback>
                <p:oleObj name="文档" r:id="rId3" imgW="5486400" imgH="3289300" progId="Word.Document.12">
                  <p:embed/>
                  <p:pic>
                    <p:nvPicPr>
                      <p:cNvPr id="8" name="对象 7"/>
                      <p:cNvPicPr/>
                      <p:nvPr/>
                    </p:nvPicPr>
                    <p:blipFill>
                      <a:blip r:embed="rId4"/>
                      <a:stretch>
                        <a:fillRect/>
                      </a:stretch>
                    </p:blipFill>
                    <p:spPr>
                      <a:xfrm>
                        <a:off x="1548521" y="1250439"/>
                        <a:ext cx="9094958" cy="5452764"/>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542A347E-8C0E-46C8-995E-0258D26A1297}"/>
              </a:ext>
            </a:extLst>
          </p:cNvPr>
          <p:cNvSpPr txBox="1"/>
          <p:nvPr/>
        </p:nvSpPr>
        <p:spPr>
          <a:xfrm>
            <a:off x="5096593" y="850329"/>
            <a:ext cx="2109649" cy="400110"/>
          </a:xfrm>
          <a:prstGeom prst="rect">
            <a:avLst/>
          </a:prstGeom>
          <a:noFill/>
        </p:spPr>
        <p:txBody>
          <a:bodyPr wrap="square" rtlCol="0">
            <a:spAutoFit/>
          </a:bodyPr>
          <a:lstStyle/>
          <a:p>
            <a:r>
              <a:rPr lang="zh-CN" altLang="en-US" sz="2000" b="1" dirty="0">
                <a:latin typeface="Times New Roman" panose="02020603050405020304" pitchFamily="18" charset="0"/>
                <a:cs typeface="Times New Roman" panose="02020603050405020304" pitchFamily="18" charset="0"/>
              </a:rPr>
              <a:t>字典常用方法表</a:t>
            </a:r>
          </a:p>
        </p:txBody>
      </p:sp>
    </p:spTree>
    <p:extLst>
      <p:ext uri="{BB962C8B-B14F-4D97-AF65-F5344CB8AC3E}">
        <p14:creationId xmlns:p14="http://schemas.microsoft.com/office/powerpoint/2010/main" val="2183030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r>
              <a:rPr lang="en-US" altLang="zh-CN" dirty="0">
                <a:solidFill>
                  <a:srgbClr val="C00000"/>
                </a:solidFill>
              </a:rPr>
              <a:t>—</a:t>
            </a:r>
            <a:r>
              <a:rPr lang="zh-CN" altLang="en-US" dirty="0">
                <a:solidFill>
                  <a:srgbClr val="C00000"/>
                </a:solidFill>
              </a:rPr>
              <a:t>字典的常用方法</a:t>
            </a:r>
          </a:p>
        </p:txBody>
      </p:sp>
      <p:graphicFrame>
        <p:nvGraphicFramePr>
          <p:cNvPr id="3" name="对象 2">
            <a:extLst>
              <a:ext uri="{FF2B5EF4-FFF2-40B4-BE49-F238E27FC236}">
                <a16:creationId xmlns:a16="http://schemas.microsoft.com/office/drawing/2014/main" id="{4A8AEB21-80FF-4EED-8581-24742C2E66C3}"/>
              </a:ext>
            </a:extLst>
          </p:cNvPr>
          <p:cNvGraphicFramePr>
            <a:graphicFrameLocks noChangeAspect="1"/>
          </p:cNvGraphicFramePr>
          <p:nvPr>
            <p:extLst>
              <p:ext uri="{D42A27DB-BD31-4B8C-83A1-F6EECF244321}">
                <p14:modId xmlns:p14="http://schemas.microsoft.com/office/powerpoint/2010/main" val="314151856"/>
              </p:ext>
            </p:extLst>
          </p:nvPr>
        </p:nvGraphicFramePr>
        <p:xfrm>
          <a:off x="2048741" y="1339988"/>
          <a:ext cx="8280573" cy="4964510"/>
        </p:xfrm>
        <a:graphic>
          <a:graphicData uri="http://schemas.openxmlformats.org/presentationml/2006/ole">
            <mc:AlternateContent xmlns:mc="http://schemas.openxmlformats.org/markup-compatibility/2006">
              <mc:Choice xmlns:v="urn:schemas-microsoft-com:vml" Requires="v">
                <p:oleObj spid="_x0000_s9230" name="文档" r:id="rId3" imgW="5486400" imgH="3289300" progId="Word.Document.12">
                  <p:embed/>
                </p:oleObj>
              </mc:Choice>
              <mc:Fallback>
                <p:oleObj name="文档" r:id="rId3" imgW="5486400" imgH="3289300" progId="Word.Document.12">
                  <p:embed/>
                  <p:pic>
                    <p:nvPicPr>
                      <p:cNvPr id="8" name="对象 7"/>
                      <p:cNvPicPr/>
                      <p:nvPr/>
                    </p:nvPicPr>
                    <p:blipFill>
                      <a:blip r:embed="rId4"/>
                      <a:stretch>
                        <a:fillRect/>
                      </a:stretch>
                    </p:blipFill>
                    <p:spPr>
                      <a:xfrm>
                        <a:off x="2048741" y="1339988"/>
                        <a:ext cx="8280573" cy="4964510"/>
                      </a:xfrm>
                      <a:prstGeom prst="rect">
                        <a:avLst/>
                      </a:prstGeom>
                    </p:spPr>
                  </p:pic>
                </p:oleObj>
              </mc:Fallback>
            </mc:AlternateContent>
          </a:graphicData>
        </a:graphic>
      </p:graphicFrame>
    </p:spTree>
    <p:extLst>
      <p:ext uri="{BB962C8B-B14F-4D97-AF65-F5344CB8AC3E}">
        <p14:creationId xmlns:p14="http://schemas.microsoft.com/office/powerpoint/2010/main" val="2953899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4" name="文本框 3">
            <a:extLst>
              <a:ext uri="{FF2B5EF4-FFF2-40B4-BE49-F238E27FC236}">
                <a16:creationId xmlns:a16="http://schemas.microsoft.com/office/drawing/2014/main" id="{B130C033-7CD3-45D7-9F96-BFB157D17715}"/>
              </a:ext>
            </a:extLst>
          </p:cNvPr>
          <p:cNvSpPr txBox="1"/>
          <p:nvPr/>
        </p:nvSpPr>
        <p:spPr>
          <a:xfrm>
            <a:off x="1359190" y="1419104"/>
            <a:ext cx="8423148"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：统计给定字符串</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mstr</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=“Hello world, I am using Python to program.”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中各个字符出现的次数 </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BCDE05A-68BF-40E8-A1EA-2B33C855CAAD}"/>
              </a:ext>
            </a:extLst>
          </p:cNvPr>
          <p:cNvSpPr txBox="1">
            <a:spLocks noChangeArrowheads="1"/>
          </p:cNvSpPr>
          <p:nvPr/>
        </p:nvSpPr>
        <p:spPr bwMode="auto">
          <a:xfrm>
            <a:off x="1586533" y="2264461"/>
            <a:ext cx="8348908" cy="3539182"/>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程序：统计字符串中各字符出现次数</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mstr</a:t>
            </a:r>
            <a:r>
              <a:rPr lang="en-US" kern="100" dirty="0">
                <a:effectLst/>
                <a:latin typeface="微软雅黑" panose="020B0503020204020204" pitchFamily="34" charset="-122"/>
                <a:ea typeface="微软雅黑" panose="020B0503020204020204" pitchFamily="34" charset="-122"/>
                <a:cs typeface="Times New Roman" charset="0"/>
              </a:rPr>
              <a:t> = "Hello world, I am using Python to program."</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mlist</a:t>
            </a:r>
            <a:r>
              <a:rPr lang="en-US" kern="100" dirty="0">
                <a:effectLst/>
                <a:latin typeface="微软雅黑" panose="020B0503020204020204" pitchFamily="34" charset="-122"/>
                <a:ea typeface="微软雅黑" panose="020B0503020204020204" pitchFamily="34" charset="-122"/>
                <a:cs typeface="Times New Roman" charset="0"/>
              </a:rPr>
              <a:t> = list(</a:t>
            </a:r>
            <a:r>
              <a:rPr lang="en-US" kern="100" dirty="0" err="1">
                <a:effectLst/>
                <a:latin typeface="微软雅黑" panose="020B0503020204020204" pitchFamily="34" charset="-122"/>
                <a:ea typeface="微软雅黑" panose="020B0503020204020204" pitchFamily="34" charset="-122"/>
                <a:cs typeface="Times New Roman" charset="0"/>
              </a:rPr>
              <a:t>mstr</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将字符串转成列表</a:t>
            </a:r>
            <a:r>
              <a:rPr lang="zh-CN" altLang="en-US" kern="100" dirty="0">
                <a:effectLst/>
                <a:latin typeface="微软雅黑" panose="020B0503020204020204" pitchFamily="34" charset="-122"/>
                <a:ea typeface="微软雅黑" panose="020B0503020204020204" pitchFamily="34" charset="-122"/>
                <a:cs typeface="Times New Roman" charset="0"/>
              </a:rPr>
              <a:t>（无意义？）</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mdict</a:t>
            </a:r>
            <a:r>
              <a:rPr lang="en-US" kern="100" dirty="0">
                <a:effectLst/>
                <a:latin typeface="微软雅黑" panose="020B0503020204020204" pitchFamily="34" charset="-122"/>
                <a:ea typeface="微软雅黑" panose="020B0503020204020204" pitchFamily="34" charset="-122"/>
                <a:cs typeface="Times New Roman" charset="0"/>
              </a:rPr>
              <a:t> = {}</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for e in </a:t>
            </a:r>
            <a:r>
              <a:rPr lang="en-US" kern="100" dirty="0" err="1">
                <a:effectLst/>
                <a:latin typeface="微软雅黑" panose="020B0503020204020204" pitchFamily="34" charset="-122"/>
                <a:ea typeface="微软雅黑" panose="020B0503020204020204" pitchFamily="34" charset="-122"/>
                <a:cs typeface="Times New Roman" charset="0"/>
              </a:rPr>
              <a:t>mlist</a:t>
            </a:r>
            <a:r>
              <a:rPr lang="en-US" kern="100" dirty="0">
                <a:effectLst/>
                <a:latin typeface="微软雅黑" panose="020B0503020204020204" pitchFamily="34" charset="-122"/>
                <a:ea typeface="微软雅黑" panose="020B0503020204020204" pitchFamily="34" charset="-122"/>
                <a:cs typeface="Times New Roman" charset="0"/>
              </a:rPr>
              <a:t>: </a:t>
            </a:r>
            <a:r>
              <a:rPr lang="en-US" altLang="zh-CN" kern="100" dirty="0">
                <a:effectLst/>
                <a:latin typeface="微软雅黑" panose="020B0503020204020204" pitchFamily="34" charset="-122"/>
                <a:ea typeface="微软雅黑" panose="020B0503020204020204" pitchFamily="34" charset="-122"/>
                <a:cs typeface="Times New Roman" charset="0"/>
              </a:rPr>
              <a:t># for e in </a:t>
            </a:r>
            <a:r>
              <a:rPr lang="en-US" altLang="zh-CN" kern="100" dirty="0" err="1">
                <a:effectLst/>
                <a:latin typeface="微软雅黑" panose="020B0503020204020204" pitchFamily="34" charset="-122"/>
                <a:ea typeface="微软雅黑" panose="020B0503020204020204" pitchFamily="34" charset="-122"/>
                <a:cs typeface="Times New Roman" charset="0"/>
              </a:rPr>
              <a:t>mstr</a:t>
            </a:r>
            <a:r>
              <a:rPr lang="zh-CN" altLang="en-US" kern="100" dirty="0">
                <a:effectLst/>
                <a:latin typeface="微软雅黑" panose="020B0503020204020204" pitchFamily="34" charset="-122"/>
                <a:ea typeface="微软雅黑" panose="020B0503020204020204" pitchFamily="34" charset="-122"/>
                <a:cs typeface="Times New Roman" charset="0"/>
              </a:rPr>
              <a:t>也可以</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if </a:t>
            </a:r>
            <a:r>
              <a:rPr lang="en-US" kern="100" dirty="0" err="1">
                <a:effectLst/>
                <a:latin typeface="微软雅黑" panose="020B0503020204020204" pitchFamily="34" charset="-122"/>
                <a:ea typeface="微软雅黑" panose="020B0503020204020204" pitchFamily="34" charset="-122"/>
                <a:cs typeface="Times New Roman" charset="0"/>
              </a:rPr>
              <a:t>mdict.get</a:t>
            </a:r>
            <a:r>
              <a:rPr lang="en-US" kern="100" dirty="0">
                <a:effectLst/>
                <a:latin typeface="微软雅黑" panose="020B0503020204020204" pitchFamily="34" charset="-122"/>
                <a:ea typeface="微软雅黑" panose="020B0503020204020204" pitchFamily="34" charset="-122"/>
                <a:cs typeface="Times New Roman" charset="0"/>
              </a:rPr>
              <a:t>(e,-1)==-1:	#</a:t>
            </a:r>
            <a:r>
              <a:rPr lang="zh-CN" kern="100" dirty="0">
                <a:effectLst/>
                <a:latin typeface="微软雅黑" panose="020B0503020204020204" pitchFamily="34" charset="-122"/>
                <a:ea typeface="微软雅黑" panose="020B0503020204020204" pitchFamily="34" charset="-122"/>
                <a:cs typeface="Times New Roman" charset="0"/>
              </a:rPr>
              <a:t>还没出现过</a:t>
            </a:r>
            <a:r>
              <a:rPr lang="zh-CN" altLang="en-US" kern="100" dirty="0">
                <a:latin typeface="微软雅黑" panose="020B0503020204020204" pitchFamily="34" charset="-122"/>
                <a:ea typeface="微软雅黑" panose="020B0503020204020204" pitchFamily="34" charset="-122"/>
                <a:cs typeface="Times New Roman" charset="0"/>
              </a:rPr>
              <a:t>赋值</a:t>
            </a:r>
            <a:r>
              <a:rPr lang="en-US" altLang="zh-CN" kern="100" dirty="0">
                <a:latin typeface="微软雅黑" panose="020B0503020204020204" pitchFamily="34" charset="-122"/>
                <a:ea typeface="微软雅黑" panose="020B0503020204020204" pitchFamily="34" charset="-122"/>
                <a:cs typeface="Times New Roman" charset="0"/>
              </a:rPr>
              <a:t>-1</a:t>
            </a:r>
            <a:r>
              <a:rPr lang="zh-CN" kern="100" dirty="0">
                <a:effectLst/>
                <a:latin typeface="微软雅黑" panose="020B0503020204020204" pitchFamily="34" charset="-122"/>
                <a:ea typeface="微软雅黑" panose="020B0503020204020204" pitchFamily="34" charset="-122"/>
                <a:cs typeface="Times New Roman" charset="0"/>
              </a:rPr>
              <a:t>，</a:t>
            </a:r>
            <a:r>
              <a:rPr lang="zh-CN" altLang="en-US" kern="100" dirty="0">
                <a:effectLst/>
                <a:latin typeface="微软雅黑" panose="020B0503020204020204" pitchFamily="34" charset="-122"/>
                <a:ea typeface="微软雅黑" panose="020B0503020204020204" pitchFamily="34" charset="-122"/>
                <a:cs typeface="Times New Roman" charset="0"/>
              </a:rPr>
              <a:t>或</a:t>
            </a:r>
            <a:r>
              <a:rPr lang="zh-CN" kern="100" dirty="0">
                <a:effectLst/>
                <a:latin typeface="微软雅黑" panose="020B0503020204020204" pitchFamily="34" charset="-122"/>
                <a:ea typeface="微软雅黑" panose="020B0503020204020204" pitchFamily="34" charset="-122"/>
                <a:cs typeface="Times New Roman" charset="0"/>
              </a:rPr>
              <a:t>写作</a:t>
            </a:r>
            <a:r>
              <a:rPr lang="en-US" kern="100" dirty="0">
                <a:effectLst/>
                <a:latin typeface="微软雅黑" panose="020B0503020204020204" pitchFamily="34" charset="-122"/>
                <a:ea typeface="微软雅黑" panose="020B0503020204020204" pitchFamily="34" charset="-122"/>
                <a:cs typeface="Times New Roman" charset="0"/>
              </a:rPr>
              <a:t>if e not in </a:t>
            </a:r>
            <a:r>
              <a:rPr lang="en-US" kern="100" dirty="0" err="1">
                <a:effectLst/>
                <a:latin typeface="微软雅黑" panose="020B0503020204020204" pitchFamily="34" charset="-122"/>
                <a:ea typeface="微软雅黑" panose="020B0503020204020204" pitchFamily="34" charset="-122"/>
                <a:cs typeface="Times New Roman" charset="0"/>
              </a:rPr>
              <a:t>mdict</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r>
              <a:rPr lang="en-US" kern="100" dirty="0" err="1">
                <a:effectLst/>
                <a:latin typeface="微软雅黑" panose="020B0503020204020204" pitchFamily="34" charset="-122"/>
                <a:ea typeface="微软雅黑" panose="020B0503020204020204" pitchFamily="34" charset="-122"/>
                <a:cs typeface="Times New Roman" charset="0"/>
              </a:rPr>
              <a:t>mdict</a:t>
            </a:r>
            <a:r>
              <a:rPr lang="en-US" kern="100" dirty="0">
                <a:effectLst/>
                <a:latin typeface="微软雅黑" panose="020B0503020204020204" pitchFamily="34" charset="-122"/>
                <a:ea typeface="微软雅黑" panose="020B0503020204020204" pitchFamily="34" charset="-122"/>
                <a:cs typeface="Times New Roman" charset="0"/>
              </a:rPr>
              <a:t>[e]=1</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else:			#</a:t>
            </a:r>
            <a:r>
              <a:rPr lang="zh-CN" kern="100" dirty="0">
                <a:effectLst/>
                <a:latin typeface="微软雅黑" panose="020B0503020204020204" pitchFamily="34" charset="-122"/>
                <a:ea typeface="微软雅黑" panose="020B0503020204020204" pitchFamily="34" charset="-122"/>
                <a:cs typeface="Times New Roman" charset="0"/>
              </a:rPr>
              <a:t>出现过</a:t>
            </a:r>
            <a:r>
              <a:rPr lang="en-US" kern="100" dirty="0">
                <a:effectLst/>
                <a:latin typeface="微软雅黑" panose="020B0503020204020204" pitchFamily="34" charset="-122"/>
                <a:ea typeface="微软雅黑" panose="020B0503020204020204" pitchFamily="34" charset="-122"/>
                <a:cs typeface="Times New Roman" charset="0"/>
              </a:rPr>
              <a:t>				</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r>
              <a:rPr lang="en-US" kern="100" dirty="0" err="1">
                <a:effectLst/>
                <a:latin typeface="微软雅黑" panose="020B0503020204020204" pitchFamily="34" charset="-122"/>
                <a:ea typeface="微软雅黑" panose="020B0503020204020204" pitchFamily="34" charset="-122"/>
                <a:cs typeface="Times New Roman" charset="0"/>
              </a:rPr>
              <a:t>mdict</a:t>
            </a:r>
            <a:r>
              <a:rPr lang="en-US" kern="100" dirty="0">
                <a:effectLst/>
                <a:latin typeface="微软雅黑" panose="020B0503020204020204" pitchFamily="34" charset="-122"/>
                <a:ea typeface="微软雅黑" panose="020B0503020204020204" pitchFamily="34" charset="-122"/>
                <a:cs typeface="Times New Roman" charset="0"/>
              </a:rPr>
              <a:t>[e]+=1</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for </a:t>
            </a:r>
            <a:r>
              <a:rPr lang="en-US" kern="100" dirty="0" err="1">
                <a:effectLst/>
                <a:latin typeface="微软雅黑" panose="020B0503020204020204" pitchFamily="34" charset="-122"/>
                <a:ea typeface="微软雅黑" panose="020B0503020204020204" pitchFamily="34" charset="-122"/>
                <a:cs typeface="Times New Roman" charset="0"/>
              </a:rPr>
              <a:t>key,value</a:t>
            </a:r>
            <a:r>
              <a:rPr lang="en-US" kern="100" dirty="0">
                <a:effectLst/>
                <a:latin typeface="微软雅黑" panose="020B0503020204020204" pitchFamily="34" charset="-122"/>
                <a:ea typeface="微软雅黑" panose="020B0503020204020204" pitchFamily="34" charset="-122"/>
                <a:cs typeface="Times New Roman" charset="0"/>
              </a:rPr>
              <a:t> in </a:t>
            </a:r>
            <a:r>
              <a:rPr lang="en-US" kern="100" dirty="0" err="1">
                <a:effectLst/>
                <a:latin typeface="微软雅黑" panose="020B0503020204020204" pitchFamily="34" charset="-122"/>
                <a:ea typeface="微软雅黑" panose="020B0503020204020204" pitchFamily="34" charset="-122"/>
                <a:cs typeface="Times New Roman" charset="0"/>
              </a:rPr>
              <a:t>mdict.items</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print (</a:t>
            </a:r>
            <a:r>
              <a:rPr lang="en-US" kern="100" dirty="0" err="1">
                <a:effectLst/>
                <a:latin typeface="微软雅黑" panose="020B0503020204020204" pitchFamily="34" charset="-122"/>
                <a:ea typeface="微软雅黑" panose="020B0503020204020204" pitchFamily="34" charset="-122"/>
                <a:cs typeface="Times New Roman" charset="0"/>
              </a:rPr>
              <a:t>key,value</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890403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6" name="文本框 5">
            <a:extLst>
              <a:ext uri="{FF2B5EF4-FFF2-40B4-BE49-F238E27FC236}">
                <a16:creationId xmlns:a16="http://schemas.microsoft.com/office/drawing/2014/main" id="{706B1F0D-B5D5-4BBB-BD77-C37C45AE154D}"/>
              </a:ext>
            </a:extLst>
          </p:cNvPr>
          <p:cNvSpPr txBox="1"/>
          <p:nvPr/>
        </p:nvSpPr>
        <p:spPr>
          <a:xfrm>
            <a:off x="1884426" y="914955"/>
            <a:ext cx="7421305"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字典是可变的，对字典可以修改</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添加、删除、赋值、更新</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altLang="zh-CN" sz="2000" dirty="0"/>
          </a:p>
        </p:txBody>
      </p:sp>
      <p:sp>
        <p:nvSpPr>
          <p:cNvPr id="3" name="文本框 2">
            <a:extLst>
              <a:ext uri="{FF2B5EF4-FFF2-40B4-BE49-F238E27FC236}">
                <a16:creationId xmlns:a16="http://schemas.microsoft.com/office/drawing/2014/main" id="{8D704905-9074-461A-A71C-1FB8E512535E}"/>
              </a:ext>
            </a:extLst>
          </p:cNvPr>
          <p:cNvSpPr txBox="1"/>
          <p:nvPr/>
        </p:nvSpPr>
        <p:spPr>
          <a:xfrm>
            <a:off x="1953597" y="1380931"/>
            <a:ext cx="7713306" cy="5170646"/>
          </a:xfrm>
          <a:prstGeom prst="rect">
            <a:avLst/>
          </a:prstGeom>
          <a:solidFill>
            <a:schemeClr val="accent1">
              <a:lumMod val="20000"/>
              <a:lumOff val="80000"/>
            </a:schemeClr>
          </a:solidFill>
        </p:spPr>
        <p:txBody>
          <a:bodyPr wrap="square" rtlCol="0">
            <a:spAutoFit/>
          </a:bodyPr>
          <a:lstStyle/>
          <a:p>
            <a:r>
              <a:rPr lang="en-US" altLang="zh-CN" b="1" dirty="0"/>
              <a:t>#&lt;</a:t>
            </a:r>
            <a:r>
              <a:rPr lang="zh-CN" altLang="zh-CN" b="1" dirty="0"/>
              <a:t>程序：对字典的修改</a:t>
            </a:r>
            <a:r>
              <a:rPr lang="en-US" altLang="zh-CN" b="1" dirty="0"/>
              <a:t>&gt;</a:t>
            </a:r>
            <a:endParaRPr lang="zh-CN" altLang="zh-CN" dirty="0"/>
          </a:p>
          <a:p>
            <a:r>
              <a:rPr lang="en-US" altLang="zh-CN" b="1" dirty="0"/>
              <a:t>#</a:t>
            </a:r>
            <a:r>
              <a:rPr lang="zh-CN" altLang="zh-CN" b="1" dirty="0"/>
              <a:t>代码</a:t>
            </a:r>
            <a:r>
              <a:rPr lang="en-US" altLang="zh-CN" b="1" dirty="0"/>
              <a:t>1</a:t>
            </a:r>
            <a:endParaRPr lang="zh-CN" altLang="zh-CN" dirty="0"/>
          </a:p>
          <a:p>
            <a:r>
              <a:rPr lang="en-US" altLang="zh-CN" sz="1600" dirty="0">
                <a:latin typeface="微软雅黑" panose="020B0503020204020204" pitchFamily="34" charset="-122"/>
                <a:ea typeface="微软雅黑" panose="020B0503020204020204" pitchFamily="34" charset="-122"/>
              </a:rPr>
              <a:t>di={'fruit':['</a:t>
            </a:r>
            <a:r>
              <a:rPr lang="en-US" altLang="zh-CN" sz="1600" dirty="0" err="1">
                <a:latin typeface="微软雅黑" panose="020B0503020204020204" pitchFamily="34" charset="-122"/>
                <a:ea typeface="微软雅黑" panose="020B0503020204020204" pitchFamily="34" charset="-122"/>
              </a:rPr>
              <a:t>apple','banana</a:t>
            </a:r>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di['fruit'].append('orange')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print(di)  # {'fruit': ['apple', 'banana', 'orange']}</a:t>
            </a:r>
            <a:endParaRPr lang="zh-CN" altLang="zh-CN" sz="1600"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代码</a:t>
            </a:r>
            <a:r>
              <a:rPr lang="en-US" altLang="zh-CN" sz="1600" b="1" dirty="0">
                <a:latin typeface="微软雅黑" panose="020B0503020204020204" pitchFamily="34" charset="-122"/>
                <a:ea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D={'name':'Python','price':40}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D['price']=70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print(D)  # {'name': 'Python', 'price': 70}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del D['price']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print(D)   # {'name': 'Python'}</a:t>
            </a:r>
            <a:endParaRPr lang="zh-CN" altLang="zh-CN" sz="1600"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代码</a:t>
            </a:r>
            <a:r>
              <a:rPr lang="en-US" altLang="zh-CN" sz="1600" b="1" dirty="0">
                <a:latin typeface="微软雅黑" panose="020B0503020204020204" pitchFamily="34" charset="-122"/>
                <a:ea typeface="微软雅黑" panose="020B0503020204020204" pitchFamily="34" charset="-122"/>
              </a:rPr>
              <a:t>3</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D={'name':'Python','price':40}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a:t>
            </a:r>
            <a:r>
              <a:rPr lang="en-US" altLang="zh-CN" sz="1600" dirty="0" err="1">
                <a:latin typeface="微软雅黑" panose="020B0503020204020204" pitchFamily="34" charset="-122"/>
                <a:ea typeface="微软雅黑" panose="020B0503020204020204" pitchFamily="34" charset="-122"/>
              </a:rPr>
              <a:t>D.pop</a:t>
            </a:r>
            <a:r>
              <a:rPr lang="en-US" altLang="zh-CN" sz="1600" dirty="0">
                <a:latin typeface="微软雅黑" panose="020B0503020204020204" pitchFamily="34" charset="-122"/>
                <a:ea typeface="微软雅黑" panose="020B0503020204020204" pitchFamily="34" charset="-122"/>
              </a:rPr>
              <a:t>('price'))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print(D)  # {'name': 'Python'}</a:t>
            </a:r>
            <a:endParaRPr lang="zh-CN" altLang="zh-CN" sz="1600"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代码</a:t>
            </a:r>
            <a:r>
              <a:rPr lang="en-US" altLang="zh-CN" sz="1600" b="1" dirty="0">
                <a:latin typeface="微软雅黑" panose="020B0503020204020204" pitchFamily="34" charset="-122"/>
                <a:ea typeface="微软雅黑" panose="020B0503020204020204" pitchFamily="34" charset="-122"/>
              </a:rPr>
              <a:t>4</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D={'name':'Python','price':40}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D1={'author':'</a:t>
            </a:r>
            <a:r>
              <a:rPr lang="en-US" altLang="zh-CN" sz="1600" dirty="0" err="1">
                <a:latin typeface="微软雅黑" panose="020B0503020204020204" pitchFamily="34" charset="-122"/>
                <a:ea typeface="微软雅黑" panose="020B0503020204020204" pitchFamily="34" charset="-122"/>
              </a:rPr>
              <a:t>Dr.Li</a:t>
            </a:r>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D.update</a:t>
            </a:r>
            <a:r>
              <a:rPr lang="en-US" altLang="zh-CN" sz="1600" dirty="0">
                <a:latin typeface="微软雅黑" panose="020B0503020204020204" pitchFamily="34" charset="-122"/>
                <a:ea typeface="微软雅黑" panose="020B0503020204020204" pitchFamily="34" charset="-122"/>
              </a:rPr>
              <a:t>(D1)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print(D)  # {'name': 'Python', 'price': 40, 'author': '</a:t>
            </a:r>
            <a:r>
              <a:rPr lang="en-US" altLang="zh-CN" sz="1600" dirty="0" err="1">
                <a:latin typeface="微软雅黑" panose="020B0503020204020204" pitchFamily="34" charset="-122"/>
                <a:ea typeface="微软雅黑" panose="020B0503020204020204" pitchFamily="34" charset="-122"/>
              </a:rPr>
              <a:t>Dr.Li</a:t>
            </a:r>
            <a:r>
              <a:rPr lang="en-US" altLang="zh-CN" dirty="0"/>
              <a:t>'}</a:t>
            </a:r>
            <a:endParaRPr lang="zh-CN" altLang="en-US" dirty="0"/>
          </a:p>
        </p:txBody>
      </p:sp>
    </p:spTree>
    <p:extLst>
      <p:ext uri="{BB962C8B-B14F-4D97-AF65-F5344CB8AC3E}">
        <p14:creationId xmlns:p14="http://schemas.microsoft.com/office/powerpoint/2010/main" val="247838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7" name="图片 6">
            <a:extLst>
              <a:ext uri="{FF2B5EF4-FFF2-40B4-BE49-F238E27FC236}">
                <a16:creationId xmlns:a16="http://schemas.microsoft.com/office/drawing/2014/main" id="{720645EC-6ED7-4FF9-9167-F0281EDD18DA}"/>
              </a:ext>
            </a:extLst>
          </p:cNvPr>
          <p:cNvPicPr>
            <a:picLocks noChangeAspect="1"/>
          </p:cNvPicPr>
          <p:nvPr/>
        </p:nvPicPr>
        <p:blipFill>
          <a:blip r:embed="rId5"/>
          <a:stretch>
            <a:fillRect/>
          </a:stretch>
        </p:blipFill>
        <p:spPr>
          <a:xfrm>
            <a:off x="2908899" y="2461558"/>
            <a:ext cx="6628202" cy="3218147"/>
          </a:xfrm>
          <a:prstGeom prst="rect">
            <a:avLst/>
          </a:prstGeom>
        </p:spPr>
      </p:pic>
    </p:spTree>
    <p:extLst>
      <p:ext uri="{BB962C8B-B14F-4D97-AF65-F5344CB8AC3E}">
        <p14:creationId xmlns:p14="http://schemas.microsoft.com/office/powerpoint/2010/main" val="396127786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8741" y="268145"/>
            <a:ext cx="7886700" cy="646810"/>
          </a:xfrm>
          <a:prstGeom prst="rect">
            <a:avLst/>
          </a:prstGeom>
        </p:spPr>
        <p:txBody>
          <a:bodyPr/>
          <a:lstStyle/>
          <a:p>
            <a:r>
              <a:rPr lang="en-US" altLang="zh-CN" dirty="0">
                <a:solidFill>
                  <a:srgbClr val="C00000"/>
                </a:solidFill>
              </a:rPr>
              <a:t>3.2.3 </a:t>
            </a:r>
            <a:r>
              <a:rPr lang="zh-CN" altLang="en-US" dirty="0">
                <a:solidFill>
                  <a:srgbClr val="C00000"/>
                </a:solidFill>
              </a:rPr>
              <a:t>字典</a:t>
            </a:r>
          </a:p>
        </p:txBody>
      </p:sp>
      <p:sp>
        <p:nvSpPr>
          <p:cNvPr id="5" name="文本框 4">
            <a:extLst>
              <a:ext uri="{FF2B5EF4-FFF2-40B4-BE49-F238E27FC236}">
                <a16:creationId xmlns:a16="http://schemas.microsoft.com/office/drawing/2014/main" id="{78AD2CC7-5733-4F03-A88C-6551AFBC6032}"/>
              </a:ext>
            </a:extLst>
          </p:cNvPr>
          <p:cNvSpPr txBox="1">
            <a:spLocks noChangeArrowheads="1"/>
          </p:cNvSpPr>
          <p:nvPr/>
        </p:nvSpPr>
        <p:spPr bwMode="auto">
          <a:xfrm>
            <a:off x="1626147" y="1706554"/>
            <a:ext cx="8280718" cy="410387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algn="ctr"/>
            <a:r>
              <a:rPr lang="zh-CN" altLang="zh-CN" sz="2000" b="1" dirty="0"/>
              <a:t>谈谈列表和字典结构的差异</a:t>
            </a:r>
            <a:endParaRPr lang="en-US" altLang="zh-CN" sz="2000" b="1" dirty="0"/>
          </a:p>
          <a:p>
            <a:pPr algn="ctr"/>
            <a:endParaRPr lang="zh-CN" altLang="zh-CN" sz="2000" dirty="0"/>
          </a:p>
          <a:p>
            <a:r>
              <a:rPr lang="zh-CN" altLang="zh-CN" sz="2000" dirty="0"/>
              <a:t>（</a:t>
            </a:r>
            <a:r>
              <a:rPr lang="en-US" altLang="zh-CN" sz="2000" dirty="0"/>
              <a:t>1</a:t>
            </a:r>
            <a:r>
              <a:rPr lang="zh-CN" altLang="zh-CN" sz="2000" dirty="0"/>
              <a:t>）列表是序列，字典不是序列。</a:t>
            </a:r>
            <a:endParaRPr lang="en-US" altLang="zh-CN" sz="2000" dirty="0"/>
          </a:p>
          <a:p>
            <a:endParaRPr lang="zh-CN" altLang="zh-CN" sz="2000" dirty="0"/>
          </a:p>
          <a:p>
            <a:r>
              <a:rPr lang="zh-CN" altLang="zh-CN" sz="2000" dirty="0"/>
              <a:t>（</a:t>
            </a:r>
            <a:r>
              <a:rPr lang="en-US" altLang="zh-CN" sz="2000" dirty="0"/>
              <a:t>2</a:t>
            </a:r>
            <a:r>
              <a:rPr lang="zh-CN" altLang="zh-CN" sz="2000" dirty="0"/>
              <a:t>）序列是使用索引方式获取元素的，而字典是使用键来获取元素的。序列元素的插入是和索引相关的，而字典元素的插入是和键相关的。因此列表有</a:t>
            </a:r>
            <a:r>
              <a:rPr lang="en-US" altLang="zh-CN" sz="2000" dirty="0">
                <a:latin typeface="Times New Roman" charset="0"/>
                <a:ea typeface="Times New Roman" charset="0"/>
                <a:cs typeface="Times New Roman" charset="0"/>
              </a:rPr>
              <a:t>append</a:t>
            </a:r>
            <a:r>
              <a:rPr lang="zh-CN" altLang="zh-CN" sz="2000" dirty="0"/>
              <a:t>函数、分片功能等，而字典没有。</a:t>
            </a:r>
            <a:endParaRPr lang="en-US" altLang="zh-CN" sz="2000" dirty="0"/>
          </a:p>
          <a:p>
            <a:endParaRPr lang="zh-CN" altLang="zh-CN" sz="2000" dirty="0"/>
          </a:p>
          <a:p>
            <a:r>
              <a:rPr lang="zh-CN" altLang="zh-CN" sz="2000" dirty="0"/>
              <a:t>（</a:t>
            </a:r>
            <a:r>
              <a:rPr lang="en-US" altLang="zh-CN" sz="2000" dirty="0"/>
              <a:t>3</a:t>
            </a:r>
            <a:r>
              <a:rPr lang="zh-CN" altLang="zh-CN" sz="2000" dirty="0"/>
              <a:t>）列表是一种通用的数据结构，它里面的元素可以千变万化。列表可以被视为有序列的</a:t>
            </a:r>
            <a:r>
              <a:rPr lang="zh-CN" altLang="en-US" sz="2000" dirty="0"/>
              <a:t>一组内容</a:t>
            </a:r>
            <a:r>
              <a:rPr lang="zh-CN" altLang="zh-CN" sz="2000" dirty="0"/>
              <a:t>，可见其功能的广泛，而字典则不然，它是</a:t>
            </a:r>
            <a:r>
              <a:rPr lang="en-US" altLang="zh-CN" sz="2000" dirty="0"/>
              <a:t>key-value</a:t>
            </a:r>
            <a:r>
              <a:rPr lang="zh-CN" altLang="zh-CN" sz="2000" dirty="0"/>
              <a:t>这种结构的独特组合，所以，字典对于寻找某一个</a:t>
            </a:r>
            <a:r>
              <a:rPr lang="en-US" altLang="zh-CN" sz="2000" dirty="0">
                <a:latin typeface="Times New Roman" charset="0"/>
                <a:ea typeface="Times New Roman" charset="0"/>
                <a:cs typeface="Times New Roman" charset="0"/>
              </a:rPr>
              <a:t>key</a:t>
            </a:r>
            <a:r>
              <a:rPr lang="zh-CN" altLang="zh-CN" sz="2000" dirty="0"/>
              <a:t>的记录，会有快速的方式来实现，这种实现方式叫作哈希</a:t>
            </a:r>
            <a:r>
              <a:rPr lang="en-US" altLang="zh-CN" sz="2000" dirty="0"/>
              <a:t>(</a:t>
            </a:r>
            <a:r>
              <a:rPr lang="en-US" altLang="zh-CN" sz="2000" dirty="0">
                <a:latin typeface="Times New Roman" charset="0"/>
                <a:ea typeface="Times New Roman" charset="0"/>
                <a:cs typeface="Times New Roman" charset="0"/>
              </a:rPr>
              <a:t>Hash</a:t>
            </a:r>
            <a:r>
              <a:rPr lang="en-US" altLang="zh-CN" sz="2000" dirty="0"/>
              <a:t>)</a:t>
            </a:r>
            <a:r>
              <a:rPr lang="zh-CN" altLang="zh-CN" sz="2000" dirty="0"/>
              <a:t>方式。</a:t>
            </a:r>
            <a:endParaRPr lang="zh-CN" sz="2000" kern="100" dirty="0">
              <a:effectLst/>
              <a:latin typeface="Calibri" charset="0"/>
              <a:ea typeface="宋体" charset="-122"/>
              <a:cs typeface="Times New Roman" charset="0"/>
            </a:endParaRPr>
          </a:p>
        </p:txBody>
      </p:sp>
      <p:sp>
        <p:nvSpPr>
          <p:cNvPr id="7" name="文本框 6">
            <a:extLst>
              <a:ext uri="{FF2B5EF4-FFF2-40B4-BE49-F238E27FC236}">
                <a16:creationId xmlns:a16="http://schemas.microsoft.com/office/drawing/2014/main" id="{E08B06D3-A59D-4B71-A212-FD731EF9C773}"/>
              </a:ext>
            </a:extLst>
          </p:cNvPr>
          <p:cNvSpPr txBox="1"/>
          <p:nvPr/>
        </p:nvSpPr>
        <p:spPr>
          <a:xfrm>
            <a:off x="1512293" y="1168330"/>
            <a:ext cx="842314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数据库的表也可以用列表来存储，那么字典与列表的区别是什么？ </a:t>
            </a:r>
            <a:endParaRPr lang="en-US" altLang="zh-CN" sz="2000" dirty="0"/>
          </a:p>
        </p:txBody>
      </p:sp>
    </p:spTree>
    <p:extLst>
      <p:ext uri="{BB962C8B-B14F-4D97-AF65-F5344CB8AC3E}">
        <p14:creationId xmlns:p14="http://schemas.microsoft.com/office/powerpoint/2010/main" val="659671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a:extLst>
              <a:ext uri="{FF2B5EF4-FFF2-40B4-BE49-F238E27FC236}">
                <a16:creationId xmlns:a16="http://schemas.microsoft.com/office/drawing/2014/main" id="{E8E22EB9-A2AF-44A1-BA73-0F97C13D2C7D}"/>
              </a:ext>
            </a:extLst>
          </p:cNvPr>
          <p:cNvPicPr>
            <a:picLocks noChangeAspect="1"/>
          </p:cNvPicPr>
          <p:nvPr/>
        </p:nvPicPr>
        <p:blipFill>
          <a:blip r:embed="rId5"/>
          <a:stretch>
            <a:fillRect/>
          </a:stretch>
        </p:blipFill>
        <p:spPr>
          <a:xfrm>
            <a:off x="2485053" y="2819636"/>
            <a:ext cx="7085368" cy="2165770"/>
          </a:xfrm>
          <a:prstGeom prst="rect">
            <a:avLst/>
          </a:prstGeom>
        </p:spPr>
      </p:pic>
    </p:spTree>
    <p:extLst>
      <p:ext uri="{BB962C8B-B14F-4D97-AF65-F5344CB8AC3E}">
        <p14:creationId xmlns:p14="http://schemas.microsoft.com/office/powerpoint/2010/main" val="308420774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3122" y="296703"/>
            <a:ext cx="8384721"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不可变类型</a:t>
            </a:r>
          </a:p>
        </p:txBody>
      </p:sp>
      <p:sp>
        <p:nvSpPr>
          <p:cNvPr id="7" name="文本框 6"/>
          <p:cNvSpPr txBox="1"/>
          <p:nvPr/>
        </p:nvSpPr>
        <p:spPr>
          <a:xfrm>
            <a:off x="897147" y="759165"/>
            <a:ext cx="10144664" cy="5860387"/>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什么是可变 </a:t>
            </a:r>
            <a:r>
              <a:rPr lang="en-US" altLang="zh-CN" dirty="0">
                <a:latin typeface="微软雅黑" panose="020B0503020204020204" pitchFamily="34" charset="-122"/>
                <a:ea typeface="微软雅黑" panose="020B0503020204020204" pitchFamily="34" charset="-122"/>
              </a:rPr>
              <a:t>(Mutable) </a:t>
            </a:r>
            <a:r>
              <a:rPr lang="zh-CN" altLang="en-US" dirty="0">
                <a:latin typeface="微软雅黑" panose="020B0503020204020204" pitchFamily="34" charset="-122"/>
                <a:ea typeface="微软雅黑" panose="020B0503020204020204" pitchFamily="34" charset="-122"/>
              </a:rPr>
              <a:t>与不可变 </a:t>
            </a:r>
            <a:r>
              <a:rPr lang="en-US" altLang="zh-CN" dirty="0">
                <a:latin typeface="微软雅黑" panose="020B0503020204020204" pitchFamily="34" charset="-122"/>
                <a:ea typeface="微软雅黑" panose="020B0503020204020204" pitchFamily="34" charset="-122"/>
              </a:rPr>
              <a:t>(Immutable)</a:t>
            </a:r>
            <a:r>
              <a:rPr lang="zh-CN" altLang="en-US" dirty="0">
                <a:latin typeface="微软雅黑" panose="020B0503020204020204" pitchFamily="34" charset="-122"/>
                <a:ea typeface="微软雅黑" panose="020B0503020204020204" pitchFamily="34" charset="-122"/>
              </a:rPr>
              <a:t>？</a:t>
            </a:r>
          </a:p>
          <a:p>
            <a:pPr marL="742950" lvl="1"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可变（如列表、字典）：可以直接对该变量本身进行修改；</a:t>
            </a:r>
          </a:p>
          <a:p>
            <a:pPr marL="742950" lvl="1"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不可变（如字符串、元组、数值）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不能直接对该变量本身进行修改，若需要改变该变量，只能重新分配一段空间存放新的值</a:t>
            </a:r>
          </a:p>
          <a:p>
            <a:pPr marL="285750" indent="-285750">
              <a:lnSpc>
                <a:spcPct val="150000"/>
              </a:lnSpc>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rPr>
              <a:t>的存储方式：当写下</a:t>
            </a:r>
            <a:r>
              <a:rPr lang="en-US" altLang="zh-CN" dirty="0">
                <a:latin typeface="微软雅黑" panose="020B0503020204020204" pitchFamily="34" charset="-122"/>
                <a:ea typeface="微软雅黑" panose="020B0503020204020204" pitchFamily="34" charset="-122"/>
              </a:rPr>
              <a:t>L=[1,2] </a:t>
            </a:r>
            <a:r>
              <a:rPr lang="zh-CN" altLang="en-US" dirty="0">
                <a:latin typeface="微软雅黑" panose="020B0503020204020204" pitchFamily="34" charset="-122"/>
                <a:ea typeface="微软雅黑" panose="020B0503020204020204" pitchFamily="34" charset="-122"/>
              </a:rPr>
              <a:t>，实际</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开辟了两块空间，如下图所示，一个是变量</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的空间，另一个是真实数据</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的空间。</a:t>
            </a:r>
          </a:p>
          <a:p>
            <a:pPr marL="285750" indent="-285750">
              <a:lnSpc>
                <a:spcPct val="150000"/>
              </a:lnSpc>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的变量（看作容器）中存放的是指针（即地址），而不是真实的值！ 所以</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可以存放任意类型的数据（可以是数字、列表、字符串、字典等等）</a:t>
            </a:r>
          </a:p>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指针的大小是一个</a:t>
            </a:r>
            <a:r>
              <a:rPr lang="en-US" altLang="zh-CN" dirty="0">
                <a:latin typeface="微软雅黑" panose="020B0503020204020204" pitchFamily="34" charset="-122"/>
                <a:ea typeface="微软雅黑" panose="020B0503020204020204" pitchFamily="34" charset="-122"/>
              </a:rPr>
              <a:t>word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位系统中，一个</a:t>
            </a:r>
            <a:r>
              <a:rPr lang="en-US" altLang="zh-CN" dirty="0">
                <a:latin typeface="微软雅黑" panose="020B0503020204020204" pitchFamily="34" charset="-122"/>
                <a:ea typeface="微软雅黑" panose="020B0503020204020204" pitchFamily="34" charset="-122"/>
              </a:rPr>
              <a:t>word</a:t>
            </a:r>
            <a:r>
              <a:rPr lang="zh-CN" altLang="en-US" dirty="0">
                <a:latin typeface="微软雅黑" panose="020B0503020204020204" pitchFamily="34" charset="-122"/>
                <a:ea typeface="微软雅黑" panose="020B0503020204020204" pitchFamily="34" charset="-122"/>
              </a:rPr>
              <a:t>的大小是</a:t>
            </a:r>
            <a:r>
              <a:rPr lang="en-US" altLang="zh-CN" dirty="0">
                <a:latin typeface="微软雅黑" panose="020B0503020204020204" pitchFamily="34" charset="-122"/>
                <a:ea typeface="微软雅黑" panose="020B0503020204020204" pitchFamily="34" charset="-122"/>
              </a:rPr>
              <a:t>64bit</a:t>
            </a:r>
            <a:r>
              <a:rPr lang="zh-CN" altLang="en-US" dirty="0">
                <a:latin typeface="微软雅黑" panose="020B0503020204020204" pitchFamily="34" charset="-122"/>
                <a:ea typeface="微软雅黑" panose="020B0503020204020204" pitchFamily="34" charset="-122"/>
              </a:rPr>
              <a:t>）</a:t>
            </a:r>
          </a:p>
          <a:p>
            <a:pPr marL="285750" indent="-285750">
              <a:lnSpc>
                <a:spcPct val="150000"/>
              </a:lnSpc>
              <a:buClr>
                <a:srgbClr val="FF0000"/>
              </a:buClr>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回顾全局变量和局部变量，根据存储形式重新定义它们：</a:t>
            </a:r>
          </a:p>
          <a:p>
            <a:pPr lvl="1">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局部变量</a:t>
            </a:r>
            <a:r>
              <a:rPr lang="zh-CN" altLang="en-US" dirty="0">
                <a:latin typeface="微软雅黑" panose="020B0503020204020204" pitchFamily="34" charset="-122"/>
                <a:ea typeface="微软雅黑" panose="020B0503020204020204" pitchFamily="34" charset="-122"/>
              </a:rPr>
              <a:t>（也包括函数的参数变量）的容器都是在函数内部的；</a:t>
            </a:r>
          </a:p>
          <a:p>
            <a:pPr lvl="1">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全局变量</a:t>
            </a:r>
            <a:r>
              <a:rPr lang="zh-CN" altLang="en-US" dirty="0">
                <a:latin typeface="微软雅黑" panose="020B0503020204020204" pitchFamily="34" charset="-122"/>
                <a:ea typeface="微软雅黑" panose="020B0503020204020204" pitchFamily="34" charset="-122"/>
              </a:rPr>
              <a:t>的容器是在所有函数的外部的 </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DA891055-D591-416C-B409-19323A1DCAC8}"/>
              </a:ext>
            </a:extLst>
          </p:cNvPr>
          <p:cNvGraphicFramePr>
            <a:graphicFrameLocks noChangeAspect="1"/>
          </p:cNvGraphicFramePr>
          <p:nvPr>
            <p:extLst>
              <p:ext uri="{D42A27DB-BD31-4B8C-83A1-F6EECF244321}">
                <p14:modId xmlns:p14="http://schemas.microsoft.com/office/powerpoint/2010/main" val="1603074757"/>
              </p:ext>
            </p:extLst>
          </p:nvPr>
        </p:nvGraphicFramePr>
        <p:xfrm>
          <a:off x="1984396" y="4605306"/>
          <a:ext cx="4599414" cy="783991"/>
        </p:xfrm>
        <a:graphic>
          <a:graphicData uri="http://schemas.openxmlformats.org/presentationml/2006/ole">
            <mc:AlternateContent xmlns:mc="http://schemas.openxmlformats.org/markup-compatibility/2006">
              <mc:Choice xmlns:v="urn:schemas-microsoft-com:vml" Requires="v">
                <p:oleObj spid="_x0000_s10256" r:id="rId3" imgW="2628900" imgH="457200" progId="Visio.Drawing.15">
                  <p:embed/>
                </p:oleObj>
              </mc:Choice>
              <mc:Fallback>
                <p:oleObj r:id="rId3" imgW="2628900" imgH="457200" progId="Visio.Drawing.15">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96" y="4605306"/>
                        <a:ext cx="4599414" cy="783991"/>
                      </a:xfrm>
                      <a:prstGeom prst="rect">
                        <a:avLst/>
                      </a:prstGeom>
                      <a:noFill/>
                    </p:spPr>
                  </p:pic>
                </p:oleObj>
              </mc:Fallback>
            </mc:AlternateContent>
          </a:graphicData>
        </a:graphic>
      </p:graphicFrame>
    </p:spTree>
    <p:extLst>
      <p:ext uri="{BB962C8B-B14F-4D97-AF65-F5344CB8AC3E}">
        <p14:creationId xmlns:p14="http://schemas.microsoft.com/office/powerpoint/2010/main" val="3779322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8143" y="265601"/>
            <a:ext cx="8272754"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不可变类型</a:t>
            </a:r>
          </a:p>
        </p:txBody>
      </p:sp>
      <p:sp>
        <p:nvSpPr>
          <p:cNvPr id="5" name="文本框 4">
            <a:extLst>
              <a:ext uri="{FF2B5EF4-FFF2-40B4-BE49-F238E27FC236}">
                <a16:creationId xmlns:a16="http://schemas.microsoft.com/office/drawing/2014/main" id="{9247A6C0-3304-4721-9D20-4414FA8B883B}"/>
              </a:ext>
            </a:extLst>
          </p:cNvPr>
          <p:cNvSpPr txBox="1"/>
          <p:nvPr/>
        </p:nvSpPr>
        <p:spPr>
          <a:xfrm>
            <a:off x="974428" y="1037322"/>
            <a:ext cx="9880184" cy="511627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对于像字符串这种不可变的数据类型，所有改变</a:t>
            </a:r>
            <a:r>
              <a:rPr lang="zh-CN" altLang="zh-CN" sz="2000" dirty="0">
                <a:latin typeface="微软雅黑" panose="020B0503020204020204" pitchFamily="34" charset="-122"/>
                <a:ea typeface="微软雅黑" panose="020B0503020204020204" pitchFamily="34" charset="-122"/>
              </a:rPr>
              <a:t>字符串中元素的操作都</a:t>
            </a:r>
            <a:r>
              <a:rPr lang="zh-CN" altLang="en-US" sz="2000" dirty="0">
                <a:latin typeface="微软雅黑" panose="020B0503020204020204" pitchFamily="34" charset="-122"/>
                <a:ea typeface="微软雅黑" panose="020B0503020204020204" pitchFamily="34" charset="-122"/>
              </a:rPr>
              <a:t>不是在原有值的基础上直接做修改，而</a:t>
            </a:r>
            <a:r>
              <a:rPr lang="zh-CN" altLang="zh-CN" sz="2000" dirty="0">
                <a:latin typeface="微软雅黑" panose="020B0503020204020204" pitchFamily="34" charset="-122"/>
                <a:ea typeface="微软雅黑" panose="020B0503020204020204" pitchFamily="34" charset="-122"/>
              </a:rPr>
              <a:t>是产生一个新的字符串值，</a:t>
            </a:r>
            <a:r>
              <a:rPr lang="zh-CN" altLang="en-US" sz="2000" dirty="0">
                <a:latin typeface="微软雅黑" panose="020B0503020204020204" pitchFamily="34" charset="-122"/>
                <a:ea typeface="微软雅黑" panose="020B0503020204020204" pitchFamily="34" charset="-122"/>
              </a:rPr>
              <a:t>并将新的字符串的地址存放在原来的容器里。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例如</a:t>
            </a:r>
            <a:r>
              <a:rPr lang="zh-CN" altLang="zh-CN" sz="2000" dirty="0">
                <a:latin typeface="微软雅黑" panose="020B0503020204020204" pitchFamily="34" charset="-122"/>
                <a:ea typeface="微软雅黑" panose="020B0503020204020204" pitchFamily="34" charset="-122"/>
              </a:rPr>
              <a:t>要把字符串</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cs typeface="Times New Roman" charset="0"/>
              </a:rPr>
              <a:t>str</a:t>
            </a:r>
            <a:r>
              <a:rPr lang="en-US" altLang="zh-CN" sz="2000" dirty="0">
                <a:latin typeface="微软雅黑" panose="020B0503020204020204" pitchFamily="34" charset="-122"/>
                <a:ea typeface="微软雅黑" panose="020B0503020204020204" pitchFamily="34" charset="-122"/>
                <a:cs typeface="Times New Roman" charset="0"/>
              </a:rPr>
              <a:t>="I like </a:t>
            </a:r>
            <a:r>
              <a:rPr lang="en-US" altLang="zh-CN" sz="2000" dirty="0" err="1">
                <a:latin typeface="微软雅黑" panose="020B0503020204020204" pitchFamily="34" charset="-122"/>
                <a:ea typeface="微软雅黑" panose="020B0503020204020204" pitchFamily="34" charset="-122"/>
                <a:cs typeface="Times New Roman" charset="0"/>
              </a:rPr>
              <a:t>Dr.Sha</a:t>
            </a:r>
            <a:r>
              <a:rPr lang="en-US" altLang="zh-CN" sz="2000" dirty="0">
                <a:latin typeface="微软雅黑" panose="020B0503020204020204" pitchFamily="34" charset="-122"/>
                <a:ea typeface="微软雅黑" panose="020B0503020204020204" pitchFamily="34" charset="-122"/>
                <a:cs typeface="Times New Roman" charset="0"/>
              </a:rPr>
              <a:t>“ </a:t>
            </a:r>
            <a:r>
              <a:rPr lang="zh-CN" altLang="zh-CN" sz="2000" dirty="0">
                <a:latin typeface="微软雅黑" panose="020B0503020204020204" pitchFamily="34" charset="-122"/>
                <a:ea typeface="微软雅黑" panose="020B0503020204020204" pitchFamily="34" charset="-122"/>
              </a:rPr>
              <a:t>变成</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Times New Roman" charset="0"/>
              </a:rPr>
              <a:t>"U like </a:t>
            </a:r>
            <a:r>
              <a:rPr lang="en-US" altLang="zh-CN" sz="2000" dirty="0" err="1">
                <a:latin typeface="微软雅黑" panose="020B0503020204020204" pitchFamily="34" charset="-122"/>
                <a:ea typeface="微软雅黑" panose="020B0503020204020204" pitchFamily="34" charset="-122"/>
                <a:cs typeface="Times New Roman" charset="0"/>
              </a:rPr>
              <a:t>Dr.Sha</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zh-CN" sz="2000" dirty="0">
                <a:latin typeface="微软雅黑" panose="020B0503020204020204" pitchFamily="34" charset="-122"/>
                <a:ea typeface="微软雅黑" panose="020B0503020204020204" pitchFamily="34" charset="-122"/>
                <a:cs typeface="Times New Roman" charset="0"/>
              </a:rPr>
              <a:t> </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charset="0"/>
              </a:rPr>
              <a:t>     第一种做法：</a:t>
            </a:r>
            <a:r>
              <a:rPr lang="mr-IN" altLang="zh-CN" sz="2000" dirty="0">
                <a:latin typeface="微软雅黑" panose="020B0503020204020204" pitchFamily="34" charset="-122"/>
                <a:ea typeface="微软雅黑" panose="020B0503020204020204" pitchFamily="34" charset="-122"/>
                <a:cs typeface="Times New Roman" charset="0"/>
              </a:rPr>
              <a:t> str=‘U’+str [1:len(str)] </a:t>
            </a:r>
            <a:r>
              <a:rPr lang="zh-CN" altLang="en-US" sz="2000" dirty="0">
                <a:latin typeface="微软雅黑" panose="020B0503020204020204" pitchFamily="34" charset="-122"/>
                <a:ea typeface="微软雅黑" panose="020B0503020204020204" pitchFamily="34" charset="-122"/>
                <a:cs typeface="Times New Roman" charset="0"/>
              </a:rPr>
              <a:t>，分片</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连接</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charset="0"/>
              </a:rPr>
              <a:t>     第二种做法：</a:t>
            </a:r>
            <a:r>
              <a:rPr lang="en-US" altLang="zh-CN" sz="2000" dirty="0">
                <a:latin typeface="微软雅黑" panose="020B0503020204020204" pitchFamily="34" charset="-122"/>
                <a:ea typeface="微软雅黑" panose="020B0503020204020204" pitchFamily="34" charset="-122"/>
                <a:cs typeface="Times New Roman" charset="0"/>
              </a:rPr>
              <a:t> </a:t>
            </a:r>
            <a:r>
              <a:rPr lang="en-US" altLang="zh-CN" sz="2000" dirty="0" err="1">
                <a:latin typeface="微软雅黑" panose="020B0503020204020204" pitchFamily="34" charset="-122"/>
                <a:ea typeface="微软雅黑" panose="020B0503020204020204" pitchFamily="34" charset="-122"/>
                <a:cs typeface="Times New Roman" charset="0"/>
              </a:rPr>
              <a:t>str</a:t>
            </a:r>
            <a:r>
              <a:rPr lang="en-US" altLang="zh-CN" sz="2000" dirty="0">
                <a:latin typeface="微软雅黑" panose="020B0503020204020204" pitchFamily="34" charset="-122"/>
                <a:ea typeface="微软雅黑" panose="020B0503020204020204" pitchFamily="34" charset="-122"/>
                <a:cs typeface="Times New Roman" charset="0"/>
              </a:rPr>
              <a:t>=</a:t>
            </a:r>
            <a:r>
              <a:rPr lang="en-US" altLang="zh-CN" sz="2000" dirty="0" err="1">
                <a:latin typeface="微软雅黑" panose="020B0503020204020204" pitchFamily="34" charset="-122"/>
                <a:ea typeface="微软雅黑" panose="020B0503020204020204" pitchFamily="34" charset="-122"/>
                <a:cs typeface="Times New Roman" charset="0"/>
              </a:rPr>
              <a:t>str.replace</a:t>
            </a:r>
            <a:r>
              <a:rPr lang="en-US" altLang="zh-CN" sz="2000" dirty="0">
                <a:latin typeface="微软雅黑" panose="020B0503020204020204" pitchFamily="34" charset="-122"/>
                <a:ea typeface="微软雅黑" panose="020B0503020204020204" pitchFamily="34" charset="-122"/>
                <a:cs typeface="Times New Roman" charset="0"/>
              </a:rPr>
              <a:t>(‘I’, ‘U’) </a:t>
            </a:r>
            <a:r>
              <a:rPr lang="zh-CN" altLang="en-US" sz="2000" dirty="0">
                <a:latin typeface="微软雅黑" panose="020B0503020204020204" pitchFamily="34" charset="-122"/>
                <a:ea typeface="微软雅黑" panose="020B0503020204020204" pitchFamily="34" charset="-122"/>
                <a:cs typeface="Times New Roman" charset="0"/>
              </a:rPr>
              <a:t> 也是产生一个新的值，并存放在另一个空间</a:t>
            </a:r>
            <a:endParaRPr lang="en-US" altLang="zh-CN" sz="2000" dirty="0">
              <a:latin typeface="微软雅黑" panose="020B0503020204020204" pitchFamily="34" charset="-122"/>
              <a:ea typeface="微软雅黑" panose="020B0503020204020204" pitchFamily="34" charset="-122"/>
              <a:cs typeface="Times New Roman" charset="0"/>
            </a:endParaRPr>
          </a:p>
        </p:txBody>
      </p:sp>
      <p:graphicFrame>
        <p:nvGraphicFramePr>
          <p:cNvPr id="6" name="对象 5">
            <a:extLst>
              <a:ext uri="{FF2B5EF4-FFF2-40B4-BE49-F238E27FC236}">
                <a16:creationId xmlns:a16="http://schemas.microsoft.com/office/drawing/2014/main" id="{D82FCA5E-B57A-4A54-86E3-606BD4EEF6C1}"/>
              </a:ext>
            </a:extLst>
          </p:cNvPr>
          <p:cNvGraphicFramePr>
            <a:graphicFrameLocks noChangeAspect="1"/>
          </p:cNvGraphicFramePr>
          <p:nvPr>
            <p:extLst>
              <p:ext uri="{D42A27DB-BD31-4B8C-83A1-F6EECF244321}">
                <p14:modId xmlns:p14="http://schemas.microsoft.com/office/powerpoint/2010/main" val="836497646"/>
              </p:ext>
            </p:extLst>
          </p:nvPr>
        </p:nvGraphicFramePr>
        <p:xfrm>
          <a:off x="2932103" y="3930257"/>
          <a:ext cx="4523874" cy="1343025"/>
        </p:xfrm>
        <a:graphic>
          <a:graphicData uri="http://schemas.openxmlformats.org/presentationml/2006/ole">
            <mc:AlternateContent xmlns:mc="http://schemas.openxmlformats.org/markup-compatibility/2006">
              <mc:Choice xmlns:v="urn:schemas-microsoft-com:vml" Requires="v">
                <p:oleObj spid="_x0000_s11279" r:id="rId3" imgW="3492500" imgH="1028700" progId="Visio.Drawing.15">
                  <p:embed/>
                </p:oleObj>
              </mc:Choice>
              <mc:Fallback>
                <p:oleObj r:id="rId3" imgW="3492500" imgH="1028700" progId="Visio.Drawing.15">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03" y="3930257"/>
                        <a:ext cx="4523874" cy="1343025"/>
                      </a:xfrm>
                      <a:prstGeom prst="rect">
                        <a:avLst/>
                      </a:prstGeom>
                      <a:noFill/>
                    </p:spPr>
                  </p:pic>
                </p:oleObj>
              </mc:Fallback>
            </mc:AlternateContent>
          </a:graphicData>
        </a:graphic>
      </p:graphicFrame>
    </p:spTree>
    <p:extLst>
      <p:ext uri="{BB962C8B-B14F-4D97-AF65-F5344CB8AC3E}">
        <p14:creationId xmlns:p14="http://schemas.microsoft.com/office/powerpoint/2010/main" val="4037735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1757" y="284262"/>
            <a:ext cx="8297636"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不可变类型</a:t>
            </a:r>
          </a:p>
        </p:txBody>
      </p:sp>
      <p:sp>
        <p:nvSpPr>
          <p:cNvPr id="7" name="文本框 6">
            <a:extLst>
              <a:ext uri="{FF2B5EF4-FFF2-40B4-BE49-F238E27FC236}">
                <a16:creationId xmlns:a16="http://schemas.microsoft.com/office/drawing/2014/main" id="{C2DED2BC-7B42-41E8-98BF-103AA800B825}"/>
              </a:ext>
            </a:extLst>
          </p:cNvPr>
          <p:cNvSpPr txBox="1"/>
          <p:nvPr/>
        </p:nvSpPr>
        <p:spPr>
          <a:xfrm>
            <a:off x="1294489" y="1428062"/>
            <a:ext cx="9392172" cy="373127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总结分片和“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charset="0"/>
              </a:rPr>
              <a:t>不管是可变还是不可变的序列类型：</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charset="0"/>
              </a:rPr>
              <a:t>  （</a:t>
            </a:r>
            <a:r>
              <a:rPr lang="en-US" altLang="zh-CN" sz="2000" dirty="0">
                <a:latin typeface="微软雅黑" panose="020B0503020204020204" pitchFamily="34" charset="-122"/>
                <a:ea typeface="微软雅黑" panose="020B0503020204020204" pitchFamily="34" charset="-122"/>
                <a:cs typeface="Times New Roman" charset="0"/>
              </a:rPr>
              <a:t>1</a:t>
            </a:r>
            <a:r>
              <a:rPr lang="zh-CN" altLang="en-US" sz="2000" dirty="0">
                <a:latin typeface="微软雅黑" panose="020B0503020204020204" pitchFamily="34" charset="-122"/>
                <a:ea typeface="微软雅黑" panose="020B0503020204020204" pitchFamily="34" charset="-122"/>
                <a:cs typeface="Times New Roman" charset="0"/>
              </a:rPr>
              <a:t>）分片必定产生新的序列；</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charset="0"/>
              </a:rPr>
              <a:t>  （</a:t>
            </a:r>
            <a:r>
              <a:rPr lang="en-US" altLang="zh-CN" sz="2000" dirty="0">
                <a:latin typeface="微软雅黑" panose="020B0503020204020204" pitchFamily="34" charset="-122"/>
                <a:ea typeface="微软雅黑" panose="020B0503020204020204" pitchFamily="34" charset="-122"/>
                <a:cs typeface="Times New Roman" charset="0"/>
              </a:rPr>
              <a:t>2</a:t>
            </a:r>
            <a:r>
              <a:rPr lang="zh-CN" altLang="en-US" sz="2000" dirty="0">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号在等号右边，必定产生新的序列。然后将新的序列地址赋予给等号左边的变量</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charset="0"/>
              </a:rPr>
              <a:t>因此，仅仅写下</a:t>
            </a:r>
            <a:r>
              <a:rPr lang="en-US" altLang="zh-CN" sz="2000" dirty="0" err="1">
                <a:latin typeface="微软雅黑" panose="020B0503020204020204" pitchFamily="34" charset="-122"/>
                <a:ea typeface="微软雅黑" panose="020B0503020204020204" pitchFamily="34" charset="-122"/>
                <a:cs typeface="Times New Roman" charset="0"/>
              </a:rPr>
              <a:t>str.replace</a:t>
            </a:r>
            <a:r>
              <a:rPr lang="en-US" altLang="zh-CN" sz="2000" dirty="0">
                <a:latin typeface="微软雅黑" panose="020B0503020204020204" pitchFamily="34" charset="-122"/>
                <a:ea typeface="微软雅黑" panose="020B0503020204020204" pitchFamily="34" charset="-122"/>
                <a:cs typeface="Times New Roman" charset="0"/>
              </a:rPr>
              <a:t>(‘I’,</a:t>
            </a:r>
            <a:r>
              <a:rPr lang="zh-CN" altLang="en-US" sz="2000" dirty="0">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U</a:t>
            </a:r>
            <a:r>
              <a:rPr lang="zh-CN" altLang="en-US" sz="2000" dirty="0">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这句代码，后续操作中无法找到‘</a:t>
            </a:r>
            <a:r>
              <a:rPr lang="en-US" altLang="zh-CN" sz="2000" dirty="0">
                <a:latin typeface="微软雅黑" panose="020B0503020204020204" pitchFamily="34" charset="-122"/>
                <a:ea typeface="微软雅黑" panose="020B0503020204020204" pitchFamily="34" charset="-122"/>
                <a:cs typeface="Times New Roman" charset="0"/>
              </a:rPr>
              <a:t>U like </a:t>
            </a:r>
            <a:r>
              <a:rPr lang="en-US" altLang="zh-CN" sz="2000" dirty="0" err="1">
                <a:latin typeface="微软雅黑" panose="020B0503020204020204" pitchFamily="34" charset="-122"/>
                <a:ea typeface="微软雅黑" panose="020B0503020204020204" pitchFamily="34" charset="-122"/>
                <a:cs typeface="Times New Roman" charset="0"/>
              </a:rPr>
              <a:t>Dr.Sha</a:t>
            </a:r>
            <a:r>
              <a:rPr lang="zh-CN" altLang="en-US" sz="2000" dirty="0">
                <a:latin typeface="微软雅黑" panose="020B0503020204020204" pitchFamily="34" charset="-122"/>
                <a:ea typeface="微软雅黑" panose="020B0503020204020204" pitchFamily="34" charset="-122"/>
                <a:cs typeface="Times New Roman" charset="0"/>
              </a:rPr>
              <a:t>’这句话，因为没有变量指引到它。正确的写法是：</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charset="0"/>
              </a:rPr>
              <a:t>      </a:t>
            </a:r>
            <a:r>
              <a:rPr lang="en-US" altLang="zh-CN" sz="2000" dirty="0" err="1">
                <a:latin typeface="微软雅黑" panose="020B0503020204020204" pitchFamily="34" charset="-122"/>
                <a:ea typeface="微软雅黑" panose="020B0503020204020204" pitchFamily="34" charset="-122"/>
                <a:cs typeface="Times New Roman" charset="0"/>
              </a:rPr>
              <a:t>str</a:t>
            </a:r>
            <a:r>
              <a:rPr lang="en-US" altLang="zh-CN" sz="2000" dirty="0">
                <a:latin typeface="微软雅黑" panose="020B0503020204020204" pitchFamily="34" charset="-122"/>
                <a:ea typeface="微软雅黑" panose="020B0503020204020204" pitchFamily="34" charset="-122"/>
                <a:cs typeface="Times New Roman" charset="0"/>
              </a:rPr>
              <a:t>= </a:t>
            </a:r>
            <a:r>
              <a:rPr lang="en-US" altLang="zh-CN" sz="2000" b="1" dirty="0" err="1">
                <a:solidFill>
                  <a:srgbClr val="FF0000"/>
                </a:solidFill>
                <a:latin typeface="微软雅黑" panose="020B0503020204020204" pitchFamily="34" charset="-122"/>
                <a:ea typeface="微软雅黑" panose="020B0503020204020204" pitchFamily="34" charset="-122"/>
                <a:cs typeface="Times New Roman" charset="0"/>
              </a:rPr>
              <a:t>str.replace</a:t>
            </a:r>
            <a:r>
              <a:rPr lang="en-US" altLang="zh-CN" sz="2000" dirty="0">
                <a:latin typeface="微软雅黑" panose="020B0503020204020204" pitchFamily="34" charset="-122"/>
                <a:ea typeface="微软雅黑" panose="020B0503020204020204" pitchFamily="34" charset="-122"/>
                <a:cs typeface="Times New Roman" charset="0"/>
              </a:rPr>
              <a:t>(‘I’,</a:t>
            </a:r>
            <a:r>
              <a:rPr lang="zh-CN" altLang="en-US" sz="2000" dirty="0">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U</a:t>
            </a:r>
            <a:r>
              <a:rPr lang="zh-CN" altLang="en-US" sz="2000" dirty="0">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a:t>
            </a:r>
          </a:p>
        </p:txBody>
      </p:sp>
    </p:spTree>
    <p:extLst>
      <p:ext uri="{BB962C8B-B14F-4D97-AF65-F5344CB8AC3E}">
        <p14:creationId xmlns:p14="http://schemas.microsoft.com/office/powerpoint/2010/main" val="3593671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可变类型</a:t>
            </a:r>
          </a:p>
        </p:txBody>
      </p:sp>
      <p:sp>
        <p:nvSpPr>
          <p:cNvPr id="4" name="文本框 3">
            <a:extLst>
              <a:ext uri="{FF2B5EF4-FFF2-40B4-BE49-F238E27FC236}">
                <a16:creationId xmlns:a16="http://schemas.microsoft.com/office/drawing/2014/main" id="{5ABC7031-0156-4977-AD8D-2D210BC3ABB4}"/>
              </a:ext>
            </a:extLst>
          </p:cNvPr>
          <p:cNvSpPr txBox="1"/>
          <p:nvPr/>
        </p:nvSpPr>
        <p:spPr>
          <a:xfrm>
            <a:off x="1204584" y="997976"/>
            <a:ext cx="10309392" cy="4093428"/>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对于像列表这类可变的类型，某些操作是可以直接在原数据的基础上直接改变的，不重新产生一个新的值。例如列表的</a:t>
            </a:r>
            <a:r>
              <a:rPr lang="en-US" altLang="zh-CN" sz="2000" dirty="0">
                <a:latin typeface="微软雅黑" panose="020B0503020204020204" pitchFamily="34" charset="-122"/>
                <a:ea typeface="微软雅黑" panose="020B0503020204020204" pitchFamily="34" charset="-122"/>
                <a:cs typeface="Times New Roman" charset="0"/>
              </a:rPr>
              <a:t>append</a:t>
            </a:r>
            <a:r>
              <a:rPr lang="zh-CN" altLang="en-US" sz="2000" dirty="0">
                <a:latin typeface="微软雅黑" panose="020B0503020204020204" pitchFamily="34" charset="-122"/>
                <a:ea typeface="微软雅黑" panose="020B0503020204020204" pitchFamily="34" charset="-122"/>
              </a:rPr>
              <a:t>操作，</a:t>
            </a:r>
            <a:r>
              <a:rPr lang="zh-CN" altLang="mr-IN" sz="2000" dirty="0">
                <a:latin typeface="微软雅黑" panose="020B0503020204020204" pitchFamily="34" charset="-122"/>
                <a:ea typeface="微软雅黑" panose="020B0503020204020204" pitchFamily="34" charset="-122"/>
              </a:rPr>
              <a:t>例如：</a:t>
            </a:r>
            <a:r>
              <a:rPr lang="mr-IN" altLang="zh-CN" sz="2000" dirty="0">
                <a:latin typeface="微软雅黑" panose="020B0503020204020204" pitchFamily="34" charset="-122"/>
                <a:ea typeface="微软雅黑" panose="020B0503020204020204" pitchFamily="34" charset="-122"/>
                <a:cs typeface="Times New Roman" charset="0"/>
              </a:rPr>
              <a:t>L=[1,2]</a:t>
            </a:r>
            <a:r>
              <a:rPr lang="zh-CN" altLang="mr-I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执行</a:t>
            </a:r>
            <a:r>
              <a:rPr lang="mr-IN" altLang="zh-CN" sz="2000" dirty="0">
                <a:latin typeface="微软雅黑" panose="020B0503020204020204" pitchFamily="34" charset="-122"/>
                <a:ea typeface="微软雅黑" panose="020B0503020204020204" pitchFamily="34" charset="-122"/>
                <a:cs typeface="Times New Roman" charset="0"/>
              </a:rPr>
              <a:t>L.append(3)</a:t>
            </a:r>
            <a:r>
              <a:rPr lang="zh-CN" altLang="en-US" sz="2000" dirty="0">
                <a:latin typeface="微软雅黑" panose="020B0503020204020204" pitchFamily="34" charset="-122"/>
                <a:ea typeface="微软雅黑" panose="020B0503020204020204" pitchFamily="34" charset="-122"/>
                <a:cs typeface="Times New Roman" charset="0"/>
              </a:rPr>
              <a:t>后</a:t>
            </a: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可变类型的赋值：</a:t>
            </a:r>
            <a:r>
              <a:rPr lang="zh-CN" altLang="mr-IN" sz="2000" dirty="0">
                <a:latin typeface="微软雅黑" panose="020B0503020204020204" pitchFamily="34" charset="-122"/>
                <a:ea typeface="微软雅黑" panose="020B0503020204020204" pitchFamily="34" charset="-122"/>
                <a:cs typeface="Times New Roman" charset="0"/>
              </a:rPr>
              <a:t>假设</a:t>
            </a:r>
            <a:r>
              <a:rPr lang="mr-IN" altLang="zh-CN" sz="2000" dirty="0" err="1">
                <a:latin typeface="微软雅黑" panose="020B0503020204020204" pitchFamily="34" charset="-122"/>
                <a:ea typeface="微软雅黑" panose="020B0503020204020204" pitchFamily="34" charset="-122"/>
                <a:cs typeface="Times New Roman" charset="0"/>
              </a:rPr>
              <a:t>A</a:t>
            </a:r>
            <a:r>
              <a:rPr lang="mr-IN" altLang="zh-CN" sz="2000" dirty="0">
                <a:latin typeface="微软雅黑" panose="020B0503020204020204" pitchFamily="34" charset="-122"/>
                <a:ea typeface="微软雅黑" panose="020B0503020204020204" pitchFamily="34" charset="-122"/>
                <a:cs typeface="Times New Roman" charset="0"/>
              </a:rPr>
              <a:t>=[1,2]</a:t>
            </a:r>
            <a:r>
              <a:rPr lang="zh-CN" altLang="mr-I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则 </a:t>
            </a:r>
            <a:r>
              <a:rPr lang="mr-IN" altLang="zh-CN" sz="2000" dirty="0">
                <a:latin typeface="微软雅黑" panose="020B0503020204020204" pitchFamily="34" charset="-122"/>
                <a:ea typeface="微软雅黑" panose="020B0503020204020204" pitchFamily="34" charset="-122"/>
                <a:cs typeface="Times New Roman" charset="0"/>
              </a:rPr>
              <a:t>L=A</a:t>
            </a:r>
            <a:r>
              <a:rPr lang="en-US" altLang="zh-CN" sz="2000" dirty="0">
                <a:latin typeface="微软雅黑" panose="020B0503020204020204" pitchFamily="34" charset="-122"/>
                <a:ea typeface="微软雅黑" panose="020B0503020204020204" pitchFamily="34" charset="-122"/>
                <a:cs typeface="Times New Roman" charset="0"/>
              </a:rPr>
              <a:t> </a:t>
            </a:r>
            <a:r>
              <a:rPr lang="zh-CN" altLang="en-US" sz="2000" dirty="0">
                <a:latin typeface="微软雅黑" panose="020B0503020204020204" pitchFamily="34" charset="-122"/>
                <a:ea typeface="微软雅黑" panose="020B0503020204020204" pitchFamily="34" charset="-122"/>
                <a:cs typeface="Times New Roman" charset="0"/>
              </a:rPr>
              <a:t>和 </a:t>
            </a:r>
            <a:r>
              <a:rPr lang="mr-IN" altLang="zh-CN" sz="2000" dirty="0">
                <a:latin typeface="微软雅黑" panose="020B0503020204020204" pitchFamily="34" charset="-122"/>
                <a:ea typeface="微软雅黑" panose="020B0503020204020204" pitchFamily="34" charset="-122"/>
                <a:cs typeface="Times New Roman" charset="0"/>
              </a:rPr>
              <a:t>L=A[:]</a:t>
            </a:r>
            <a:r>
              <a:rPr lang="en-US" altLang="zh-CN" sz="2000" dirty="0">
                <a:latin typeface="微软雅黑" panose="020B0503020204020204" pitchFamily="34" charset="-122"/>
                <a:ea typeface="微软雅黑" panose="020B0503020204020204" pitchFamily="34" charset="-122"/>
                <a:cs typeface="Times New Roman" charset="0"/>
              </a:rPr>
              <a:t> </a:t>
            </a:r>
            <a:r>
              <a:rPr lang="zh-CN" altLang="en-US" sz="2000" dirty="0">
                <a:latin typeface="微软雅黑" panose="020B0503020204020204" pitchFamily="34" charset="-122"/>
                <a:ea typeface="微软雅黑" panose="020B0503020204020204" pitchFamily="34" charset="-122"/>
                <a:cs typeface="Times New Roman" charset="0"/>
              </a:rPr>
              <a:t>的区别如下图</a:t>
            </a:r>
            <a:r>
              <a:rPr lang="mr-IN" altLang="zh-CN" sz="2000" dirty="0">
                <a:latin typeface="微软雅黑" panose="020B0503020204020204" pitchFamily="34" charset="-122"/>
                <a:ea typeface="微软雅黑" panose="020B0503020204020204" pitchFamily="34" charset="-122"/>
                <a:cs typeface="Times New Roman" charset="0"/>
              </a:rPr>
              <a:t> </a:t>
            </a: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再对上述</a:t>
            </a:r>
            <a:r>
              <a:rPr lang="en-US" altLang="zh-CN" sz="2000" dirty="0">
                <a:latin typeface="微软雅黑" panose="020B0503020204020204" pitchFamily="34" charset="-122"/>
                <a:ea typeface="微软雅黑" panose="020B0503020204020204" pitchFamily="34" charset="-122"/>
                <a:cs typeface="Times New Roman" charset="0"/>
              </a:rPr>
              <a:t>L</a:t>
            </a:r>
            <a:r>
              <a:rPr lang="zh-CN" altLang="en-US" sz="2000" dirty="0">
                <a:latin typeface="微软雅黑" panose="020B0503020204020204" pitchFamily="34" charset="-122"/>
                <a:ea typeface="微软雅黑" panose="020B0503020204020204" pitchFamily="34" charset="-122"/>
                <a:cs typeface="Times New Roman" charset="0"/>
              </a:rPr>
              <a:t>做</a:t>
            </a:r>
            <a:r>
              <a:rPr lang="en-US" altLang="zh-CN" sz="2000" dirty="0" err="1">
                <a:latin typeface="微软雅黑" panose="020B0503020204020204" pitchFamily="34" charset="-122"/>
                <a:ea typeface="微软雅黑" panose="020B0503020204020204" pitchFamily="34" charset="-122"/>
                <a:cs typeface="Times New Roman" charset="0"/>
              </a:rPr>
              <a:t>L.append</a:t>
            </a:r>
            <a:r>
              <a:rPr lang="en-US" altLang="zh-CN" sz="2000" dirty="0">
                <a:latin typeface="微软雅黑" panose="020B0503020204020204" pitchFamily="34" charset="-122"/>
                <a:ea typeface="微软雅黑" panose="020B0503020204020204" pitchFamily="34" charset="-122"/>
                <a:cs typeface="Times New Roman" charset="0"/>
              </a:rPr>
              <a:t>(3)</a:t>
            </a:r>
            <a:r>
              <a:rPr lang="zh-CN" altLang="en-US" sz="2000" dirty="0">
                <a:latin typeface="微软雅黑" panose="020B0503020204020204" pitchFamily="34" charset="-122"/>
                <a:ea typeface="微软雅黑" panose="020B0503020204020204" pitchFamily="34" charset="-122"/>
                <a:cs typeface="Times New Roman" charset="0"/>
              </a:rPr>
              <a:t>操作后，如下图</a:t>
            </a:r>
            <a:endParaRPr lang="en-US" altLang="zh-CN" sz="2000" dirty="0">
              <a:latin typeface="微软雅黑" panose="020B0503020204020204" pitchFamily="34" charset="-122"/>
              <a:ea typeface="微软雅黑" panose="020B0503020204020204" pitchFamily="34" charset="-122"/>
              <a:cs typeface="Times New Roman" charset="0"/>
            </a:endParaRPr>
          </a:p>
        </p:txBody>
      </p:sp>
      <p:graphicFrame>
        <p:nvGraphicFramePr>
          <p:cNvPr id="5" name="对象 4">
            <a:extLst>
              <a:ext uri="{FF2B5EF4-FFF2-40B4-BE49-F238E27FC236}">
                <a16:creationId xmlns:a16="http://schemas.microsoft.com/office/drawing/2014/main" id="{3F5364C4-09F9-421A-95D8-B4A9034E0D1A}"/>
              </a:ext>
            </a:extLst>
          </p:cNvPr>
          <p:cNvGraphicFramePr>
            <a:graphicFrameLocks noChangeAspect="1"/>
          </p:cNvGraphicFramePr>
          <p:nvPr>
            <p:extLst>
              <p:ext uri="{D42A27DB-BD31-4B8C-83A1-F6EECF244321}">
                <p14:modId xmlns:p14="http://schemas.microsoft.com/office/powerpoint/2010/main" val="989087349"/>
              </p:ext>
            </p:extLst>
          </p:nvPr>
        </p:nvGraphicFramePr>
        <p:xfrm>
          <a:off x="2327471" y="5141291"/>
          <a:ext cx="2209655" cy="952787"/>
        </p:xfrm>
        <a:graphic>
          <a:graphicData uri="http://schemas.openxmlformats.org/presentationml/2006/ole">
            <mc:AlternateContent xmlns:mc="http://schemas.openxmlformats.org/markup-compatibility/2006">
              <mc:Choice xmlns:v="urn:schemas-microsoft-com:vml" Requires="v">
                <p:oleObj spid="_x0000_s12365" r:id="rId3" imgW="2273300" imgH="977900" progId="Visio.Drawing.15">
                  <p:embed/>
                </p:oleObj>
              </mc:Choice>
              <mc:Fallback>
                <p:oleObj r:id="rId3" imgW="2273300" imgH="977900" progId="Visio.Drawing.15">
                  <p:embed/>
                  <p:pic>
                    <p:nvPicPr>
                      <p:cNvPr id="20" name="对象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471" y="5141291"/>
                        <a:ext cx="2209655" cy="95278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AC449D90-240B-4A12-85B7-44D3C990C199}"/>
              </a:ext>
            </a:extLst>
          </p:cNvPr>
          <p:cNvGraphicFramePr>
            <a:graphicFrameLocks noChangeAspect="1"/>
          </p:cNvGraphicFramePr>
          <p:nvPr>
            <p:extLst>
              <p:ext uri="{D42A27DB-BD31-4B8C-83A1-F6EECF244321}">
                <p14:modId xmlns:p14="http://schemas.microsoft.com/office/powerpoint/2010/main" val="3635632771"/>
              </p:ext>
            </p:extLst>
          </p:nvPr>
        </p:nvGraphicFramePr>
        <p:xfrm>
          <a:off x="5266133" y="5091404"/>
          <a:ext cx="2277608" cy="982088"/>
        </p:xfrm>
        <a:graphic>
          <a:graphicData uri="http://schemas.openxmlformats.org/presentationml/2006/ole">
            <mc:AlternateContent xmlns:mc="http://schemas.openxmlformats.org/markup-compatibility/2006">
              <mc:Choice xmlns:v="urn:schemas-microsoft-com:vml" Requires="v">
                <p:oleObj spid="_x0000_s12366" r:id="rId5" imgW="2273300" imgH="1003300" progId="Visio.Drawing.15">
                  <p:embed/>
                </p:oleObj>
              </mc:Choice>
              <mc:Fallback>
                <p:oleObj r:id="rId5" imgW="2273300" imgH="1003300" progId="Visio.Drawing.15">
                  <p:embed/>
                  <p:pic>
                    <p:nvPicPr>
                      <p:cNvPr id="22" name="对象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133" y="5091404"/>
                        <a:ext cx="2277608" cy="982088"/>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43644187-0F42-46A4-BC6F-C3D21F0053D8}"/>
              </a:ext>
            </a:extLst>
          </p:cNvPr>
          <p:cNvSpPr txBox="1"/>
          <p:nvPr/>
        </p:nvSpPr>
        <p:spPr>
          <a:xfrm>
            <a:off x="1715491" y="6236823"/>
            <a:ext cx="314631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charset="0"/>
              </a:rPr>
              <a:t>图</a:t>
            </a:r>
            <a:r>
              <a:rPr lang="en-US" altLang="zh-CN" dirty="0">
                <a:latin typeface="微软雅黑" panose="020B0503020204020204" pitchFamily="34" charset="-122"/>
                <a:ea typeface="微软雅黑" panose="020B0503020204020204" pitchFamily="34" charset="-122"/>
                <a:cs typeface="Times New Roman" charset="0"/>
              </a:rPr>
              <a:t>3</a:t>
            </a:r>
            <a:r>
              <a:rPr lang="zh-CN" altLang="en-US" dirty="0">
                <a:latin typeface="微软雅黑" panose="020B0503020204020204" pitchFamily="34" charset="-122"/>
                <a:ea typeface="微软雅黑" panose="020B0503020204020204" pitchFamily="34" charset="-122"/>
                <a:cs typeface="Times New Roman" charset="0"/>
              </a:rPr>
              <a:t> </a:t>
            </a:r>
            <a:r>
              <a:rPr lang="en-US" altLang="zh-CN" dirty="0">
                <a:latin typeface="微软雅黑" panose="020B0503020204020204" pitchFamily="34" charset="-122"/>
                <a:ea typeface="微软雅黑" panose="020B0503020204020204" pitchFamily="34" charset="-122"/>
                <a:cs typeface="Times New Roman" charset="0"/>
              </a:rPr>
              <a:t>L=A</a:t>
            </a:r>
            <a:r>
              <a:rPr lang="zh-CN" altLang="en-US" dirty="0">
                <a:latin typeface="微软雅黑" panose="020B0503020204020204" pitchFamily="34" charset="-122"/>
                <a:ea typeface="微软雅黑" panose="020B0503020204020204" pitchFamily="34" charset="-122"/>
                <a:cs typeface="Times New Roman" charset="0"/>
              </a:rPr>
              <a:t>、</a:t>
            </a:r>
            <a:r>
              <a:rPr lang="en-US" altLang="zh-CN" dirty="0" err="1">
                <a:latin typeface="微软雅黑" panose="020B0503020204020204" pitchFamily="34" charset="-122"/>
                <a:ea typeface="微软雅黑" panose="020B0503020204020204" pitchFamily="34" charset="-122"/>
                <a:cs typeface="Times New Roman" charset="0"/>
              </a:rPr>
              <a:t>L.append</a:t>
            </a:r>
            <a:r>
              <a:rPr lang="en-US" altLang="zh-CN" dirty="0">
                <a:latin typeface="微软雅黑" panose="020B0503020204020204" pitchFamily="34" charset="-122"/>
                <a:ea typeface="微软雅黑" panose="020B0503020204020204" pitchFamily="34" charset="-122"/>
                <a:cs typeface="Times New Roman" charset="0"/>
              </a:rPr>
              <a:t>(3)</a:t>
            </a:r>
            <a:r>
              <a:rPr lang="is-IS" altLang="zh-CN" dirty="0">
                <a:latin typeface="微软雅黑" panose="020B0503020204020204" pitchFamily="34" charset="-122"/>
                <a:ea typeface="微软雅黑" panose="020B0503020204020204" pitchFamily="34" charset="-122"/>
                <a:cs typeface="Times New Roman" charset="0"/>
              </a:rPr>
              <a:t> </a:t>
            </a:r>
            <a:endParaRPr lang="zh-CN" altLang="en-US" dirty="0">
              <a:latin typeface="微软雅黑" panose="020B0503020204020204" pitchFamily="34" charset="-122"/>
              <a:ea typeface="微软雅黑" panose="020B0503020204020204" pitchFamily="34" charset="-122"/>
              <a:cs typeface="Times New Roman" charset="0"/>
            </a:endParaRPr>
          </a:p>
        </p:txBody>
      </p:sp>
      <p:sp>
        <p:nvSpPr>
          <p:cNvPr id="9" name="文本框 8">
            <a:extLst>
              <a:ext uri="{FF2B5EF4-FFF2-40B4-BE49-F238E27FC236}">
                <a16:creationId xmlns:a16="http://schemas.microsoft.com/office/drawing/2014/main" id="{872E4778-76BB-4FD8-A38F-EE4669C8FBD8}"/>
              </a:ext>
            </a:extLst>
          </p:cNvPr>
          <p:cNvSpPr txBox="1"/>
          <p:nvPr/>
        </p:nvSpPr>
        <p:spPr>
          <a:xfrm>
            <a:off x="5285529" y="6252212"/>
            <a:ext cx="31374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charset="0"/>
              </a:rPr>
              <a:t>图</a:t>
            </a:r>
            <a:r>
              <a:rPr lang="en-US" altLang="zh-CN" dirty="0">
                <a:latin typeface="微软雅黑" panose="020B0503020204020204" pitchFamily="34" charset="-122"/>
                <a:ea typeface="微软雅黑" panose="020B0503020204020204" pitchFamily="34" charset="-122"/>
                <a:cs typeface="Times New Roman" charset="0"/>
              </a:rPr>
              <a:t>4</a:t>
            </a:r>
            <a:r>
              <a:rPr lang="zh-CN" altLang="en-US" dirty="0">
                <a:latin typeface="微软雅黑" panose="020B0503020204020204" pitchFamily="34" charset="-122"/>
                <a:ea typeface="微软雅黑" panose="020B0503020204020204" pitchFamily="34" charset="-122"/>
                <a:cs typeface="Times New Roman" charset="0"/>
              </a:rPr>
              <a:t> </a:t>
            </a:r>
            <a:r>
              <a:rPr lang="en-US" altLang="zh-CN" dirty="0">
                <a:latin typeface="微软雅黑" panose="020B0503020204020204" pitchFamily="34" charset="-122"/>
                <a:ea typeface="微软雅黑" panose="020B0503020204020204" pitchFamily="34" charset="-122"/>
                <a:cs typeface="Times New Roman" charset="0"/>
              </a:rPr>
              <a:t>L=A[:]</a:t>
            </a:r>
            <a:r>
              <a:rPr lang="zh-CN" altLang="en-US" dirty="0">
                <a:latin typeface="微软雅黑" panose="020B0503020204020204" pitchFamily="34" charset="-122"/>
                <a:ea typeface="微软雅黑" panose="020B0503020204020204" pitchFamily="34" charset="-122"/>
                <a:cs typeface="Times New Roman" charset="0"/>
              </a:rPr>
              <a:t>、</a:t>
            </a:r>
            <a:r>
              <a:rPr lang="en-US" altLang="zh-CN" dirty="0" err="1">
                <a:latin typeface="微软雅黑" panose="020B0503020204020204" pitchFamily="34" charset="-122"/>
                <a:ea typeface="微软雅黑" panose="020B0503020204020204" pitchFamily="34" charset="-122"/>
                <a:cs typeface="Times New Roman" charset="0"/>
              </a:rPr>
              <a:t>L.append</a:t>
            </a:r>
            <a:r>
              <a:rPr lang="en-US" altLang="zh-CN" dirty="0">
                <a:latin typeface="微软雅黑" panose="020B0503020204020204" pitchFamily="34" charset="-122"/>
                <a:ea typeface="微软雅黑" panose="020B0503020204020204" pitchFamily="34" charset="-122"/>
                <a:cs typeface="Times New Roman" charset="0"/>
              </a:rPr>
              <a:t>(3)</a:t>
            </a:r>
            <a:r>
              <a:rPr lang="is-IS" altLang="zh-CN" dirty="0">
                <a:latin typeface="微软雅黑" panose="020B0503020204020204" pitchFamily="34" charset="-122"/>
                <a:ea typeface="微软雅黑" panose="020B0503020204020204" pitchFamily="34" charset="-122"/>
                <a:cs typeface="Times New Roman" charset="0"/>
              </a:rPr>
              <a:t> </a:t>
            </a:r>
            <a:endParaRPr lang="zh-CN" altLang="en-US" dirty="0">
              <a:latin typeface="微软雅黑" panose="020B0503020204020204" pitchFamily="34" charset="-122"/>
              <a:ea typeface="微软雅黑" panose="020B0503020204020204" pitchFamily="34" charset="-122"/>
              <a:cs typeface="Times New Roman" charset="0"/>
            </a:endParaRPr>
          </a:p>
        </p:txBody>
      </p:sp>
      <p:sp>
        <p:nvSpPr>
          <p:cNvPr id="10" name="矩形 9">
            <a:extLst>
              <a:ext uri="{FF2B5EF4-FFF2-40B4-BE49-F238E27FC236}">
                <a16:creationId xmlns:a16="http://schemas.microsoft.com/office/drawing/2014/main" id="{CACC1DB9-7F3C-410F-BFBA-234A67221DFB}"/>
              </a:ext>
            </a:extLst>
          </p:cNvPr>
          <p:cNvSpPr/>
          <p:nvPr/>
        </p:nvSpPr>
        <p:spPr>
          <a:xfrm>
            <a:off x="8729304" y="5091404"/>
            <a:ext cx="260218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charset="0"/>
              </a:rPr>
              <a:t>思考：如果执行</a:t>
            </a:r>
            <a:r>
              <a:rPr lang="en-US" altLang="zh-CN" dirty="0" err="1">
                <a:latin typeface="微软雅黑" panose="020B0503020204020204" pitchFamily="34" charset="-122"/>
                <a:ea typeface="微软雅黑" panose="020B0503020204020204" pitchFamily="34" charset="-122"/>
                <a:cs typeface="Times New Roman" charset="0"/>
              </a:rPr>
              <a:t>A.append</a:t>
            </a:r>
            <a:r>
              <a:rPr lang="en-US" altLang="zh-CN" dirty="0">
                <a:latin typeface="微软雅黑" panose="020B0503020204020204" pitchFamily="34" charset="-122"/>
                <a:ea typeface="微软雅黑" panose="020B0503020204020204" pitchFamily="34" charset="-122"/>
                <a:cs typeface="Times New Roman" charset="0"/>
              </a:rPr>
              <a:t>(3)</a:t>
            </a:r>
            <a:r>
              <a:rPr lang="zh-CN" altLang="en-US" dirty="0">
                <a:latin typeface="微软雅黑" panose="020B0503020204020204" pitchFamily="34" charset="-122"/>
                <a:ea typeface="微软雅黑" panose="020B0503020204020204" pitchFamily="34" charset="-122"/>
                <a:cs typeface="Times New Roman" charset="0"/>
              </a:rPr>
              <a:t>后会怎样？</a:t>
            </a:r>
            <a:endParaRPr lang="en-US" altLang="zh-CN" dirty="0">
              <a:latin typeface="微软雅黑" panose="020B0503020204020204" pitchFamily="34" charset="-122"/>
              <a:ea typeface="微软雅黑" panose="020B0503020204020204" pitchFamily="34" charset="-122"/>
            </a:endParaRPr>
          </a:p>
        </p:txBody>
      </p:sp>
      <p:graphicFrame>
        <p:nvGraphicFramePr>
          <p:cNvPr id="11" name="对象 10">
            <a:extLst>
              <a:ext uri="{FF2B5EF4-FFF2-40B4-BE49-F238E27FC236}">
                <a16:creationId xmlns:a16="http://schemas.microsoft.com/office/drawing/2014/main" id="{0D3D28D5-8BDA-4924-B537-1A5F03D28C3F}"/>
              </a:ext>
            </a:extLst>
          </p:cNvPr>
          <p:cNvGraphicFramePr>
            <a:graphicFrameLocks noChangeAspect="1"/>
          </p:cNvGraphicFramePr>
          <p:nvPr>
            <p:extLst>
              <p:ext uri="{D42A27DB-BD31-4B8C-83A1-F6EECF244321}">
                <p14:modId xmlns:p14="http://schemas.microsoft.com/office/powerpoint/2010/main" val="122255938"/>
              </p:ext>
            </p:extLst>
          </p:nvPr>
        </p:nvGraphicFramePr>
        <p:xfrm>
          <a:off x="4537126" y="1811201"/>
          <a:ext cx="2681161" cy="1118910"/>
        </p:xfrm>
        <a:graphic>
          <a:graphicData uri="http://schemas.openxmlformats.org/presentationml/2006/ole">
            <mc:AlternateContent xmlns:mc="http://schemas.openxmlformats.org/markup-compatibility/2006">
              <mc:Choice xmlns:v="urn:schemas-microsoft-com:vml" Requires="v">
                <p:oleObj spid="_x0000_s12367" r:id="rId7" imgW="2387600" imgH="1003300" progId="Visio.Drawing.15">
                  <p:embed/>
                </p:oleObj>
              </mc:Choice>
              <mc:Fallback>
                <p:oleObj r:id="rId7" imgW="2387600" imgH="1003300" progId="Visio.Drawing.15">
                  <p:embed/>
                  <p:pic>
                    <p:nvPicPr>
                      <p:cNvPr id="11"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7126" y="1811201"/>
                        <a:ext cx="2681161" cy="111891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05A8A9FA-785F-4E12-84A1-B4DAA68FC4B7}"/>
              </a:ext>
            </a:extLst>
          </p:cNvPr>
          <p:cNvGraphicFramePr>
            <a:graphicFrameLocks noChangeAspect="1"/>
          </p:cNvGraphicFramePr>
          <p:nvPr>
            <p:extLst>
              <p:ext uri="{D42A27DB-BD31-4B8C-83A1-F6EECF244321}">
                <p14:modId xmlns:p14="http://schemas.microsoft.com/office/powerpoint/2010/main" val="2058839385"/>
              </p:ext>
            </p:extLst>
          </p:nvPr>
        </p:nvGraphicFramePr>
        <p:xfrm>
          <a:off x="2326981" y="3258975"/>
          <a:ext cx="2171700" cy="933450"/>
        </p:xfrm>
        <a:graphic>
          <a:graphicData uri="http://schemas.openxmlformats.org/presentationml/2006/ole">
            <mc:AlternateContent xmlns:mc="http://schemas.openxmlformats.org/markup-compatibility/2006">
              <mc:Choice xmlns:v="urn:schemas-microsoft-com:vml" Requires="v">
                <p:oleObj spid="_x0000_s12368" r:id="rId9" imgW="2273300" imgH="977900" progId="Visio.Drawing.15">
                  <p:embed/>
                </p:oleObj>
              </mc:Choice>
              <mc:Fallback>
                <p:oleObj r:id="rId9" imgW="2273300" imgH="977900" progId="Visio.Drawing.15">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6981" y="3258975"/>
                        <a:ext cx="2171700" cy="93345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2B1DFF38-0B9E-4232-A80B-493915EBC8A8}"/>
              </a:ext>
            </a:extLst>
          </p:cNvPr>
          <p:cNvGraphicFramePr>
            <a:graphicFrameLocks noChangeAspect="1"/>
          </p:cNvGraphicFramePr>
          <p:nvPr>
            <p:extLst>
              <p:ext uri="{D42A27DB-BD31-4B8C-83A1-F6EECF244321}">
                <p14:modId xmlns:p14="http://schemas.microsoft.com/office/powerpoint/2010/main" val="2177326867"/>
              </p:ext>
            </p:extLst>
          </p:nvPr>
        </p:nvGraphicFramePr>
        <p:xfrm>
          <a:off x="5320194" y="3331717"/>
          <a:ext cx="2169485" cy="949150"/>
        </p:xfrm>
        <a:graphic>
          <a:graphicData uri="http://schemas.openxmlformats.org/presentationml/2006/ole">
            <mc:AlternateContent xmlns:mc="http://schemas.openxmlformats.org/markup-compatibility/2006">
              <mc:Choice xmlns:v="urn:schemas-microsoft-com:vml" Requires="v">
                <p:oleObj spid="_x0000_s12369" r:id="rId11" imgW="2273300" imgH="1003300" progId="Visio.Drawing.15">
                  <p:embed/>
                </p:oleObj>
              </mc:Choice>
              <mc:Fallback>
                <p:oleObj r:id="rId11" imgW="2273300" imgH="1003300" progId="Visio.Drawing.15">
                  <p:embed/>
                  <p:pic>
                    <p:nvPicPr>
                      <p:cNvPr id="16" name="对象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0194" y="3331717"/>
                        <a:ext cx="2169485" cy="949150"/>
                      </a:xfrm>
                      <a:prstGeom prst="rect">
                        <a:avLst/>
                      </a:prstGeom>
                      <a:noFill/>
                    </p:spPr>
                  </p:pic>
                </p:oleObj>
              </mc:Fallback>
            </mc:AlternateContent>
          </a:graphicData>
        </a:graphic>
      </p:graphicFrame>
      <p:sp>
        <p:nvSpPr>
          <p:cNvPr id="14" name="文本框 13">
            <a:extLst>
              <a:ext uri="{FF2B5EF4-FFF2-40B4-BE49-F238E27FC236}">
                <a16:creationId xmlns:a16="http://schemas.microsoft.com/office/drawing/2014/main" id="{5FE223FE-EE7F-46DE-9C35-5C6C29669174}"/>
              </a:ext>
            </a:extLst>
          </p:cNvPr>
          <p:cNvSpPr txBox="1"/>
          <p:nvPr/>
        </p:nvSpPr>
        <p:spPr>
          <a:xfrm>
            <a:off x="2267197" y="4259693"/>
            <a:ext cx="116510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charset="0"/>
              </a:rPr>
              <a:t>图</a:t>
            </a:r>
            <a:r>
              <a:rPr lang="en-US" altLang="zh-CN" dirty="0">
                <a:latin typeface="微软雅黑" panose="020B0503020204020204" pitchFamily="34" charset="-122"/>
                <a:ea typeface="微软雅黑" panose="020B0503020204020204" pitchFamily="34" charset="-122"/>
                <a:cs typeface="Times New Roman" charset="0"/>
              </a:rPr>
              <a:t>1</a:t>
            </a:r>
            <a:r>
              <a:rPr lang="zh-CN" altLang="en-US" dirty="0">
                <a:latin typeface="微软雅黑" panose="020B0503020204020204" pitchFamily="34" charset="-122"/>
                <a:ea typeface="微软雅黑" panose="020B0503020204020204" pitchFamily="34" charset="-122"/>
                <a:cs typeface="Times New Roman" charset="0"/>
              </a:rPr>
              <a:t> </a:t>
            </a:r>
            <a:r>
              <a:rPr lang="en-US" altLang="zh-CN" dirty="0">
                <a:latin typeface="微软雅黑" panose="020B0503020204020204" pitchFamily="34" charset="-122"/>
                <a:ea typeface="微软雅黑" panose="020B0503020204020204" pitchFamily="34" charset="-122"/>
                <a:cs typeface="Times New Roman" charset="0"/>
              </a:rPr>
              <a:t>L=A</a:t>
            </a:r>
            <a:r>
              <a:rPr lang="is-IS" altLang="zh-CN" dirty="0">
                <a:latin typeface="微软雅黑" panose="020B0503020204020204" pitchFamily="34" charset="-122"/>
                <a:ea typeface="微软雅黑" panose="020B0503020204020204" pitchFamily="34" charset="-122"/>
                <a:cs typeface="Times New Roman" charset="0"/>
              </a:rPr>
              <a:t> </a:t>
            </a:r>
            <a:endParaRPr lang="zh-CN" altLang="en-US" dirty="0">
              <a:latin typeface="微软雅黑" panose="020B0503020204020204" pitchFamily="34" charset="-122"/>
              <a:ea typeface="微软雅黑" panose="020B0503020204020204" pitchFamily="34" charset="-122"/>
              <a:cs typeface="Times New Roman" charset="0"/>
            </a:endParaRPr>
          </a:p>
        </p:txBody>
      </p:sp>
      <p:sp>
        <p:nvSpPr>
          <p:cNvPr id="15" name="文本框 14">
            <a:extLst>
              <a:ext uri="{FF2B5EF4-FFF2-40B4-BE49-F238E27FC236}">
                <a16:creationId xmlns:a16="http://schemas.microsoft.com/office/drawing/2014/main" id="{4942C1D2-FDC4-4E02-8C70-73991BF584E4}"/>
              </a:ext>
            </a:extLst>
          </p:cNvPr>
          <p:cNvSpPr txBox="1"/>
          <p:nvPr/>
        </p:nvSpPr>
        <p:spPr>
          <a:xfrm>
            <a:off x="5638138" y="4227608"/>
            <a:ext cx="158247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charset="0"/>
              </a:rPr>
              <a:t>图</a:t>
            </a:r>
            <a:r>
              <a:rPr lang="en-US" altLang="zh-CN" dirty="0">
                <a:latin typeface="微软雅黑" panose="020B0503020204020204" pitchFamily="34" charset="-122"/>
                <a:ea typeface="微软雅黑" panose="020B0503020204020204" pitchFamily="34" charset="-122"/>
                <a:cs typeface="Times New Roman" charset="0"/>
              </a:rPr>
              <a:t>2</a:t>
            </a:r>
            <a:r>
              <a:rPr lang="zh-CN" altLang="en-US" dirty="0">
                <a:latin typeface="微软雅黑" panose="020B0503020204020204" pitchFamily="34" charset="-122"/>
                <a:ea typeface="微软雅黑" panose="020B0503020204020204" pitchFamily="34" charset="-122"/>
                <a:cs typeface="Times New Roman" charset="0"/>
              </a:rPr>
              <a:t> </a:t>
            </a:r>
            <a:r>
              <a:rPr lang="en-US" altLang="zh-CN" dirty="0">
                <a:latin typeface="微软雅黑" panose="020B0503020204020204" pitchFamily="34" charset="-122"/>
                <a:ea typeface="微软雅黑" panose="020B0503020204020204" pitchFamily="34" charset="-122"/>
                <a:cs typeface="Times New Roman" charset="0"/>
              </a:rPr>
              <a:t>L=A[:]</a:t>
            </a:r>
            <a:r>
              <a:rPr lang="is-IS" altLang="zh-CN" dirty="0">
                <a:latin typeface="微软雅黑" panose="020B0503020204020204" pitchFamily="34" charset="-122"/>
                <a:ea typeface="微软雅黑" panose="020B0503020204020204" pitchFamily="34" charset="-122"/>
                <a:cs typeface="Times New Roman" charset="0"/>
              </a:rPr>
              <a:t> </a:t>
            </a:r>
            <a:endParaRPr lang="zh-CN" altLang="en-US" dirty="0">
              <a:latin typeface="微软雅黑" panose="020B0503020204020204" pitchFamily="34" charset="-122"/>
              <a:ea typeface="微软雅黑" panose="020B0503020204020204" pitchFamily="34" charset="-122"/>
              <a:cs typeface="Times New Roman" charset="0"/>
            </a:endParaRPr>
          </a:p>
        </p:txBody>
      </p:sp>
      <p:sp>
        <p:nvSpPr>
          <p:cNvPr id="16" name="矩形 15">
            <a:extLst>
              <a:ext uri="{FF2B5EF4-FFF2-40B4-BE49-F238E27FC236}">
                <a16:creationId xmlns:a16="http://schemas.microsoft.com/office/drawing/2014/main" id="{2446A336-7C2D-46D0-AFA4-2998E6117363}"/>
              </a:ext>
            </a:extLst>
          </p:cNvPr>
          <p:cNvSpPr/>
          <p:nvPr/>
        </p:nvSpPr>
        <p:spPr>
          <a:xfrm>
            <a:off x="8817931" y="3613362"/>
            <a:ext cx="2169485"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imes New Roman" charset="0"/>
              </a:rPr>
              <a:t>建议：尽量使用</a:t>
            </a:r>
            <a:r>
              <a:rPr lang="en-US" altLang="zh-CN" b="1" dirty="0">
                <a:solidFill>
                  <a:srgbClr val="C00000"/>
                </a:solidFill>
                <a:latin typeface="微软雅黑" panose="020B0503020204020204" pitchFamily="34" charset="-122"/>
                <a:ea typeface="微软雅黑" panose="020B0503020204020204" pitchFamily="34" charset="-122"/>
                <a:cs typeface="Times New Roman" charset="0"/>
              </a:rPr>
              <a:t>L=A[:]</a:t>
            </a:r>
            <a:r>
              <a:rPr lang="zh-CN" altLang="en-US" b="1" dirty="0">
                <a:solidFill>
                  <a:srgbClr val="C00000"/>
                </a:solidFill>
                <a:latin typeface="微软雅黑" panose="020B0503020204020204" pitchFamily="34" charset="-122"/>
                <a:ea typeface="微软雅黑" panose="020B0503020204020204" pitchFamily="34" charset="-122"/>
                <a:cs typeface="Times New Roman" charset="0"/>
              </a:rPr>
              <a:t>方式赋值</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4897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可变类型</a:t>
            </a:r>
          </a:p>
        </p:txBody>
      </p:sp>
      <p:sp>
        <p:nvSpPr>
          <p:cNvPr id="18" name="文本框 17">
            <a:extLst>
              <a:ext uri="{FF2B5EF4-FFF2-40B4-BE49-F238E27FC236}">
                <a16:creationId xmlns:a16="http://schemas.microsoft.com/office/drawing/2014/main" id="{99C10162-E74E-4B74-AB7F-45159F9B1E09}"/>
              </a:ext>
            </a:extLst>
          </p:cNvPr>
          <p:cNvSpPr txBox="1"/>
          <p:nvPr/>
        </p:nvSpPr>
        <p:spPr>
          <a:xfrm>
            <a:off x="2675681" y="5261498"/>
            <a:ext cx="3288276" cy="1287358"/>
          </a:xfrm>
          <a:prstGeom prst="rect">
            <a:avLst/>
          </a:prstGeom>
          <a:solidFill>
            <a:schemeClr val="bg1"/>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a:t>
            </a:r>
            <a:r>
              <a:rPr lang="zh-CN" altLang="en-US" kern="100" dirty="0">
                <a:latin typeface="微软雅黑" panose="020B0503020204020204" pitchFamily="34" charset="-122"/>
                <a:ea typeface="微软雅黑" panose="020B0503020204020204" pitchFamily="34" charset="-122"/>
                <a:cs typeface="Times New Roman" charset="0"/>
              </a:rPr>
              <a:t>列表添加元素方法举例</a:t>
            </a:r>
            <a:endParaRPr lang="en-US"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L=[1,2];print(id(L),L)</a:t>
            </a:r>
          </a:p>
          <a:p>
            <a:pPr indent="266700" algn="just">
              <a:spcAft>
                <a:spcPts val="0"/>
              </a:spcAft>
            </a:pPr>
            <a:r>
              <a:rPr lang="en-US" altLang="zh-CN" kern="100" dirty="0" err="1">
                <a:latin typeface="微软雅黑" panose="020B0503020204020204" pitchFamily="34" charset="-122"/>
                <a:ea typeface="微软雅黑" panose="020B0503020204020204" pitchFamily="34" charset="-122"/>
                <a:cs typeface="Times New Roman" charset="0"/>
              </a:rPr>
              <a:t>L.append</a:t>
            </a:r>
            <a:r>
              <a:rPr lang="en-US" altLang="zh-CN" kern="100" dirty="0">
                <a:latin typeface="微软雅黑" panose="020B0503020204020204" pitchFamily="34" charset="-122"/>
                <a:ea typeface="微软雅黑" panose="020B0503020204020204" pitchFamily="34" charset="-122"/>
                <a:cs typeface="Times New Roman" charset="0"/>
              </a:rPr>
              <a:t>(3);print(id(L),L)</a:t>
            </a: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L+=[4];print(id(L),L)</a:t>
            </a: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L=L+[5];print(id(L),L)</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19" name="矩形 18">
            <a:extLst>
              <a:ext uri="{FF2B5EF4-FFF2-40B4-BE49-F238E27FC236}">
                <a16:creationId xmlns:a16="http://schemas.microsoft.com/office/drawing/2014/main" id="{E6C59D33-1519-4CC2-B071-251C47BEE6A9}"/>
              </a:ext>
            </a:extLst>
          </p:cNvPr>
          <p:cNvSpPr/>
          <p:nvPr/>
        </p:nvSpPr>
        <p:spPr>
          <a:xfrm>
            <a:off x="6620069" y="5241869"/>
            <a:ext cx="3288276" cy="1354217"/>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charset="0"/>
              </a:rPr>
              <a:t>输出结果：</a:t>
            </a:r>
            <a:endParaRPr lang="en-US" altLang="zh-CN" dirty="0">
              <a:latin typeface="微软雅黑" panose="020B0503020204020204" pitchFamily="34" charset="-122"/>
              <a:ea typeface="微软雅黑" panose="020B0503020204020204" pitchFamily="34" charset="-122"/>
              <a:cs typeface="Times New Roman" charset="0"/>
            </a:endParaRPr>
          </a:p>
          <a:p>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2101323517064</a:t>
            </a:r>
            <a:r>
              <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[1,2]</a:t>
            </a:r>
          </a:p>
          <a:p>
            <a:pPr lvl="0"/>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2101323517064</a:t>
            </a:r>
            <a:r>
              <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[1,2,3]</a:t>
            </a:r>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2101323517064 </a:t>
            </a:r>
            <a:r>
              <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[1,2,3,4]</a:t>
            </a:r>
          </a:p>
          <a:p>
            <a:pPr lvl="0"/>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2101323235592</a:t>
            </a:r>
            <a:r>
              <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[1,2,3,4,5]</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9519E63-8CE8-44DD-B9CA-CEDF98E26882}"/>
              </a:ext>
            </a:extLst>
          </p:cNvPr>
          <p:cNvSpPr txBox="1"/>
          <p:nvPr/>
        </p:nvSpPr>
        <p:spPr>
          <a:xfrm>
            <a:off x="1208769" y="1003474"/>
            <a:ext cx="9505172" cy="4123693"/>
          </a:xfrm>
          <a:prstGeom prst="rect">
            <a:avLst/>
          </a:prstGeom>
          <a:solidFill>
            <a:schemeClr val="accent1">
              <a:lumMod val="20000"/>
              <a:lumOff val="80000"/>
            </a:schemeClr>
          </a:solidFill>
        </p:spPr>
        <p:txBody>
          <a:bodyPr wrap="square" rtlCol="0">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对列表进行添加元素的方法总结</a:t>
            </a:r>
          </a:p>
          <a:p>
            <a:pPr>
              <a:lnSpc>
                <a:spcPct val="120000"/>
              </a:lnSpc>
            </a:pPr>
            <a:r>
              <a:rPr lang="zh-CN" altLang="en-US" sz="2000" dirty="0">
                <a:latin typeface="微软雅黑" panose="020B0503020204020204" pitchFamily="34" charset="-122"/>
                <a:ea typeface="微软雅黑" panose="020B0503020204020204" pitchFamily="34" charset="-122"/>
              </a:rPr>
              <a:t>      向列表中添加新元素有三种常用的方法，分别为：</a:t>
            </a:r>
            <a:r>
              <a:rPr lang="en-US" altLang="zh-CN" sz="2000" dirty="0">
                <a:latin typeface="微软雅黑" panose="020B0503020204020204" pitchFamily="34" charset="-122"/>
                <a:ea typeface="微软雅黑" panose="020B0503020204020204" pitchFamily="34" charset="-122"/>
              </a:rPr>
              <a:t>L=L+[</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L.append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，下面我们来总结一下这三种方法的差别：</a:t>
            </a:r>
          </a:p>
          <a:p>
            <a:pPr>
              <a:lnSpc>
                <a:spcPct val="12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L=L+[</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在每一次执行时都会将原列表复制一次，</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指向新列表，并在新列表中加入新元素。</a:t>
            </a:r>
          </a:p>
          <a:p>
            <a:pPr>
              <a:lnSpc>
                <a:spcPct val="12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L.append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只是将新元素直接添加到原列表中，不会产生新列表。</a:t>
            </a:r>
          </a:p>
          <a:p>
            <a:pPr>
              <a:lnSpc>
                <a:spcPct val="12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的执行效果和</a:t>
            </a:r>
            <a:r>
              <a:rPr lang="en-US" altLang="zh-CN" sz="2000" dirty="0" err="1">
                <a:latin typeface="微软雅黑" panose="020B0503020204020204" pitchFamily="34" charset="-122"/>
                <a:ea typeface="微软雅黑" panose="020B0503020204020204" pitchFamily="34" charset="-122"/>
              </a:rPr>
              <a:t>L.append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类似，也是在原列表中直接添加元素，不会复制原列表。</a:t>
            </a:r>
          </a:p>
          <a:p>
            <a:pPr>
              <a:lnSpc>
                <a:spcPct val="120000"/>
              </a:lnSpc>
            </a:pPr>
            <a:r>
              <a:rPr lang="en-US" altLang="zh-CN" sz="2000" dirty="0">
                <a:latin typeface="微软雅黑" panose="020B0503020204020204" pitchFamily="34" charset="-122"/>
                <a:ea typeface="微软雅黑" panose="020B0503020204020204" pitchFamily="34" charset="-122"/>
              </a:rPr>
              <a:t>      Python</a:t>
            </a:r>
            <a:r>
              <a:rPr lang="zh-CN" altLang="en-US" sz="2000" dirty="0">
                <a:latin typeface="微软雅黑" panose="020B0503020204020204" pitchFamily="34" charset="-122"/>
                <a:ea typeface="微软雅黑" panose="020B0503020204020204" pitchFamily="34" charset="-122"/>
              </a:rPr>
              <a:t>中可以通过</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函数来查看列表存储的地址，如果语句执行前后列表的地址不同，那么就说明原列表被复制，此时的</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指向新列表的地址。反之，则列表没有被复制，</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仍指向原列表。</a:t>
            </a:r>
          </a:p>
        </p:txBody>
      </p:sp>
    </p:spTree>
    <p:extLst>
      <p:ext uri="{BB962C8B-B14F-4D97-AF65-F5344CB8AC3E}">
        <p14:creationId xmlns:p14="http://schemas.microsoft.com/office/powerpoint/2010/main" val="2821567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可变类型</a:t>
            </a:r>
          </a:p>
        </p:txBody>
      </p:sp>
      <p:sp>
        <p:nvSpPr>
          <p:cNvPr id="6" name="文本框 5"/>
          <p:cNvSpPr txBox="1"/>
          <p:nvPr/>
        </p:nvSpPr>
        <p:spPr>
          <a:xfrm>
            <a:off x="1686007" y="1382885"/>
            <a:ext cx="8929346" cy="1631216"/>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其实对于</a:t>
            </a:r>
            <a:r>
              <a:rPr lang="zh-CN" altLang="en-US" sz="2000" dirty="0">
                <a:latin typeface="微软雅黑" panose="020B0503020204020204" pitchFamily="34" charset="-122"/>
                <a:ea typeface="微软雅黑" panose="020B0503020204020204" pitchFamily="34" charset="-122"/>
              </a:rPr>
              <a:t>上述</a:t>
            </a:r>
            <a:r>
              <a:rPr lang="zh-CN" altLang="zh-CN" sz="2000" dirty="0">
                <a:latin typeface="微软雅黑" panose="020B0503020204020204" pitchFamily="34" charset="-122"/>
                <a:ea typeface="微软雅黑" panose="020B0503020204020204" pitchFamily="34" charset="-122"/>
              </a:rPr>
              <a:t>第三种“</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”的添加方法，其专业术语叫做增强赋值语句，“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”这类语句都是增强赋值语句。</a:t>
            </a:r>
            <a:r>
              <a:rPr lang="en-US" altLang="zh-CN" sz="2000" dirty="0">
                <a:latin typeface="微软雅黑" panose="020B0503020204020204" pitchFamily="34" charset="-122"/>
                <a:ea typeface="微软雅黑" panose="020B0503020204020204" pitchFamily="34" charset="-122"/>
              </a:rPr>
              <a:t>	</a:t>
            </a:r>
          </a:p>
          <a:p>
            <a:pPr algn="just"/>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虽然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000" dirty="0">
                <a:latin typeface="微软雅黑" panose="020B0503020204020204" pitchFamily="34" charset="-122"/>
                <a:ea typeface="微软雅黑" panose="020B0503020204020204" pitchFamily="34" charset="-122"/>
              </a:rPr>
              <a:t>的增强赋值语句是从</a:t>
            </a:r>
            <a:r>
              <a:rPr lang="en-US" altLang="zh-CN" sz="2000" dirty="0">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语言借鉴过来的，但其有自己的独特之处：对于</a:t>
            </a:r>
            <a:r>
              <a:rPr lang="zh-CN" altLang="zh-CN" sz="2000" u="sng" dirty="0">
                <a:latin typeface="微软雅黑" panose="020B0503020204020204" pitchFamily="34" charset="-122"/>
                <a:ea typeface="微软雅黑" panose="020B0503020204020204" pitchFamily="34" charset="-122"/>
              </a:rPr>
              <a:t>不可变变量</a:t>
            </a:r>
            <a:r>
              <a:rPr lang="zh-CN" altLang="zh-CN" sz="2000" dirty="0">
                <a:latin typeface="微软雅黑" panose="020B0503020204020204" pitchFamily="34" charset="-122"/>
                <a:ea typeface="微软雅黑" panose="020B0503020204020204" pitchFamily="34" charset="-122"/>
              </a:rPr>
              <a:t>来说，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其实就等价于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A=A+B</a:t>
            </a:r>
            <a:r>
              <a:rPr lang="zh-CN" altLang="zh-CN" sz="2000" dirty="0">
                <a:latin typeface="微软雅黑" panose="020B0503020204020204" pitchFamily="34" charset="-122"/>
                <a:ea typeface="微软雅黑" panose="020B0503020204020204" pitchFamily="34" charset="-122"/>
              </a:rPr>
              <a:t>，但是对于</a:t>
            </a:r>
            <a:r>
              <a:rPr lang="zh-CN" altLang="zh-CN" sz="2000" u="sng" dirty="0">
                <a:latin typeface="微软雅黑" panose="020B0503020204020204" pitchFamily="34" charset="-122"/>
                <a:ea typeface="微软雅黑" panose="020B0503020204020204" pitchFamily="34" charset="-122"/>
              </a:rPr>
              <a:t>可变变量</a:t>
            </a:r>
            <a:r>
              <a:rPr lang="zh-CN" altLang="zh-CN" sz="2000" dirty="0">
                <a:latin typeface="微软雅黑" panose="020B0503020204020204" pitchFamily="34" charset="-122"/>
                <a:ea typeface="微软雅黑" panose="020B0503020204020204" pitchFamily="34" charset="-122"/>
              </a:rPr>
              <a:t>来说，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a:t>
            </a:r>
            <a:r>
              <a:rPr lang="zh-CN" altLang="zh-CN" sz="2000" dirty="0">
                <a:latin typeface="微软雅黑" panose="020B0503020204020204" pitchFamily="34" charset="-122"/>
                <a:ea typeface="微软雅黑" panose="020B0503020204020204" pitchFamily="34" charset="-122"/>
              </a:rPr>
              <a:t>是直接在原值的基础上做修改</a:t>
            </a:r>
            <a:r>
              <a:rPr lang="en-US" altLang="zh-CN"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就地修改</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7" name="文本框 6"/>
          <p:cNvSpPr txBox="1"/>
          <p:nvPr/>
        </p:nvSpPr>
        <p:spPr>
          <a:xfrm>
            <a:off x="1712049" y="957827"/>
            <a:ext cx="8185824"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charset="0"/>
              </a:rPr>
              <a:t>增强赋值语句</a:t>
            </a:r>
            <a:endParaRPr lang="en-US" altLang="zh-CN" sz="2000" b="1" dirty="0">
              <a:latin typeface="微软雅黑" panose="020B0503020204020204" pitchFamily="34" charset="-122"/>
              <a:ea typeface="微软雅黑" panose="020B0503020204020204" pitchFamily="34" charset="-122"/>
              <a:cs typeface="Times New Roman" charset="0"/>
            </a:endParaRPr>
          </a:p>
        </p:txBody>
      </p:sp>
      <p:sp>
        <p:nvSpPr>
          <p:cNvPr id="8" name="文本框 7"/>
          <p:cNvSpPr txBox="1"/>
          <p:nvPr/>
        </p:nvSpPr>
        <p:spPr>
          <a:xfrm>
            <a:off x="2087873" y="3204636"/>
            <a:ext cx="3653904" cy="110836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不可变变量修改举例</a:t>
            </a:r>
            <a:endParaRPr lang="en-US"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a=3;print(id(a),a)</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a+=1;print(id(a),a)</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a=a+1;print(id(a),a)</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9" name="矩形 8"/>
          <p:cNvSpPr/>
          <p:nvPr/>
        </p:nvSpPr>
        <p:spPr>
          <a:xfrm>
            <a:off x="7300406" y="3202537"/>
            <a:ext cx="2597467" cy="110799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charset="0"/>
              </a:rPr>
              <a:t>输出结果：</a:t>
            </a:r>
            <a:endParaRPr lang="en-US" altLang="zh-CN" dirty="0">
              <a:latin typeface="微软雅黑" panose="020B0503020204020204" pitchFamily="34" charset="-122"/>
              <a:ea typeface="微软雅黑" panose="020B0503020204020204" pitchFamily="34" charset="-122"/>
              <a:cs typeface="Times New Roman" charset="0"/>
            </a:endParaRPr>
          </a:p>
          <a:p>
            <a:pPr lvl="0" eaLnBrk="0" fontAlgn="base" hangingPunct="0">
              <a:spcBef>
                <a:spcPct val="0"/>
              </a:spcBef>
              <a:spcAft>
                <a:spcPct val="0"/>
              </a:spcAft>
            </a:pPr>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1523213152 3 </a:t>
            </a:r>
            <a:endPar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lvl="0" eaLnBrk="0" fontAlgn="base" hangingPunct="0">
              <a:spcBef>
                <a:spcPct val="0"/>
              </a:spcBef>
              <a:spcAft>
                <a:spcPct val="0"/>
              </a:spcAft>
            </a:pPr>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1523213184 4 </a:t>
            </a:r>
            <a:endPar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lvl="0" eaLnBrk="0" fontAlgn="base" hangingPunct="0">
              <a:spcBef>
                <a:spcPct val="0"/>
              </a:spcBef>
              <a:spcAft>
                <a:spcPct val="0"/>
              </a:spcAft>
            </a:pPr>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1523213216 5</a:t>
            </a:r>
            <a:r>
              <a:rPr lang="zh-CN" altLang="zh-CN" sz="800" dirty="0">
                <a:latin typeface="微软雅黑" panose="020B0503020204020204" pitchFamily="34" charset="-122"/>
                <a:ea typeface="微软雅黑" panose="020B0503020204020204" pitchFamily="34" charset="-122"/>
              </a:rPr>
              <a:t> </a:t>
            </a:r>
            <a:endParaRPr lang="en-US" altLang="zh-CN" sz="800" dirty="0">
              <a:latin typeface="微软雅黑" panose="020B0503020204020204" pitchFamily="34" charset="-122"/>
              <a:ea typeface="微软雅黑" panose="020B0503020204020204" pitchFamily="34" charset="-122"/>
            </a:endParaRPr>
          </a:p>
        </p:txBody>
      </p:sp>
      <p:sp>
        <p:nvSpPr>
          <p:cNvPr id="10" name="矩形 9"/>
          <p:cNvSpPr/>
          <p:nvPr/>
        </p:nvSpPr>
        <p:spPr>
          <a:xfrm>
            <a:off x="1632726" y="4593068"/>
            <a:ext cx="8909960" cy="707886"/>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000" dirty="0">
                <a:latin typeface="微软雅黑" panose="020B0503020204020204" pitchFamily="34" charset="-122"/>
                <a:ea typeface="微软雅黑" panose="020B0503020204020204" pitchFamily="34" charset="-122"/>
              </a:rPr>
              <a:t>相比其他编程语言还有一种独特的赋值语句：“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A,B=B,A</a:t>
            </a:r>
            <a:r>
              <a:rPr lang="zh-CN" altLang="zh-CN" sz="2000" dirty="0">
                <a:latin typeface="微软雅黑" panose="020B0503020204020204" pitchFamily="34" charset="-122"/>
                <a:ea typeface="微软雅黑" panose="020B0503020204020204" pitchFamily="34" charset="-122"/>
              </a:rPr>
              <a:t>”，该赋值语句可以直接实现两个变量值的交换功能。</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1" name="文本框 10"/>
          <p:cNvSpPr txBox="1"/>
          <p:nvPr/>
        </p:nvSpPr>
        <p:spPr>
          <a:xfrm>
            <a:off x="2006648" y="5542630"/>
            <a:ext cx="3735129" cy="835011"/>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不可变变量值交换举例</a:t>
            </a:r>
            <a:endParaRPr lang="en-US"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a=3;b=4;print(id(a),id(b))</a:t>
            </a:r>
          </a:p>
          <a:p>
            <a:pPr indent="266700" algn="just">
              <a:spcAft>
                <a:spcPts val="0"/>
              </a:spcAft>
            </a:pPr>
            <a:r>
              <a:rPr lang="en-US" altLang="zh-CN" sz="1600" kern="100" dirty="0" err="1">
                <a:latin typeface="微软雅黑" panose="020B0503020204020204" pitchFamily="34" charset="-122"/>
                <a:ea typeface="微软雅黑" panose="020B0503020204020204" pitchFamily="34" charset="-122"/>
                <a:cs typeface="Times New Roman" charset="0"/>
              </a:rPr>
              <a:t>a,b</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err="1">
                <a:latin typeface="微软雅黑" panose="020B0503020204020204" pitchFamily="34" charset="-122"/>
                <a:ea typeface="微软雅黑" panose="020B0503020204020204" pitchFamily="34" charset="-122"/>
                <a:cs typeface="Times New Roman" charset="0"/>
              </a:rPr>
              <a:t>b,a;print</a:t>
            </a:r>
            <a:r>
              <a:rPr lang="en-US" altLang="zh-CN" sz="1600" kern="100" dirty="0">
                <a:latin typeface="微软雅黑" panose="020B0503020204020204" pitchFamily="34" charset="-122"/>
                <a:ea typeface="微软雅黑" panose="020B0503020204020204" pitchFamily="34" charset="-122"/>
                <a:cs typeface="Times New Roman" charset="0"/>
              </a:rPr>
              <a:t>(id(a),id(b))</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2" name="矩形 11"/>
          <p:cNvSpPr/>
          <p:nvPr/>
        </p:nvSpPr>
        <p:spPr>
          <a:xfrm>
            <a:off x="7288876" y="5542630"/>
            <a:ext cx="3453685" cy="86177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charset="0"/>
              </a:rPr>
              <a:t>输出结果：</a:t>
            </a:r>
            <a:endParaRPr lang="en-US" altLang="zh-CN" dirty="0">
              <a:latin typeface="微软雅黑" panose="020B0503020204020204" pitchFamily="34" charset="-122"/>
              <a:ea typeface="微软雅黑" panose="020B0503020204020204" pitchFamily="34" charset="-122"/>
              <a:cs typeface="Times New Roman" charset="0"/>
            </a:endParaRPr>
          </a:p>
          <a:p>
            <a:pPr lvl="0"/>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1523213152 1523213184</a:t>
            </a:r>
            <a:r>
              <a:rPr lang="zh-CN"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lvl="0"/>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1523213184</a:t>
            </a:r>
            <a:r>
              <a:rPr lang="en-US"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1523213152</a:t>
            </a:r>
            <a:endParaRPr lang="en-US" altLang="zh-CN"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255637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r>
              <a:rPr lang="en-US" altLang="zh-CN" dirty="0">
                <a:solidFill>
                  <a:srgbClr val="C00000"/>
                </a:solidFill>
              </a:rPr>
              <a:t>—</a:t>
            </a:r>
            <a:r>
              <a:rPr lang="zh-CN" altLang="en-US" dirty="0">
                <a:solidFill>
                  <a:srgbClr val="C00000"/>
                </a:solidFill>
              </a:rPr>
              <a:t>可变类型</a:t>
            </a:r>
          </a:p>
        </p:txBody>
      </p:sp>
      <p:sp>
        <p:nvSpPr>
          <p:cNvPr id="13" name="文本框 12"/>
          <p:cNvSpPr txBox="1"/>
          <p:nvPr/>
        </p:nvSpPr>
        <p:spPr>
          <a:xfrm>
            <a:off x="1616202" y="1127238"/>
            <a:ext cx="842314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cs typeface="Times New Roman" charset="0"/>
              </a:rPr>
              <a:t>3.3.1</a:t>
            </a:r>
            <a:r>
              <a:rPr lang="zh-CN" altLang="en-US" sz="2000" b="1" dirty="0">
                <a:solidFill>
                  <a:srgbClr val="124ACD"/>
                </a:solidFill>
                <a:latin typeface="微软雅黑" panose="020B0503020204020204" pitchFamily="34" charset="-122"/>
                <a:ea typeface="微软雅黑" panose="020B0503020204020204" pitchFamily="34" charset="-122"/>
                <a:cs typeface="Times New Roman" charset="0"/>
              </a:rPr>
              <a:t>：</a:t>
            </a:r>
            <a:r>
              <a:rPr lang="en-US" altLang="zh-CN" sz="2000" dirty="0">
                <a:latin typeface="微软雅黑" panose="020B0503020204020204" pitchFamily="34" charset="-122"/>
                <a:ea typeface="微软雅黑" panose="020B0503020204020204" pitchFamily="34" charset="-122"/>
                <a:cs typeface="Times New Roman" charset="0"/>
              </a:rPr>
              <a:t>&lt;</a:t>
            </a:r>
            <a:r>
              <a:rPr lang="zh-CN" altLang="en-US" sz="2000" dirty="0">
                <a:latin typeface="微软雅黑" panose="020B0503020204020204" pitchFamily="34" charset="-122"/>
                <a:ea typeface="微软雅黑" panose="020B0503020204020204" pitchFamily="34" charset="-122"/>
                <a:cs typeface="Times New Roman" charset="0"/>
              </a:rPr>
              <a:t>程序：反转一个列表中的元素</a:t>
            </a:r>
            <a:r>
              <a:rPr lang="en-US" altLang="zh-CN" sz="2000" dirty="0">
                <a:latin typeface="微软雅黑" panose="020B0503020204020204" pitchFamily="34" charset="-122"/>
                <a:ea typeface="微软雅黑" panose="020B0503020204020204" pitchFamily="34" charset="-122"/>
                <a:cs typeface="Times New Roman" charset="0"/>
              </a:rPr>
              <a:t>1&gt;</a:t>
            </a:r>
            <a:r>
              <a:rPr lang="zh-CN" altLang="en-US" sz="2000" dirty="0">
                <a:latin typeface="微软雅黑" panose="020B0503020204020204" pitchFamily="34" charset="-122"/>
                <a:ea typeface="微软雅黑" panose="020B0503020204020204" pitchFamily="34" charset="-122"/>
                <a:cs typeface="Times New Roman" charset="0"/>
              </a:rPr>
              <a:t>中打印的结果 </a:t>
            </a:r>
            <a:endParaRPr lang="en-US" altLang="zh-CN" sz="2000" dirty="0">
              <a:latin typeface="微软雅黑" panose="020B0503020204020204" pitchFamily="34" charset="-122"/>
              <a:ea typeface="微软雅黑" panose="020B0503020204020204" pitchFamily="34" charset="-122"/>
              <a:cs typeface="Times New Roman" charset="0"/>
            </a:endParaRPr>
          </a:p>
        </p:txBody>
      </p:sp>
      <p:sp>
        <p:nvSpPr>
          <p:cNvPr id="14" name="文本框 13"/>
          <p:cNvSpPr txBox="1"/>
          <p:nvPr/>
        </p:nvSpPr>
        <p:spPr>
          <a:xfrm>
            <a:off x="2051002" y="1709465"/>
            <a:ext cx="3705607" cy="160972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程序：反转一个列表中的元素</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a=[1,2,3,4,5]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b=a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b.reverse</a:t>
            </a:r>
            <a:r>
              <a:rPr lang="en-US" sz="1600" kern="100" dirty="0">
                <a:effectLst/>
                <a:latin typeface="微软雅黑" panose="020B0503020204020204" pitchFamily="34" charset="-122"/>
                <a:ea typeface="微软雅黑" panose="020B0503020204020204" pitchFamily="34" charset="-122"/>
                <a:cs typeface="Times New Roman" charset="0"/>
              </a:rPr>
              <a:t>()    # </a:t>
            </a:r>
            <a:r>
              <a:rPr lang="zh-CN" sz="1600" kern="100" dirty="0">
                <a:effectLst/>
                <a:latin typeface="微软雅黑" panose="020B0503020204020204" pitchFamily="34" charset="-122"/>
                <a:ea typeface="微软雅黑" panose="020B0503020204020204" pitchFamily="34" charset="-122"/>
                <a:cs typeface="Times New Roman" charset="0"/>
              </a:rPr>
              <a:t>反转列表</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print("b=",b)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a=",a)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5" name="文本框 14"/>
          <p:cNvSpPr txBox="1"/>
          <p:nvPr/>
        </p:nvSpPr>
        <p:spPr>
          <a:xfrm>
            <a:off x="1513326" y="3630282"/>
            <a:ext cx="842314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3.3.2</a:t>
            </a:r>
            <a:r>
              <a:rPr lang="zh-CN" altLang="en-US" sz="2000" b="1" dirty="0">
                <a:solidFill>
                  <a:srgbClr val="124ACD"/>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&lt;</a:t>
            </a:r>
            <a:r>
              <a:rPr lang="zh-CN" altLang="zh-CN" sz="2000" dirty="0">
                <a:latin typeface="微软雅黑" panose="020B0503020204020204" pitchFamily="34" charset="-122"/>
                <a:ea typeface="微软雅黑" panose="020B0503020204020204" pitchFamily="34" charset="-122"/>
              </a:rPr>
              <a:t>程序：反转一个列表中的元素</a:t>
            </a:r>
            <a:r>
              <a:rPr lang="en-US" altLang="zh-CN" sz="2000" dirty="0">
                <a:latin typeface="微软雅黑" panose="020B0503020204020204" pitchFamily="34" charset="-122"/>
                <a:ea typeface="微软雅黑" panose="020B0503020204020204" pitchFamily="34" charset="-122"/>
              </a:rPr>
              <a:t> 2&gt;</a:t>
            </a:r>
            <a:r>
              <a:rPr lang="zh-CN" altLang="zh-CN" sz="2000" dirty="0">
                <a:latin typeface="微软雅黑" panose="020B0503020204020204" pitchFamily="34" charset="-122"/>
                <a:ea typeface="微软雅黑" panose="020B0503020204020204" pitchFamily="34" charset="-122"/>
              </a:rPr>
              <a:t>中打印的结果 </a:t>
            </a:r>
            <a:endParaRPr lang="en-US" altLang="zh-CN" sz="2000" dirty="0">
              <a:latin typeface="微软雅黑" panose="020B0503020204020204" pitchFamily="34" charset="-122"/>
              <a:ea typeface="微软雅黑" panose="020B0503020204020204" pitchFamily="34" charset="-122"/>
              <a:cs typeface="Times New Roman" charset="0"/>
            </a:endParaRPr>
          </a:p>
        </p:txBody>
      </p:sp>
      <p:sp>
        <p:nvSpPr>
          <p:cNvPr id="16" name="文本框 15"/>
          <p:cNvSpPr txBox="1"/>
          <p:nvPr/>
        </p:nvSpPr>
        <p:spPr>
          <a:xfrm>
            <a:off x="2051002" y="4137951"/>
            <a:ext cx="3983009" cy="1635553"/>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程序：反转一个列表中的元素</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a=[1,2,3,4,5]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b=a[:]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b.reverse</a:t>
            </a:r>
            <a:r>
              <a:rPr lang="en-US" sz="1600" kern="100" dirty="0">
                <a:effectLst/>
                <a:latin typeface="微软雅黑" panose="020B0503020204020204" pitchFamily="34" charset="-122"/>
                <a:ea typeface="微软雅黑" panose="020B0503020204020204" pitchFamily="34" charset="-122"/>
                <a:cs typeface="Times New Roman" charset="0"/>
              </a:rPr>
              <a:t>()    # </a:t>
            </a:r>
            <a:r>
              <a:rPr lang="zh-CN" sz="1600" kern="100" dirty="0">
                <a:effectLst/>
                <a:latin typeface="微软雅黑" panose="020B0503020204020204" pitchFamily="34" charset="-122"/>
                <a:ea typeface="微软雅黑" panose="020B0503020204020204" pitchFamily="34" charset="-122"/>
                <a:cs typeface="Times New Roman" charset="0"/>
              </a:rPr>
              <a:t>反转列表</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print("b=",b) </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print("a=",a)</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7" name="矩形 16"/>
          <p:cNvSpPr/>
          <p:nvPr/>
        </p:nvSpPr>
        <p:spPr>
          <a:xfrm>
            <a:off x="6305848" y="4201676"/>
            <a:ext cx="4138609" cy="150810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Times New Roman" charset="0"/>
              </a:rPr>
              <a:t>注意：</a:t>
            </a:r>
            <a:endParaRPr lang="en-US" altLang="zh-CN" sz="2000" b="1" dirty="0">
              <a:latin typeface="微软雅黑" panose="020B0503020204020204" pitchFamily="34" charset="-122"/>
              <a:ea typeface="微软雅黑" panose="020B0503020204020204" pitchFamily="34" charset="-122"/>
              <a:cs typeface="Times New Roman" charset="0"/>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charset="0"/>
              </a:rPr>
              <a:t>b=a</a:t>
            </a:r>
            <a:r>
              <a:rPr lang="zh-CN" altLang="en-US" dirty="0">
                <a:latin typeface="微软雅黑" panose="020B0503020204020204" pitchFamily="34" charset="-122"/>
                <a:ea typeface="微软雅黑" panose="020B0503020204020204" pitchFamily="34" charset="-122"/>
                <a:cs typeface="Times New Roman" charset="0"/>
              </a:rPr>
              <a:t>，使得</a:t>
            </a:r>
            <a:r>
              <a:rPr lang="en-US" altLang="zh-CN" dirty="0">
                <a:latin typeface="微软雅黑" panose="020B0503020204020204" pitchFamily="34" charset="-122"/>
                <a:ea typeface="微软雅黑" panose="020B0503020204020204" pitchFamily="34" charset="-122"/>
                <a:cs typeface="Times New Roman" charset="0"/>
              </a:rPr>
              <a:t>b</a:t>
            </a:r>
            <a:r>
              <a:rPr lang="zh-CN" altLang="en-US" dirty="0">
                <a:latin typeface="微软雅黑" panose="020B0503020204020204" pitchFamily="34" charset="-122"/>
                <a:ea typeface="微软雅黑" panose="020B0503020204020204" pitchFamily="34" charset="-122"/>
                <a:cs typeface="Times New Roman" charset="0"/>
              </a:rPr>
              <a:t>和</a:t>
            </a:r>
            <a:r>
              <a:rPr lang="en-US" altLang="zh-CN" dirty="0">
                <a:latin typeface="微软雅黑" panose="020B0503020204020204" pitchFamily="34" charset="-122"/>
                <a:ea typeface="微软雅黑" panose="020B0503020204020204" pitchFamily="34" charset="-122"/>
                <a:cs typeface="Times New Roman" charset="0"/>
              </a:rPr>
              <a:t>a</a:t>
            </a:r>
            <a:r>
              <a:rPr lang="zh-CN" altLang="en-US" dirty="0">
                <a:latin typeface="微软雅黑" panose="020B0503020204020204" pitchFamily="34" charset="-122"/>
                <a:ea typeface="微软雅黑" panose="020B0503020204020204" pitchFamily="34" charset="-122"/>
                <a:cs typeface="Times New Roman" charset="0"/>
              </a:rPr>
              <a:t>有一个相同的列表</a:t>
            </a:r>
            <a:endParaRPr lang="en-US" altLang="zh-CN" dirty="0">
              <a:latin typeface="微软雅黑" panose="020B0503020204020204" pitchFamily="34" charset="-122"/>
              <a:ea typeface="微软雅黑" panose="020B0503020204020204" pitchFamily="34" charset="-122"/>
              <a:cs typeface="Times New Roman" charset="0"/>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charset="0"/>
              </a:rPr>
              <a:t>b=a[:]</a:t>
            </a:r>
            <a:r>
              <a:rPr lang="zh-CN" altLang="en-US" dirty="0">
                <a:latin typeface="微软雅黑" panose="020B0503020204020204" pitchFamily="34" charset="-122"/>
                <a:ea typeface="微软雅黑" panose="020B0503020204020204" pitchFamily="34" charset="-122"/>
                <a:cs typeface="Times New Roman" charset="0"/>
              </a:rPr>
              <a:t>，使得</a:t>
            </a:r>
            <a:r>
              <a:rPr lang="en-US" altLang="zh-CN" dirty="0">
                <a:latin typeface="微软雅黑" panose="020B0503020204020204" pitchFamily="34" charset="-122"/>
                <a:ea typeface="微软雅黑" panose="020B0503020204020204" pitchFamily="34" charset="-122"/>
                <a:cs typeface="Times New Roman" charset="0"/>
              </a:rPr>
              <a:t>b</a:t>
            </a:r>
            <a:r>
              <a:rPr lang="zh-CN" altLang="en-US" dirty="0">
                <a:latin typeface="微软雅黑" panose="020B0503020204020204" pitchFamily="34" charset="-122"/>
                <a:ea typeface="微软雅黑" panose="020B0503020204020204" pitchFamily="34" charset="-122"/>
                <a:cs typeface="Times New Roman" charset="0"/>
              </a:rPr>
              <a:t>会独自拥有一个与</a:t>
            </a:r>
            <a:r>
              <a:rPr lang="en-US" altLang="zh-CN" dirty="0">
                <a:latin typeface="微软雅黑" panose="020B0503020204020204" pitchFamily="34" charset="-122"/>
                <a:ea typeface="微软雅黑" panose="020B0503020204020204" pitchFamily="34" charset="-122"/>
                <a:cs typeface="Times New Roman" charset="0"/>
              </a:rPr>
              <a:t>a</a:t>
            </a:r>
            <a:r>
              <a:rPr lang="zh-CN" altLang="en-US" dirty="0">
                <a:latin typeface="微软雅黑" panose="020B0503020204020204" pitchFamily="34" charset="-122"/>
                <a:ea typeface="微软雅黑" panose="020B0503020204020204" pitchFamily="34" charset="-122"/>
                <a:cs typeface="Times New Roman" charset="0"/>
              </a:rPr>
              <a:t>的值完全相同的列表，对</a:t>
            </a:r>
            <a:r>
              <a:rPr lang="en-US" altLang="zh-CN" dirty="0">
                <a:latin typeface="微软雅黑" panose="020B0503020204020204" pitchFamily="34" charset="-122"/>
                <a:ea typeface="微软雅黑" panose="020B0503020204020204" pitchFamily="34" charset="-122"/>
                <a:cs typeface="Times New Roman" charset="0"/>
              </a:rPr>
              <a:t>b</a:t>
            </a:r>
            <a:r>
              <a:rPr lang="zh-CN" altLang="en-US" dirty="0">
                <a:latin typeface="微软雅黑" panose="020B0503020204020204" pitchFamily="34" charset="-122"/>
                <a:ea typeface="微软雅黑" panose="020B0503020204020204" pitchFamily="34" charset="-122"/>
                <a:cs typeface="Times New Roman" charset="0"/>
              </a:rPr>
              <a:t>列表的操作不会对</a:t>
            </a:r>
            <a:r>
              <a:rPr lang="en-US" altLang="zh-CN" dirty="0">
                <a:latin typeface="微软雅黑" panose="020B0503020204020204" pitchFamily="34" charset="-122"/>
                <a:ea typeface="微软雅黑" panose="020B0503020204020204" pitchFamily="34" charset="-122"/>
                <a:cs typeface="Times New Roman" charset="0"/>
              </a:rPr>
              <a:t>a</a:t>
            </a:r>
            <a:r>
              <a:rPr lang="zh-CN" altLang="en-US" dirty="0">
                <a:latin typeface="微软雅黑" panose="020B0503020204020204" pitchFamily="34" charset="-122"/>
                <a:ea typeface="微软雅黑" panose="020B0503020204020204" pitchFamily="34" charset="-122"/>
                <a:cs typeface="Times New Roman" charset="0"/>
              </a:rPr>
              <a:t>产生影响</a:t>
            </a:r>
            <a:endParaRPr lang="en-US" altLang="zh-CN"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498380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3.3.1 </a:t>
            </a:r>
            <a:r>
              <a:rPr lang="zh-CN" altLang="en-US" dirty="0">
                <a:solidFill>
                  <a:srgbClr val="C00000"/>
                </a:solidFill>
              </a:rPr>
              <a:t>可变与不可变类型的讨论</a:t>
            </a:r>
          </a:p>
        </p:txBody>
      </p:sp>
      <p:sp>
        <p:nvSpPr>
          <p:cNvPr id="8" name="文本框 7"/>
          <p:cNvSpPr txBox="1"/>
          <p:nvPr/>
        </p:nvSpPr>
        <p:spPr>
          <a:xfrm>
            <a:off x="1409666" y="1046663"/>
            <a:ext cx="9014494"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cs typeface="Times New Roman" charset="0"/>
              </a:rPr>
              <a:t>思考：</a:t>
            </a:r>
            <a:r>
              <a:rPr lang="zh-CN" altLang="en-US" sz="2000" dirty="0">
                <a:latin typeface="微软雅黑" panose="020B0503020204020204" pitchFamily="34" charset="-122"/>
                <a:ea typeface="微软雅黑" panose="020B0503020204020204" pitchFamily="34" charset="-122"/>
                <a:cs typeface="Times New Roman" charset="0"/>
              </a:rPr>
              <a:t>若元组</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不可变</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里面嵌套有列表</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可变</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cs typeface="Times New Roman" charset="0"/>
              </a:rPr>
              <a:t>，是否可以修改内部列表？</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charset="0"/>
              </a:rPr>
              <a:t>   </a:t>
            </a:r>
            <a:r>
              <a:rPr lang="zh-CN" altLang="en-US" sz="2000" dirty="0">
                <a:latin typeface="微软雅黑" panose="020B0503020204020204" pitchFamily="34" charset="-122"/>
                <a:ea typeface="微软雅黑" panose="020B0503020204020204" pitchFamily="34" charset="-122"/>
                <a:cs typeface="Times New Roman" charset="0"/>
              </a:rPr>
              <a:t>例如 </a:t>
            </a:r>
            <a:r>
              <a:rPr lang="mr-IN" altLang="zh-CN" sz="2000" dirty="0">
                <a:latin typeface="微软雅黑" panose="020B0503020204020204" pitchFamily="34" charset="-122"/>
                <a:ea typeface="微软雅黑" panose="020B0503020204020204" pitchFamily="34" charset="-122"/>
                <a:cs typeface="Times New Roman" charset="0"/>
              </a:rPr>
              <a:t>T=([1,2],0)</a:t>
            </a:r>
            <a:r>
              <a:rPr lang="zh-CN" altLang="en-US" sz="2000" dirty="0">
                <a:latin typeface="微软雅黑" panose="020B0503020204020204" pitchFamily="34" charset="-122"/>
                <a:ea typeface="微软雅黑" panose="020B0503020204020204" pitchFamily="34" charset="-122"/>
                <a:cs typeface="Times New Roman" charset="0"/>
              </a:rPr>
              <a:t>，</a:t>
            </a:r>
            <a:r>
              <a:rPr lang="mr-IN" altLang="zh-CN" sz="2000" dirty="0">
                <a:latin typeface="微软雅黑" panose="020B0503020204020204" pitchFamily="34" charset="-122"/>
                <a:ea typeface="微软雅黑" panose="020B0503020204020204" pitchFamily="34" charset="-122"/>
                <a:cs typeface="Times New Roman" charset="0"/>
              </a:rPr>
              <a:t> </a:t>
            </a:r>
            <a:r>
              <a:rPr lang="mr-IN" altLang="zh-CN" sz="2000" dirty="0" err="1">
                <a:latin typeface="微软雅黑" panose="020B0503020204020204" pitchFamily="34" charset="-122"/>
                <a:ea typeface="微软雅黑" panose="020B0503020204020204" pitchFamily="34" charset="-122"/>
                <a:cs typeface="Times New Roman" charset="0"/>
              </a:rPr>
              <a:t>T</a:t>
            </a:r>
            <a:r>
              <a:rPr lang="mr-IN" altLang="zh-CN" sz="2000" dirty="0">
                <a:latin typeface="微软雅黑" panose="020B0503020204020204" pitchFamily="34" charset="-122"/>
                <a:ea typeface="微软雅黑" panose="020B0503020204020204" pitchFamily="34" charset="-122"/>
                <a:cs typeface="Times New Roman" charset="0"/>
              </a:rPr>
              <a:t>[0]=</a:t>
            </a:r>
            <a:r>
              <a:rPr lang="mr-IN" altLang="zh-CN" sz="2000" dirty="0" err="1">
                <a:latin typeface="微软雅黑" panose="020B0503020204020204" pitchFamily="34" charset="-122"/>
                <a:ea typeface="微软雅黑" panose="020B0503020204020204" pitchFamily="34" charset="-122"/>
                <a:cs typeface="Times New Roman" charset="0"/>
              </a:rPr>
              <a:t>T</a:t>
            </a:r>
            <a:r>
              <a:rPr lang="mr-IN" altLang="zh-CN" sz="2000" dirty="0">
                <a:latin typeface="微软雅黑" panose="020B0503020204020204" pitchFamily="34" charset="-122"/>
                <a:ea typeface="微软雅黑" panose="020B0503020204020204" pitchFamily="34" charset="-122"/>
                <a:cs typeface="Times New Roman" charset="0"/>
              </a:rPr>
              <a:t>[0]+3 </a:t>
            </a:r>
            <a:r>
              <a:rPr lang="zh-CN" altLang="en-US" sz="2000" dirty="0">
                <a:latin typeface="微软雅黑" panose="020B0503020204020204" pitchFamily="34" charset="-122"/>
                <a:ea typeface="微软雅黑" panose="020B0503020204020204" pitchFamily="34" charset="-122"/>
                <a:cs typeface="Times New Roman" charset="0"/>
              </a:rPr>
              <a:t>是否可行？怎样给列表添加元素？</a:t>
            </a:r>
            <a:endParaRPr lang="en-US" altLang="zh-CN" sz="2000" dirty="0">
              <a:latin typeface="微软雅黑" panose="020B0503020204020204" pitchFamily="34" charset="-122"/>
              <a:ea typeface="微软雅黑" panose="020B0503020204020204" pitchFamily="34" charset="-122"/>
              <a:cs typeface="Times New Roman"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02288635"/>
              </p:ext>
            </p:extLst>
          </p:nvPr>
        </p:nvGraphicFramePr>
        <p:xfrm>
          <a:off x="1555638" y="2783891"/>
          <a:ext cx="4014788" cy="2840652"/>
        </p:xfrm>
        <a:graphic>
          <a:graphicData uri="http://schemas.openxmlformats.org/presentationml/2006/ole">
            <mc:AlternateContent xmlns:mc="http://schemas.openxmlformats.org/markup-compatibility/2006">
              <mc:Choice xmlns:v="urn:schemas-microsoft-com:vml" Requires="v">
                <p:oleObj spid="_x0000_s14351" r:id="rId3" imgW="3213100" imgH="2260600" progId="Visio.Drawing.11">
                  <p:embed/>
                </p:oleObj>
              </mc:Choice>
              <mc:Fallback>
                <p:oleObj r:id="rId3" imgW="3213100" imgH="2260600" progId="Visio.Drawing.11">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638" y="2783891"/>
                        <a:ext cx="4014788" cy="2840652"/>
                      </a:xfrm>
                      <a:prstGeom prst="rect">
                        <a:avLst/>
                      </a:prstGeom>
                      <a:noFill/>
                    </p:spPr>
                  </p:pic>
                </p:oleObj>
              </mc:Fallback>
            </mc:AlternateContent>
          </a:graphicData>
        </a:graphic>
      </p:graphicFrame>
      <p:sp>
        <p:nvSpPr>
          <p:cNvPr id="10" name="文本框 9"/>
          <p:cNvSpPr txBox="1"/>
          <p:nvPr/>
        </p:nvSpPr>
        <p:spPr>
          <a:xfrm>
            <a:off x="2646593" y="5793913"/>
            <a:ext cx="262496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嵌套元组示意图</a:t>
            </a:r>
          </a:p>
        </p:txBody>
      </p:sp>
      <p:sp>
        <p:nvSpPr>
          <p:cNvPr id="11" name="文本框 10"/>
          <p:cNvSpPr txBox="1"/>
          <p:nvPr/>
        </p:nvSpPr>
        <p:spPr>
          <a:xfrm>
            <a:off x="5737066" y="2163658"/>
            <a:ext cx="4601170" cy="4081117"/>
          </a:xfrm>
          <a:prstGeom prst="rect">
            <a:avLst/>
          </a:prstGeom>
          <a:noFill/>
        </p:spPr>
        <p:txBody>
          <a:bodyPr wrap="square" rtlCol="0">
            <a:spAutoFit/>
          </a:bodyPr>
          <a:lstStyle/>
          <a:p>
            <a:pPr marL="342900" indent="-34290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charset="0"/>
              </a:rPr>
              <a:t>元组</a:t>
            </a:r>
            <a:r>
              <a:rPr lang="en-US" altLang="zh-CN" dirty="0">
                <a:latin typeface="微软雅黑" panose="020B0503020204020204" pitchFamily="34" charset="-122"/>
                <a:ea typeface="微软雅黑" panose="020B0503020204020204" pitchFamily="34" charset="-122"/>
                <a:cs typeface="Times New Roman" charset="0"/>
              </a:rPr>
              <a:t>T</a:t>
            </a:r>
            <a:r>
              <a:rPr lang="zh-CN" altLang="en-US" dirty="0">
                <a:latin typeface="微软雅黑" panose="020B0503020204020204" pitchFamily="34" charset="-122"/>
                <a:ea typeface="微软雅黑" panose="020B0503020204020204" pitchFamily="34" charset="-122"/>
                <a:cs typeface="Times New Roman" charset="0"/>
              </a:rPr>
              <a:t>是不可变的，即元组</a:t>
            </a:r>
            <a:r>
              <a:rPr lang="en-US" altLang="zh-CN" dirty="0">
                <a:latin typeface="微软雅黑" panose="020B0503020204020204" pitchFamily="34" charset="-122"/>
                <a:ea typeface="微软雅黑" panose="020B0503020204020204" pitchFamily="34" charset="-122"/>
                <a:cs typeface="Times New Roman" charset="0"/>
              </a:rPr>
              <a:t>T</a:t>
            </a:r>
            <a:r>
              <a:rPr lang="zh-CN" altLang="en-US" dirty="0">
                <a:latin typeface="微软雅黑" panose="020B0503020204020204" pitchFamily="34" charset="-122"/>
                <a:ea typeface="微软雅黑" panose="020B0503020204020204" pitchFamily="34" charset="-122"/>
                <a:cs typeface="Times New Roman" charset="0"/>
              </a:rPr>
              <a:t>的顶层结构是不可变，元组中各个元素指向的地址空间是不可以改变的</a:t>
            </a:r>
            <a:endParaRPr lang="en-US" altLang="zh-CN"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charset="0"/>
              </a:rPr>
              <a:t>T[0]=T[0]+3 </a:t>
            </a:r>
            <a:r>
              <a:rPr lang="zh-CN" altLang="en-US" dirty="0">
                <a:latin typeface="微软雅黑" panose="020B0503020204020204" pitchFamily="34" charset="-122"/>
                <a:ea typeface="微软雅黑" panose="020B0503020204020204" pitchFamily="34" charset="-122"/>
                <a:cs typeface="Times New Roman" charset="0"/>
              </a:rPr>
              <a:t>这个操作在元组</a:t>
            </a:r>
            <a:r>
              <a:rPr lang="en-US" altLang="zh-CN" dirty="0">
                <a:latin typeface="微软雅黑" panose="020B0503020204020204" pitchFamily="34" charset="-122"/>
                <a:ea typeface="微软雅黑" panose="020B0503020204020204" pitchFamily="34" charset="-122"/>
                <a:cs typeface="Times New Roman" charset="0"/>
              </a:rPr>
              <a:t>T</a:t>
            </a:r>
            <a:r>
              <a:rPr lang="zh-CN" altLang="en-US" dirty="0">
                <a:latin typeface="微软雅黑" panose="020B0503020204020204" pitchFamily="34" charset="-122"/>
                <a:ea typeface="微软雅黑" panose="020B0503020204020204" pitchFamily="34" charset="-122"/>
                <a:cs typeface="Times New Roman" charset="0"/>
              </a:rPr>
              <a:t>中是不允许的，因为该操作要生成新的变量</a:t>
            </a:r>
            <a:r>
              <a:rPr lang="en-US" altLang="zh-CN" dirty="0">
                <a:latin typeface="微软雅黑" panose="020B0503020204020204" pitchFamily="34" charset="-122"/>
                <a:ea typeface="微软雅黑" panose="020B0503020204020204" pitchFamily="34" charset="-122"/>
                <a:cs typeface="Times New Roman" charset="0"/>
              </a:rPr>
              <a:t>T[0] =[1,2,3]</a:t>
            </a:r>
            <a:r>
              <a:rPr lang="zh-CN" altLang="en-US" dirty="0">
                <a:latin typeface="微软雅黑" panose="020B0503020204020204" pitchFamily="34" charset="-122"/>
                <a:ea typeface="微软雅黑" panose="020B0503020204020204" pitchFamily="34" charset="-122"/>
                <a:cs typeface="Times New Roman" charset="0"/>
              </a:rPr>
              <a:t>，那么</a:t>
            </a:r>
            <a:r>
              <a:rPr lang="en-US" altLang="zh-CN" dirty="0">
                <a:latin typeface="微软雅黑" panose="020B0503020204020204" pitchFamily="34" charset="-122"/>
                <a:ea typeface="微软雅黑" panose="020B0503020204020204" pitchFamily="34" charset="-122"/>
                <a:cs typeface="Times New Roman" charset="0"/>
              </a:rPr>
              <a:t>T</a:t>
            </a:r>
            <a:r>
              <a:rPr lang="zh-CN" altLang="en-US" dirty="0">
                <a:latin typeface="微软雅黑" panose="020B0503020204020204" pitchFamily="34" charset="-122"/>
                <a:ea typeface="微软雅黑" panose="020B0503020204020204" pitchFamily="34" charset="-122"/>
                <a:cs typeface="Times New Roman" charset="0"/>
              </a:rPr>
              <a:t>要指向新的地址空间，这就改变了</a:t>
            </a:r>
            <a:r>
              <a:rPr lang="en-US" altLang="zh-CN" dirty="0">
                <a:latin typeface="微软雅黑" panose="020B0503020204020204" pitchFamily="34" charset="-122"/>
                <a:ea typeface="微软雅黑" panose="020B0503020204020204" pitchFamily="34" charset="-122"/>
                <a:cs typeface="Times New Roman" charset="0"/>
              </a:rPr>
              <a:t>T</a:t>
            </a:r>
            <a:r>
              <a:rPr lang="zh-CN" altLang="en-US" dirty="0">
                <a:latin typeface="微软雅黑" panose="020B0503020204020204" pitchFamily="34" charset="-122"/>
                <a:ea typeface="微软雅黑" panose="020B0503020204020204" pitchFamily="34" charset="-122"/>
                <a:cs typeface="Times New Roman" charset="0"/>
              </a:rPr>
              <a:t>的顶层结构</a:t>
            </a:r>
            <a:endParaRPr lang="en-US" altLang="zh-CN"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charset="0"/>
              </a:rPr>
              <a:t>T[0]</a:t>
            </a:r>
            <a:r>
              <a:rPr lang="zh-CN" altLang="en-US" dirty="0">
                <a:latin typeface="微软雅黑" panose="020B0503020204020204" pitchFamily="34" charset="-122"/>
                <a:ea typeface="微软雅黑" panose="020B0503020204020204" pitchFamily="34" charset="-122"/>
                <a:cs typeface="Times New Roman" charset="0"/>
              </a:rPr>
              <a:t>本身作为列表是可变类型，所以可以在</a:t>
            </a:r>
            <a:r>
              <a:rPr lang="en-US" altLang="zh-CN" dirty="0">
                <a:latin typeface="微软雅黑" panose="020B0503020204020204" pitchFamily="34" charset="-122"/>
                <a:ea typeface="微软雅黑" panose="020B0503020204020204" pitchFamily="34" charset="-122"/>
                <a:cs typeface="Times New Roman" charset="0"/>
              </a:rPr>
              <a:t>T[0]</a:t>
            </a:r>
            <a:r>
              <a:rPr lang="zh-CN" altLang="en-US" dirty="0">
                <a:latin typeface="微软雅黑" panose="020B0503020204020204" pitchFamily="34" charset="-122"/>
                <a:ea typeface="微软雅黑" panose="020B0503020204020204" pitchFamily="34" charset="-122"/>
                <a:cs typeface="Times New Roman" charset="0"/>
              </a:rPr>
              <a:t>的原有列表上做改动，使用它的专有函数</a:t>
            </a:r>
            <a:r>
              <a:rPr lang="en-US" altLang="zh-CN" dirty="0">
                <a:latin typeface="微软雅黑" panose="020B0503020204020204" pitchFamily="34" charset="-122"/>
                <a:ea typeface="微软雅黑" panose="020B0503020204020204" pitchFamily="34" charset="-122"/>
                <a:cs typeface="Times New Roman" charset="0"/>
              </a:rPr>
              <a:t>append </a:t>
            </a:r>
            <a:r>
              <a:rPr lang="zh-CN" altLang="en-US" dirty="0">
                <a:latin typeface="微软雅黑" panose="020B0503020204020204" pitchFamily="34" charset="-122"/>
                <a:ea typeface="微软雅黑" panose="020B0503020204020204" pitchFamily="34" charset="-122"/>
                <a:cs typeface="Times New Roman" charset="0"/>
              </a:rPr>
              <a:t>时，不会产生一个新列表，也就不会改动元组的顶层结构</a:t>
            </a:r>
            <a:endParaRPr lang="en-US" altLang="zh-CN"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charset="0"/>
              </a:rPr>
              <a:t>使用</a:t>
            </a:r>
            <a:r>
              <a:rPr lang="en-US" altLang="zh-CN" dirty="0">
                <a:latin typeface="微软雅黑" panose="020B0503020204020204" pitchFamily="34" charset="-122"/>
                <a:ea typeface="微软雅黑" panose="020B0503020204020204" pitchFamily="34" charset="-122"/>
                <a:cs typeface="Times New Roman" charset="0"/>
              </a:rPr>
              <a:t>T[0]+=[3]</a:t>
            </a:r>
            <a:r>
              <a:rPr lang="zh-CN" altLang="en-US" dirty="0">
                <a:latin typeface="微软雅黑" panose="020B0503020204020204" pitchFamily="34" charset="-122"/>
                <a:ea typeface="微软雅黑" panose="020B0503020204020204" pitchFamily="34" charset="-122"/>
                <a:cs typeface="Times New Roman" charset="0"/>
              </a:rPr>
              <a:t>，可以吗？ </a:t>
            </a:r>
            <a:r>
              <a:rPr lang="en-US" altLang="zh-CN" dirty="0">
                <a:latin typeface="微软雅黑" panose="020B0503020204020204" pitchFamily="34" charset="-122"/>
                <a:ea typeface="微软雅黑" panose="020B0503020204020204" pitchFamily="34" charset="-122"/>
                <a:cs typeface="Times New Roman" charset="0"/>
              </a:rPr>
              <a:t>No</a:t>
            </a:r>
            <a:r>
              <a:rPr lang="zh-CN" altLang="en-US" dirty="0">
                <a:latin typeface="微软雅黑" panose="020B0503020204020204" pitchFamily="34" charset="-122"/>
                <a:ea typeface="微软雅黑" panose="020B0503020204020204" pitchFamily="34" charset="-122"/>
                <a:cs typeface="Times New Roman" charset="0"/>
              </a:rPr>
              <a:t>！</a:t>
            </a:r>
            <a:endParaRPr lang="en-US" altLang="zh-CN"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02582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59170"/>
            <a:ext cx="7886700" cy="646810"/>
          </a:xfrm>
          <a:prstGeom prst="rect">
            <a:avLst/>
          </a:prstGeom>
        </p:spPr>
        <p:txBody>
          <a:bodyPr/>
          <a:lstStyle/>
          <a:p>
            <a:r>
              <a:rPr lang="en-US" altLang="zh-CN" dirty="0">
                <a:solidFill>
                  <a:srgbClr val="C00000"/>
                </a:solidFill>
              </a:rPr>
              <a:t>3.1.1 </a:t>
            </a:r>
            <a:r>
              <a:rPr lang="zh-CN" altLang="en-US" dirty="0">
                <a:solidFill>
                  <a:srgbClr val="C00000"/>
                </a:solidFill>
              </a:rPr>
              <a:t>编写完美函数</a:t>
            </a:r>
          </a:p>
        </p:txBody>
      </p:sp>
      <p:sp>
        <p:nvSpPr>
          <p:cNvPr id="7" name="文本框 6"/>
          <p:cNvSpPr txBox="1"/>
          <p:nvPr/>
        </p:nvSpPr>
        <p:spPr>
          <a:xfrm>
            <a:off x="1015951" y="1329438"/>
            <a:ext cx="10271464" cy="255454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sz="2000" dirty="0"/>
              <a:t>为什么需要函数？</a:t>
            </a:r>
            <a:r>
              <a:rPr lang="en-US" altLang="zh-CN" sz="2000" dirty="0"/>
              <a:t>- </a:t>
            </a:r>
            <a:r>
              <a:rPr lang="zh-CN" altLang="en-US" sz="2000" dirty="0"/>
              <a:t>不必要写重复的代码，方便后续多次调用；分解大问题，便于开发、检测、维护，实现封装和重用</a:t>
            </a:r>
            <a:endParaRPr lang="en-US" altLang="zh-CN" sz="2000" dirty="0"/>
          </a:p>
          <a:p>
            <a:pPr marL="285750" indent="-285750">
              <a:buClr>
                <a:srgbClr val="FF0000"/>
              </a:buClr>
              <a:buFont typeface="Arial" panose="020B0604020202020204" pitchFamily="34" charset="0"/>
              <a:buChar char="•"/>
            </a:pPr>
            <a:endParaRPr lang="en-US" altLang="zh-CN" sz="2000" dirty="0"/>
          </a:p>
          <a:p>
            <a:pPr marL="285750" indent="-285750">
              <a:buClr>
                <a:srgbClr val="FF0000"/>
              </a:buClr>
              <a:buFont typeface="Arial" panose="020B0604020202020204" pitchFamily="34" charset="0"/>
              <a:buChar char="•"/>
            </a:pPr>
            <a:r>
              <a:rPr lang="zh-CN" altLang="en-US" sz="2000" dirty="0"/>
              <a:t>函数的思想是什么？</a:t>
            </a:r>
            <a:r>
              <a:rPr lang="en-US" altLang="zh-CN" sz="2000" dirty="0"/>
              <a:t>- </a:t>
            </a:r>
            <a:r>
              <a:rPr lang="zh-CN" altLang="en-US" sz="2000" dirty="0"/>
              <a:t>把完成某一功能的代码封装到一个“盒子”里</a:t>
            </a:r>
            <a:endParaRPr lang="en-US" altLang="zh-CN" sz="2000" dirty="0"/>
          </a:p>
          <a:p>
            <a:pPr marL="285750" indent="-285750">
              <a:buClr>
                <a:srgbClr val="FF0000"/>
              </a:buClr>
              <a:buFont typeface="Arial" panose="020B0604020202020204" pitchFamily="34" charset="0"/>
              <a:buChar char="•"/>
            </a:pPr>
            <a:endParaRPr lang="en-US" altLang="zh-CN" sz="2000" dirty="0"/>
          </a:p>
          <a:p>
            <a:pPr marL="285750" indent="-285750">
              <a:buClr>
                <a:srgbClr val="FF0000"/>
              </a:buClr>
              <a:buFont typeface="Arial" panose="020B0604020202020204" pitchFamily="34" charset="0"/>
              <a:buChar char="•"/>
            </a:pPr>
            <a:r>
              <a:rPr lang="zh-CN" altLang="en-US" sz="2000" dirty="0"/>
              <a:t>什么是完美函数？</a:t>
            </a:r>
            <a:r>
              <a:rPr lang="en-US" altLang="zh-CN" sz="2000" dirty="0"/>
              <a:t>- </a:t>
            </a:r>
            <a:r>
              <a:rPr lang="zh-CN" altLang="en-US" sz="2000" dirty="0"/>
              <a:t>传递参数到盒子，盒子内的操作是独立的，函数的执行不会影响到外界的环境（如外面的变量</a:t>
            </a:r>
            <a:r>
              <a:rPr lang="en-US" altLang="zh-CN" sz="2000" dirty="0"/>
              <a:t>a</a:t>
            </a:r>
            <a:r>
              <a:rPr lang="zh-CN" altLang="en-US" sz="2000" dirty="0"/>
              <a:t>，与函数的输入输出无关，函数执行的过程中改变外界的环境，是个“危险”的函数）</a:t>
            </a:r>
            <a:r>
              <a:rPr lang="en-US" altLang="zh-CN" sz="2000" dirty="0">
                <a:latin typeface="微软雅黑" panose="020B0503020204020204" pitchFamily="34" charset="-122"/>
                <a:ea typeface="微软雅黑" panose="020B0503020204020204" pitchFamily="34" charset="-122"/>
              </a:rPr>
              <a:t>	</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pic>
        <p:nvPicPr>
          <p:cNvPr id="5" name="内容占位符 5">
            <a:extLst>
              <a:ext uri="{FF2B5EF4-FFF2-40B4-BE49-F238E27FC236}">
                <a16:creationId xmlns:a16="http://schemas.microsoft.com/office/drawing/2014/main" id="{85FAB7FC-F1EF-47A8-9317-21DE136DA4CA}"/>
              </a:ext>
            </a:extLst>
          </p:cNvPr>
          <p:cNvPicPr>
            <a:picLocks noGrp="1" noChangeAspect="1"/>
          </p:cNvPicPr>
          <p:nvPr>
            <p:ph idx="1"/>
          </p:nvPr>
        </p:nvPicPr>
        <p:blipFill>
          <a:blip r:embed="rId3"/>
          <a:stretch>
            <a:fillRect/>
          </a:stretch>
        </p:blipFill>
        <p:spPr>
          <a:xfrm>
            <a:off x="2038708" y="4815536"/>
            <a:ext cx="3264600" cy="1019652"/>
          </a:xfrm>
          <a:prstGeom prst="rect">
            <a:avLst/>
          </a:prstGeom>
        </p:spPr>
      </p:pic>
      <p:graphicFrame>
        <p:nvGraphicFramePr>
          <p:cNvPr id="6" name="对象 5">
            <a:extLst>
              <a:ext uri="{FF2B5EF4-FFF2-40B4-BE49-F238E27FC236}">
                <a16:creationId xmlns:a16="http://schemas.microsoft.com/office/drawing/2014/main" id="{4BD634DD-3EC0-4869-8039-A00D74BA4489}"/>
              </a:ext>
            </a:extLst>
          </p:cNvPr>
          <p:cNvGraphicFramePr>
            <a:graphicFrameLocks noChangeAspect="1"/>
          </p:cNvGraphicFramePr>
          <p:nvPr>
            <p:extLst>
              <p:ext uri="{D42A27DB-BD31-4B8C-83A1-F6EECF244321}">
                <p14:modId xmlns:p14="http://schemas.microsoft.com/office/powerpoint/2010/main" val="4274760947"/>
              </p:ext>
            </p:extLst>
          </p:nvPr>
        </p:nvGraphicFramePr>
        <p:xfrm>
          <a:off x="5379866" y="3934849"/>
          <a:ext cx="4659484" cy="1889760"/>
        </p:xfrm>
        <a:graphic>
          <a:graphicData uri="http://schemas.openxmlformats.org/presentationml/2006/ole">
            <mc:AlternateContent xmlns:mc="http://schemas.openxmlformats.org/markup-compatibility/2006">
              <mc:Choice xmlns:v="urn:schemas-microsoft-com:vml" Requires="v">
                <p:oleObj spid="_x0000_s2066" name="Visio" r:id="rId4" imgW="6276189" imgH="2561217" progId="Visio.Drawing.11">
                  <p:embed/>
                </p:oleObj>
              </mc:Choice>
              <mc:Fallback>
                <p:oleObj name="Visio" r:id="rId4" imgW="6276189" imgH="2561217" progId="Visio.Drawing.11">
                  <p:embed/>
                  <p:pic>
                    <p:nvPicPr>
                      <p:cNvPr id="11"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9866" y="3934849"/>
                        <a:ext cx="4659484" cy="188976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9205E124-687F-4C36-AAEC-D248A56454B5}"/>
              </a:ext>
            </a:extLst>
          </p:cNvPr>
          <p:cNvSpPr txBox="1"/>
          <p:nvPr/>
        </p:nvSpPr>
        <p:spPr>
          <a:xfrm>
            <a:off x="2854144" y="6024715"/>
            <a:ext cx="1633728" cy="400110"/>
          </a:xfrm>
          <a:prstGeom prst="rect">
            <a:avLst/>
          </a:prstGeom>
          <a:noFill/>
        </p:spPr>
        <p:txBody>
          <a:bodyPr wrap="square" rtlCol="0">
            <a:spAutoFit/>
          </a:bodyPr>
          <a:lstStyle/>
          <a:p>
            <a:r>
              <a:rPr lang="zh-CN" altLang="en-US" sz="2000" dirty="0"/>
              <a:t>函数示意图</a:t>
            </a:r>
          </a:p>
        </p:txBody>
      </p:sp>
      <p:sp>
        <p:nvSpPr>
          <p:cNvPr id="9" name="文本框 8">
            <a:extLst>
              <a:ext uri="{FF2B5EF4-FFF2-40B4-BE49-F238E27FC236}">
                <a16:creationId xmlns:a16="http://schemas.microsoft.com/office/drawing/2014/main" id="{5A2D1418-9B0C-486F-97AA-CA17690A777D}"/>
              </a:ext>
            </a:extLst>
          </p:cNvPr>
          <p:cNvSpPr txBox="1"/>
          <p:nvPr/>
        </p:nvSpPr>
        <p:spPr>
          <a:xfrm>
            <a:off x="6569656" y="6024715"/>
            <a:ext cx="2279904" cy="400110"/>
          </a:xfrm>
          <a:prstGeom prst="rect">
            <a:avLst/>
          </a:prstGeom>
          <a:noFill/>
        </p:spPr>
        <p:txBody>
          <a:bodyPr wrap="square" rtlCol="0">
            <a:spAutoFit/>
          </a:bodyPr>
          <a:lstStyle/>
          <a:p>
            <a:r>
              <a:rPr lang="zh-CN" altLang="en-US" sz="2000" dirty="0"/>
              <a:t>非完美函数示意图</a:t>
            </a:r>
          </a:p>
        </p:txBody>
      </p:sp>
    </p:spTree>
    <p:extLst>
      <p:ext uri="{BB962C8B-B14F-4D97-AF65-F5344CB8AC3E}">
        <p14:creationId xmlns:p14="http://schemas.microsoft.com/office/powerpoint/2010/main" val="66755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7" name="文本框 6"/>
          <p:cNvSpPr txBox="1"/>
          <p:nvPr/>
        </p:nvSpPr>
        <p:spPr>
          <a:xfrm>
            <a:off x="1494940" y="1111056"/>
            <a:ext cx="9660740" cy="1938992"/>
          </a:xfrm>
          <a:prstGeom prst="rect">
            <a:avLst/>
          </a:prstGeom>
          <a:noFill/>
        </p:spPr>
        <p:txBody>
          <a:bodyPr wrap="square" rtlCol="0">
            <a:spAutoFit/>
          </a:bodyPr>
          <a:lstStyle/>
          <a:p>
            <a:pPr marL="342900" indent="-342900">
              <a:buFont typeface="Arial" panose="020B0604020202020204" pitchFamily="34" charset="0"/>
              <a:buChar char="•"/>
            </a:pPr>
            <a:r>
              <a:rPr lang="zh-CN" altLang="zh-CN" sz="2000" b="1" dirty="0">
                <a:solidFill>
                  <a:srgbClr val="C00000"/>
                </a:solidFill>
                <a:latin typeface="微软雅黑" panose="020B0503020204020204" pitchFamily="34" charset="-122"/>
                <a:ea typeface="微软雅黑" panose="020B0503020204020204" pitchFamily="34" charset="-122"/>
              </a:rPr>
              <a:t>参数变量</a:t>
            </a:r>
            <a:r>
              <a:rPr lang="zh-CN" altLang="zh-CN" sz="2000" dirty="0">
                <a:latin typeface="微软雅黑" panose="020B0503020204020204" pitchFamily="34" charset="-122"/>
                <a:ea typeface="微软雅黑" panose="020B0503020204020204" pitchFamily="34" charset="-122"/>
              </a:rPr>
              <a:t>就是定义函数时，括号内所定义的变量</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b="1" dirty="0">
                <a:latin typeface="微软雅黑" panose="020B0503020204020204" pitchFamily="34" charset="-122"/>
                <a:ea typeface="微软雅黑" panose="020B0503020204020204" pitchFamily="34" charset="-122"/>
              </a:rPr>
              <a:t>注意，参数变量也是局部变量，所以它也有相应的在函数内的容器，里面存放对应真实值的指针</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一个常见问题举例：本来想给列表添加元素</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，为什么最终却没有变？</a:t>
            </a:r>
            <a:endParaRPr lang="en-US" altLang="zh-CN"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692679" y="3248856"/>
            <a:ext cx="4107737" cy="134778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程序：参数传递问题举例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fun(L):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L=L+[4]</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A=[1,2,3]; fun(A)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    # </a:t>
            </a:r>
            <a:r>
              <a:rPr lang="zh-CN" sz="1600" kern="100" dirty="0">
                <a:effectLst/>
                <a:latin typeface="微软雅黑" panose="020B0503020204020204" pitchFamily="34" charset="-122"/>
                <a:ea typeface="微软雅黑" panose="020B0503020204020204" pitchFamily="34" charset="-122"/>
                <a:cs typeface="Times New Roman" charset="0"/>
              </a:rPr>
              <a:t>输出结果仍然为：</a:t>
            </a:r>
            <a:r>
              <a:rPr lang="en-US" sz="1600" kern="100" dirty="0">
                <a:effectLst/>
                <a:latin typeface="微软雅黑" panose="020B0503020204020204" pitchFamily="34" charset="-122"/>
                <a:ea typeface="微软雅黑" panose="020B0503020204020204" pitchFamily="34" charset="-122"/>
                <a:cs typeface="Times New Roman" charset="0"/>
              </a:rPr>
              <a:t>[1,2,3]</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3" name="矩形 12"/>
          <p:cNvSpPr/>
          <p:nvPr/>
        </p:nvSpPr>
        <p:spPr>
          <a:xfrm>
            <a:off x="1692678" y="5074782"/>
            <a:ext cx="9255183" cy="1200329"/>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一种情况：执行</a:t>
            </a:r>
            <a:r>
              <a:rPr lang="en-US" altLang="zh-CN" dirty="0">
                <a:latin typeface="微软雅黑" panose="020B0503020204020204" pitchFamily="34" charset="-122"/>
                <a:ea typeface="微软雅黑" panose="020B0503020204020204" pitchFamily="34" charset="-122"/>
              </a:rPr>
              <a:t>fun</a:t>
            </a:r>
            <a:r>
              <a:rPr lang="zh-CN" altLang="en-US" dirty="0">
                <a:latin typeface="微软雅黑" panose="020B0503020204020204" pitchFamily="34" charset="-122"/>
                <a:ea typeface="微软雅黑" panose="020B0503020204020204" pitchFamily="34" charset="-122"/>
              </a:rPr>
              <a:t>函数后，希望改变传递进去的变量</a:t>
            </a:r>
            <a:r>
              <a:rPr lang="en-US" altLang="zh-CN" dirty="0">
                <a:latin typeface="微软雅黑" panose="020B0503020204020204" pitchFamily="34" charset="-122"/>
                <a:ea typeface="微软雅黑" panose="020B0503020204020204" pitchFamily="34" charset="-122"/>
              </a:rPr>
              <a:t>A</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另一种情况：执行函数后，不希望改变传递进去的变量，但实际执行函数后列表参数却被改变了</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需要了解参数变量传递的是指针</a:t>
            </a:r>
          </a:p>
        </p:txBody>
      </p:sp>
    </p:spTree>
    <p:extLst>
      <p:ext uri="{BB962C8B-B14F-4D97-AF65-F5344CB8AC3E}">
        <p14:creationId xmlns:p14="http://schemas.microsoft.com/office/powerpoint/2010/main" val="26119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6" name="文本框 5"/>
          <p:cNvSpPr txBox="1"/>
          <p:nvPr/>
        </p:nvSpPr>
        <p:spPr>
          <a:xfrm>
            <a:off x="934004" y="1013730"/>
            <a:ext cx="10471058" cy="255454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rPr>
              <a:t>P</a:t>
            </a:r>
            <a:r>
              <a:rPr lang="en-US" altLang="zh-CN" sz="2000" b="1" kern="100" dirty="0">
                <a:latin typeface="微软雅黑" panose="020B0503020204020204" pitchFamily="34" charset="-122"/>
                <a:ea typeface="微软雅黑" panose="020B0503020204020204" pitchFamily="34" charset="-122"/>
              </a:rPr>
              <a:t>ython</a:t>
            </a:r>
            <a:r>
              <a:rPr lang="zh-CN" altLang="zh-CN" sz="2000" b="1" kern="100" dirty="0">
                <a:latin typeface="微软雅黑" panose="020B0503020204020204" pitchFamily="34" charset="-122"/>
                <a:ea typeface="微软雅黑" panose="020B0503020204020204" pitchFamily="34" charset="-122"/>
                <a:cs typeface="Times New Roman" charset="0"/>
              </a:rPr>
              <a:t>进行函数调用时，假如函数的参数变量</a:t>
            </a:r>
            <a:r>
              <a:rPr lang="zh-CN" altLang="en-US" sz="2000" b="1" kern="100" dirty="0">
                <a:latin typeface="微软雅黑" panose="020B0503020204020204" pitchFamily="34" charset="-122"/>
                <a:ea typeface="微软雅黑" panose="020B0503020204020204" pitchFamily="34" charset="-122"/>
                <a:cs typeface="Times New Roman" charset="0"/>
              </a:rPr>
              <a:t>为</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，调用函数时所传的变量为</a:t>
            </a:r>
            <a:r>
              <a:rPr lang="en-US" altLang="zh-CN" sz="2000" b="1" kern="100" dirty="0">
                <a:latin typeface="微软雅黑" panose="020B0503020204020204" pitchFamily="34" charset="-122"/>
                <a:ea typeface="微软雅黑" panose="020B0503020204020204" pitchFamily="34" charset="-122"/>
              </a:rPr>
              <a:t>A</a:t>
            </a:r>
            <a:r>
              <a:rPr lang="zh-CN" altLang="zh-CN" sz="2000" b="1" kern="100" dirty="0">
                <a:latin typeface="微软雅黑" panose="020B0503020204020204" pitchFamily="34" charset="-122"/>
                <a:ea typeface="微软雅黑" panose="020B0503020204020204" pitchFamily="34" charset="-122"/>
                <a:cs typeface="Times New Roman" charset="0"/>
              </a:rPr>
              <a:t>，那么参数的传递就相当于是</a:t>
            </a:r>
            <a:r>
              <a:rPr lang="en-US" altLang="zh-CN" sz="2000" b="1" kern="100" dirty="0">
                <a:latin typeface="微软雅黑" panose="020B0503020204020204" pitchFamily="34" charset="-122"/>
                <a:ea typeface="微软雅黑" panose="020B0503020204020204" pitchFamily="34" charset="-122"/>
                <a:cs typeface="Times New Roman" charset="0"/>
              </a:rPr>
              <a:t> </a:t>
            </a:r>
            <a:r>
              <a:rPr lang="en-US" altLang="zh-CN" sz="2000" b="1" kern="100" dirty="0">
                <a:latin typeface="微软雅黑" panose="020B0503020204020204" pitchFamily="34" charset="-122"/>
                <a:ea typeface="微软雅黑" panose="020B0503020204020204" pitchFamily="34" charset="-122"/>
              </a:rPr>
              <a:t>L=A</a:t>
            </a:r>
            <a:r>
              <a:rPr lang="zh-CN" altLang="zh-CN" sz="2000" b="1" kern="100" dirty="0">
                <a:latin typeface="微软雅黑" panose="020B0503020204020204" pitchFamily="34" charset="-122"/>
                <a:ea typeface="微软雅黑" panose="020B0503020204020204" pitchFamily="34" charset="-122"/>
                <a:cs typeface="Times New Roman" charset="0"/>
              </a:rPr>
              <a:t>（无论变量是可变类型还是不可变类型，也无论变量是整数、浮点数、字符串还是列表，都是如此）。即参数传递时传递的是指针</a:t>
            </a:r>
            <a:r>
              <a:rPr lang="zh-CN" altLang="en-US" sz="2000" b="1" kern="100" dirty="0">
                <a:latin typeface="微软雅黑" panose="020B0503020204020204" pitchFamily="34" charset="-122"/>
                <a:ea typeface="微软雅黑" panose="020B0503020204020204" pitchFamily="34" charset="-122"/>
                <a:cs typeface="Times New Roman" charset="0"/>
              </a:rPr>
              <a:t>（地址空间）</a:t>
            </a:r>
            <a:r>
              <a:rPr lang="zh-CN" altLang="zh-CN" sz="2000" b="1" kern="100" dirty="0">
                <a:latin typeface="微软雅黑" panose="020B0503020204020204" pitchFamily="34" charset="-122"/>
                <a:ea typeface="微软雅黑" panose="020B0503020204020204" pitchFamily="34" charset="-122"/>
                <a:cs typeface="Times New Roman" charset="0"/>
              </a:rPr>
              <a:t>，所以变量</a:t>
            </a:r>
            <a:r>
              <a:rPr lang="en-US" altLang="zh-CN" sz="2000" b="1" kern="100" dirty="0">
                <a:latin typeface="微软雅黑" panose="020B0503020204020204" pitchFamily="34" charset="-122"/>
                <a:ea typeface="微软雅黑" panose="020B0503020204020204" pitchFamily="34" charset="-122"/>
                <a:cs typeface="Times New Roman" charset="0"/>
              </a:rPr>
              <a:t> </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与</a:t>
            </a:r>
            <a:r>
              <a:rPr lang="en-US" altLang="zh-CN" sz="2000" b="1" kern="100" dirty="0">
                <a:latin typeface="微软雅黑" panose="020B0503020204020204" pitchFamily="34" charset="-122"/>
                <a:ea typeface="微软雅黑" panose="020B0503020204020204" pitchFamily="34" charset="-122"/>
              </a:rPr>
              <a:t>A </a:t>
            </a:r>
            <a:r>
              <a:rPr lang="zh-CN" altLang="zh-CN" sz="2000" b="1" kern="100" dirty="0">
                <a:latin typeface="微软雅黑" panose="020B0503020204020204" pitchFamily="34" charset="-122"/>
                <a:ea typeface="微软雅黑" panose="020B0503020204020204" pitchFamily="34" charset="-122"/>
                <a:cs typeface="Times New Roman" charset="0"/>
              </a:rPr>
              <a:t>指向同一个地址</a:t>
            </a:r>
            <a:r>
              <a:rPr lang="zh-CN" altLang="en-US" sz="2000" b="1" kern="100" dirty="0">
                <a:latin typeface="微软雅黑" panose="020B0503020204020204" pitchFamily="34" charset="-122"/>
                <a:ea typeface="微软雅黑" panose="020B0503020204020204" pitchFamily="34" charset="-122"/>
                <a:cs typeface="Times New Roman" charset="0"/>
              </a:rPr>
              <a:t>（如图</a:t>
            </a:r>
            <a:r>
              <a:rPr lang="en-US" altLang="zh-CN" sz="2000" b="1" kern="100" dirty="0">
                <a:latin typeface="微软雅黑" panose="020B0503020204020204" pitchFamily="34" charset="-122"/>
                <a:ea typeface="微软雅黑" panose="020B0503020204020204" pitchFamily="34" charset="-122"/>
                <a:cs typeface="Times New Roman" charset="0"/>
              </a:rPr>
              <a:t>1</a:t>
            </a:r>
            <a:r>
              <a:rPr lang="zh-CN" altLang="en-US" sz="2000" b="1" kern="100" dirty="0">
                <a:latin typeface="微软雅黑" panose="020B0503020204020204" pitchFamily="34" charset="-122"/>
                <a:ea typeface="微软雅黑" panose="020B0503020204020204" pitchFamily="34" charset="-122"/>
                <a:cs typeface="Times New Roman" charset="0"/>
              </a:rPr>
              <a:t>）</a:t>
            </a:r>
            <a:r>
              <a:rPr lang="zh-CN" altLang="zh-CN" sz="2000" b="1" kern="100" dirty="0">
                <a:latin typeface="微软雅黑" panose="020B0503020204020204" pitchFamily="34" charset="-122"/>
                <a:ea typeface="微软雅黑" panose="020B0503020204020204" pitchFamily="34" charset="-122"/>
                <a:cs typeface="Times New Roman" charset="0"/>
              </a:rPr>
              <a:t>。</a:t>
            </a:r>
            <a:endParaRPr lang="en-US" altLang="zh-CN" sz="2000" b="1"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b="1"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charset="0"/>
              </a:rPr>
              <a:t>&lt;</a:t>
            </a:r>
            <a:r>
              <a:rPr lang="zh-CN" altLang="en-US" sz="2000" kern="100" dirty="0">
                <a:latin typeface="微软雅黑" panose="020B0503020204020204" pitchFamily="34" charset="-122"/>
                <a:ea typeface="微软雅黑" panose="020B0503020204020204" pitchFamily="34" charset="-122"/>
                <a:cs typeface="Times New Roman" charset="0"/>
              </a:rPr>
              <a:t>程序：参数传递问题举例</a:t>
            </a:r>
            <a:r>
              <a:rPr lang="en-US" altLang="zh-CN" sz="2000" kern="100" dirty="0">
                <a:latin typeface="微软雅黑" panose="020B0503020204020204" pitchFamily="34" charset="-122"/>
                <a:ea typeface="微软雅黑" panose="020B0503020204020204" pitchFamily="34" charset="-122"/>
                <a:cs typeface="Times New Roman" charset="0"/>
              </a:rPr>
              <a:t>&gt;</a:t>
            </a:r>
            <a:r>
              <a:rPr lang="zh-CN" altLang="en-US" sz="2000" kern="100" dirty="0">
                <a:latin typeface="微软雅黑" panose="020B0503020204020204" pitchFamily="34" charset="-122"/>
                <a:ea typeface="微软雅黑" panose="020B0503020204020204" pitchFamily="34" charset="-122"/>
                <a:cs typeface="Times New Roman" charset="0"/>
              </a:rPr>
              <a:t>示意图如图</a:t>
            </a:r>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所示，</a:t>
            </a:r>
            <a:r>
              <a:rPr lang="en-US" altLang="zh-CN" sz="2000" kern="100" dirty="0">
                <a:latin typeface="微软雅黑" panose="020B0503020204020204" pitchFamily="34" charset="-122"/>
                <a:ea typeface="微软雅黑" panose="020B0503020204020204" pitchFamily="34" charset="-122"/>
                <a:cs typeface="Times New Roman" charset="0"/>
              </a:rPr>
              <a:t>L</a:t>
            </a:r>
            <a:r>
              <a:rPr lang="zh-CN" altLang="en-US" sz="2000" kern="100" dirty="0">
                <a:latin typeface="微软雅黑" panose="020B0503020204020204" pitchFamily="34" charset="-122"/>
                <a:ea typeface="微软雅黑" panose="020B0503020204020204" pitchFamily="34" charset="-122"/>
                <a:cs typeface="Times New Roman" charset="0"/>
              </a:rPr>
              <a:t>重新指向新的列表，与函数外的</a:t>
            </a:r>
            <a:r>
              <a:rPr lang="en-US" altLang="zh-CN" sz="2000" kern="100" dirty="0">
                <a:latin typeface="微软雅黑" panose="020B0503020204020204" pitchFamily="34" charset="-122"/>
                <a:ea typeface="微软雅黑" panose="020B0503020204020204" pitchFamily="34" charset="-122"/>
                <a:cs typeface="Times New Roman" charset="0"/>
              </a:rPr>
              <a:t>A</a:t>
            </a:r>
            <a:r>
              <a:rPr lang="zh-CN" altLang="en-US" sz="2000" kern="100" dirty="0">
                <a:latin typeface="微软雅黑" panose="020B0503020204020204" pitchFamily="34" charset="-122"/>
                <a:ea typeface="微软雅黑" panose="020B0503020204020204" pitchFamily="34" charset="-122"/>
                <a:cs typeface="Times New Roman" charset="0"/>
              </a:rPr>
              <a:t>列表脱钩了，函数外的</a:t>
            </a:r>
            <a:r>
              <a:rPr lang="en-US" altLang="zh-CN" sz="2000" kern="100" dirty="0">
                <a:latin typeface="微软雅黑" panose="020B0503020204020204" pitchFamily="34" charset="-122"/>
                <a:ea typeface="微软雅黑" panose="020B0503020204020204" pitchFamily="34" charset="-122"/>
                <a:cs typeface="Times New Roman" charset="0"/>
              </a:rPr>
              <a:t>A</a:t>
            </a:r>
            <a:r>
              <a:rPr lang="zh-CN" altLang="en-US" sz="2000" kern="100" dirty="0">
                <a:latin typeface="微软雅黑" panose="020B0503020204020204" pitchFamily="34" charset="-122"/>
                <a:ea typeface="微软雅黑" panose="020B0503020204020204" pitchFamily="34" charset="-122"/>
                <a:cs typeface="Times New Roman" charset="0"/>
              </a:rPr>
              <a:t>列表并没有改变。</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40660278"/>
              </p:ext>
            </p:extLst>
          </p:nvPr>
        </p:nvGraphicFramePr>
        <p:xfrm>
          <a:off x="3003299" y="3523626"/>
          <a:ext cx="2658999" cy="2420606"/>
        </p:xfrm>
        <a:graphic>
          <a:graphicData uri="http://schemas.openxmlformats.org/presentationml/2006/ole">
            <mc:AlternateContent xmlns:mc="http://schemas.openxmlformats.org/markup-compatibility/2006">
              <mc:Choice xmlns:v="urn:schemas-microsoft-com:vml" Requires="v">
                <p:oleObj spid="_x0000_s15382" r:id="rId3" imgW="2235200" imgH="2032000" progId="Visio.Drawing.15">
                  <p:embed/>
                </p:oleObj>
              </mc:Choice>
              <mc:Fallback>
                <p:oleObj r:id="rId3" imgW="2235200" imgH="2032000" progId="Visio.Drawing.15">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299" y="3523626"/>
                        <a:ext cx="2658999" cy="2420606"/>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38864224"/>
              </p:ext>
            </p:extLst>
          </p:nvPr>
        </p:nvGraphicFramePr>
        <p:xfrm>
          <a:off x="6459751" y="3503015"/>
          <a:ext cx="3013377" cy="2441217"/>
        </p:xfrm>
        <a:graphic>
          <a:graphicData uri="http://schemas.openxmlformats.org/presentationml/2006/ole">
            <mc:AlternateContent xmlns:mc="http://schemas.openxmlformats.org/markup-compatibility/2006">
              <mc:Choice xmlns:v="urn:schemas-microsoft-com:vml" Requires="v">
                <p:oleObj spid="_x0000_s15383" r:id="rId5" imgW="2489200" imgH="2032000" progId="Visio.Drawing.15">
                  <p:embed/>
                </p:oleObj>
              </mc:Choice>
              <mc:Fallback>
                <p:oleObj r:id="rId5" imgW="2489200" imgH="2032000" progId="Visio.Drawing.15">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9751" y="3503015"/>
                        <a:ext cx="3013377" cy="2441217"/>
                      </a:xfrm>
                      <a:prstGeom prst="rect">
                        <a:avLst/>
                      </a:prstGeom>
                      <a:noFill/>
                    </p:spPr>
                  </p:pic>
                </p:oleObj>
              </mc:Fallback>
            </mc:AlternateContent>
          </a:graphicData>
        </a:graphic>
      </p:graphicFrame>
      <p:sp>
        <p:nvSpPr>
          <p:cNvPr id="10" name="文本框 9"/>
          <p:cNvSpPr txBox="1"/>
          <p:nvPr/>
        </p:nvSpPr>
        <p:spPr>
          <a:xfrm>
            <a:off x="2353280" y="5856401"/>
            <a:ext cx="371848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图</a:t>
            </a:r>
            <a:r>
              <a:rPr lang="en-US" altLang="zh-CN" sz="2000" dirty="0">
                <a:latin typeface="微软雅黑" panose="020B0503020204020204" pitchFamily="34" charset="-122"/>
                <a:ea typeface="微软雅黑" panose="020B0503020204020204" pitchFamily="34" charset="-122"/>
                <a:cs typeface="Times New Roman" charset="0"/>
              </a:rPr>
              <a:t>1</a:t>
            </a:r>
            <a:r>
              <a:rPr lang="zh-CN" altLang="en-US" sz="2000" dirty="0">
                <a:latin typeface="微软雅黑" panose="020B0503020204020204" pitchFamily="34" charset="-122"/>
                <a:ea typeface="微软雅黑" panose="020B0503020204020204" pitchFamily="34" charset="-122"/>
                <a:cs typeface="Times New Roman" charset="0"/>
              </a:rPr>
              <a:t> 参数传递指向同一个地址</a:t>
            </a:r>
            <a:r>
              <a:rPr lang="is-IS" altLang="zh-CN" sz="2000" dirty="0">
                <a:latin typeface="微软雅黑" panose="020B0503020204020204" pitchFamily="34" charset="-122"/>
                <a:ea typeface="微软雅黑" panose="020B0503020204020204" pitchFamily="34" charset="-122"/>
                <a:cs typeface="Times New Roman" charset="0"/>
              </a:rPr>
              <a:t> </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1" name="文本框 10"/>
          <p:cNvSpPr txBox="1"/>
          <p:nvPr/>
        </p:nvSpPr>
        <p:spPr>
          <a:xfrm>
            <a:off x="6459751" y="5856401"/>
            <a:ext cx="269880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图</a:t>
            </a:r>
            <a:r>
              <a:rPr lang="en-US" altLang="zh-CN" sz="2000" dirty="0">
                <a:latin typeface="微软雅黑" panose="020B0503020204020204" pitchFamily="34" charset="-122"/>
                <a:ea typeface="微软雅黑" panose="020B0503020204020204" pitchFamily="34" charset="-122"/>
                <a:cs typeface="Times New Roman" charset="0"/>
              </a:rPr>
              <a:t>2</a:t>
            </a:r>
            <a:r>
              <a:rPr lang="zh-CN" altLang="en-US" sz="2000" dirty="0">
                <a:latin typeface="微软雅黑" panose="020B0503020204020204" pitchFamily="34" charset="-122"/>
                <a:ea typeface="微软雅黑" panose="020B0503020204020204" pitchFamily="34" charset="-122"/>
                <a:cs typeface="Times New Roman" charset="0"/>
              </a:rPr>
              <a:t> </a:t>
            </a:r>
            <a:r>
              <a:rPr lang="en-US" altLang="zh-CN" sz="2000" dirty="0">
                <a:latin typeface="微软雅黑" panose="020B0503020204020204" pitchFamily="34" charset="-122"/>
                <a:ea typeface="微软雅黑" panose="020B0503020204020204" pitchFamily="34" charset="-122"/>
                <a:cs typeface="Times New Roman" charset="0"/>
              </a:rPr>
              <a:t>L=L+[4]</a:t>
            </a:r>
            <a:r>
              <a:rPr lang="zh-CN" altLang="en-US" sz="2000" dirty="0">
                <a:latin typeface="微软雅黑" panose="020B0503020204020204" pitchFamily="34" charset="-122"/>
                <a:ea typeface="微软雅黑" panose="020B0503020204020204" pitchFamily="34" charset="-122"/>
                <a:cs typeface="Times New Roman" charset="0"/>
              </a:rPr>
              <a:t>后示意图</a:t>
            </a:r>
          </a:p>
        </p:txBody>
      </p:sp>
    </p:spTree>
    <p:extLst>
      <p:ext uri="{BB962C8B-B14F-4D97-AF65-F5344CB8AC3E}">
        <p14:creationId xmlns:p14="http://schemas.microsoft.com/office/powerpoint/2010/main" val="2178254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12" name="文本框 11"/>
          <p:cNvSpPr txBox="1"/>
          <p:nvPr/>
        </p:nvSpPr>
        <p:spPr>
          <a:xfrm>
            <a:off x="1299145" y="1014241"/>
            <a:ext cx="9582214" cy="1938992"/>
          </a:xfrm>
          <a:prstGeom prst="rect">
            <a:avLst/>
          </a:prstGeom>
          <a:noFill/>
        </p:spPr>
        <p:txBody>
          <a:bodyPr wrap="square" rtlCol="0">
            <a:spAutoFit/>
          </a:bodyPr>
          <a:lstStyle/>
          <a:p>
            <a:pPr algn="just"/>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3.3.3</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请同学们利用</a:t>
            </a:r>
            <a:r>
              <a:rPr lang="en-US" altLang="zh-CN" sz="2000" kern="100" dirty="0">
                <a:latin typeface="微软雅黑" panose="020B0503020204020204" pitchFamily="34" charset="-122"/>
                <a:ea typeface="微软雅黑" panose="020B0503020204020204" pitchFamily="34" charset="-122"/>
              </a:rPr>
              <a:t>id()</a:t>
            </a:r>
            <a:r>
              <a:rPr lang="zh-CN" altLang="zh-CN" sz="2000" kern="100" dirty="0">
                <a:latin typeface="微软雅黑" panose="020B0503020204020204" pitchFamily="34" charset="-122"/>
                <a:ea typeface="微软雅黑" panose="020B0503020204020204" pitchFamily="34" charset="-122"/>
                <a:cs typeface="Times New Roman" charset="0"/>
              </a:rPr>
              <a:t>函数分别检验</a:t>
            </a:r>
            <a:r>
              <a:rPr lang="zh-CN" altLang="en-US" sz="2000" kern="100" dirty="0">
                <a:latin typeface="微软雅黑" panose="020B0503020204020204" pitchFamily="34" charset="-122"/>
                <a:ea typeface="微软雅黑" panose="020B0503020204020204" pitchFamily="34" charset="-122"/>
                <a:cs typeface="Times New Roman" charset="0"/>
              </a:rPr>
              <a:t>如下两个问题</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gn="just">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gn="just">
              <a:buClr>
                <a:srgbClr val="FF0000"/>
              </a:buClr>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1</a:t>
            </a:r>
            <a:r>
              <a:rPr lang="zh-CN" altLang="zh-CN" sz="2000" kern="100" dirty="0">
                <a:latin typeface="微软雅黑" panose="020B0503020204020204" pitchFamily="34" charset="-122"/>
                <a:ea typeface="微软雅黑" panose="020B0503020204020204" pitchFamily="34" charset="-122"/>
                <a:cs typeface="Times New Roman" charset="0"/>
              </a:rPr>
              <a:t>）定义变量</a:t>
            </a:r>
            <a:r>
              <a:rPr lang="en-US" altLang="zh-CN" sz="2000" kern="100" dirty="0">
                <a:latin typeface="微软雅黑" panose="020B0503020204020204" pitchFamily="34" charset="-122"/>
                <a:ea typeface="微软雅黑" panose="020B0503020204020204" pitchFamily="34" charset="-122"/>
              </a:rPr>
              <a:t>A=”</a:t>
            </a:r>
            <a:r>
              <a:rPr lang="en-US" altLang="zh-CN" sz="2000" kern="100" dirty="0" err="1">
                <a:latin typeface="微软雅黑" panose="020B0503020204020204" pitchFamily="34" charset="-122"/>
                <a:ea typeface="微软雅黑" panose="020B0503020204020204" pitchFamily="34" charset="-122"/>
              </a:rPr>
              <a:t>abcd</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，定义函数</a:t>
            </a:r>
            <a:r>
              <a:rPr lang="en-US" altLang="zh-CN" sz="2000" kern="100" dirty="0">
                <a:latin typeface="微软雅黑" panose="020B0503020204020204" pitchFamily="34" charset="-122"/>
                <a:ea typeface="微软雅黑" panose="020B0503020204020204" pitchFamily="34" charset="-122"/>
              </a:rPr>
              <a:t> </a:t>
            </a:r>
            <a:r>
              <a:rPr lang="en-US" altLang="zh-CN" sz="2000" kern="100" dirty="0" err="1">
                <a:latin typeface="微软雅黑" panose="020B0503020204020204" pitchFamily="34" charset="-122"/>
                <a:ea typeface="微软雅黑" panose="020B0503020204020204" pitchFamily="34" charset="-122"/>
              </a:rPr>
              <a:t>def</a:t>
            </a:r>
            <a:r>
              <a:rPr lang="en-US" altLang="zh-CN" sz="2000" kern="100" dirty="0">
                <a:latin typeface="微软雅黑" panose="020B0503020204020204" pitchFamily="34" charset="-122"/>
                <a:ea typeface="微软雅黑" panose="020B0503020204020204" pitchFamily="34" charset="-122"/>
              </a:rPr>
              <a:t> </a:t>
            </a:r>
            <a:r>
              <a:rPr lang="en-US" altLang="zh-CN" sz="2000" kern="100" dirty="0" err="1">
                <a:latin typeface="微软雅黑" panose="020B0503020204020204" pitchFamily="34" charset="-122"/>
                <a:ea typeface="微软雅黑" panose="020B0503020204020204" pitchFamily="34" charset="-122"/>
              </a:rPr>
              <a:t>my_fun</a:t>
            </a:r>
            <a:r>
              <a:rPr lang="en-US" altLang="zh-CN" sz="2000" kern="100" dirty="0">
                <a:latin typeface="微软雅黑" panose="020B0503020204020204" pitchFamily="34" charset="-122"/>
                <a:ea typeface="微软雅黑" panose="020B0503020204020204" pitchFamily="34" charset="-122"/>
              </a:rPr>
              <a:t>(L): return L</a:t>
            </a:r>
            <a:r>
              <a:rPr lang="zh-CN" altLang="zh-CN" sz="2000" kern="100" dirty="0">
                <a:latin typeface="微软雅黑" panose="020B0503020204020204" pitchFamily="34" charset="-122"/>
                <a:ea typeface="微软雅黑" panose="020B0503020204020204" pitchFamily="34" charset="-122"/>
                <a:cs typeface="Times New Roman" charset="0"/>
              </a:rPr>
              <a:t>，调用</a:t>
            </a:r>
            <a:r>
              <a:rPr lang="en-US" altLang="zh-CN" sz="2000" kern="100" dirty="0" err="1">
                <a:latin typeface="微软雅黑" panose="020B0503020204020204" pitchFamily="34" charset="-122"/>
                <a:ea typeface="微软雅黑" panose="020B0503020204020204" pitchFamily="34" charset="-122"/>
              </a:rPr>
              <a:t>my_fun</a:t>
            </a: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charset="0"/>
              </a:rPr>
              <a:t>时变量</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和</a:t>
            </a: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charset="0"/>
              </a:rPr>
              <a:t>的地址是否相同</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gn="just">
              <a:buClr>
                <a:srgbClr val="FF0000"/>
              </a:buCl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gn="just">
              <a:buClr>
                <a:srgbClr val="FF0000"/>
              </a:buClr>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cs typeface="Times New Roman" charset="0"/>
              </a:rPr>
              <a:t>）验证</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程序：参数传递问题举例</a:t>
            </a:r>
            <a:r>
              <a:rPr lang="en-US" altLang="zh-CN" sz="2000" kern="100" dirty="0">
                <a:latin typeface="微软雅黑" panose="020B0503020204020204" pitchFamily="34" charset="-122"/>
                <a:ea typeface="微软雅黑" panose="020B0503020204020204" pitchFamily="34" charset="-122"/>
              </a:rPr>
              <a:t>&gt;</a:t>
            </a:r>
            <a:r>
              <a:rPr lang="zh-CN" altLang="zh-CN" sz="2000" kern="100" dirty="0">
                <a:latin typeface="微软雅黑" panose="020B0503020204020204" pitchFamily="34" charset="-122"/>
                <a:ea typeface="微软雅黑" panose="020B0503020204020204" pitchFamily="34" charset="-122"/>
                <a:cs typeface="Times New Roman" charset="0"/>
              </a:rPr>
              <a:t>中变量</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和</a:t>
            </a: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charset="0"/>
              </a:rPr>
              <a:t>的地址是否相同</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82908" y="3069817"/>
            <a:ext cx="4747021" cy="134778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程序：参数传递问题举例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altLang="zh-CN" sz="1600" kern="100" dirty="0" err="1">
                <a:effectLst/>
                <a:latin typeface="微软雅黑" panose="020B0503020204020204" pitchFamily="34" charset="-122"/>
                <a:ea typeface="微软雅黑" panose="020B0503020204020204" pitchFamily="34" charset="-122"/>
                <a:cs typeface="Times New Roman" charset="0"/>
              </a:rPr>
              <a:t>my_</a:t>
            </a:r>
            <a:r>
              <a:rPr lang="en-US" sz="1600" kern="100" dirty="0" err="1">
                <a:effectLst/>
                <a:latin typeface="微软雅黑" panose="020B0503020204020204" pitchFamily="34" charset="-122"/>
                <a:ea typeface="微软雅黑" panose="020B0503020204020204" pitchFamily="34" charset="-122"/>
                <a:cs typeface="Times New Roman" charset="0"/>
              </a:rPr>
              <a:t>fun</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r</a:t>
            </a:r>
            <a:r>
              <a:rPr lang="en-US" altLang="zh-CN" sz="1600" kern="100" dirty="0">
                <a:effectLst/>
                <a:latin typeface="微软雅黑" panose="020B0503020204020204" pitchFamily="34" charset="-122"/>
                <a:ea typeface="微软雅黑" panose="020B0503020204020204" pitchFamily="34" charset="-122"/>
                <a:cs typeface="Times New Roman" charset="0"/>
              </a:rPr>
              <a:t>eturn </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A="</a:t>
            </a:r>
            <a:r>
              <a:rPr lang="en-US" sz="1600" kern="100" dirty="0" err="1">
                <a:latin typeface="微软雅黑" panose="020B0503020204020204" pitchFamily="34" charset="-122"/>
                <a:ea typeface="微软雅黑" panose="020B0503020204020204" pitchFamily="34" charset="-122"/>
                <a:cs typeface="Times New Roman" charset="0"/>
              </a:rPr>
              <a:t>abcd</a:t>
            </a:r>
            <a:r>
              <a:rPr lang="en-US" sz="1600" kern="100" dirty="0">
                <a:latin typeface="微软雅黑" panose="020B0503020204020204" pitchFamily="34" charset="-122"/>
                <a:ea typeface="微软雅黑" panose="020B0503020204020204" pitchFamily="34" charset="-122"/>
                <a:cs typeface="Times New Roman" charset="0"/>
              </a:rPr>
              <a:t>"; print(id(A))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print(id(</a:t>
            </a:r>
            <a:r>
              <a:rPr lang="en-US" sz="1600" kern="100" dirty="0" err="1">
                <a:latin typeface="微软雅黑" panose="020B0503020204020204" pitchFamily="34" charset="-122"/>
                <a:ea typeface="微软雅黑" panose="020B0503020204020204" pitchFamily="34" charset="-122"/>
                <a:cs typeface="Times New Roman" charset="0"/>
              </a:rPr>
              <a:t>my_fun</a:t>
            </a:r>
            <a:r>
              <a:rPr lang="en-US" sz="1600" kern="100" dirty="0">
                <a:latin typeface="微软雅黑" panose="020B0503020204020204" pitchFamily="34" charset="-122"/>
                <a:ea typeface="微软雅黑" panose="020B0503020204020204" pitchFamily="34" charset="-122"/>
                <a:cs typeface="Times New Roman" charset="0"/>
              </a:rPr>
              <a:t>(A)) </a:t>
            </a:r>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相同地址</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4" name="文本框 13"/>
          <p:cNvSpPr txBox="1"/>
          <p:nvPr/>
        </p:nvSpPr>
        <p:spPr>
          <a:xfrm>
            <a:off x="6134338" y="3069817"/>
            <a:ext cx="4747021" cy="134778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程序：参数传递问题举例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fun(L):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L=L+[4]</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A="</a:t>
            </a:r>
            <a:r>
              <a:rPr lang="en-US" sz="1600" kern="100" dirty="0" err="1">
                <a:latin typeface="微软雅黑" panose="020B0503020204020204" pitchFamily="34" charset="-122"/>
                <a:ea typeface="微软雅黑" panose="020B0503020204020204" pitchFamily="34" charset="-122"/>
                <a:cs typeface="Times New Roman" charset="0"/>
              </a:rPr>
              <a:t>abcd</a:t>
            </a:r>
            <a:r>
              <a:rPr lang="en-US" sz="1600" kern="100" dirty="0">
                <a:latin typeface="微软雅黑" panose="020B0503020204020204" pitchFamily="34" charset="-122"/>
                <a:ea typeface="微软雅黑" panose="020B0503020204020204" pitchFamily="34" charset="-122"/>
                <a:cs typeface="Times New Roman" charset="0"/>
              </a:rPr>
              <a:t>"; print(id(A))</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print(id(fun(A)) </a:t>
            </a:r>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不同地址</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5" name="文本框 14"/>
          <p:cNvSpPr txBox="1"/>
          <p:nvPr/>
        </p:nvSpPr>
        <p:spPr>
          <a:xfrm>
            <a:off x="1182908" y="4626394"/>
            <a:ext cx="9911322" cy="1763111"/>
          </a:xfrm>
          <a:prstGeom prst="rect">
            <a:avLst/>
          </a:prstGeom>
          <a:noFill/>
        </p:spPr>
        <p:txBody>
          <a:bodyPr wrap="square" rtlCol="0">
            <a:spAutoFit/>
          </a:bodyPr>
          <a:lstStyle/>
          <a:p>
            <a:pPr>
              <a:lnSpc>
                <a:spcPct val="120000"/>
              </a:lnSpc>
            </a:pPr>
            <a:r>
              <a:rPr lang="en-US" altLang="zh-CN" sz="2000" dirty="0">
                <a:latin typeface="微软雅黑" panose="020B0503020204020204" pitchFamily="34" charset="-122"/>
                <a:ea typeface="微软雅黑" panose="020B0503020204020204" pitchFamily="34" charset="-122"/>
                <a:cs typeface="Times New Roman" charset="0"/>
              </a:rPr>
              <a:t>Python</a:t>
            </a:r>
            <a:r>
              <a:rPr lang="zh-CN" altLang="en-US" sz="2000" dirty="0">
                <a:latin typeface="微软雅黑" panose="020B0503020204020204" pitchFamily="34" charset="-122"/>
                <a:ea typeface="微软雅黑" panose="020B0503020204020204" pitchFamily="34" charset="-122"/>
                <a:cs typeface="Times New Roman" charset="0"/>
              </a:rPr>
              <a:t>参数传递过程中出现的现象：</a:t>
            </a:r>
            <a:endParaRPr lang="en-US" altLang="zh-CN" sz="2000"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charset="0"/>
              </a:rPr>
              <a:t>当参数为可变类型变量</a:t>
            </a:r>
            <a:r>
              <a:rPr lang="en-US" altLang="zh-CN" dirty="0">
                <a:latin typeface="微软雅黑" panose="020B0503020204020204" pitchFamily="34" charset="-122"/>
                <a:ea typeface="微软雅黑" panose="020B0503020204020204" pitchFamily="34" charset="-122"/>
                <a:cs typeface="Times New Roman" charset="0"/>
              </a:rPr>
              <a:t>(</a:t>
            </a:r>
            <a:r>
              <a:rPr lang="zh-CN" altLang="en-US" dirty="0">
                <a:latin typeface="微软雅黑" panose="020B0503020204020204" pitchFamily="34" charset="-122"/>
                <a:ea typeface="微软雅黑" panose="020B0503020204020204" pitchFamily="34" charset="-122"/>
                <a:cs typeface="Times New Roman" charset="0"/>
              </a:rPr>
              <a:t>列表，字典</a:t>
            </a:r>
            <a:r>
              <a:rPr lang="en-US" altLang="zh-CN" dirty="0">
                <a:latin typeface="微软雅黑" panose="020B0503020204020204" pitchFamily="34" charset="-122"/>
                <a:ea typeface="微软雅黑" panose="020B0503020204020204" pitchFamily="34" charset="-122"/>
                <a:cs typeface="Times New Roman" charset="0"/>
              </a:rPr>
              <a:t>)</a:t>
            </a:r>
            <a:r>
              <a:rPr lang="is-IS" altLang="zh-CN" dirty="0">
                <a:latin typeface="微软雅黑" panose="020B0503020204020204" pitchFamily="34" charset="-122"/>
                <a:ea typeface="微软雅黑" panose="020B0503020204020204" pitchFamily="34" charset="-122"/>
                <a:cs typeface="Times New Roman" charset="0"/>
              </a:rPr>
              <a:t> </a:t>
            </a:r>
            <a:r>
              <a:rPr lang="zh-CN" altLang="en-US" dirty="0">
                <a:latin typeface="微软雅黑" panose="020B0503020204020204" pitchFamily="34" charset="-122"/>
                <a:ea typeface="微软雅黑" panose="020B0503020204020204" pitchFamily="34" charset="-122"/>
                <a:cs typeface="Times New Roman" charset="0"/>
              </a:rPr>
              <a:t>时，函数内部对参数所做的操作可能会修改传递进来的变量的值</a:t>
            </a:r>
            <a:endParaRPr lang="en-US" altLang="zh-CN"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charset="0"/>
              </a:rPr>
              <a:t>当参数为不可变类型变量</a:t>
            </a:r>
            <a:r>
              <a:rPr lang="en-US" altLang="zh-CN" dirty="0">
                <a:latin typeface="微软雅黑" panose="020B0503020204020204" pitchFamily="34" charset="-122"/>
                <a:ea typeface="微软雅黑" panose="020B0503020204020204" pitchFamily="34" charset="-122"/>
                <a:cs typeface="Times New Roman" charset="0"/>
              </a:rPr>
              <a:t>(</a:t>
            </a:r>
            <a:r>
              <a:rPr lang="zh-CN" altLang="en-US" dirty="0">
                <a:latin typeface="微软雅黑" panose="020B0503020204020204" pitchFamily="34" charset="-122"/>
                <a:ea typeface="微软雅黑" panose="020B0503020204020204" pitchFamily="34" charset="-122"/>
                <a:cs typeface="Times New Roman" charset="0"/>
              </a:rPr>
              <a:t>元组、字符串、数值</a:t>
            </a:r>
            <a:r>
              <a:rPr lang="en-US" altLang="zh-CN" dirty="0">
                <a:latin typeface="微软雅黑" panose="020B0503020204020204" pitchFamily="34" charset="-122"/>
                <a:ea typeface="微软雅黑" panose="020B0503020204020204" pitchFamily="34" charset="-122"/>
                <a:cs typeface="Times New Roman" charset="0"/>
              </a:rPr>
              <a:t>)</a:t>
            </a:r>
            <a:r>
              <a:rPr lang="zh-CN" altLang="en-US" dirty="0">
                <a:latin typeface="微软雅黑" panose="020B0503020204020204" pitchFamily="34" charset="-122"/>
                <a:ea typeface="微软雅黑" panose="020B0503020204020204" pitchFamily="34" charset="-122"/>
                <a:cs typeface="Times New Roman" charset="0"/>
              </a:rPr>
              <a:t>时，函数内部对参数所做的操作当然不会改变原来变量的值</a:t>
            </a:r>
          </a:p>
        </p:txBody>
      </p:sp>
    </p:spTree>
    <p:extLst>
      <p:ext uri="{BB962C8B-B14F-4D97-AF65-F5344CB8AC3E}">
        <p14:creationId xmlns:p14="http://schemas.microsoft.com/office/powerpoint/2010/main" val="2300445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7" name="文本框 6"/>
          <p:cNvSpPr txBox="1"/>
          <p:nvPr/>
        </p:nvSpPr>
        <p:spPr>
          <a:xfrm>
            <a:off x="1356233" y="1178993"/>
            <a:ext cx="9479533" cy="2277034"/>
          </a:xfrm>
          <a:prstGeom prst="rect">
            <a:avLst/>
          </a:prstGeom>
          <a:noFill/>
        </p:spPr>
        <p:txBody>
          <a:bodyPr wrap="square" rtlCol="0">
            <a:spAutoFit/>
          </a:bodyPr>
          <a:lstStyle/>
          <a:p>
            <a:pPr>
              <a:lnSpc>
                <a:spcPct val="120000"/>
              </a:lnSpc>
            </a:pPr>
            <a:r>
              <a:rPr lang="zh-CN" altLang="zh-CN" sz="2000" kern="100" dirty="0">
                <a:latin typeface="微软雅黑" panose="020B0503020204020204" pitchFamily="34" charset="-122"/>
                <a:ea typeface="微软雅黑" panose="020B0503020204020204" pitchFamily="34" charset="-122"/>
                <a:cs typeface="Times New Roman" charset="0"/>
              </a:rPr>
              <a:t>假设有列表</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是函数定义的参数变量，列表</a:t>
            </a: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charset="0"/>
              </a:rPr>
              <a:t>是调用函数时外部所传递的变量，则我们可以总结出以下两点规律：</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zh-CN" sz="2000" b="1" kern="100" dirty="0">
                <a:latin typeface="微软雅黑" panose="020B0503020204020204" pitchFamily="34" charset="-122"/>
                <a:ea typeface="微软雅黑" panose="020B0503020204020204" pitchFamily="34" charset="-122"/>
                <a:cs typeface="Times New Roman" charset="0"/>
              </a:rPr>
              <a:t>（</a:t>
            </a:r>
            <a:r>
              <a:rPr lang="en-US" altLang="zh-CN" sz="2000" b="1" kern="100" dirty="0">
                <a:latin typeface="微软雅黑" panose="020B0503020204020204" pitchFamily="34" charset="-122"/>
                <a:ea typeface="微软雅黑" panose="020B0503020204020204" pitchFamily="34" charset="-122"/>
              </a:rPr>
              <a:t>1</a:t>
            </a:r>
            <a:r>
              <a:rPr lang="zh-CN" altLang="zh-CN" sz="2000" b="1" kern="100" dirty="0">
                <a:latin typeface="微软雅黑" panose="020B0503020204020204" pitchFamily="34" charset="-122"/>
                <a:ea typeface="微软雅黑" panose="020B0503020204020204" pitchFamily="34" charset="-122"/>
                <a:cs typeface="Times New Roman" charset="0"/>
              </a:rPr>
              <a:t>）当整个列表</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出现在函数内部的</a:t>
            </a:r>
            <a:r>
              <a:rPr lang="en-US" altLang="zh-CN" sz="2000" b="1" kern="100" dirty="0">
                <a:latin typeface="微软雅黑" panose="020B0503020204020204" pitchFamily="34" charset="-122"/>
                <a:ea typeface="微软雅黑" panose="020B0503020204020204" pitchFamily="34" charset="-122"/>
                <a:cs typeface="Times New Roman" charset="0"/>
              </a:rPr>
              <a:t>“=”</a:t>
            </a:r>
            <a:r>
              <a:rPr lang="zh-CN" altLang="zh-CN" sz="2000" b="1" kern="100" dirty="0">
                <a:latin typeface="微软雅黑" panose="020B0503020204020204" pitchFamily="34" charset="-122"/>
                <a:ea typeface="微软雅黑" panose="020B0503020204020204" pitchFamily="34" charset="-122"/>
                <a:cs typeface="Times New Roman" charset="0"/>
              </a:rPr>
              <a:t>左边时（排除</a:t>
            </a:r>
            <a:r>
              <a:rPr lang="en-US" altLang="zh-CN" sz="2000" b="1" kern="100" dirty="0">
                <a:latin typeface="微软雅黑" panose="020B0503020204020204" pitchFamily="34" charset="-122"/>
                <a:ea typeface="微软雅黑" panose="020B0503020204020204" pitchFamily="34" charset="-122"/>
                <a:cs typeface="Times New Roman" charset="0"/>
              </a:rPr>
              <a:t>“+=”</a:t>
            </a:r>
            <a:r>
              <a:rPr lang="zh-CN" altLang="zh-CN" sz="2000" b="1" kern="100" dirty="0">
                <a:latin typeface="微软雅黑" panose="020B0503020204020204" pitchFamily="34" charset="-122"/>
                <a:ea typeface="微软雅黑" panose="020B0503020204020204" pitchFamily="34" charset="-122"/>
                <a:cs typeface="Times New Roman" charset="0"/>
              </a:rPr>
              <a:t>的形式），所做的更改并不会影响传递进来的原列表</a:t>
            </a:r>
            <a:r>
              <a:rPr lang="en-US" altLang="zh-CN" sz="2000" b="1" kern="100" dirty="0">
                <a:latin typeface="微软雅黑" panose="020B0503020204020204" pitchFamily="34" charset="-122"/>
                <a:ea typeface="微软雅黑" panose="020B0503020204020204" pitchFamily="34" charset="-122"/>
              </a:rPr>
              <a:t>A</a:t>
            </a:r>
            <a:r>
              <a:rPr lang="zh-CN" altLang="zh-CN" sz="2000" b="1" kern="100" dirty="0">
                <a:latin typeface="微软雅黑" panose="020B0503020204020204" pitchFamily="34" charset="-122"/>
                <a:ea typeface="微软雅黑" panose="020B0503020204020204" pitchFamily="34" charset="-122"/>
                <a:cs typeface="Times New Roman" charset="0"/>
              </a:rPr>
              <a:t>的值。因为函数内产生新列表，并且</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会指向新的列表。</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113030" y="3974997"/>
            <a:ext cx="5278755" cy="1711761"/>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程序：列表做参数举例</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ex1(L):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L=[0] #</a:t>
            </a:r>
            <a:r>
              <a:rPr lang="zh-CN" sz="1600" kern="100" dirty="0">
                <a:effectLst/>
                <a:latin typeface="微软雅黑" panose="020B0503020204020204" pitchFamily="34" charset="-122"/>
                <a:ea typeface="微软雅黑" panose="020B0503020204020204" pitchFamily="34" charset="-122"/>
                <a:cs typeface="Times New Roman" charset="0"/>
              </a:rPr>
              <a:t>整个列表出现在</a:t>
            </a: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左侧</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ex1(L)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  #[1,2,3]</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617886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5" name="文本框 4"/>
          <p:cNvSpPr txBox="1"/>
          <p:nvPr/>
        </p:nvSpPr>
        <p:spPr>
          <a:xfrm>
            <a:off x="1387244" y="893696"/>
            <a:ext cx="9417512" cy="1015663"/>
          </a:xfrm>
          <a:prstGeom prst="rect">
            <a:avLst/>
          </a:prstGeom>
          <a:noFill/>
        </p:spPr>
        <p:txBody>
          <a:bodyPr wrap="square" rtlCol="0">
            <a:spAutoFit/>
          </a:bodyPr>
          <a:lstStyle/>
          <a:p>
            <a:r>
              <a:rPr lang="zh-CN" altLang="zh-CN" sz="2000" b="1" kern="100" dirty="0">
                <a:latin typeface="微软雅黑" panose="020B0503020204020204" pitchFamily="34" charset="-122"/>
                <a:ea typeface="微软雅黑" panose="020B0503020204020204" pitchFamily="34" charset="-122"/>
                <a:cs typeface="Times New Roman" charset="0"/>
              </a:rPr>
              <a:t>（</a:t>
            </a:r>
            <a:r>
              <a:rPr lang="en-US" altLang="zh-CN" sz="2000" b="1" dirty="0">
                <a:latin typeface="微软雅黑" panose="020B0503020204020204" pitchFamily="34" charset="-122"/>
                <a:ea typeface="微软雅黑" panose="020B0503020204020204" pitchFamily="34" charset="-122"/>
              </a:rPr>
              <a:t> 2</a:t>
            </a:r>
            <a:r>
              <a:rPr lang="zh-CN" altLang="zh-CN" sz="2000" b="1" dirty="0">
                <a:latin typeface="微软雅黑" panose="020B0503020204020204" pitchFamily="34" charset="-122"/>
                <a:ea typeface="微软雅黑" panose="020B0503020204020204" pitchFamily="34" charset="-122"/>
              </a:rPr>
              <a:t>）当在列表</a:t>
            </a:r>
            <a:r>
              <a:rPr lang="en-US" altLang="zh-CN" sz="2000" b="1" dirty="0">
                <a:latin typeface="微软雅黑" panose="020B0503020204020204" pitchFamily="34" charset="-122"/>
                <a:ea typeface="微软雅黑" panose="020B0503020204020204" pitchFamily="34" charset="-122"/>
              </a:rPr>
              <a:t>L</a:t>
            </a:r>
            <a:r>
              <a:rPr lang="zh-CN" altLang="zh-CN" sz="2000" b="1" dirty="0">
                <a:latin typeface="微软雅黑" panose="020B0503020204020204" pitchFamily="34" charset="-122"/>
                <a:ea typeface="微软雅黑" panose="020B0503020204020204" pitchFamily="34" charset="-122"/>
              </a:rPr>
              <a:t>上直接更改时，例如</a:t>
            </a:r>
            <a:r>
              <a:rPr lang="en-US" altLang="zh-CN" sz="2000" b="1" dirty="0">
                <a:latin typeface="微软雅黑" panose="020B0503020204020204" pitchFamily="34" charset="-122"/>
                <a:ea typeface="微软雅黑" panose="020B0503020204020204" pitchFamily="34" charset="-122"/>
              </a:rPr>
              <a:t>L</a:t>
            </a:r>
            <a:r>
              <a:rPr lang="zh-CN" altLang="zh-CN" sz="2000" b="1" dirty="0">
                <a:latin typeface="微软雅黑" panose="020B0503020204020204" pitchFamily="34" charset="-122"/>
                <a:ea typeface="微软雅黑" panose="020B0503020204020204" pitchFamily="34" charset="-122"/>
              </a:rPr>
              <a:t>的某个元素出现在</a:t>
            </a:r>
            <a:r>
              <a:rPr lang="en-US" altLang="zh-CN"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左边、或者</a:t>
            </a:r>
            <a:r>
              <a:rPr lang="en-US" altLang="zh-CN" sz="2000" b="1" dirty="0">
                <a:latin typeface="微软雅黑" panose="020B0503020204020204" pitchFamily="34" charset="-122"/>
                <a:ea typeface="微软雅黑" panose="020B0503020204020204" pitchFamily="34" charset="-122"/>
              </a:rPr>
              <a:t>L</a:t>
            </a:r>
            <a:r>
              <a:rPr lang="zh-CN" altLang="zh-CN" sz="2000" b="1" dirty="0">
                <a:latin typeface="微软雅黑" panose="020B0503020204020204" pitchFamily="34" charset="-122"/>
                <a:ea typeface="微软雅黑" panose="020B0503020204020204" pitchFamily="34" charset="-122"/>
              </a:rPr>
              <a:t>使用了列表的内置函数，或者</a:t>
            </a:r>
            <a:r>
              <a:rPr lang="en-US" altLang="zh-CN"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时，所做的更改将会影响传递进来的原列表</a:t>
            </a:r>
            <a:r>
              <a:rPr lang="en-US" altLang="zh-CN" sz="2000" b="1" dirty="0">
                <a:latin typeface="微软雅黑" panose="020B0503020204020204" pitchFamily="34" charset="-122"/>
                <a:ea typeface="微软雅黑" panose="020B0503020204020204" pitchFamily="34" charset="-122"/>
              </a:rPr>
              <a:t>A</a:t>
            </a:r>
            <a:r>
              <a:rPr lang="zh-CN" altLang="zh-CN" sz="2000" b="1" dirty="0">
                <a:latin typeface="微软雅黑" panose="020B0503020204020204" pitchFamily="34" charset="-122"/>
                <a:ea typeface="微软雅黑" panose="020B0503020204020204" pitchFamily="34" charset="-122"/>
              </a:rPr>
              <a:t>的值。因为函数内是在原列表上作</a:t>
            </a:r>
            <a:r>
              <a:rPr lang="zh-CN" altLang="en-US" sz="2000" b="1" dirty="0">
                <a:latin typeface="微软雅黑" panose="020B0503020204020204" pitchFamily="34" charset="-122"/>
                <a:ea typeface="微软雅黑" panose="020B0503020204020204" pitchFamily="34" charset="-122"/>
              </a:rPr>
              <a:t>直接</a:t>
            </a:r>
            <a:r>
              <a:rPr lang="zh-CN" altLang="zh-CN" sz="2000" b="1" dirty="0">
                <a:latin typeface="微软雅黑" panose="020B0503020204020204" pitchFamily="34" charset="-122"/>
                <a:ea typeface="微软雅黑" panose="020B0503020204020204" pitchFamily="34" charset="-122"/>
              </a:rPr>
              <a:t>修改的。</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703857" y="2103441"/>
            <a:ext cx="4448810" cy="2145273"/>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程序：列表做参数举例</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add(L):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range(0,len(L)):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X=[1,2,3]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A=add(X)  #</a:t>
            </a:r>
            <a:r>
              <a:rPr lang="zh-CN" sz="1600" kern="100" dirty="0">
                <a:effectLst/>
                <a:latin typeface="微软雅黑" panose="020B0503020204020204" pitchFamily="34" charset="-122"/>
                <a:ea typeface="微软雅黑" panose="020B0503020204020204" pitchFamily="34" charset="-122"/>
                <a:cs typeface="Times New Roman" charset="0"/>
              </a:rPr>
              <a:t>此时</a:t>
            </a:r>
            <a:r>
              <a:rPr lang="en-US" sz="1600" kern="100" dirty="0">
                <a:effectLst/>
                <a:latin typeface="微软雅黑" panose="020B0503020204020204" pitchFamily="34" charset="-122"/>
                <a:ea typeface="微软雅黑" panose="020B0503020204020204" pitchFamily="34" charset="-122"/>
                <a:cs typeface="Times New Roman" charset="0"/>
              </a:rPr>
              <a:t>A=[2,3,4]</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print(X)  #[2,3,4]</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741942934"/>
              </p:ext>
            </p:extLst>
          </p:nvPr>
        </p:nvGraphicFramePr>
        <p:xfrm>
          <a:off x="2917578" y="4361859"/>
          <a:ext cx="6187075" cy="2023072"/>
        </p:xfrm>
        <a:graphic>
          <a:graphicData uri="http://schemas.openxmlformats.org/presentationml/2006/ole">
            <mc:AlternateContent xmlns:mc="http://schemas.openxmlformats.org/markup-compatibility/2006">
              <mc:Choice xmlns:v="urn:schemas-microsoft-com:vml" Requires="v">
                <p:oleObj spid="_x0000_s16396" r:id="rId3" imgW="8483600" imgH="2908300" progId="Visio.Drawing.15">
                  <p:embed/>
                </p:oleObj>
              </mc:Choice>
              <mc:Fallback>
                <p:oleObj r:id="rId3" imgW="8483600" imgH="2908300" progId="Visio.Drawing.15">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578" y="4361859"/>
                        <a:ext cx="6187075" cy="2023072"/>
                      </a:xfrm>
                      <a:prstGeom prst="rect">
                        <a:avLst/>
                      </a:prstGeom>
                      <a:noFill/>
                    </p:spPr>
                  </p:pic>
                </p:oleObj>
              </mc:Fallback>
            </mc:AlternateContent>
          </a:graphicData>
        </a:graphic>
      </p:graphicFrame>
      <p:sp>
        <p:nvSpPr>
          <p:cNvPr id="10" name="文本框 9"/>
          <p:cNvSpPr txBox="1"/>
          <p:nvPr/>
        </p:nvSpPr>
        <p:spPr>
          <a:xfrm>
            <a:off x="6629880" y="2851380"/>
            <a:ext cx="2716147"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Times New Roman" charset="0"/>
              </a:rPr>
              <a:t>是完美函数吗？</a:t>
            </a:r>
            <a:r>
              <a:rPr lang="en-US" altLang="zh-CN" sz="2000" dirty="0">
                <a:solidFill>
                  <a:srgbClr val="FF0000"/>
                </a:solidFill>
                <a:latin typeface="微软雅黑" panose="020B0503020204020204" pitchFamily="34" charset="-122"/>
                <a:ea typeface="微软雅黑" panose="020B0503020204020204" pitchFamily="34" charset="-122"/>
                <a:cs typeface="Times New Roman" charset="0"/>
              </a:rPr>
              <a:t> No</a:t>
            </a:r>
            <a:r>
              <a:rPr lang="zh-CN" altLang="en-US" sz="2000" dirty="0">
                <a:solidFill>
                  <a:srgbClr val="FF0000"/>
                </a:solidFill>
                <a:latin typeface="微软雅黑" panose="020B0503020204020204" pitchFamily="34" charset="-122"/>
                <a:ea typeface="微软雅黑" panose="020B0503020204020204" pitchFamily="34" charset="-122"/>
                <a:cs typeface="Times New Roman" charset="0"/>
              </a:rPr>
              <a:t>！</a:t>
            </a:r>
          </a:p>
        </p:txBody>
      </p:sp>
      <p:sp>
        <p:nvSpPr>
          <p:cNvPr id="11" name="文本框 10"/>
          <p:cNvSpPr txBox="1"/>
          <p:nvPr/>
        </p:nvSpPr>
        <p:spPr>
          <a:xfrm>
            <a:off x="4178454" y="6064888"/>
            <a:ext cx="262496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charset="0"/>
              </a:rPr>
              <a:t>程序执行示意图</a:t>
            </a:r>
            <a:r>
              <a:rPr lang="is-IS" altLang="zh-CN" dirty="0">
                <a:latin typeface="微软雅黑" panose="020B0503020204020204" pitchFamily="34" charset="-122"/>
                <a:ea typeface="微软雅黑" panose="020B0503020204020204" pitchFamily="34" charset="-122"/>
                <a:cs typeface="Times New Roman" charset="0"/>
              </a:rPr>
              <a:t> </a:t>
            </a:r>
            <a:endParaRPr lang="zh-CN" altLang="en-US" dirty="0">
              <a:latin typeface="微软雅黑" panose="020B0503020204020204" pitchFamily="34" charset="-122"/>
              <a:ea typeface="微软雅黑" panose="020B0503020204020204" pitchFamily="34" charset="-122"/>
              <a:cs typeface="Times New Roman" charset="0"/>
            </a:endParaRPr>
          </a:p>
        </p:txBody>
      </p:sp>
      <p:sp>
        <p:nvSpPr>
          <p:cNvPr id="12" name="矩形 11"/>
          <p:cNvSpPr/>
          <p:nvPr/>
        </p:nvSpPr>
        <p:spPr>
          <a:xfrm>
            <a:off x="6307884" y="3445572"/>
            <a:ext cx="3360137" cy="646331"/>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希望函数是个黑盒子，不应该改变函数外的变量的值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27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13" name="文本框 12"/>
          <p:cNvSpPr txBox="1"/>
          <p:nvPr/>
        </p:nvSpPr>
        <p:spPr>
          <a:xfrm>
            <a:off x="1621723" y="886936"/>
            <a:ext cx="4854559"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程序：列表做参数举例</a:t>
            </a:r>
            <a:r>
              <a:rPr lang="en-US" altLang="zh-CN" sz="2000" kern="100" dirty="0">
                <a:latin typeface="微软雅黑" panose="020B0503020204020204" pitchFamily="34" charset="-122"/>
                <a:ea typeface="微软雅黑" panose="020B0503020204020204" pitchFamily="34" charset="-122"/>
              </a:rPr>
              <a:t>2&gt;</a:t>
            </a:r>
            <a:endParaRPr lang="en-US" altLang="zh-CN"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636286" y="1372495"/>
            <a:ext cx="5530668" cy="232392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程序：列表做参数举例</a:t>
            </a:r>
            <a:r>
              <a:rPr lang="en-US" sz="1600" b="1" kern="100" dirty="0">
                <a:effectLst/>
                <a:latin typeface="微软雅黑" panose="020B0503020204020204" pitchFamily="34" charset="-122"/>
                <a:ea typeface="微软雅黑" panose="020B0503020204020204" pitchFamily="34" charset="-122"/>
                <a:cs typeface="Times New Roman" charset="0"/>
              </a:rPr>
              <a:t>2_</a:t>
            </a:r>
            <a:r>
              <a:rPr lang="zh-CN" sz="1600" b="1" kern="100" dirty="0">
                <a:effectLst/>
                <a:latin typeface="微软雅黑" panose="020B0503020204020204" pitchFamily="34" charset="-122"/>
                <a:ea typeface="微软雅黑" panose="020B0503020204020204" pitchFamily="34" charset="-122"/>
                <a:cs typeface="Times New Roman" charset="0"/>
              </a:rPr>
              <a:t>修改</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add1(L):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L=L[:]  #</a:t>
            </a:r>
            <a:r>
              <a:rPr lang="zh-CN" sz="1600" kern="100" dirty="0">
                <a:effectLst/>
                <a:latin typeface="微软雅黑" panose="020B0503020204020204" pitchFamily="34" charset="-122"/>
                <a:ea typeface="微软雅黑" panose="020B0503020204020204" pitchFamily="34" charset="-122"/>
                <a:cs typeface="Times New Roman" charset="0"/>
              </a:rPr>
              <a:t>注意，执行改语句后</a:t>
            </a:r>
            <a:r>
              <a:rPr lang="en-US" sz="1600" kern="100" dirty="0">
                <a:effectLst/>
                <a:latin typeface="微软雅黑" panose="020B0503020204020204" pitchFamily="34" charset="-122"/>
                <a:ea typeface="微软雅黑" panose="020B0503020204020204" pitchFamily="34" charset="-122"/>
                <a:cs typeface="Times New Roman" charset="0"/>
              </a:rPr>
              <a:t>L</a:t>
            </a:r>
            <a:r>
              <a:rPr lang="zh-CN" sz="1600" kern="100" dirty="0">
                <a:effectLst/>
                <a:latin typeface="微软雅黑" panose="020B0503020204020204" pitchFamily="34" charset="-122"/>
                <a:ea typeface="微软雅黑" panose="020B0503020204020204" pitchFamily="34" charset="-122"/>
                <a:cs typeface="Times New Roman" charset="0"/>
              </a:rPr>
              <a:t>指向的是拷贝的列表</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range(0,len(L)):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X=[1,2,3]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A=add1(X)  #</a:t>
            </a:r>
            <a:r>
              <a:rPr lang="zh-CN" sz="1600" kern="100" dirty="0">
                <a:effectLst/>
                <a:latin typeface="微软雅黑" panose="020B0503020204020204" pitchFamily="34" charset="-122"/>
                <a:ea typeface="微软雅黑" panose="020B0503020204020204" pitchFamily="34" charset="-122"/>
                <a:cs typeface="Times New Roman" charset="0"/>
              </a:rPr>
              <a:t>此时</a:t>
            </a:r>
            <a:r>
              <a:rPr lang="en-US" sz="1600" kern="100" dirty="0">
                <a:effectLst/>
                <a:latin typeface="微软雅黑" panose="020B0503020204020204" pitchFamily="34" charset="-122"/>
                <a:ea typeface="微软雅黑" panose="020B0503020204020204" pitchFamily="34" charset="-122"/>
                <a:cs typeface="Times New Roman" charset="0"/>
              </a:rPr>
              <a:t>A=[2,3,4]</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print(X)  #[1,2,3]</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5" name="文本框 14"/>
          <p:cNvSpPr txBox="1"/>
          <p:nvPr/>
        </p:nvSpPr>
        <p:spPr>
          <a:xfrm>
            <a:off x="1636286" y="4478461"/>
            <a:ext cx="3301661" cy="2055343"/>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程序：列表做参数举例</a:t>
            </a:r>
            <a:r>
              <a:rPr lang="en-US" sz="1600" b="1" kern="100" dirty="0">
                <a:effectLst/>
                <a:latin typeface="微软雅黑" panose="020B0503020204020204" pitchFamily="34" charset="-122"/>
                <a:ea typeface="微软雅黑" panose="020B0503020204020204" pitchFamily="34" charset="-122"/>
                <a:cs typeface="Times New Roman" charset="0"/>
              </a:rPr>
              <a:t>3&gt;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ex4(L):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L.append</a:t>
            </a:r>
            <a:r>
              <a:rPr lang="en-US" sz="1600" kern="100" dirty="0">
                <a:effectLst/>
                <a:latin typeface="微软雅黑" panose="020B0503020204020204" pitchFamily="34" charset="-122"/>
                <a:ea typeface="微软雅黑" panose="020B0503020204020204" pitchFamily="34" charset="-122"/>
                <a:cs typeface="Times New Roman" charset="0"/>
              </a:rPr>
              <a:t>(16)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X=[1,2,3]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A=ex4(X)  #</a:t>
            </a:r>
            <a:r>
              <a:rPr lang="zh-CN" sz="1600" kern="100" dirty="0">
                <a:effectLst/>
                <a:latin typeface="微软雅黑" panose="020B0503020204020204" pitchFamily="34" charset="-122"/>
                <a:ea typeface="微软雅黑" panose="020B0503020204020204" pitchFamily="34" charset="-122"/>
                <a:cs typeface="Times New Roman" charset="0"/>
              </a:rPr>
              <a:t>此时</a:t>
            </a:r>
            <a:r>
              <a:rPr lang="en-US" sz="1600" kern="100" dirty="0">
                <a:effectLst/>
                <a:latin typeface="微软雅黑" panose="020B0503020204020204" pitchFamily="34" charset="-122"/>
                <a:ea typeface="微软雅黑" panose="020B0503020204020204" pitchFamily="34" charset="-122"/>
                <a:cs typeface="Times New Roman" charset="0"/>
              </a:rPr>
              <a:t>A=[1,2,3,16]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print(X)  #[1,2,3,16]</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6" name="矩形 15"/>
          <p:cNvSpPr/>
          <p:nvPr/>
        </p:nvSpPr>
        <p:spPr>
          <a:xfrm>
            <a:off x="1621723" y="3958496"/>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再看一个例子</a:t>
            </a:r>
            <a:endParaRPr lang="en-US" altLang="zh-CN" sz="2000" dirty="0">
              <a:latin typeface="微软雅黑" panose="020B0503020204020204" pitchFamily="34" charset="-122"/>
              <a:ea typeface="微软雅黑" panose="020B0503020204020204" pitchFamily="34" charset="-122"/>
            </a:endParaRPr>
          </a:p>
        </p:txBody>
      </p:sp>
      <p:sp>
        <p:nvSpPr>
          <p:cNvPr id="17" name="矩形 16"/>
          <p:cNvSpPr/>
          <p:nvPr/>
        </p:nvSpPr>
        <p:spPr>
          <a:xfrm>
            <a:off x="7166954" y="1822341"/>
            <a:ext cx="3822471" cy="1323439"/>
          </a:xfrm>
          <a:prstGeom prst="rect">
            <a:avLst/>
          </a:prstGeom>
        </p:spPr>
        <p:txBody>
          <a:bodyPr wrap="square">
            <a:spAutoFit/>
          </a:bodyPr>
          <a:lstStyle/>
          <a:p>
            <a:pPr marL="342900" indent="-342900">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使用 </a:t>
            </a:r>
            <a:r>
              <a:rPr lang="en-US" altLang="zh-CN" sz="1600" kern="100" dirty="0">
                <a:latin typeface="微软雅黑" panose="020B0503020204020204" pitchFamily="34" charset="-122"/>
                <a:ea typeface="微软雅黑" panose="020B0503020204020204" pitchFamily="34" charset="-122"/>
                <a:cs typeface="Times New Roman" charset="0"/>
              </a:rPr>
              <a:t>L=L[:]</a:t>
            </a:r>
            <a:r>
              <a:rPr lang="zh-CN" altLang="en-US" sz="1600" kern="100" dirty="0">
                <a:latin typeface="微软雅黑" panose="020B0503020204020204" pitchFamily="34" charset="-122"/>
                <a:ea typeface="微软雅黑" panose="020B0503020204020204" pitchFamily="34" charset="-122"/>
                <a:cs typeface="Times New Roman" charset="0"/>
              </a:rPr>
              <a:t>语句建立一个全新副本</a:t>
            </a:r>
            <a:endParaRPr lang="en-US" altLang="zh-CN" sz="16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charset="0"/>
              </a:rPr>
              <a:t>函数内的操作都是在复制的新列表上进行</a:t>
            </a:r>
            <a:endParaRPr lang="en-US" altLang="zh-CN" sz="16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charset="0"/>
              </a:rPr>
              <a:t>此时对</a:t>
            </a:r>
            <a:r>
              <a:rPr lang="en-US" altLang="zh-CN" sz="1600" kern="100" dirty="0">
                <a:latin typeface="微软雅黑" panose="020B0503020204020204" pitchFamily="34" charset="-122"/>
                <a:ea typeface="微软雅黑" panose="020B0503020204020204" pitchFamily="34" charset="-122"/>
                <a:cs typeface="Times New Roman" charset="0"/>
              </a:rPr>
              <a:t>L</a:t>
            </a:r>
            <a:r>
              <a:rPr lang="zh-CN" altLang="en-US" sz="1600" kern="100" dirty="0">
                <a:latin typeface="微软雅黑" panose="020B0503020204020204" pitchFamily="34" charset="-122"/>
                <a:ea typeface="微软雅黑" panose="020B0503020204020204" pitchFamily="34" charset="-122"/>
                <a:cs typeface="Times New Roman" charset="0"/>
              </a:rPr>
              <a:t>的操作，不会影响到函数外的</a:t>
            </a:r>
            <a:r>
              <a:rPr lang="en-US" altLang="zh-CN" sz="1600" kern="100" dirty="0">
                <a:latin typeface="微软雅黑" panose="020B0503020204020204" pitchFamily="34" charset="-122"/>
                <a:ea typeface="微软雅黑" panose="020B0503020204020204" pitchFamily="34" charset="-122"/>
                <a:cs typeface="Times New Roman" charset="0"/>
              </a:rPr>
              <a:t>X</a:t>
            </a:r>
            <a:endParaRPr lang="en-US" altLang="zh-CN" sz="1600" dirty="0">
              <a:latin typeface="微软雅黑" panose="020B0503020204020204" pitchFamily="34" charset="-122"/>
              <a:ea typeface="微软雅黑" panose="020B0503020204020204" pitchFamily="34" charset="-122"/>
            </a:endParaRPr>
          </a:p>
        </p:txBody>
      </p:sp>
      <p:sp>
        <p:nvSpPr>
          <p:cNvPr id="18" name="矩形 17"/>
          <p:cNvSpPr/>
          <p:nvPr/>
        </p:nvSpPr>
        <p:spPr>
          <a:xfrm>
            <a:off x="5701027" y="4562810"/>
            <a:ext cx="4166180" cy="1323439"/>
          </a:xfrm>
          <a:prstGeom prst="rect">
            <a:avLst/>
          </a:prstGeom>
        </p:spPr>
        <p:txBody>
          <a:bodyPr wrap="square">
            <a:spAutoFit/>
          </a:bodyPr>
          <a:lstStyle/>
          <a:p>
            <a:pPr marL="342900" indent="-342900">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列表内置函数</a:t>
            </a:r>
            <a:r>
              <a:rPr lang="en-US" altLang="zh-CN" sz="1600" dirty="0">
                <a:latin typeface="微软雅黑" panose="020B0503020204020204" pitchFamily="34" charset="-122"/>
                <a:ea typeface="微软雅黑" panose="020B0503020204020204" pitchFamily="34" charset="-122"/>
              </a:rPr>
              <a:t>append()</a:t>
            </a:r>
            <a:r>
              <a:rPr lang="zh-CN" altLang="en-US" sz="1600" dirty="0">
                <a:latin typeface="微软雅黑" panose="020B0503020204020204" pitchFamily="34" charset="-122"/>
                <a:ea typeface="微软雅黑" panose="020B0503020204020204" pitchFamily="34" charset="-122"/>
              </a:rPr>
              <a:t>直接修改变量中的值，不是产生一个新列表存放在新的空间中</a:t>
            </a:r>
            <a:endParaRPr lang="en-US" altLang="zh-CN" sz="1600" dirty="0">
              <a:latin typeface="微软雅黑" panose="020B0503020204020204" pitchFamily="34" charset="-122"/>
              <a:ea typeface="微软雅黑" panose="020B0503020204020204" pitchFamily="34" charset="-122"/>
            </a:endParaRPr>
          </a:p>
          <a:p>
            <a:pPr marL="342900" indent="-342900">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因此，函数内对</a:t>
            </a:r>
            <a:r>
              <a:rPr lang="en-US" altLang="zh-CN" sz="1600" dirty="0">
                <a:latin typeface="微软雅黑" panose="020B0503020204020204" pitchFamily="34" charset="-122"/>
                <a:ea typeface="微软雅黑" panose="020B0503020204020204" pitchFamily="34" charset="-122"/>
              </a:rPr>
              <a:t>L</a:t>
            </a:r>
            <a:r>
              <a:rPr lang="zh-CN" altLang="en-US" sz="1600" dirty="0">
                <a:latin typeface="微软雅黑" panose="020B0503020204020204" pitchFamily="34" charset="-122"/>
                <a:ea typeface="微软雅黑" panose="020B0503020204020204" pitchFamily="34" charset="-122"/>
              </a:rPr>
              <a:t>的改变也就是对函数外</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的改变</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374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20" name="文本框 19"/>
          <p:cNvSpPr txBox="1"/>
          <p:nvPr/>
        </p:nvSpPr>
        <p:spPr>
          <a:xfrm>
            <a:off x="1494388" y="1253060"/>
            <a:ext cx="9295531"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3.3.4</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执行下面的程序后，函数体</a:t>
            </a:r>
            <a:r>
              <a:rPr lang="en-US" altLang="zh-CN" sz="2000" kern="100" dirty="0">
                <a:latin typeface="微软雅黑" panose="020B0503020204020204" pitchFamily="34" charset="-122"/>
                <a:ea typeface="微软雅黑" panose="020B0503020204020204" pitchFamily="34" charset="-122"/>
              </a:rPr>
              <a:t>swap</a:t>
            </a:r>
            <a:r>
              <a:rPr lang="zh-CN" altLang="zh-CN" sz="2000" kern="100" dirty="0">
                <a:latin typeface="微软雅黑" panose="020B0503020204020204" pitchFamily="34" charset="-122"/>
                <a:ea typeface="微软雅黑" panose="020B0503020204020204" pitchFamily="34" charset="-122"/>
                <a:cs typeface="Times New Roman" charset="0"/>
              </a:rPr>
              <a:t>外面的</a:t>
            </a:r>
            <a:r>
              <a:rPr lang="en-US" altLang="zh-CN" sz="2000" kern="100" dirty="0">
                <a:latin typeface="微软雅黑" panose="020B0503020204020204" pitchFamily="34" charset="-122"/>
                <a:ea typeface="微软雅黑" panose="020B0503020204020204" pitchFamily="34" charset="-122"/>
              </a:rPr>
              <a:t>L1,L2</a:t>
            </a:r>
            <a:r>
              <a:rPr lang="zh-CN" altLang="zh-CN" sz="2000" kern="100" dirty="0">
                <a:latin typeface="微软雅黑" panose="020B0503020204020204" pitchFamily="34" charset="-122"/>
                <a:ea typeface="微软雅黑" panose="020B0503020204020204" pitchFamily="34" charset="-122"/>
                <a:cs typeface="Times New Roman" charset="0"/>
              </a:rPr>
              <a:t>有没有被交换？</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064299" y="1905930"/>
            <a:ext cx="3585015" cy="182022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程序：列表做参数练习</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swap(L1, L2):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L1, L2=L2, L1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L2=[100]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swap(L1,L2)</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print("Do they swap?",L1,L2)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479731635"/>
              </p:ext>
            </p:extLst>
          </p:nvPr>
        </p:nvGraphicFramePr>
        <p:xfrm>
          <a:off x="2148479" y="3978919"/>
          <a:ext cx="7472993" cy="2081286"/>
        </p:xfrm>
        <a:graphic>
          <a:graphicData uri="http://schemas.openxmlformats.org/presentationml/2006/ole">
            <mc:AlternateContent xmlns:mc="http://schemas.openxmlformats.org/markup-compatibility/2006">
              <mc:Choice xmlns:v="urn:schemas-microsoft-com:vml" Requires="v">
                <p:oleObj spid="_x0000_s17420" r:id="rId3" imgW="9029700" imgH="2501900" progId="Visio.Drawing.15">
                  <p:embed/>
                </p:oleObj>
              </mc:Choice>
              <mc:Fallback>
                <p:oleObj r:id="rId3" imgW="9029700" imgH="2501900" progId="Visio.Drawing.15">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479" y="3978919"/>
                        <a:ext cx="7472993" cy="2081286"/>
                      </a:xfrm>
                      <a:prstGeom prst="rect">
                        <a:avLst/>
                      </a:prstGeom>
                      <a:noFill/>
                    </p:spPr>
                  </p:pic>
                </p:oleObj>
              </mc:Fallback>
            </mc:AlternateContent>
          </a:graphicData>
        </a:graphic>
      </p:graphicFrame>
      <p:sp>
        <p:nvSpPr>
          <p:cNvPr id="23" name="文本框 22"/>
          <p:cNvSpPr txBox="1"/>
          <p:nvPr/>
        </p:nvSpPr>
        <p:spPr>
          <a:xfrm>
            <a:off x="4539680" y="6063794"/>
            <a:ext cx="2619380"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Times New Roman" charset="0"/>
              </a:rPr>
              <a:t>程序执行示意图</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24" name="矩形 23"/>
          <p:cNvSpPr/>
          <p:nvPr/>
        </p:nvSpPr>
        <p:spPr>
          <a:xfrm>
            <a:off x="5892936" y="1905930"/>
            <a:ext cx="4146414" cy="1526187"/>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函数体内两个列表都是局部变量，整个列表都出现在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左侧，符合规则</a:t>
            </a:r>
            <a:r>
              <a:rPr lang="en-US" altLang="zh-CN" sz="1600" dirty="0">
                <a:latin typeface="微软雅黑" panose="020B0503020204020204" pitchFamily="34" charset="-122"/>
                <a:ea typeface="微软雅黑" panose="020B0503020204020204" pitchFamily="34" charset="-122"/>
              </a:rPr>
              <a:t>(1)</a:t>
            </a:r>
          </a:p>
          <a:p>
            <a:pPr marL="342900" indent="-342900">
              <a:lnSpc>
                <a:spcPct val="150000"/>
              </a:lnSpc>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因此，函数内对</a:t>
            </a:r>
            <a:r>
              <a:rPr lang="en-US" altLang="zh-CN" sz="1600" dirty="0">
                <a:latin typeface="微软雅黑" panose="020B0503020204020204" pitchFamily="34" charset="-122"/>
                <a:ea typeface="微软雅黑" panose="020B0503020204020204" pitchFamily="34" charset="-122"/>
              </a:rPr>
              <a:t>L</a:t>
            </a:r>
            <a:r>
              <a:rPr lang="zh-CN" altLang="en-US" sz="1600" dirty="0">
                <a:latin typeface="微软雅黑" panose="020B0503020204020204" pitchFamily="34" charset="-122"/>
                <a:ea typeface="微软雅黑" panose="020B0503020204020204" pitchFamily="34" charset="-122"/>
              </a:rPr>
              <a:t>的改变（交换）不影响函数外的列表的值</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060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8" name="文本框 7"/>
          <p:cNvSpPr txBox="1"/>
          <p:nvPr/>
        </p:nvSpPr>
        <p:spPr>
          <a:xfrm>
            <a:off x="1357851" y="894914"/>
            <a:ext cx="9476298"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3.3.5</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在上个练习的基础上，在</a:t>
            </a:r>
            <a:r>
              <a:rPr lang="en-US" altLang="zh-CN" sz="2000" kern="100" dirty="0">
                <a:latin typeface="微软雅黑" panose="020B0503020204020204" pitchFamily="34" charset="-122"/>
                <a:ea typeface="微软雅黑" panose="020B0503020204020204" pitchFamily="34" charset="-122"/>
              </a:rPr>
              <a:t>swap</a:t>
            </a:r>
            <a:r>
              <a:rPr lang="zh-CN" altLang="zh-CN" sz="2000" kern="100" dirty="0">
                <a:latin typeface="微软雅黑" panose="020B0503020204020204" pitchFamily="34" charset="-122"/>
                <a:ea typeface="微软雅黑" panose="020B0503020204020204" pitchFamily="34" charset="-122"/>
                <a:cs typeface="Times New Roman" charset="0"/>
              </a:rPr>
              <a:t>函数中增加</a:t>
            </a:r>
            <a:r>
              <a:rPr lang="en-US" altLang="zh-CN" sz="2000" kern="100" dirty="0">
                <a:latin typeface="微软雅黑" panose="020B0503020204020204" pitchFamily="34" charset="-122"/>
                <a:ea typeface="微软雅黑" panose="020B0503020204020204" pitchFamily="34" charset="-122"/>
              </a:rPr>
              <a:t>L1[0]=9</a:t>
            </a:r>
            <a:r>
              <a:rPr lang="zh-CN" altLang="zh-CN" sz="2000" kern="100" dirty="0">
                <a:latin typeface="微软雅黑" panose="020B0503020204020204" pitchFamily="34" charset="-122"/>
                <a:ea typeface="微软雅黑" panose="020B0503020204020204" pitchFamily="34" charset="-122"/>
                <a:cs typeface="Times New Roman" charset="0"/>
              </a:rPr>
              <a:t>，下面程序执行后，函数体</a:t>
            </a:r>
            <a:r>
              <a:rPr lang="en-US" altLang="zh-CN" sz="2000" kern="100" dirty="0">
                <a:latin typeface="微软雅黑" panose="020B0503020204020204" pitchFamily="34" charset="-122"/>
                <a:ea typeface="微软雅黑" panose="020B0503020204020204" pitchFamily="34" charset="-122"/>
              </a:rPr>
              <a:t>swap</a:t>
            </a:r>
            <a:r>
              <a:rPr lang="zh-CN" altLang="zh-CN" sz="2000" kern="100" dirty="0">
                <a:latin typeface="微软雅黑" panose="020B0503020204020204" pitchFamily="34" charset="-122"/>
                <a:ea typeface="微软雅黑" panose="020B0503020204020204" pitchFamily="34" charset="-122"/>
                <a:cs typeface="Times New Roman" charset="0"/>
              </a:rPr>
              <a:t>外面的</a:t>
            </a:r>
            <a:r>
              <a:rPr lang="en-US" altLang="zh-CN" sz="2000" kern="100" dirty="0">
                <a:latin typeface="微软雅黑" panose="020B0503020204020204" pitchFamily="34" charset="-122"/>
                <a:ea typeface="微软雅黑" panose="020B0503020204020204" pitchFamily="34" charset="-122"/>
              </a:rPr>
              <a:t>L1,L2</a:t>
            </a:r>
            <a:r>
              <a:rPr lang="zh-CN" altLang="zh-CN" sz="2000" kern="100" dirty="0">
                <a:latin typeface="微软雅黑" panose="020B0503020204020204" pitchFamily="34" charset="-122"/>
                <a:ea typeface="微软雅黑" panose="020B0503020204020204" pitchFamily="34" charset="-122"/>
                <a:cs typeface="Times New Roman" charset="0"/>
              </a:rPr>
              <a:t>的值分别为多少</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762291" y="2000873"/>
            <a:ext cx="2978118" cy="310675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swap</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1 &gt;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swap(L1, L2):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L1, L2=L2, L1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L1[0]=9</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L2=[100]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swap(L1,L2)</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print(L1,L2)</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766805885"/>
              </p:ext>
            </p:extLst>
          </p:nvPr>
        </p:nvGraphicFramePr>
        <p:xfrm>
          <a:off x="5394959" y="2162448"/>
          <a:ext cx="4123780" cy="2470635"/>
        </p:xfrm>
        <a:graphic>
          <a:graphicData uri="http://schemas.openxmlformats.org/presentationml/2006/ole">
            <mc:AlternateContent xmlns:mc="http://schemas.openxmlformats.org/markup-compatibility/2006">
              <mc:Choice xmlns:v="urn:schemas-microsoft-com:vml" Requires="v">
                <p:oleObj spid="_x0000_s18444" r:id="rId3" imgW="4203700" imgH="2501900" progId="Visio.Drawing.15">
                  <p:embed/>
                </p:oleObj>
              </mc:Choice>
              <mc:Fallback>
                <p:oleObj r:id="rId3" imgW="4203700" imgH="2501900" progId="Visio.Drawing.15">
                  <p:embed/>
                  <p:pic>
                    <p:nvPicPr>
                      <p:cNvPr id="16"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959" y="2162448"/>
                        <a:ext cx="4123780" cy="2470635"/>
                      </a:xfrm>
                      <a:prstGeom prst="rect">
                        <a:avLst/>
                      </a:prstGeom>
                      <a:noFill/>
                    </p:spPr>
                  </p:pic>
                </p:oleObj>
              </mc:Fallback>
            </mc:AlternateContent>
          </a:graphicData>
        </a:graphic>
      </p:graphicFrame>
      <p:sp>
        <p:nvSpPr>
          <p:cNvPr id="11" name="文本框 10"/>
          <p:cNvSpPr txBox="1"/>
          <p:nvPr/>
        </p:nvSpPr>
        <p:spPr>
          <a:xfrm>
            <a:off x="6720761" y="4534050"/>
            <a:ext cx="2624960" cy="499624"/>
          </a:xfrm>
          <a:prstGeom prst="rect">
            <a:avLst/>
          </a:prstGeom>
          <a:noFill/>
        </p:spPr>
        <p:txBody>
          <a:bodyPr wrap="square" rtlCol="0">
            <a:spAutoFit/>
          </a:bodyPr>
          <a:lstStyle/>
          <a:p>
            <a:pPr>
              <a:lnSpc>
                <a:spcPct val="150000"/>
              </a:lnSpc>
            </a:pPr>
            <a:r>
              <a:rPr lang="zh-CN" altLang="en-US" sz="2000">
                <a:latin typeface="微软雅黑" panose="020B0503020204020204" pitchFamily="34" charset="-122"/>
                <a:ea typeface="微软雅黑" panose="020B0503020204020204" pitchFamily="34" charset="-122"/>
                <a:cs typeface="Times New Roman" charset="0"/>
              </a:rPr>
              <a:t>程序执行示意图</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2" name="矩形 11"/>
          <p:cNvSpPr/>
          <p:nvPr/>
        </p:nvSpPr>
        <p:spPr>
          <a:xfrm>
            <a:off x="1604349" y="5107628"/>
            <a:ext cx="3790610" cy="1526187"/>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函数体内两个列表都是局部变量，但是</a:t>
            </a:r>
            <a:r>
              <a:rPr lang="en-US" altLang="zh-CN" sz="1600" dirty="0">
                <a:latin typeface="微软雅黑" panose="020B0503020204020204" pitchFamily="34" charset="-122"/>
                <a:ea typeface="微软雅黑" panose="020B0503020204020204" pitchFamily="34" charset="-122"/>
              </a:rPr>
              <a:t>L1</a:t>
            </a:r>
            <a:r>
              <a:rPr lang="zh-CN" altLang="en-US" sz="1600" dirty="0">
                <a:latin typeface="微软雅黑" panose="020B0503020204020204" pitchFamily="34" charset="-122"/>
                <a:ea typeface="微软雅黑" panose="020B0503020204020204" pitchFamily="34" charset="-122"/>
              </a:rPr>
              <a:t>的元素被改变，符合规则</a:t>
            </a:r>
            <a:r>
              <a:rPr lang="en-US" altLang="zh-CN" sz="1600" dirty="0">
                <a:latin typeface="微软雅黑" panose="020B0503020204020204" pitchFamily="34" charset="-122"/>
                <a:ea typeface="微软雅黑" panose="020B0503020204020204" pitchFamily="34" charset="-122"/>
              </a:rPr>
              <a:t>(2)</a:t>
            </a:r>
          </a:p>
          <a:p>
            <a:pPr marL="342900" indent="-342900">
              <a:lnSpc>
                <a:spcPct val="150000"/>
              </a:lnSpc>
              <a:buClr>
                <a:srgbClr val="FF0000"/>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因此，函数内对</a:t>
            </a:r>
            <a:r>
              <a:rPr lang="en-US" altLang="zh-CN" sz="1600" dirty="0">
                <a:latin typeface="微软雅黑" panose="020B0503020204020204" pitchFamily="34" charset="-122"/>
                <a:ea typeface="微软雅黑" panose="020B0503020204020204" pitchFamily="34" charset="-122"/>
              </a:rPr>
              <a:t>L1</a:t>
            </a:r>
            <a:r>
              <a:rPr lang="zh-CN" altLang="en-US" sz="1600" dirty="0">
                <a:latin typeface="微软雅黑" panose="020B0503020204020204" pitchFamily="34" charset="-122"/>
                <a:ea typeface="微软雅黑" panose="020B0503020204020204" pitchFamily="34" charset="-122"/>
              </a:rPr>
              <a:t>中元素的改变影响到函数外的列表的值</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03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3.3.2 </a:t>
            </a:r>
            <a:r>
              <a:rPr lang="zh-CN" altLang="en-US" dirty="0">
                <a:solidFill>
                  <a:srgbClr val="C00000"/>
                </a:solidFill>
              </a:rPr>
              <a:t>参数的传递问题</a:t>
            </a:r>
          </a:p>
        </p:txBody>
      </p:sp>
      <p:sp>
        <p:nvSpPr>
          <p:cNvPr id="13" name="文本框 12"/>
          <p:cNvSpPr txBox="1"/>
          <p:nvPr/>
        </p:nvSpPr>
        <p:spPr>
          <a:xfrm>
            <a:off x="1222183" y="1040957"/>
            <a:ext cx="9526173"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3.3.6</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怎么对练习</a:t>
            </a:r>
            <a:r>
              <a:rPr lang="en-US" altLang="zh-CN" sz="2000" kern="100" dirty="0">
                <a:latin typeface="微软雅黑" panose="020B0503020204020204" pitchFamily="34" charset="-122"/>
                <a:ea typeface="微软雅黑" panose="020B0503020204020204" pitchFamily="34" charset="-122"/>
              </a:rPr>
              <a:t>3.3.4</a:t>
            </a:r>
            <a:r>
              <a:rPr lang="zh-CN" altLang="zh-CN" sz="2000" kern="100" dirty="0">
                <a:latin typeface="微软雅黑" panose="020B0503020204020204" pitchFamily="34" charset="-122"/>
                <a:ea typeface="微软雅黑" panose="020B0503020204020204" pitchFamily="34" charset="-122"/>
                <a:cs typeface="Times New Roman" charset="0"/>
              </a:rPr>
              <a:t>的程序做修改，才能交换函数外面</a:t>
            </a:r>
            <a:r>
              <a:rPr lang="en-US" altLang="zh-CN" sz="2000" kern="100" dirty="0">
                <a:latin typeface="微软雅黑" panose="020B0503020204020204" pitchFamily="34" charset="-122"/>
                <a:ea typeface="微软雅黑" panose="020B0503020204020204" pitchFamily="34" charset="-122"/>
              </a:rPr>
              <a:t>L1</a:t>
            </a: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L2</a:t>
            </a:r>
            <a:r>
              <a:rPr lang="zh-CN" altLang="zh-CN" sz="2000" kern="100" dirty="0">
                <a:latin typeface="微软雅黑" panose="020B0503020204020204" pitchFamily="34" charset="-122"/>
                <a:ea typeface="微软雅黑" panose="020B0503020204020204" pitchFamily="34" charset="-122"/>
                <a:cs typeface="Times New Roman" charset="0"/>
              </a:rPr>
              <a:t>的值？</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066007" y="1959431"/>
            <a:ext cx="3973343" cy="386541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a:t>
            </a:r>
            <a:r>
              <a:rPr lang="en-US" b="1" kern="100" dirty="0">
                <a:effectLst/>
                <a:latin typeface="微软雅黑" panose="020B0503020204020204" pitchFamily="34" charset="-122"/>
                <a:ea typeface="微软雅黑" panose="020B0503020204020204" pitchFamily="34" charset="-122"/>
                <a:cs typeface="Times New Roman" charset="0"/>
              </a:rPr>
              <a:t>swap</a:t>
            </a:r>
            <a:r>
              <a:rPr lang="zh-CN" b="1" kern="100" dirty="0">
                <a:effectLst/>
                <a:latin typeface="微软雅黑" panose="020B0503020204020204" pitchFamily="34" charset="-122"/>
                <a:ea typeface="微软雅黑" panose="020B0503020204020204" pitchFamily="34" charset="-122"/>
                <a:cs typeface="Times New Roman" charset="0"/>
              </a:rPr>
              <a:t>程序</a:t>
            </a:r>
            <a:r>
              <a:rPr lang="en-US" b="1" kern="100" dirty="0">
                <a:effectLst/>
                <a:latin typeface="微软雅黑" panose="020B0503020204020204" pitchFamily="34" charset="-122"/>
                <a:ea typeface="微软雅黑" panose="020B0503020204020204" pitchFamily="34" charset="-122"/>
                <a:cs typeface="Times New Roman" charset="0"/>
              </a:rPr>
              <a:t>3&gt;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r>
              <a:rPr lang="en-US" altLang="zh-CN" b="1" kern="100" dirty="0">
                <a:latin typeface="微软雅黑" panose="020B0503020204020204" pitchFamily="34" charset="-122"/>
                <a:ea typeface="微软雅黑" panose="020B0503020204020204" pitchFamily="34" charset="-122"/>
                <a:cs typeface="Times New Roman" charset="0"/>
              </a:rPr>
              <a:t>#</a:t>
            </a:r>
            <a:r>
              <a:rPr lang="zh-CN" altLang="zh-CN" b="1" kern="100" dirty="0">
                <a:latin typeface="微软雅黑" panose="020B0503020204020204" pitchFamily="34" charset="-122"/>
                <a:ea typeface="微软雅黑" panose="020B0503020204020204" pitchFamily="34" charset="-122"/>
                <a:cs typeface="Times New Roman" charset="0"/>
              </a:rPr>
              <a:t>用</a:t>
            </a:r>
            <a:r>
              <a:rPr lang="en-US" altLang="zh-CN" b="1" kern="100" dirty="0">
                <a:latin typeface="微软雅黑" panose="020B0503020204020204" pitchFamily="34" charset="-122"/>
                <a:ea typeface="微软雅黑" panose="020B0503020204020204" pitchFamily="34" charset="-122"/>
                <a:cs typeface="Times New Roman" charset="0"/>
              </a:rPr>
              <a:t>return</a:t>
            </a:r>
            <a:r>
              <a:rPr lang="zh-CN" altLang="zh-CN" b="1" kern="100" dirty="0">
                <a:latin typeface="微软雅黑" panose="020B0503020204020204" pitchFamily="34" charset="-122"/>
                <a:ea typeface="微软雅黑" panose="020B0503020204020204" pitchFamily="34" charset="-122"/>
                <a:cs typeface="Times New Roman" charset="0"/>
              </a:rPr>
              <a:t>传回新的值，这是正道</a:t>
            </a:r>
            <a:endParaRPr lang="en-US" b="1"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def</a:t>
            </a:r>
            <a:r>
              <a:rPr lang="en-US" kern="100" dirty="0">
                <a:effectLst/>
                <a:latin typeface="微软雅黑" panose="020B0503020204020204" pitchFamily="34" charset="-122"/>
                <a:ea typeface="微软雅黑" panose="020B0503020204020204" pitchFamily="34" charset="-122"/>
                <a:cs typeface="Times New Roman" charset="0"/>
              </a:rPr>
              <a:t> swap(L1,L2): L1, L2=L2, L1</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return L1, L2</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L1=[1,2,3]</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L2=[100]</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L1, L2=swap(L1,L2)</a:t>
            </a: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print(L1,L2)</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15" name="文本框 14"/>
          <p:cNvSpPr txBox="1"/>
          <p:nvPr/>
        </p:nvSpPr>
        <p:spPr>
          <a:xfrm>
            <a:off x="1698708" y="1959431"/>
            <a:ext cx="3505060" cy="4632562"/>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altLang="zh-CN" b="1" kern="100" dirty="0">
                <a:latin typeface="微软雅黑" panose="020B0503020204020204" pitchFamily="34" charset="-122"/>
                <a:ea typeface="微软雅黑" panose="020B0503020204020204" pitchFamily="34" charset="-122"/>
                <a:cs typeface="Times New Roman" charset="0"/>
              </a:rPr>
              <a:t>#&lt;</a:t>
            </a:r>
            <a:r>
              <a:rPr lang="zh-CN" altLang="zh-CN" b="1" kern="100" dirty="0">
                <a:latin typeface="微软雅黑" panose="020B0503020204020204" pitchFamily="34" charset="-122"/>
                <a:ea typeface="微软雅黑" panose="020B0503020204020204" pitchFamily="34" charset="-122"/>
                <a:cs typeface="Times New Roman" charset="0"/>
              </a:rPr>
              <a:t>程序：</a:t>
            </a:r>
            <a:r>
              <a:rPr lang="en-US" altLang="zh-CN" b="1" kern="100" dirty="0">
                <a:latin typeface="微软雅黑" panose="020B0503020204020204" pitchFamily="34" charset="-122"/>
                <a:ea typeface="微软雅黑" panose="020B0503020204020204" pitchFamily="34" charset="-122"/>
                <a:cs typeface="Times New Roman" charset="0"/>
              </a:rPr>
              <a:t>swap</a:t>
            </a:r>
            <a:r>
              <a:rPr lang="zh-CN" altLang="zh-CN" b="1" kern="100" dirty="0">
                <a:latin typeface="微软雅黑" panose="020B0503020204020204" pitchFamily="34" charset="-122"/>
                <a:ea typeface="微软雅黑" panose="020B0503020204020204" pitchFamily="34" charset="-122"/>
                <a:cs typeface="Times New Roman" charset="0"/>
              </a:rPr>
              <a:t>程序</a:t>
            </a:r>
            <a:r>
              <a:rPr lang="en-US" altLang="zh-CN" b="1" kern="100" dirty="0">
                <a:latin typeface="微软雅黑" panose="020B0503020204020204" pitchFamily="34" charset="-122"/>
                <a:ea typeface="微软雅黑" panose="020B0503020204020204" pitchFamily="34" charset="-122"/>
                <a:cs typeface="Times New Roman" charset="0"/>
              </a:rPr>
              <a:t>2&gt;</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a:t>
            </a:r>
            <a:r>
              <a:rPr lang="en-US" altLang="zh-CN" b="1" kern="100" dirty="0">
                <a:latin typeface="微软雅黑" panose="020B0503020204020204" pitchFamily="34" charset="-122"/>
                <a:ea typeface="微软雅黑" panose="020B0503020204020204" pitchFamily="34" charset="-122"/>
                <a:cs typeface="Times New Roman" charset="0"/>
              </a:rPr>
              <a:t>#</a:t>
            </a:r>
            <a:r>
              <a:rPr lang="zh-CN" altLang="zh-CN" b="1" kern="100" dirty="0">
                <a:latin typeface="微软雅黑" panose="020B0503020204020204" pitchFamily="34" charset="-122"/>
                <a:ea typeface="微软雅黑" panose="020B0503020204020204" pitchFamily="34" charset="-122"/>
                <a:cs typeface="Times New Roman" charset="0"/>
              </a:rPr>
              <a:t>歪路，不可取</a:t>
            </a:r>
            <a:endParaRPr lang="en-US" altLang="zh-CN" b="1"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err="1">
                <a:latin typeface="微软雅黑" panose="020B0503020204020204" pitchFamily="34" charset="-122"/>
                <a:ea typeface="微软雅黑" panose="020B0503020204020204" pitchFamily="34" charset="-122"/>
                <a:cs typeface="Times New Roman" charset="0"/>
              </a:rPr>
              <a:t>def</a:t>
            </a:r>
            <a:r>
              <a:rPr lang="en-US" altLang="zh-CN" kern="100" dirty="0">
                <a:latin typeface="微软雅黑" panose="020B0503020204020204" pitchFamily="34" charset="-122"/>
                <a:ea typeface="微软雅黑" panose="020B0503020204020204" pitchFamily="34" charset="-122"/>
                <a:cs typeface="Times New Roman" charset="0"/>
              </a:rPr>
              <a:t> </a:t>
            </a:r>
            <a:r>
              <a:rPr lang="en-US" altLang="zh-CN" kern="100" dirty="0" err="1">
                <a:latin typeface="微软雅黑" panose="020B0503020204020204" pitchFamily="34" charset="-122"/>
                <a:ea typeface="微软雅黑" panose="020B0503020204020204" pitchFamily="34" charset="-122"/>
                <a:cs typeface="Times New Roman" charset="0"/>
              </a:rPr>
              <a:t>swap_for_fun</a:t>
            </a:r>
            <a:r>
              <a:rPr lang="en-US" altLang="zh-CN" kern="100" dirty="0">
                <a:latin typeface="微软雅黑" panose="020B0503020204020204" pitchFamily="34" charset="-122"/>
                <a:ea typeface="微软雅黑" panose="020B0503020204020204" pitchFamily="34" charset="-122"/>
                <a:cs typeface="Times New Roman" charset="0"/>
              </a:rPr>
              <a:t>(L1, L2):</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T1=L1[:]</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d1=</a:t>
            </a:r>
            <a:r>
              <a:rPr lang="en-US" altLang="zh-CN" kern="100" dirty="0" err="1">
                <a:latin typeface="微软雅黑" panose="020B0503020204020204" pitchFamily="34" charset="-122"/>
                <a:ea typeface="微软雅黑" panose="020B0503020204020204" pitchFamily="34" charset="-122"/>
                <a:cs typeface="Times New Roman" charset="0"/>
              </a:rPr>
              <a:t>len</a:t>
            </a:r>
            <a:r>
              <a:rPr lang="en-US" altLang="zh-CN" kern="100" dirty="0">
                <a:latin typeface="微软雅黑" panose="020B0503020204020204" pitchFamily="34" charset="-122"/>
                <a:ea typeface="微软雅黑" panose="020B0503020204020204" pitchFamily="34" charset="-122"/>
                <a:cs typeface="Times New Roman" charset="0"/>
              </a:rPr>
              <a:t>(L1)</a:t>
            </a:r>
            <a:r>
              <a:rPr lang="zh-CN" altLang="en-US" kern="100" dirty="0">
                <a:latin typeface="微软雅黑" panose="020B0503020204020204" pitchFamily="34" charset="-122"/>
                <a:ea typeface="微软雅黑" panose="020B0503020204020204" pitchFamily="34" charset="-122"/>
                <a:cs typeface="Times New Roman" charset="0"/>
              </a:rPr>
              <a:t>；</a:t>
            </a:r>
            <a:r>
              <a:rPr lang="en-US" altLang="zh-CN" kern="100" dirty="0">
                <a:latin typeface="微软雅黑" panose="020B0503020204020204" pitchFamily="34" charset="-122"/>
                <a:ea typeface="微软雅黑" panose="020B0503020204020204" pitchFamily="34" charset="-122"/>
                <a:cs typeface="Times New Roman" charset="0"/>
              </a:rPr>
              <a:t>d2=</a:t>
            </a:r>
            <a:r>
              <a:rPr lang="en-US" altLang="zh-CN" kern="100" dirty="0" err="1">
                <a:latin typeface="微软雅黑" panose="020B0503020204020204" pitchFamily="34" charset="-122"/>
                <a:ea typeface="微软雅黑" panose="020B0503020204020204" pitchFamily="34" charset="-122"/>
                <a:cs typeface="Times New Roman" charset="0"/>
              </a:rPr>
              <a:t>len</a:t>
            </a:r>
            <a:r>
              <a:rPr lang="en-US" altLang="zh-CN" kern="100" dirty="0">
                <a:latin typeface="微软雅黑" panose="020B0503020204020204" pitchFamily="34" charset="-122"/>
                <a:ea typeface="微软雅黑" panose="020B0503020204020204" pitchFamily="34" charset="-122"/>
                <a:cs typeface="Times New Roman" charset="0"/>
              </a:rPr>
              <a:t>(L2)</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for e in L2:</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L1.append(e)</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for e in T1:</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L2.append(e)</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for e in L1[:d1]:</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L1.remove(e)</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for e in L2[:d2]:</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            L2.remove(e)</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L1=[1,2,3]</a:t>
            </a:r>
            <a:r>
              <a:rPr lang="zh-CN" altLang="en-US" kern="100" dirty="0">
                <a:latin typeface="微软雅黑" panose="020B0503020204020204" pitchFamily="34" charset="-122"/>
                <a:ea typeface="微软雅黑" panose="020B0503020204020204" pitchFamily="34" charset="-122"/>
                <a:cs typeface="Times New Roman" charset="0"/>
              </a:rPr>
              <a:t>；</a:t>
            </a:r>
            <a:r>
              <a:rPr lang="en-US" altLang="zh-CN" kern="100" dirty="0">
                <a:latin typeface="微软雅黑" panose="020B0503020204020204" pitchFamily="34" charset="-122"/>
                <a:ea typeface="微软雅黑" panose="020B0503020204020204" pitchFamily="34" charset="-122"/>
                <a:cs typeface="Times New Roman" charset="0"/>
              </a:rPr>
              <a:t>L2=[100]</a:t>
            </a:r>
            <a:endParaRPr lang="zh-CN" altLang="zh-CN"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kern="100" dirty="0" err="1">
                <a:latin typeface="微软雅黑" panose="020B0503020204020204" pitchFamily="34" charset="-122"/>
                <a:ea typeface="微软雅黑" panose="020B0503020204020204" pitchFamily="34" charset="-122"/>
                <a:cs typeface="Times New Roman" charset="0"/>
              </a:rPr>
              <a:t>swap_for_fun</a:t>
            </a:r>
            <a:r>
              <a:rPr lang="en-US" altLang="zh-CN" kern="100" dirty="0">
                <a:latin typeface="微软雅黑" panose="020B0503020204020204" pitchFamily="34" charset="-122"/>
                <a:ea typeface="微软雅黑" panose="020B0503020204020204" pitchFamily="34" charset="-122"/>
                <a:cs typeface="Times New Roman" charset="0"/>
              </a:rPr>
              <a:t>(L1,L2)</a:t>
            </a:r>
            <a:endParaRPr lang="zh-CN" altLang="zh-CN" kern="100" dirty="0">
              <a:latin typeface="微软雅黑" panose="020B0503020204020204" pitchFamily="34" charset="-122"/>
              <a:ea typeface="微软雅黑" panose="020B0503020204020204" pitchFamily="34" charset="-122"/>
              <a:cs typeface="Times New Roman" charset="0"/>
            </a:endParaRPr>
          </a:p>
          <a:p>
            <a:r>
              <a:rPr lang="zh-CN" altLang="en-US" kern="100" dirty="0">
                <a:latin typeface="微软雅黑" panose="020B0503020204020204" pitchFamily="34" charset="-122"/>
                <a:ea typeface="微软雅黑" panose="020B0503020204020204" pitchFamily="34" charset="-122"/>
                <a:cs typeface="Times New Roman" charset="0"/>
              </a:rPr>
              <a:t>   </a:t>
            </a:r>
            <a:r>
              <a:rPr lang="en-US" altLang="zh-CN" kern="100" dirty="0">
                <a:latin typeface="微软雅黑" panose="020B0503020204020204" pitchFamily="34" charset="-122"/>
                <a:ea typeface="微软雅黑" panose="020B0503020204020204" pitchFamily="34" charset="-122"/>
                <a:cs typeface="Times New Roman" charset="0"/>
              </a:rPr>
              <a:t>print(L1,L2)</a:t>
            </a:r>
            <a:r>
              <a:rPr lang="zh-CN" altLang="zh-CN" dirty="0">
                <a:latin typeface="微软雅黑" panose="020B0503020204020204" pitchFamily="34" charset="-122"/>
                <a:ea typeface="微软雅黑" panose="020B0503020204020204" pitchFamily="34" charset="-122"/>
              </a:rPr>
              <a:t> </a:t>
            </a:r>
            <a:endParaRPr lang="zh-CN"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849914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3.3.3 </a:t>
            </a:r>
            <a:r>
              <a:rPr lang="zh-CN" altLang="en-US" dirty="0">
                <a:solidFill>
                  <a:srgbClr val="C00000"/>
                </a:solidFill>
              </a:rPr>
              <a:t>默认参数的传递问题（可选）</a:t>
            </a:r>
          </a:p>
        </p:txBody>
      </p:sp>
      <p:sp>
        <p:nvSpPr>
          <p:cNvPr id="6" name="文本框 5"/>
          <p:cNvSpPr txBox="1"/>
          <p:nvPr/>
        </p:nvSpPr>
        <p:spPr>
          <a:xfrm>
            <a:off x="1205557" y="1047581"/>
            <a:ext cx="9684116" cy="193899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当列表</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作为默认值参数时会比较特别</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b="1" kern="100" dirty="0">
                <a:latin typeface="微软雅黑" panose="020B0503020204020204" pitchFamily="34" charset="-122"/>
                <a:ea typeface="微软雅黑" panose="020B0503020204020204" pitchFamily="34" charset="-122"/>
                <a:cs typeface="Times New Roman" charset="0"/>
              </a:rPr>
              <a:t>当调用函数没有给与参数</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值时，则</a:t>
            </a:r>
            <a:r>
              <a:rPr lang="en-US" altLang="zh-CN" sz="2000" b="1" kern="100" dirty="0">
                <a:latin typeface="微软雅黑" panose="020B0503020204020204" pitchFamily="34" charset="-122"/>
                <a:ea typeface="微软雅黑" panose="020B0503020204020204" pitchFamily="34" charset="-122"/>
              </a:rPr>
              <a:t>L=</a:t>
            </a:r>
            <a:r>
              <a:rPr lang="zh-CN" altLang="zh-CN" sz="2000" b="1" kern="100" dirty="0">
                <a:latin typeface="微软雅黑" panose="020B0503020204020204" pitchFamily="34" charset="-122"/>
                <a:ea typeface="微软雅黑" panose="020B0503020204020204" pitchFamily="34" charset="-122"/>
                <a:cs typeface="Times New Roman" charset="0"/>
              </a:rPr>
              <a:t>默认值变量（默认值变量是个隐藏的局部变量，存放指针指向其默认值），所以当默认值变量所指的列表被改变时，就会被就记住，下次使用时就会使用新的默认值。</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下面的例子打印结果是什么？</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07986" y="3180874"/>
            <a:ext cx="6279257" cy="3035502"/>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程序：默认参数的诡异</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append_1(L=[]):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L.append</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print(append_1())    #[1]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print(append_1())    #[1,1]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print(append_1([2])) #[2,1]  </a:t>
            </a:r>
            <a:r>
              <a:rPr lang="zh-CN" sz="1600" kern="100" dirty="0">
                <a:effectLst/>
                <a:latin typeface="微软雅黑" panose="020B0503020204020204" pitchFamily="34" charset="-122"/>
                <a:ea typeface="微软雅黑" panose="020B0503020204020204" pitchFamily="34" charset="-122"/>
                <a:cs typeface="Times New Roman" charset="0"/>
              </a:rPr>
              <a:t>因为调用时没有使用默认参数</a:t>
            </a: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print(append_1())    #[1,1,1]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50382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5114" y="264582"/>
            <a:ext cx="7886700" cy="646810"/>
          </a:xfrm>
          <a:prstGeom prst="rect">
            <a:avLst/>
          </a:prstGeom>
        </p:spPr>
        <p:txBody>
          <a:bodyPr/>
          <a:lstStyle/>
          <a:p>
            <a:r>
              <a:rPr lang="en-US" altLang="zh-CN" dirty="0">
                <a:solidFill>
                  <a:srgbClr val="C00000"/>
                </a:solidFill>
              </a:rPr>
              <a:t>3.1.2 </a:t>
            </a:r>
            <a:r>
              <a:rPr lang="zh-CN" altLang="en-US" dirty="0">
                <a:solidFill>
                  <a:srgbClr val="C00000"/>
                </a:solidFill>
              </a:rPr>
              <a:t>参数与返回值</a:t>
            </a:r>
          </a:p>
        </p:txBody>
      </p:sp>
      <p:sp>
        <p:nvSpPr>
          <p:cNvPr id="7" name="文本框 6"/>
          <p:cNvSpPr txBox="1"/>
          <p:nvPr/>
        </p:nvSpPr>
        <p:spPr>
          <a:xfrm>
            <a:off x="1112878" y="1100127"/>
            <a:ext cx="10271464" cy="1538370"/>
          </a:xfrm>
          <a:prstGeom prst="rect">
            <a:avLst/>
          </a:prstGeom>
          <a:noFill/>
        </p:spPr>
        <p:txBody>
          <a:bodyPr wrap="square" rtlCol="0">
            <a:spAutoFit/>
          </a:bodyPr>
          <a:lstStyle/>
          <a:p>
            <a:pPr marL="285750" indent="-285750">
              <a:lnSpc>
                <a:spcPct val="120000"/>
              </a:lnSpc>
              <a:buClr>
                <a:srgbClr val="FF0000"/>
              </a:buClr>
              <a:buFont typeface="Arial" panose="020B0604020202020204" pitchFamily="34" charset="0"/>
              <a:buChar char="•"/>
            </a:pPr>
            <a:r>
              <a:rPr lang="zh-CN" altLang="en-US" sz="2000" dirty="0"/>
              <a:t>参数是“随机应变的容器”，</a:t>
            </a:r>
            <a:r>
              <a:rPr lang="en-US" altLang="zh-CN" sz="2000" dirty="0"/>
              <a:t>Python</a:t>
            </a:r>
            <a:r>
              <a:rPr lang="zh-CN" altLang="en-US" sz="2000" dirty="0"/>
              <a:t>不需要声明参数类型，只在函数调用时参数的真实类型才会被绑定，所以编程</a:t>
            </a:r>
            <a:r>
              <a:rPr lang="zh-CN" altLang="en-US" sz="2000" dirty="0">
                <a:solidFill>
                  <a:srgbClr val="FF0000"/>
                </a:solidFill>
              </a:rPr>
              <a:t>时最好主动检查所传参数类型的正确性</a:t>
            </a:r>
          </a:p>
          <a:p>
            <a:pPr marL="285750" indent="-285750">
              <a:lnSpc>
                <a:spcPct val="120000"/>
              </a:lnSpc>
              <a:buClr>
                <a:srgbClr val="FF0000"/>
              </a:buClr>
              <a:buFont typeface="Arial" panose="020B0604020202020204" pitchFamily="34" charset="0"/>
              <a:buChar char="•"/>
            </a:pPr>
            <a:r>
              <a:rPr lang="zh-CN" altLang="en-US" sz="2000" dirty="0"/>
              <a:t>与</a:t>
            </a:r>
            <a:r>
              <a:rPr lang="en-US" altLang="zh-CN" sz="2000" dirty="0"/>
              <a:t>C</a:t>
            </a:r>
            <a:r>
              <a:rPr lang="zh-CN" altLang="en-US" sz="2000" dirty="0"/>
              <a:t>或</a:t>
            </a:r>
            <a:r>
              <a:rPr lang="en-US" altLang="zh-CN" sz="2000" dirty="0"/>
              <a:t>Java</a:t>
            </a:r>
            <a:r>
              <a:rPr lang="zh-CN" altLang="en-US" sz="2000" dirty="0"/>
              <a:t>不同，它们编写函数时一定要明确声明参数的类型</a:t>
            </a:r>
          </a:p>
          <a:p>
            <a:pPr marL="285750" indent="-285750">
              <a:lnSpc>
                <a:spcPct val="120000"/>
              </a:lnSpc>
              <a:buClr>
                <a:srgbClr val="FF0000"/>
              </a:buClr>
              <a:buFont typeface="Arial" panose="020B0604020202020204" pitchFamily="34" charset="0"/>
              <a:buChar char="•"/>
            </a:pPr>
            <a:r>
              <a:rPr lang="zh-CN" altLang="en-US" sz="2000" dirty="0"/>
              <a:t>回值可以没有也可以</a:t>
            </a:r>
            <a:r>
              <a:rPr lang="zh-CN" altLang="en-US" sz="2000" dirty="0">
                <a:solidFill>
                  <a:srgbClr val="FF0000"/>
                </a:solidFill>
              </a:rPr>
              <a:t>有多个（用逗号隔开），返回值类型也不需声明</a:t>
            </a:r>
            <a:r>
              <a:rPr lang="en-US" altLang="zh-CN" sz="2000" dirty="0">
                <a:latin typeface="微软雅黑" panose="020B0503020204020204" pitchFamily="34" charset="-122"/>
                <a:ea typeface="微软雅黑" panose="020B0503020204020204" pitchFamily="34" charset="-122"/>
              </a:rPr>
              <a:t>	</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ED5C932-F24F-419D-A6DA-28DB4E681388}"/>
              </a:ext>
            </a:extLst>
          </p:cNvPr>
          <p:cNvSpPr txBox="1"/>
          <p:nvPr/>
        </p:nvSpPr>
        <p:spPr>
          <a:xfrm>
            <a:off x="1943521" y="2801332"/>
            <a:ext cx="7440740" cy="3766185"/>
          </a:xfrm>
          <a:prstGeom prst="rect">
            <a:avLst/>
          </a:prstGeom>
          <a:solidFill>
            <a:schemeClr val="accent5">
              <a:lumMod val="20000"/>
              <a:lumOff val="80000"/>
            </a:schemeClr>
          </a:solidFill>
          <a:ln w="9525" cap="flat" cmpd="sng">
            <a:noFill/>
            <a:prstDash val="solid"/>
            <a:miter/>
            <a:headEnd type="none" w="med" len="med"/>
            <a:tailEnd type="none" w="med" len="med"/>
          </a:ln>
        </p:spPr>
        <p:txBody>
          <a:bodyPr wrap="square" upright="1">
            <a:noAutofit/>
          </a:bodyPr>
          <a:lstStyle/>
          <a:p>
            <a:pPr indent="267970" algn="just">
              <a:spcAft>
                <a:spcPts val="0"/>
              </a:spcAft>
            </a:pPr>
            <a:r>
              <a:rPr lang="en-US" sz="2000" b="1" dirty="0">
                <a:solidFill>
                  <a:srgbClr val="124ACD"/>
                </a:solidFill>
                <a:latin typeface="微软雅黑" panose="020B0503020204020204" pitchFamily="34" charset="-122"/>
                <a:ea typeface="微软雅黑" panose="020B0503020204020204" pitchFamily="34" charset="-122"/>
              </a:rPr>
              <a:t>#&lt;</a:t>
            </a:r>
            <a:r>
              <a:rPr lang="zh-CN" altLang="en-US" sz="2000" b="1" dirty="0">
                <a:solidFill>
                  <a:srgbClr val="124ACD"/>
                </a:solidFill>
                <a:latin typeface="微软雅黑" panose="020B0503020204020204" pitchFamily="34" charset="-122"/>
                <a:ea typeface="微软雅黑" panose="020B0503020204020204" pitchFamily="34" charset="-122"/>
              </a:rPr>
              <a:t>程序：参数与返回值举例</a:t>
            </a:r>
            <a:r>
              <a:rPr lang="en-US" sz="2000" b="1" dirty="0">
                <a:solidFill>
                  <a:srgbClr val="124ACD"/>
                </a:solidFill>
                <a:latin typeface="微软雅黑" panose="020B0503020204020204" pitchFamily="34" charset="-122"/>
                <a:ea typeface="微软雅黑" panose="020B0503020204020204" pitchFamily="34" charset="-122"/>
              </a:rPr>
              <a:t>&gt;</a:t>
            </a:r>
          </a:p>
          <a:p>
            <a:pPr indent="267970" algn="just">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b="1" dirty="0">
                <a:latin typeface="微软雅黑" panose="020B0503020204020204" pitchFamily="34" charset="-122"/>
                <a:ea typeface="微软雅黑" panose="020B0503020204020204" pitchFamily="34" charset="-122"/>
              </a:rPr>
              <a:t>检验一个给定的序列中指定位置的字符是否是要查找的字符</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find(</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str,pos,key</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if(</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str</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pos</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指定的位置大于字符串的长度</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return False,-99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else: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if(</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str</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pos</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]==key):</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return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True,True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else: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return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True,False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mystr</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abcdefgh</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correct,res</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 find(</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mystr</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2, 'c')</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if(not correct): print("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Error:position</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exceeds length of string")</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elif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res: print("Find it!")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else: print("Not in it!")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55877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3.3.3 </a:t>
            </a:r>
            <a:r>
              <a:rPr lang="zh-CN" altLang="en-US" dirty="0">
                <a:solidFill>
                  <a:srgbClr val="C00000"/>
                </a:solidFill>
              </a:rPr>
              <a:t>默认参数的传递问题（可选）</a:t>
            </a:r>
          </a:p>
        </p:txBody>
      </p:sp>
      <p:graphicFrame>
        <p:nvGraphicFramePr>
          <p:cNvPr id="5" name="对象 4"/>
          <p:cNvGraphicFramePr>
            <a:graphicFrameLocks noChangeAspect="1"/>
          </p:cNvGraphicFramePr>
          <p:nvPr>
            <p:extLst>
              <p:ext uri="{D42A27DB-BD31-4B8C-83A1-F6EECF244321}">
                <p14:modId xmlns:p14="http://schemas.microsoft.com/office/powerpoint/2010/main" val="427528347"/>
              </p:ext>
            </p:extLst>
          </p:nvPr>
        </p:nvGraphicFramePr>
        <p:xfrm>
          <a:off x="1446415" y="955954"/>
          <a:ext cx="9240936" cy="5081390"/>
        </p:xfrm>
        <a:graphic>
          <a:graphicData uri="http://schemas.openxmlformats.org/presentationml/2006/ole">
            <mc:AlternateContent xmlns:mc="http://schemas.openxmlformats.org/markup-compatibility/2006">
              <mc:Choice xmlns:v="urn:schemas-microsoft-com:vml" Requires="v">
                <p:oleObj spid="_x0000_s19469" r:id="rId3" imgW="8902700" imgH="4889500" progId="Visio.Drawing.15">
                  <p:embed/>
                </p:oleObj>
              </mc:Choice>
              <mc:Fallback>
                <p:oleObj r:id="rId3" imgW="8902700" imgH="4889500" progId="Visio.Drawing.15">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415" y="955954"/>
                        <a:ext cx="9240936" cy="5081390"/>
                      </a:xfrm>
                      <a:prstGeom prst="rect">
                        <a:avLst/>
                      </a:prstGeom>
                      <a:noFill/>
                    </p:spPr>
                  </p:pic>
                </p:oleObj>
              </mc:Fallback>
            </mc:AlternateContent>
          </a:graphicData>
        </a:graphic>
      </p:graphicFrame>
      <p:sp>
        <p:nvSpPr>
          <p:cNvPr id="8" name="文本框 7"/>
          <p:cNvSpPr txBox="1"/>
          <p:nvPr/>
        </p:nvSpPr>
        <p:spPr>
          <a:xfrm>
            <a:off x="5219580" y="6335321"/>
            <a:ext cx="2920045" cy="411678"/>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Times New Roman" charset="0"/>
              </a:rPr>
              <a:t>程序执行示意图</a:t>
            </a:r>
            <a:endParaRPr lang="zh-CN" altLang="en-US" sz="20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852274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3.3.3 </a:t>
            </a:r>
            <a:r>
              <a:rPr lang="zh-CN" altLang="en-US" dirty="0">
                <a:solidFill>
                  <a:srgbClr val="C00000"/>
                </a:solidFill>
              </a:rPr>
              <a:t>默认参数的传递问题（可选）</a:t>
            </a:r>
          </a:p>
        </p:txBody>
      </p:sp>
      <p:sp>
        <p:nvSpPr>
          <p:cNvPr id="6" name="文本框 5"/>
          <p:cNvSpPr txBox="1"/>
          <p:nvPr/>
        </p:nvSpPr>
        <p:spPr>
          <a:xfrm>
            <a:off x="1754199" y="3174636"/>
            <a:ext cx="3520558" cy="305316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程序：默认参数的诡异</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add_1(L=[]):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L=L+[1]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return(L)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print(add_1())    #[1]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print(add_1())    #[1]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print(add_1([2])) #[2,1]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print(add_1())    #[1]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35265888"/>
              </p:ext>
            </p:extLst>
          </p:nvPr>
        </p:nvGraphicFramePr>
        <p:xfrm>
          <a:off x="7121489" y="889384"/>
          <a:ext cx="2732628" cy="1917369"/>
        </p:xfrm>
        <a:graphic>
          <a:graphicData uri="http://schemas.openxmlformats.org/presentationml/2006/ole">
            <mc:AlternateContent xmlns:mc="http://schemas.openxmlformats.org/markup-compatibility/2006">
              <mc:Choice xmlns:v="urn:schemas-microsoft-com:vml" Requires="v">
                <p:oleObj spid="_x0000_s20504" r:id="rId3" imgW="2692400" imgH="1892300" progId="Visio.Drawing.15">
                  <p:embed/>
                </p:oleObj>
              </mc:Choice>
              <mc:Fallback>
                <p:oleObj r:id="rId3" imgW="2692400" imgH="1892300" progId="Visio.Drawing.15">
                  <p:embed/>
                  <p:pic>
                    <p:nvPicPr>
                      <p:cNvPr id="17"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489" y="889384"/>
                        <a:ext cx="2732628" cy="1917369"/>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9448422"/>
              </p:ext>
            </p:extLst>
          </p:nvPr>
        </p:nvGraphicFramePr>
        <p:xfrm>
          <a:off x="7121489" y="3544795"/>
          <a:ext cx="2542089" cy="2557220"/>
        </p:xfrm>
        <a:graphic>
          <a:graphicData uri="http://schemas.openxmlformats.org/presentationml/2006/ole">
            <mc:AlternateContent xmlns:mc="http://schemas.openxmlformats.org/markup-compatibility/2006">
              <mc:Choice xmlns:v="urn:schemas-microsoft-com:vml" Requires="v">
                <p:oleObj spid="_x0000_s20505" r:id="rId5" imgW="2641600" imgH="2692400" progId="Visio.Drawing.15">
                  <p:embed/>
                </p:oleObj>
              </mc:Choice>
              <mc:Fallback>
                <p:oleObj r:id="rId5" imgW="2641600" imgH="2692400" progId="Visio.Drawing.15">
                  <p:embed/>
                  <p:pic>
                    <p:nvPicPr>
                      <p:cNvPr id="19"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489" y="3544795"/>
                        <a:ext cx="2542089" cy="2557220"/>
                      </a:xfrm>
                      <a:prstGeom prst="rect">
                        <a:avLst/>
                      </a:prstGeom>
                      <a:noFill/>
                    </p:spPr>
                  </p:pic>
                </p:oleObj>
              </mc:Fallback>
            </mc:AlternateContent>
          </a:graphicData>
        </a:graphic>
      </p:graphicFrame>
      <p:sp>
        <p:nvSpPr>
          <p:cNvPr id="10" name="文本框 9"/>
          <p:cNvSpPr txBox="1"/>
          <p:nvPr/>
        </p:nvSpPr>
        <p:spPr>
          <a:xfrm>
            <a:off x="7603358" y="2806753"/>
            <a:ext cx="2344244" cy="400110"/>
          </a:xfrm>
          <a:prstGeom prst="rect">
            <a:avLst/>
          </a:prstGeom>
          <a:noFill/>
        </p:spPr>
        <p:txBody>
          <a:bodyPr wrap="square" rtlCol="0">
            <a:spAutoFit/>
          </a:bodyPr>
          <a:lstStyle/>
          <a:p>
            <a:r>
              <a:rPr lang="en-US" altLang="zh-CN" sz="2000" kern="100" dirty="0">
                <a:latin typeface="微软雅黑" panose="020B0503020204020204" pitchFamily="34" charset="-122"/>
                <a:ea typeface="微软雅黑" panose="020B0503020204020204" pitchFamily="34" charset="-122"/>
              </a:rPr>
              <a:t>add_1()</a:t>
            </a:r>
            <a:r>
              <a:rPr lang="zh-CN" altLang="zh-CN" sz="2000" kern="100" dirty="0">
                <a:latin typeface="微软雅黑" panose="020B0503020204020204" pitchFamily="34" charset="-122"/>
                <a:ea typeface="微软雅黑" panose="020B0503020204020204" pitchFamily="34" charset="-122"/>
                <a:cs typeface="Times New Roman" charset="0"/>
              </a:rPr>
              <a:t>示意图</a:t>
            </a:r>
            <a:r>
              <a:rPr lang="zh-CN"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1" name="文本框 10"/>
          <p:cNvSpPr txBox="1"/>
          <p:nvPr/>
        </p:nvSpPr>
        <p:spPr>
          <a:xfrm>
            <a:off x="7603358" y="6102015"/>
            <a:ext cx="2662860" cy="400110"/>
          </a:xfrm>
          <a:prstGeom prst="rect">
            <a:avLst/>
          </a:prstGeom>
          <a:noFill/>
        </p:spPr>
        <p:txBody>
          <a:bodyPr wrap="square" rtlCol="0">
            <a:spAutoFit/>
          </a:bodyPr>
          <a:lstStyle/>
          <a:p>
            <a:r>
              <a:rPr lang="en-US" altLang="zh-CN" sz="2000" kern="100" dirty="0">
                <a:latin typeface="微软雅黑" panose="020B0503020204020204" pitchFamily="34" charset="-122"/>
                <a:ea typeface="微软雅黑" panose="020B0503020204020204" pitchFamily="34" charset="-122"/>
              </a:rPr>
              <a:t>add_1([2])</a:t>
            </a:r>
            <a:r>
              <a:rPr lang="zh-CN" altLang="zh-CN" sz="2000" kern="100" dirty="0">
                <a:latin typeface="微软雅黑" panose="020B0503020204020204" pitchFamily="34" charset="-122"/>
                <a:ea typeface="微软雅黑" panose="020B0503020204020204" pitchFamily="34" charset="-122"/>
                <a:cs typeface="Times New Roman" charset="0"/>
              </a:rPr>
              <a:t>示意图</a:t>
            </a:r>
            <a:r>
              <a:rPr lang="zh-CN"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2" name="文本框 11"/>
          <p:cNvSpPr txBox="1"/>
          <p:nvPr/>
        </p:nvSpPr>
        <p:spPr>
          <a:xfrm>
            <a:off x="1291365" y="905759"/>
            <a:ext cx="5275689" cy="18846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3.3.7</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请同学们再次利用</a:t>
            </a:r>
            <a:r>
              <a:rPr lang="en-US" altLang="zh-CN" sz="2000" kern="100" dirty="0">
                <a:latin typeface="微软雅黑" panose="020B0503020204020204" pitchFamily="34" charset="-122"/>
                <a:ea typeface="微软雅黑" panose="020B0503020204020204" pitchFamily="34" charset="-122"/>
              </a:rPr>
              <a:t>id()</a:t>
            </a:r>
            <a:r>
              <a:rPr lang="zh-CN" altLang="zh-CN" sz="2000" kern="100" dirty="0">
                <a:latin typeface="微软雅黑" panose="020B0503020204020204" pitchFamily="34" charset="-122"/>
                <a:ea typeface="微软雅黑" panose="020B0503020204020204" pitchFamily="34" charset="-122"/>
                <a:cs typeface="Times New Roman" charset="0"/>
              </a:rPr>
              <a:t>函数，将其添加到程序中，验证</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程序：默认参数的诡异</a:t>
            </a:r>
            <a:r>
              <a:rPr lang="en-US" altLang="zh-CN" sz="2000" kern="100" dirty="0">
                <a:latin typeface="微软雅黑" panose="020B0503020204020204" pitchFamily="34" charset="-122"/>
                <a:ea typeface="微软雅黑" panose="020B0503020204020204" pitchFamily="34" charset="-122"/>
              </a:rPr>
              <a:t>1&gt;</a:t>
            </a:r>
            <a:r>
              <a:rPr lang="zh-CN" altLang="zh-CN" sz="2000" kern="100" dirty="0">
                <a:latin typeface="微软雅黑" panose="020B0503020204020204" pitchFamily="34" charset="-122"/>
                <a:ea typeface="微软雅黑" panose="020B0503020204020204" pitchFamily="34" charset="-122"/>
                <a:cs typeface="Times New Roman" charset="0"/>
              </a:rPr>
              <a:t>中每一次调用函数时</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的地址是否有改变，是否与图</a:t>
            </a:r>
            <a:r>
              <a:rPr lang="en-US" altLang="zh-CN" sz="2000" kern="100" dirty="0">
                <a:latin typeface="微软雅黑" panose="020B0503020204020204" pitchFamily="34" charset="-122"/>
                <a:ea typeface="微软雅黑" panose="020B0503020204020204" pitchFamily="34" charset="-122"/>
              </a:rPr>
              <a:t>3-16</a:t>
            </a:r>
            <a:r>
              <a:rPr lang="zh-CN" altLang="zh-CN" sz="2000" kern="100" dirty="0">
                <a:latin typeface="微软雅黑" panose="020B0503020204020204" pitchFamily="34" charset="-122"/>
                <a:ea typeface="微软雅黑" panose="020B0503020204020204" pitchFamily="34" charset="-122"/>
                <a:cs typeface="Times New Roman" charset="0"/>
              </a:rPr>
              <a:t>的说明一致。</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912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7" name="图片 6">
            <a:extLst>
              <a:ext uri="{FF2B5EF4-FFF2-40B4-BE49-F238E27FC236}">
                <a16:creationId xmlns:a16="http://schemas.microsoft.com/office/drawing/2014/main" id="{720645EC-6ED7-4FF9-9167-F0281EDD18DA}"/>
              </a:ext>
            </a:extLst>
          </p:cNvPr>
          <p:cNvPicPr>
            <a:picLocks noChangeAspect="1"/>
          </p:cNvPicPr>
          <p:nvPr/>
        </p:nvPicPr>
        <p:blipFill>
          <a:blip r:embed="rId5"/>
          <a:stretch>
            <a:fillRect/>
          </a:stretch>
        </p:blipFill>
        <p:spPr>
          <a:xfrm>
            <a:off x="2908899" y="2461558"/>
            <a:ext cx="6628202" cy="3218147"/>
          </a:xfrm>
          <a:prstGeom prst="rect">
            <a:avLst/>
          </a:prstGeom>
        </p:spPr>
      </p:pic>
    </p:spTree>
    <p:extLst>
      <p:ext uri="{BB962C8B-B14F-4D97-AF65-F5344CB8AC3E}">
        <p14:creationId xmlns:p14="http://schemas.microsoft.com/office/powerpoint/2010/main" val="120656916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3.4.1 </a:t>
            </a:r>
            <a:r>
              <a:rPr lang="zh-CN" altLang="en-US" dirty="0">
                <a:solidFill>
                  <a:srgbClr val="C00000"/>
                </a:solidFill>
              </a:rPr>
              <a:t>添加列表元素的讨论</a:t>
            </a:r>
          </a:p>
        </p:txBody>
      </p:sp>
      <p:sp>
        <p:nvSpPr>
          <p:cNvPr id="13" name="文本框 12"/>
          <p:cNvSpPr txBox="1"/>
          <p:nvPr/>
        </p:nvSpPr>
        <p:spPr>
          <a:xfrm>
            <a:off x="1547960" y="951264"/>
            <a:ext cx="7773724"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CN" sz="2000" kern="100" dirty="0" err="1">
                <a:latin typeface="微软雅黑" panose="020B0503020204020204" pitchFamily="34" charset="-122"/>
                <a:ea typeface="微软雅黑" panose="020B0503020204020204" pitchFamily="34" charset="-122"/>
              </a:rPr>
              <a:t>L.append</a:t>
            </a:r>
            <a:r>
              <a:rPr lang="en-US" altLang="zh-CN" sz="2000" kern="100" dirty="0">
                <a:latin typeface="微软雅黑" panose="020B0503020204020204" pitchFamily="34" charset="-122"/>
                <a:ea typeface="微软雅黑" panose="020B0503020204020204" pitchFamily="34" charset="-122"/>
              </a:rPr>
              <a:t>(</a:t>
            </a:r>
            <a:r>
              <a:rPr lang="en-US" altLang="zh-CN" sz="2000" kern="100" dirty="0" err="1">
                <a:latin typeface="微软雅黑" panose="020B0503020204020204" pitchFamily="34" charset="-122"/>
                <a:ea typeface="微软雅黑" panose="020B0503020204020204" pitchFamily="34" charset="-122"/>
              </a:rPr>
              <a:t>i</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和 </a:t>
            </a:r>
            <a:r>
              <a:rPr lang="mr-IN" altLang="zh-CN" sz="2000" kern="100" dirty="0">
                <a:latin typeface="微软雅黑" panose="020B0503020204020204" pitchFamily="34" charset="-122"/>
                <a:ea typeface="微软雅黑" panose="020B0503020204020204" pitchFamily="34" charset="-122"/>
              </a:rPr>
              <a:t>L=L+[i] </a:t>
            </a:r>
            <a:r>
              <a:rPr lang="zh-CN" altLang="en-US" sz="2000" kern="100" dirty="0">
                <a:latin typeface="微软雅黑" panose="020B0503020204020204" pitchFamily="34" charset="-122"/>
                <a:ea typeface="微软雅黑" panose="020B0503020204020204" pitchFamily="34" charset="-122"/>
              </a:rPr>
              <a:t>两种方式在时间开销上是有很大差异的！</a:t>
            </a:r>
            <a:endParaRPr lang="en-US" altLang="zh-CN" sz="2000" dirty="0">
              <a:latin typeface="微软雅黑" panose="020B0503020204020204" pitchFamily="34" charset="-122"/>
              <a:ea typeface="微软雅黑" panose="020B0503020204020204" pitchFamily="34" charset="-122"/>
            </a:endParaRPr>
          </a:p>
        </p:txBody>
      </p:sp>
      <p:sp>
        <p:nvSpPr>
          <p:cNvPr id="14" name="文本框 13"/>
          <p:cNvSpPr txBox="1">
            <a:spLocks noChangeArrowheads="1"/>
          </p:cNvSpPr>
          <p:nvPr/>
        </p:nvSpPr>
        <p:spPr bwMode="auto">
          <a:xfrm>
            <a:off x="1246909" y="1462031"/>
            <a:ext cx="5303520" cy="4968876"/>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append()</a:t>
            </a:r>
            <a:r>
              <a:rPr lang="zh-CN" sz="1600" b="1" kern="100" dirty="0">
                <a:effectLst/>
                <a:latin typeface="微软雅黑" panose="020B0503020204020204" pitchFamily="34" charset="-122"/>
                <a:ea typeface="微软雅黑" panose="020B0503020204020204" pitchFamily="34" charset="-122"/>
                <a:cs typeface="Times New Roman" charset="0"/>
              </a:rPr>
              <a:t>和“</a:t>
            </a:r>
            <a:r>
              <a:rPr lang="en-US" sz="1600" b="1" kern="100" dirty="0">
                <a:effectLst/>
                <a:latin typeface="微软雅黑" panose="020B0503020204020204" pitchFamily="34" charset="-122"/>
                <a:ea typeface="微软雅黑" panose="020B0503020204020204" pitchFamily="34" charset="-122"/>
                <a:cs typeface="Times New Roman" charset="0"/>
              </a:rPr>
              <a:t>L+[</a:t>
            </a:r>
            <a:r>
              <a:rPr lang="en-US" sz="1600" b="1" kern="100" dirty="0" err="1">
                <a:effectLst/>
                <a:latin typeface="微软雅黑" panose="020B0503020204020204" pitchFamily="34" charset="-122"/>
                <a:ea typeface="微软雅黑" panose="020B0503020204020204" pitchFamily="34" charset="-122"/>
                <a:cs typeface="Times New Roman" charset="0"/>
              </a:rPr>
              <a:t>i</a:t>
            </a:r>
            <a:r>
              <a:rPr lang="en-US" sz="1600" b="1" kern="100" dirty="0">
                <a:effectLst/>
                <a:latin typeface="微软雅黑" panose="020B0503020204020204" pitchFamily="34" charset="-122"/>
                <a:ea typeface="微软雅黑" panose="020B0503020204020204" pitchFamily="34" charset="-122"/>
                <a:cs typeface="Times New Roman" charset="0"/>
              </a:rPr>
              <a:t>]”</a:t>
            </a:r>
            <a:r>
              <a:rPr lang="zh-CN" sz="1600" b="1" kern="100" dirty="0">
                <a:effectLst/>
                <a:latin typeface="微软雅黑" panose="020B0503020204020204" pitchFamily="34" charset="-122"/>
                <a:ea typeface="微软雅黑" panose="020B0503020204020204" pitchFamily="34" charset="-122"/>
                <a:cs typeface="Times New Roman" charset="0"/>
              </a:rPr>
              <a:t>时间</a:t>
            </a:r>
            <a:r>
              <a:rPr lang="zh-CN" altLang="en-US" sz="1600" b="1" kern="100" dirty="0">
                <a:effectLst/>
                <a:latin typeface="微软雅黑" panose="020B0503020204020204" pitchFamily="34" charset="-122"/>
                <a:ea typeface="微软雅黑" panose="020B0503020204020204" pitchFamily="34" charset="-122"/>
                <a:cs typeface="Times New Roman" charset="0"/>
              </a:rPr>
              <a:t>开销</a:t>
            </a:r>
            <a:r>
              <a:rPr lang="zh-CN" sz="1600" b="1" kern="100" dirty="0">
                <a:effectLst/>
                <a:latin typeface="微软雅黑" panose="020B0503020204020204" pitchFamily="34" charset="-122"/>
                <a:ea typeface="微软雅黑" panose="020B0503020204020204" pitchFamily="34" charset="-122"/>
                <a:cs typeface="Times New Roman" charset="0"/>
              </a:rPr>
              <a:t>对比</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time</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test_time</a:t>
            </a:r>
            <a:r>
              <a:rPr lang="en-US" sz="1600" kern="100" dirty="0">
                <a:effectLst/>
                <a:latin typeface="微软雅黑" panose="020B0503020204020204" pitchFamily="34" charset="-122"/>
                <a:ea typeface="微软雅黑" panose="020B0503020204020204" pitchFamily="34" charset="-122"/>
                <a:cs typeface="Times New Roman" charset="0"/>
              </a:rPr>
              <a:t>(k):</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 k=”,k)</a:t>
            </a:r>
            <a:r>
              <a:rPr lang="en-US"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a:effectLst/>
                <a:latin typeface="微软雅黑" panose="020B0503020204020204" pitchFamily="34" charset="-122"/>
                <a:ea typeface="微软雅黑" panose="020B0503020204020204" pitchFamily="34" charset="-122"/>
                <a:cs typeface="Times New Roman" charset="0"/>
              </a:rPr>
              <a:t>[]</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   </a:t>
            </a:r>
            <a:r>
              <a:rPr lang="en-US" sz="1600" kern="100" dirty="0">
                <a:effectLst/>
                <a:latin typeface="微软雅黑" panose="020B0503020204020204" pitchFamily="34" charset="-122"/>
                <a:ea typeface="微软雅黑" panose="020B0503020204020204" pitchFamily="34" charset="-122"/>
                <a:cs typeface="Times New Roman" charset="0"/>
              </a:rPr>
              <a:t> start=</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range(k):</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L.append</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elapsed=</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()-start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使用</a:t>
            </a:r>
            <a:r>
              <a:rPr lang="en-US" sz="1600" kern="100" dirty="0">
                <a:effectLst/>
                <a:latin typeface="微软雅黑" panose="020B0503020204020204" pitchFamily="34" charset="-122"/>
                <a:ea typeface="微软雅黑" panose="020B0503020204020204" pitchFamily="34" charset="-122"/>
                <a:cs typeface="Times New Roman" charset="0"/>
              </a:rPr>
              <a:t>append</a:t>
            </a:r>
            <a:r>
              <a:rPr lang="zh-CN" sz="1600" kern="100" dirty="0">
                <a:effectLst/>
                <a:latin typeface="微软雅黑" panose="020B0503020204020204" pitchFamily="34" charset="-122"/>
                <a:ea typeface="微软雅黑" panose="020B0503020204020204" pitchFamily="34" charset="-122"/>
                <a:cs typeface="Times New Roman" charset="0"/>
              </a:rPr>
              <a:t>花时间：</a:t>
            </a:r>
            <a:r>
              <a:rPr lang="en-US" sz="1600" kern="100" dirty="0">
                <a:effectLst/>
                <a:latin typeface="微软雅黑" panose="020B0503020204020204" pitchFamily="34" charset="-122"/>
                <a:ea typeface="微软雅黑" panose="020B0503020204020204" pitchFamily="34" charset="-122"/>
                <a:cs typeface="Times New Roman" charset="0"/>
              </a:rPr>
              <a:t>",elapsed)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start=</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range(k):</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elapsed=</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()-start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使用</a:t>
            </a:r>
            <a:r>
              <a:rPr lang="en-US" sz="1600" kern="100" dirty="0">
                <a:effectLst/>
                <a:latin typeface="微软雅黑" panose="020B0503020204020204" pitchFamily="34" charset="-122"/>
                <a:ea typeface="微软雅黑" panose="020B0503020204020204" pitchFamily="34" charset="-122"/>
                <a:cs typeface="Times New Roman" charset="0"/>
              </a:rPr>
              <a:t>L=L+[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花时间：</a:t>
            </a:r>
            <a:r>
              <a:rPr lang="en-US" sz="1600" kern="100" dirty="0">
                <a:effectLst/>
                <a:latin typeface="微软雅黑" panose="020B0503020204020204" pitchFamily="34" charset="-122"/>
                <a:ea typeface="微软雅黑" panose="020B0503020204020204" pitchFamily="34" charset="-122"/>
                <a:cs typeface="Times New Roman" charset="0"/>
              </a:rPr>
              <a:t>",elapsed)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test_time</a:t>
            </a:r>
            <a:r>
              <a:rPr lang="en-US" sz="1600" kern="100" dirty="0">
                <a:effectLst/>
                <a:latin typeface="微软雅黑" panose="020B0503020204020204" pitchFamily="34" charset="-122"/>
                <a:ea typeface="微软雅黑" panose="020B0503020204020204" pitchFamily="34" charset="-122"/>
                <a:cs typeface="Times New Roman" charset="0"/>
              </a:rPr>
              <a:t>(5000)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test_time</a:t>
            </a:r>
            <a:r>
              <a:rPr lang="en-US" sz="1600" kern="100" dirty="0">
                <a:effectLst/>
                <a:latin typeface="微软雅黑" panose="020B0503020204020204" pitchFamily="34" charset="-122"/>
                <a:ea typeface="微软雅黑" panose="020B0503020204020204" pitchFamily="34" charset="-122"/>
                <a:cs typeface="Times New Roman" charset="0"/>
              </a:rPr>
              <a:t>(10000)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test_time</a:t>
            </a:r>
            <a:r>
              <a:rPr lang="en-US" sz="1600" kern="100" dirty="0">
                <a:effectLst/>
                <a:latin typeface="微软雅黑" panose="020B0503020204020204" pitchFamily="34" charset="-122"/>
                <a:ea typeface="微软雅黑" panose="020B0503020204020204" pitchFamily="34" charset="-122"/>
                <a:cs typeface="Times New Roman" charset="0"/>
              </a:rPr>
              <a:t>(20000)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test_time</a:t>
            </a:r>
            <a:r>
              <a:rPr lang="en-US" sz="1600" kern="100" dirty="0">
                <a:effectLst/>
                <a:latin typeface="微软雅黑" panose="020B0503020204020204" pitchFamily="34" charset="-122"/>
                <a:ea typeface="微软雅黑" panose="020B0503020204020204" pitchFamily="34" charset="-122"/>
                <a:cs typeface="Times New Roman" charset="0"/>
              </a:rPr>
              <a:t>(40000)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513" y="1507729"/>
            <a:ext cx="3562847" cy="2438740"/>
          </a:xfrm>
          <a:prstGeom prst="rect">
            <a:avLst/>
          </a:prstGeom>
        </p:spPr>
      </p:pic>
      <p:sp>
        <p:nvSpPr>
          <p:cNvPr id="16" name="文本框 15"/>
          <p:cNvSpPr txBox="1"/>
          <p:nvPr/>
        </p:nvSpPr>
        <p:spPr>
          <a:xfrm>
            <a:off x="6668761" y="4229149"/>
            <a:ext cx="4155611" cy="2031325"/>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结果：</a:t>
            </a:r>
            <a:r>
              <a:rPr lang="en-US" altLang="zh-CN" kern="100" dirty="0">
                <a:latin typeface="微软雅黑" panose="020B0503020204020204" pitchFamily="34" charset="-122"/>
                <a:ea typeface="微软雅黑" panose="020B0503020204020204" pitchFamily="34" charset="-122"/>
              </a:rPr>
              <a:t>append()</a:t>
            </a:r>
            <a:r>
              <a:rPr lang="zh-CN" altLang="en-US" kern="100" dirty="0">
                <a:latin typeface="微软雅黑" panose="020B0503020204020204" pitchFamily="34" charset="-122"/>
                <a:ea typeface="微软雅黑" panose="020B0503020204020204" pitchFamily="34" charset="-122"/>
              </a:rPr>
              <a:t>的时间开销远小于</a:t>
            </a:r>
            <a:r>
              <a:rPr lang="en-US" altLang="zh-CN" kern="100" dirty="0">
                <a:latin typeface="微软雅黑" panose="020B0503020204020204" pitchFamily="34" charset="-122"/>
                <a:ea typeface="微软雅黑" panose="020B0503020204020204" pitchFamily="34" charset="-122"/>
              </a:rPr>
              <a:t>L=L+[</a:t>
            </a:r>
            <a:r>
              <a:rPr lang="en-US" altLang="zh-CN" kern="100" dirty="0" err="1">
                <a:latin typeface="微软雅黑" panose="020B0503020204020204" pitchFamily="34" charset="-122"/>
                <a:ea typeface="微软雅黑" panose="020B0503020204020204" pitchFamily="34" charset="-122"/>
              </a:rPr>
              <a:t>i</a:t>
            </a:r>
            <a:r>
              <a:rPr lang="en-US"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，为什么</a:t>
            </a:r>
            <a:r>
              <a:rPr lang="en-US" altLang="zh-CN" kern="100" dirty="0">
                <a:latin typeface="微软雅黑" panose="020B0503020204020204" pitchFamily="34" charset="-122"/>
                <a:ea typeface="微软雅黑" panose="020B0503020204020204" pitchFamily="34" charset="-122"/>
              </a:rPr>
              <a:t>append()</a:t>
            </a:r>
            <a:r>
              <a:rPr lang="zh-CN" altLang="en-US" kern="100" dirty="0">
                <a:latin typeface="微软雅黑" panose="020B0503020204020204" pitchFamily="34" charset="-122"/>
                <a:ea typeface="微软雅黑" panose="020B0503020204020204" pitchFamily="34" charset="-122"/>
              </a:rPr>
              <a:t>很快？</a:t>
            </a:r>
            <a:endParaRPr lang="en-US" altLang="zh-CN" kern="100" dirty="0">
              <a:latin typeface="微软雅黑" panose="020B0503020204020204" pitchFamily="34" charset="-122"/>
              <a:ea typeface="微软雅黑" panose="020B0503020204020204" pitchFamily="34" charset="-122"/>
            </a:endParaRPr>
          </a:p>
          <a:p>
            <a:pPr marL="342900" indent="-342900">
              <a:buClr>
                <a:srgbClr val="FF0000"/>
              </a:buClr>
              <a:buFont typeface="Arial" panose="020B0604020202020204" pitchFamily="34" charset="0"/>
              <a:buChar char="•"/>
            </a:pPr>
            <a:r>
              <a:rPr lang="en-US" altLang="zh-CN" kern="100" dirty="0">
                <a:latin typeface="微软雅黑" panose="020B0503020204020204" pitchFamily="34" charset="-122"/>
                <a:ea typeface="微软雅黑" panose="020B0503020204020204" pitchFamily="34" charset="-122"/>
              </a:rPr>
              <a:t>L=L+[</a:t>
            </a:r>
            <a:r>
              <a:rPr lang="en-US" altLang="zh-CN" kern="100" dirty="0" err="1">
                <a:latin typeface="微软雅黑" panose="020B0503020204020204" pitchFamily="34" charset="-122"/>
                <a:ea typeface="微软雅黑" panose="020B0503020204020204" pitchFamily="34" charset="-122"/>
              </a:rPr>
              <a:t>i</a:t>
            </a:r>
            <a:r>
              <a:rPr lang="en-US"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每次执行时将原列表复制一次产生一个新列表，而每次的复制过程都会产生大量的时间开销</a:t>
            </a:r>
            <a:endParaRPr lang="en-US" altLang="zh-CN" kern="100" dirty="0">
              <a:latin typeface="微软雅黑" panose="020B0503020204020204" pitchFamily="34" charset="-122"/>
              <a:ea typeface="微软雅黑" panose="020B0503020204020204" pitchFamily="34" charset="-122"/>
            </a:endParaRPr>
          </a:p>
          <a:p>
            <a:pPr marL="342900" indent="-342900">
              <a:buClr>
                <a:srgbClr val="FF0000"/>
              </a:buClr>
              <a:buFont typeface="Arial" panose="020B0604020202020204" pitchFamily="34" charset="0"/>
              <a:buChar char="•"/>
            </a:pPr>
            <a:r>
              <a:rPr lang="en-US" altLang="zh-CN" kern="100" dirty="0">
                <a:latin typeface="微软雅黑" panose="020B0503020204020204" pitchFamily="34" charset="-122"/>
                <a:ea typeface="微软雅黑" panose="020B0503020204020204" pitchFamily="34" charset="-122"/>
              </a:rPr>
              <a:t>append()</a:t>
            </a:r>
            <a:r>
              <a:rPr lang="zh-CN" altLang="en-US" kern="100" dirty="0">
                <a:latin typeface="微软雅黑" panose="020B0503020204020204" pitchFamily="34" charset="-122"/>
                <a:ea typeface="微软雅黑" panose="020B0503020204020204" pitchFamily="34" charset="-122"/>
              </a:rPr>
              <a:t>只是将新元素直接添加到原列表中，不会产生新列表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0229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7" name="文本框 6"/>
          <p:cNvSpPr txBox="1"/>
          <p:nvPr/>
        </p:nvSpPr>
        <p:spPr>
          <a:xfrm>
            <a:off x="1984338" y="955954"/>
            <a:ext cx="8156625" cy="7078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kern="100" dirty="0">
                <a:latin typeface="微软雅黑" panose="020B0503020204020204" pitchFamily="34" charset="-122"/>
                <a:ea typeface="微软雅黑" panose="020B0503020204020204" pitchFamily="34" charset="-122"/>
              </a:rPr>
              <a:t>列表被改变是危险的</a:t>
            </a:r>
            <a:endParaRPr lang="en-US" altLang="zh-CN" sz="2000" kern="100" dirty="0">
              <a:latin typeface="微软雅黑" panose="020B0503020204020204" pitchFamily="34" charset="-122"/>
              <a:ea typeface="微软雅黑" panose="020B0503020204020204" pitchFamily="34" charset="-122"/>
            </a:endParaRPr>
          </a:p>
          <a:p>
            <a:r>
              <a:rPr lang="zh-CN" altLang="en-US" sz="2000" kern="100" dirty="0">
                <a:latin typeface="微软雅黑" panose="020B0503020204020204" pitchFamily="34" charset="-122"/>
                <a:ea typeface="微软雅黑" panose="020B0503020204020204" pitchFamily="34" charset="-122"/>
              </a:rPr>
              <a:t>    例如见下面的程序，为什么是错误的？</a:t>
            </a:r>
            <a:endParaRPr lang="en-US" altLang="zh-CN" sz="2000" kern="100" dirty="0">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2558474" y="1781651"/>
            <a:ext cx="4533049" cy="184594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程序：移除列表中为</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的元素</a:t>
            </a:r>
            <a:r>
              <a:rPr lang="en-US" sz="1600" b="1" kern="100" dirty="0">
                <a:effectLst/>
                <a:latin typeface="微软雅黑" panose="020B0503020204020204" pitchFamily="34" charset="-122"/>
                <a:ea typeface="微软雅黑" panose="020B0503020204020204" pitchFamily="34" charset="-122"/>
                <a:cs typeface="Times New Roman" charset="0"/>
              </a:rPr>
              <a:t>_2</a:t>
            </a:r>
            <a:r>
              <a:rPr lang="zh-CN" sz="1600" b="1" kern="100" dirty="0">
                <a:effectLst/>
                <a:latin typeface="微软雅黑" panose="020B0503020204020204" pitchFamily="34" charset="-122"/>
                <a:ea typeface="微软雅黑" panose="020B0503020204020204" pitchFamily="34" charset="-122"/>
                <a:cs typeface="Times New Roman" charset="0"/>
              </a:rPr>
              <a:t>（错误）</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L=[0,0,1,2,3,0,1]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while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&lt; </a:t>
            </a:r>
            <a:r>
              <a:rPr lang="en-US" sz="1600" kern="100" dirty="0" err="1">
                <a:effectLst/>
                <a:latin typeface="微软雅黑" panose="020B0503020204020204" pitchFamily="34" charset="-122"/>
                <a:ea typeface="微软雅黑" panose="020B0503020204020204" pitchFamily="34" charset="-122"/>
                <a:cs typeface="Times New Roman" charset="0"/>
              </a:rPr>
              <a:t>len</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if 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]==0: </a:t>
            </a:r>
            <a:r>
              <a:rPr lang="en-US" sz="1600" kern="100" dirty="0" err="1">
                <a:effectLst/>
                <a:latin typeface="微软雅黑" panose="020B0503020204020204" pitchFamily="34" charset="-122"/>
                <a:ea typeface="微软雅黑" panose="020B0503020204020204" pitchFamily="34" charset="-122"/>
                <a:cs typeface="Times New Roman" charset="0"/>
              </a:rPr>
              <a:t>L.remove</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   #</a:t>
            </a:r>
            <a:r>
              <a:rPr lang="zh-CN" sz="1600" kern="100" dirty="0">
                <a:effectLst/>
                <a:latin typeface="微软雅黑" panose="020B0503020204020204" pitchFamily="34" charset="-122"/>
                <a:ea typeface="微软雅黑" panose="020B0503020204020204" pitchFamily="34" charset="-122"/>
                <a:cs typeface="Times New Roman" charset="0"/>
              </a:rPr>
              <a:t>输出结果为：</a:t>
            </a:r>
            <a:r>
              <a:rPr lang="en-US" sz="1600" kern="100" dirty="0">
                <a:effectLst/>
                <a:latin typeface="微软雅黑" panose="020B0503020204020204" pitchFamily="34" charset="-122"/>
                <a:ea typeface="微软雅黑" panose="020B0503020204020204" pitchFamily="34" charset="-122"/>
                <a:cs typeface="Times New Roman" charset="0"/>
              </a:rPr>
              <a:t>[1, 2, 3, 0, 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9" name="文本框 8"/>
          <p:cNvSpPr txBox="1">
            <a:spLocks noChangeArrowheads="1"/>
          </p:cNvSpPr>
          <p:nvPr/>
        </p:nvSpPr>
        <p:spPr bwMode="auto">
          <a:xfrm>
            <a:off x="2558474" y="4564726"/>
            <a:ext cx="4217327" cy="1333663"/>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程序：移除列表中为</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的元素改进</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L=[0,0,1,2,3,0,1]</a:t>
            </a:r>
            <a:r>
              <a:rPr lang="zh-CN" alt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while 0 in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L.remove</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print(L)</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0" name="文本框 9"/>
          <p:cNvSpPr txBox="1"/>
          <p:nvPr/>
        </p:nvSpPr>
        <p:spPr>
          <a:xfrm>
            <a:off x="2427439" y="6010721"/>
            <a:ext cx="686061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建议大家在长列表循环中尽量减少使用</a:t>
            </a:r>
            <a:r>
              <a:rPr lang="en-US" altLang="zh-CN" sz="2000" dirty="0">
                <a:latin typeface="微软雅黑" panose="020B0503020204020204" pitchFamily="34" charset="-122"/>
                <a:ea typeface="微软雅黑" panose="020B0503020204020204" pitchFamily="34" charset="-122"/>
                <a:cs typeface="Times New Roman" charset="0"/>
              </a:rPr>
              <a:t>remove()</a:t>
            </a:r>
            <a:endParaRPr lang="zh-CN" altLang="en-US" sz="2000" dirty="0">
              <a:latin typeface="微软雅黑" panose="020B0503020204020204" pitchFamily="34" charset="-122"/>
              <a:ea typeface="微软雅黑" panose="020B0503020204020204" pitchFamily="34" charset="-122"/>
              <a:cs typeface="Times New Roman" charset="0"/>
            </a:endParaRPr>
          </a:p>
        </p:txBody>
      </p:sp>
      <p:sp>
        <p:nvSpPr>
          <p:cNvPr id="11" name="矩形 10"/>
          <p:cNvSpPr/>
          <p:nvPr/>
        </p:nvSpPr>
        <p:spPr>
          <a:xfrm>
            <a:off x="1984338" y="3890079"/>
            <a:ext cx="4589030" cy="646331"/>
          </a:xfrm>
          <a:prstGeom prst="rect">
            <a:avLst/>
          </a:prstGeom>
        </p:spPr>
        <p:txBody>
          <a:bodyPr wrap="square">
            <a:spAutoFit/>
          </a:bodyPr>
          <a:lstStyle/>
          <a:p>
            <a:pPr marL="342900" indent="-342900">
              <a:buClr>
                <a:srgbClr val="FF0000"/>
              </a:buClr>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思考一下，改程序至少有三种修改方法</a:t>
            </a:r>
            <a:endParaRPr lang="en-US" altLang="zh-CN" kern="100" dirty="0">
              <a:latin typeface="微软雅黑" panose="020B0503020204020204" pitchFamily="34" charset="-122"/>
              <a:ea typeface="微软雅黑" panose="020B0503020204020204" pitchFamily="34" charset="-122"/>
            </a:endParaRPr>
          </a:p>
          <a:p>
            <a:pPr marL="342900" indent="-342900">
              <a:buClr>
                <a:srgbClr val="FF0000"/>
              </a:buClr>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方法一：</a:t>
            </a:r>
            <a:endParaRPr lang="en-US" altLang="zh-CN" dirty="0">
              <a:latin typeface="微软雅黑" panose="020B0503020204020204" pitchFamily="34" charset="-122"/>
              <a:ea typeface="微软雅黑" panose="020B0503020204020204" pitchFamily="34" charset="-122"/>
            </a:endParaRPr>
          </a:p>
        </p:txBody>
      </p:sp>
      <p:sp>
        <p:nvSpPr>
          <p:cNvPr id="12" name="矩形 11"/>
          <p:cNvSpPr/>
          <p:nvPr/>
        </p:nvSpPr>
        <p:spPr>
          <a:xfrm>
            <a:off x="6807647" y="4811901"/>
            <a:ext cx="298474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使用 </a:t>
            </a:r>
            <a:r>
              <a:rPr lang="en-US" altLang="zh-CN" dirty="0">
                <a:latin typeface="微软雅黑" panose="020B0503020204020204" pitchFamily="34" charset="-122"/>
                <a:ea typeface="微软雅黑" panose="020B0503020204020204" pitchFamily="34" charset="-122"/>
              </a:rPr>
              <a:t>while(0 in L):</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L.remove</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6017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18" name="文本框 17"/>
          <p:cNvSpPr txBox="1"/>
          <p:nvPr/>
        </p:nvSpPr>
        <p:spPr>
          <a:xfrm>
            <a:off x="1793250" y="857087"/>
            <a:ext cx="8605500" cy="193899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rPr>
              <a:t>这三种删除列表元素的方法执行起来是否有时间上的差异？</a:t>
            </a: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rPr>
              <a:t>举一个具体的例子来比较：设</a:t>
            </a:r>
            <a:r>
              <a:rPr lang="zh-CN" altLang="zh-CN" sz="2000" kern="100" dirty="0">
                <a:latin typeface="微软雅黑" panose="020B0503020204020204" pitchFamily="34" charset="-122"/>
                <a:ea typeface="微软雅黑" panose="020B0503020204020204" pitchFamily="34" charset="-122"/>
                <a:cs typeface="Times New Roman" charset="0"/>
              </a:rPr>
              <a:t>列表</a:t>
            </a:r>
            <a:r>
              <a:rPr lang="en-US" altLang="zh-CN" sz="2000" kern="100" dirty="0">
                <a:latin typeface="微软雅黑" panose="020B0503020204020204" pitchFamily="34" charset="-122"/>
                <a:ea typeface="微软雅黑" panose="020B0503020204020204" pitchFamily="34" charset="-122"/>
                <a:cs typeface="Times New Roman" charset="0"/>
              </a:rPr>
              <a:t>L</a:t>
            </a:r>
            <a:r>
              <a:rPr lang="zh-CN" altLang="zh-CN" sz="2000" kern="100" dirty="0">
                <a:latin typeface="微软雅黑" panose="020B0503020204020204" pitchFamily="34" charset="-122"/>
                <a:ea typeface="微软雅黑" panose="020B0503020204020204" pitchFamily="34" charset="-122"/>
                <a:cs typeface="Times New Roman" charset="0"/>
              </a:rPr>
              <a:t>是由</a:t>
            </a:r>
            <a:r>
              <a:rPr lang="en-US" altLang="zh-CN" sz="2000" kern="100" dirty="0">
                <a:latin typeface="微软雅黑" panose="020B0503020204020204" pitchFamily="34" charset="-122"/>
                <a:ea typeface="微软雅黑" panose="020B0503020204020204" pitchFamily="34" charset="-122"/>
              </a:rPr>
              <a:t>1,000,000</a:t>
            </a:r>
            <a:r>
              <a:rPr lang="zh-CN" altLang="zh-CN" sz="2000" kern="100" dirty="0">
                <a:latin typeface="微软雅黑" panose="020B0503020204020204" pitchFamily="34" charset="-122"/>
                <a:ea typeface="微软雅黑" panose="020B0503020204020204" pitchFamily="34" charset="-122"/>
                <a:cs typeface="Times New Roman" charset="0"/>
              </a:rPr>
              <a:t>个</a:t>
            </a:r>
            <a:r>
              <a:rPr lang="en-US" altLang="zh-CN" sz="2000" kern="100" dirty="0">
                <a:latin typeface="微软雅黑" panose="020B0503020204020204" pitchFamily="34" charset="-122"/>
                <a:ea typeface="微软雅黑" panose="020B0503020204020204" pitchFamily="34" charset="-122"/>
              </a:rPr>
              <a:t>1</a:t>
            </a:r>
            <a:r>
              <a:rPr lang="zh-CN" altLang="zh-CN" sz="2000" kern="100" dirty="0">
                <a:latin typeface="微软雅黑" panose="020B0503020204020204" pitchFamily="34" charset="-122"/>
                <a:ea typeface="微软雅黑" panose="020B0503020204020204" pitchFamily="34" charset="-122"/>
                <a:cs typeface="Times New Roman" charset="0"/>
              </a:rPr>
              <a:t>和</a:t>
            </a:r>
            <a:r>
              <a:rPr lang="en-US" altLang="zh-CN" sz="2000" kern="100" dirty="0">
                <a:latin typeface="微软雅黑" panose="020B0503020204020204" pitchFamily="34" charset="-122"/>
                <a:ea typeface="微软雅黑" panose="020B0503020204020204" pitchFamily="34" charset="-122"/>
              </a:rPr>
              <a:t>1,000</a:t>
            </a:r>
            <a:r>
              <a:rPr lang="zh-CN" altLang="zh-CN" sz="2000" kern="100" dirty="0">
                <a:latin typeface="微软雅黑" panose="020B0503020204020204" pitchFamily="34" charset="-122"/>
                <a:ea typeface="微软雅黑" panose="020B0503020204020204" pitchFamily="34" charset="-122"/>
                <a:cs typeface="Times New Roman" charset="0"/>
              </a:rPr>
              <a:t>个</a:t>
            </a:r>
            <a:r>
              <a:rPr lang="en-US" altLang="zh-CN" sz="2000" kern="100" dirty="0">
                <a:latin typeface="微软雅黑" panose="020B0503020204020204" pitchFamily="34" charset="-122"/>
                <a:ea typeface="微软雅黑" panose="020B0503020204020204" pitchFamily="34" charset="-122"/>
              </a:rPr>
              <a:t>0</a:t>
            </a:r>
            <a:r>
              <a:rPr lang="zh-CN" altLang="zh-CN" sz="2000" kern="100" dirty="0">
                <a:latin typeface="微软雅黑" panose="020B0503020204020204" pitchFamily="34" charset="-122"/>
                <a:ea typeface="微软雅黑" panose="020B0503020204020204" pitchFamily="34" charset="-122"/>
                <a:cs typeface="Times New Roman" charset="0"/>
              </a:rPr>
              <a:t>组成</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请将列表</a:t>
            </a:r>
            <a:r>
              <a:rPr lang="en-US" altLang="zh-CN" sz="2000" kern="100" dirty="0">
                <a:latin typeface="微软雅黑" panose="020B0503020204020204" pitchFamily="34" charset="-122"/>
                <a:ea typeface="微软雅黑" panose="020B0503020204020204" pitchFamily="34" charset="-122"/>
              </a:rPr>
              <a:t>L</a:t>
            </a:r>
            <a:r>
              <a:rPr lang="zh-CN" altLang="zh-CN" sz="2000" kern="100" dirty="0">
                <a:latin typeface="微软雅黑" panose="020B0503020204020204" pitchFamily="34" charset="-122"/>
                <a:ea typeface="微软雅黑" panose="020B0503020204020204" pitchFamily="34" charset="-122"/>
                <a:cs typeface="Times New Roman" charset="0"/>
              </a:rPr>
              <a:t>中所有</a:t>
            </a:r>
            <a:r>
              <a:rPr lang="en-US" altLang="zh-CN" sz="2000" kern="100" dirty="0">
                <a:latin typeface="微软雅黑" panose="020B0503020204020204" pitchFamily="34" charset="-122"/>
                <a:ea typeface="微软雅黑" panose="020B0503020204020204" pitchFamily="34" charset="-122"/>
              </a:rPr>
              <a:t>0</a:t>
            </a:r>
            <a:r>
              <a:rPr lang="zh-CN" altLang="zh-CN" sz="2000" kern="100" dirty="0">
                <a:latin typeface="微软雅黑" panose="020B0503020204020204" pitchFamily="34" charset="-122"/>
                <a:ea typeface="微软雅黑" panose="020B0503020204020204" pitchFamily="34" charset="-122"/>
                <a:cs typeface="Times New Roman" charset="0"/>
              </a:rPr>
              <a:t>去掉。</a:t>
            </a:r>
            <a:r>
              <a:rPr lang="zh-CN" altLang="en-US" sz="2000" kern="100" dirty="0">
                <a:latin typeface="微软雅黑" panose="020B0503020204020204" pitchFamily="34" charset="-122"/>
                <a:ea typeface="微软雅黑" panose="020B0503020204020204" pitchFamily="34" charset="-122"/>
                <a:cs typeface="Times New Roman" charset="0"/>
              </a:rPr>
              <a:t>从时间上判断这三种方法的优劣。</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nSpc>
                <a:spcPct val="15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测试方法一执行时间</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endParaRPr>
          </a:p>
        </p:txBody>
      </p:sp>
      <p:sp>
        <p:nvSpPr>
          <p:cNvPr id="19" name="文本框 18"/>
          <p:cNvSpPr txBox="1">
            <a:spLocks noChangeArrowheads="1"/>
          </p:cNvSpPr>
          <p:nvPr/>
        </p:nvSpPr>
        <p:spPr bwMode="auto">
          <a:xfrm>
            <a:off x="2152650" y="3028836"/>
            <a:ext cx="7099531" cy="2474892"/>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程序：将列表中的</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去掉方法</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time  #</a:t>
            </a:r>
            <a:r>
              <a:rPr lang="zh-CN" sz="1600" kern="100" dirty="0">
                <a:effectLst/>
                <a:latin typeface="微软雅黑" panose="020B0503020204020204" pitchFamily="34" charset="-122"/>
                <a:ea typeface="微软雅黑" panose="020B0503020204020204" pitchFamily="34" charset="-122"/>
                <a:cs typeface="Times New Roman" charset="0"/>
              </a:rPr>
              <a:t>引入</a:t>
            </a:r>
            <a:r>
              <a:rPr lang="en-US" sz="1600" kern="100" dirty="0">
                <a:effectLst/>
                <a:latin typeface="微软雅黑" panose="020B0503020204020204" pitchFamily="34" charset="-122"/>
                <a:ea typeface="微软雅黑" panose="020B0503020204020204" pitchFamily="34" charset="-122"/>
                <a:cs typeface="Times New Roman" charset="0"/>
              </a:rPr>
              <a:t>time</a:t>
            </a:r>
            <a:r>
              <a:rPr lang="zh-CN" sz="1600" kern="100" dirty="0">
                <a:effectLst/>
                <a:latin typeface="微软雅黑" panose="020B0503020204020204" pitchFamily="34" charset="-122"/>
                <a:ea typeface="微软雅黑" panose="020B0503020204020204" pitchFamily="34" charset="-122"/>
                <a:cs typeface="Times New Roman" charset="0"/>
              </a:rPr>
              <a:t>模块</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start=</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range(1000000)]+[0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while 0 in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L.remove</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elapsed=</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()-start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方法一：</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用</a:t>
            </a:r>
            <a:r>
              <a:rPr lang="en-US" sz="1600" kern="100" dirty="0">
                <a:effectLst/>
                <a:latin typeface="微软雅黑" panose="020B0503020204020204" pitchFamily="34" charset="-122"/>
                <a:ea typeface="微软雅黑" panose="020B0503020204020204" pitchFamily="34" charset="-122"/>
                <a:cs typeface="Times New Roman" charset="0"/>
              </a:rPr>
              <a:t>while 0 in L, remove</a:t>
            </a:r>
            <a:r>
              <a:rPr lang="zh-CN" sz="1600" kern="100" dirty="0">
                <a:effectLst/>
                <a:latin typeface="微软雅黑" panose="020B0503020204020204" pitchFamily="34" charset="-122"/>
                <a:ea typeface="微软雅黑" panose="020B0503020204020204" pitchFamily="34" charset="-122"/>
                <a:cs typeface="Times New Roman" charset="0"/>
              </a:rPr>
              <a:t>后列表长度</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len</a:t>
            </a:r>
            <a:r>
              <a:rPr lang="en-US" sz="1600" kern="100" dirty="0">
                <a:effectLst/>
                <a:latin typeface="微软雅黑" panose="020B0503020204020204" pitchFamily="34" charset="-122"/>
                <a:ea typeface="微软雅黑" panose="020B0503020204020204" pitchFamily="34" charset="-122"/>
                <a:cs typeface="Times New Roman" charset="0"/>
              </a:rPr>
              <a:t>(L),"</a:t>
            </a:r>
            <a:r>
              <a:rPr lang="zh-CN" sz="1600" kern="100" dirty="0">
                <a:effectLst/>
                <a:latin typeface="微软雅黑" panose="020B0503020204020204" pitchFamily="34" charset="-122"/>
                <a:ea typeface="微软雅黑" panose="020B0503020204020204" pitchFamily="34" charset="-122"/>
                <a:cs typeface="Times New Roman" charset="0"/>
              </a:rPr>
              <a:t>花时间：</a:t>
            </a:r>
            <a:r>
              <a:rPr lang="en-US" sz="1600" kern="100" dirty="0">
                <a:effectLst/>
                <a:latin typeface="微软雅黑" panose="020B0503020204020204" pitchFamily="34" charset="-122"/>
                <a:ea typeface="微软雅黑" panose="020B0503020204020204" pitchFamily="34" charset="-122"/>
                <a:cs typeface="Times New Roman" charset="0"/>
              </a:rPr>
              <a:t>", elapsed)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322" y="5993539"/>
            <a:ext cx="6058746" cy="447737"/>
          </a:xfrm>
          <a:prstGeom prst="rect">
            <a:avLst/>
          </a:prstGeom>
        </p:spPr>
      </p:pic>
    </p:spTree>
    <p:extLst>
      <p:ext uri="{BB962C8B-B14F-4D97-AF65-F5344CB8AC3E}">
        <p14:creationId xmlns:p14="http://schemas.microsoft.com/office/powerpoint/2010/main" val="159405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6" name="文本框 5"/>
          <p:cNvSpPr txBox="1"/>
          <p:nvPr/>
        </p:nvSpPr>
        <p:spPr>
          <a:xfrm>
            <a:off x="1912762" y="805332"/>
            <a:ext cx="7445555" cy="3447098"/>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charset="0"/>
              </a:rPr>
              <a:t>测试方法二执行时间</a:t>
            </a: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测试方法三执行时间</a:t>
            </a:r>
            <a:r>
              <a:rPr lang="zh-CN" altLang="zh-CN" sz="2000" dirty="0"/>
              <a:t> </a:t>
            </a:r>
            <a:endParaRPr lang="en-US" altLang="zh-CN" sz="2000" kern="100" dirty="0">
              <a:latin typeface="Times New Roman" charset="0"/>
            </a:endParaRPr>
          </a:p>
        </p:txBody>
      </p:sp>
      <p:sp>
        <p:nvSpPr>
          <p:cNvPr id="7" name="文本框 6"/>
          <p:cNvSpPr txBox="1">
            <a:spLocks noChangeArrowheads="1"/>
          </p:cNvSpPr>
          <p:nvPr/>
        </p:nvSpPr>
        <p:spPr bwMode="auto">
          <a:xfrm>
            <a:off x="1912763" y="1162831"/>
            <a:ext cx="7492047" cy="260973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程序：将列表中的</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去掉方法</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time  #</a:t>
            </a:r>
            <a:r>
              <a:rPr lang="zh-CN" sz="1600" kern="100" dirty="0">
                <a:effectLst/>
                <a:latin typeface="微软雅黑" panose="020B0503020204020204" pitchFamily="34" charset="-122"/>
                <a:ea typeface="微软雅黑" panose="020B0503020204020204" pitchFamily="34" charset="-122"/>
                <a:cs typeface="Times New Roman" charset="0"/>
              </a:rPr>
              <a:t>引入</a:t>
            </a:r>
            <a:r>
              <a:rPr lang="en-US" sz="1600" kern="100" dirty="0">
                <a:effectLst/>
                <a:latin typeface="微软雅黑" panose="020B0503020204020204" pitchFamily="34" charset="-122"/>
                <a:ea typeface="微软雅黑" panose="020B0503020204020204" pitchFamily="34" charset="-122"/>
                <a:cs typeface="Times New Roman" charset="0"/>
              </a:rPr>
              <a:t>time</a:t>
            </a:r>
            <a:r>
              <a:rPr lang="zh-CN" sz="1600" kern="100" dirty="0">
                <a:effectLst/>
                <a:latin typeface="微软雅黑" panose="020B0503020204020204" pitchFamily="34" charset="-122"/>
                <a:ea typeface="微软雅黑" panose="020B0503020204020204" pitchFamily="34" charset="-122"/>
                <a:cs typeface="Times New Roman" charset="0"/>
              </a:rPr>
              <a:t>模块</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start=</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range(1000000)]+[0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a:t>
            </a:r>
            <a:r>
              <a:rPr lang="zh-CN" alt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while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&lt; </a:t>
            </a:r>
            <a:r>
              <a:rPr lang="en-US" sz="1600" kern="100" dirty="0" err="1">
                <a:effectLst/>
                <a:latin typeface="微软雅黑" panose="020B0503020204020204" pitchFamily="34" charset="-122"/>
                <a:ea typeface="微软雅黑" panose="020B0503020204020204" pitchFamily="34" charset="-122"/>
                <a:cs typeface="Times New Roman" charset="0"/>
              </a:rPr>
              <a:t>len</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if 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]==0: </a:t>
            </a:r>
            <a:r>
              <a:rPr lang="en-US" sz="1600" kern="100" dirty="0" err="1">
                <a:effectLst/>
                <a:latin typeface="微软雅黑" panose="020B0503020204020204" pitchFamily="34" charset="-122"/>
                <a:ea typeface="微软雅黑" panose="020B0503020204020204" pitchFamily="34" charset="-122"/>
                <a:cs typeface="Times New Roman" charset="0"/>
              </a:rPr>
              <a:t>L.remove</a:t>
            </a:r>
            <a:r>
              <a:rPr lang="en-US" sz="1600" kern="100" dirty="0">
                <a:effectLst/>
                <a:latin typeface="微软雅黑" panose="020B0503020204020204" pitchFamily="34" charset="-122"/>
                <a:ea typeface="微软雅黑" panose="020B0503020204020204" pitchFamily="34" charset="-122"/>
                <a:cs typeface="Times New Roman" charset="0"/>
              </a:rPr>
              <a:t>(0)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else: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elapsed=</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()-start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方法二</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一个个遍历再</a:t>
            </a:r>
            <a:r>
              <a:rPr lang="en-US" sz="1600" kern="100" dirty="0">
                <a:effectLst/>
                <a:latin typeface="微软雅黑" panose="020B0503020204020204" pitchFamily="34" charset="-122"/>
                <a:ea typeface="微软雅黑" panose="020B0503020204020204" pitchFamily="34" charset="-122"/>
                <a:cs typeface="Times New Roman" charset="0"/>
              </a:rPr>
              <a:t>remove</a:t>
            </a:r>
            <a:r>
              <a:rPr lang="zh-CN" sz="1600" kern="100" dirty="0">
                <a:effectLst/>
                <a:latin typeface="微软雅黑" panose="020B0503020204020204" pitchFamily="34" charset="-122"/>
                <a:ea typeface="微软雅黑" panose="020B0503020204020204" pitchFamily="34" charset="-122"/>
                <a:cs typeface="Times New Roman" charset="0"/>
              </a:rPr>
              <a:t>后，列表长度</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len</a:t>
            </a:r>
            <a:r>
              <a:rPr lang="en-US" sz="1600" kern="100" dirty="0">
                <a:effectLst/>
                <a:latin typeface="微软雅黑" panose="020B0503020204020204" pitchFamily="34" charset="-122"/>
                <a:ea typeface="微软雅黑" panose="020B0503020204020204" pitchFamily="34" charset="-122"/>
                <a:cs typeface="Times New Roman" charset="0"/>
              </a:rPr>
              <a:t>(L),"</a:t>
            </a:r>
            <a:r>
              <a:rPr lang="zh-CN" sz="1600" kern="100" dirty="0">
                <a:effectLst/>
                <a:latin typeface="微软雅黑" panose="020B0503020204020204" pitchFamily="34" charset="-122"/>
                <a:ea typeface="微软雅黑" panose="020B0503020204020204" pitchFamily="34" charset="-122"/>
                <a:cs typeface="Times New Roman" charset="0"/>
              </a:rPr>
              <a:t>花时间：</a:t>
            </a:r>
            <a:r>
              <a:rPr lang="en-US" sz="1600" kern="100" dirty="0">
                <a:effectLst/>
                <a:latin typeface="微软雅黑" panose="020B0503020204020204" pitchFamily="34" charset="-122"/>
                <a:ea typeface="微软雅黑" panose="020B0503020204020204" pitchFamily="34" charset="-122"/>
                <a:cs typeface="Times New Roman" charset="0"/>
              </a:rPr>
              <a:t>", elapsed)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endParaRPr lang="en-US"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8" name="文本框 7"/>
          <p:cNvSpPr txBox="1">
            <a:spLocks noChangeArrowheads="1"/>
          </p:cNvSpPr>
          <p:nvPr/>
        </p:nvSpPr>
        <p:spPr bwMode="auto">
          <a:xfrm>
            <a:off x="1877853" y="4200742"/>
            <a:ext cx="7526957" cy="2128133"/>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程序：将列表中的</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去掉方法</a:t>
            </a:r>
            <a:r>
              <a:rPr lang="en-US" sz="1600" b="1" kern="100" dirty="0">
                <a:effectLst/>
                <a:latin typeface="微软雅黑" panose="020B0503020204020204" pitchFamily="34" charset="-122"/>
                <a:ea typeface="微软雅黑" panose="020B0503020204020204" pitchFamily="34" charset="-122"/>
                <a:cs typeface="Times New Roman" charset="0"/>
              </a:rPr>
              <a:t>3&gt;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time  #</a:t>
            </a:r>
            <a:r>
              <a:rPr lang="zh-CN" sz="1600" kern="100" dirty="0">
                <a:effectLst/>
                <a:latin typeface="微软雅黑" panose="020B0503020204020204" pitchFamily="34" charset="-122"/>
                <a:ea typeface="微软雅黑" panose="020B0503020204020204" pitchFamily="34" charset="-122"/>
                <a:cs typeface="Times New Roman" charset="0"/>
              </a:rPr>
              <a:t>引入</a:t>
            </a:r>
            <a:r>
              <a:rPr lang="en-US" sz="1600" kern="100" dirty="0">
                <a:effectLst/>
                <a:latin typeface="微软雅黑" panose="020B0503020204020204" pitchFamily="34" charset="-122"/>
                <a:ea typeface="微软雅黑" panose="020B0503020204020204" pitchFamily="34" charset="-122"/>
                <a:cs typeface="Times New Roman" charset="0"/>
              </a:rPr>
              <a:t>time</a:t>
            </a:r>
            <a:r>
              <a:rPr lang="zh-CN" sz="1600" kern="100" dirty="0">
                <a:effectLst/>
                <a:latin typeface="微软雅黑" panose="020B0503020204020204" pitchFamily="34" charset="-122"/>
                <a:ea typeface="微软雅黑" panose="020B0503020204020204" pitchFamily="34" charset="-122"/>
                <a:cs typeface="Times New Roman" charset="0"/>
              </a:rPr>
              <a:t>模块</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start=</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sz="1600" kern="100" dirty="0">
                <a:effectLst/>
                <a:latin typeface="微软雅黑" panose="020B0503020204020204" pitchFamily="34" charset="-122"/>
                <a:ea typeface="微软雅黑" panose="020B0503020204020204" pitchFamily="34" charset="-122"/>
                <a:cs typeface="Times New Roman" charset="0"/>
              </a:rPr>
              <a:t>程序开始运行时的时间</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L=[1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range(1000000)]+[0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range(1000)]</a:t>
            </a:r>
            <a:r>
              <a:rPr lang="zh-CN" alt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L1=[]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for e in 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if e!=0: L1.append(e)</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elapsed=</a:t>
            </a:r>
            <a:r>
              <a:rPr lang="en-US" sz="1600" kern="100" dirty="0" err="1">
                <a:effectLst/>
                <a:latin typeface="微软雅黑" panose="020B0503020204020204" pitchFamily="34" charset="-122"/>
                <a:ea typeface="微软雅黑" panose="020B0503020204020204" pitchFamily="34" charset="-122"/>
                <a:cs typeface="Times New Roman" charset="0"/>
              </a:rPr>
              <a:t>time.clock</a:t>
            </a:r>
            <a:r>
              <a:rPr lang="en-US" sz="1600" kern="100" dirty="0">
                <a:effectLst/>
                <a:latin typeface="微软雅黑" panose="020B0503020204020204" pitchFamily="34" charset="-122"/>
                <a:ea typeface="微软雅黑" panose="020B0503020204020204" pitchFamily="34" charset="-122"/>
                <a:cs typeface="Times New Roman" charset="0"/>
              </a:rPr>
              <a:t>()-start #</a:t>
            </a:r>
            <a:r>
              <a:rPr lang="zh-CN" sz="1600" kern="100" dirty="0">
                <a:effectLst/>
                <a:latin typeface="微软雅黑" panose="020B0503020204020204" pitchFamily="34" charset="-122"/>
                <a:ea typeface="微软雅黑" panose="020B0503020204020204" pitchFamily="34" charset="-122"/>
                <a:cs typeface="Times New Roman" charset="0"/>
              </a:rPr>
              <a:t>循环结束消耗的时间</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方法三</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print("</a:t>
            </a:r>
            <a:r>
              <a:rPr lang="zh-CN" sz="1600" kern="100" dirty="0">
                <a:effectLst/>
                <a:latin typeface="微软雅黑" panose="020B0503020204020204" pitchFamily="34" charset="-122"/>
                <a:ea typeface="微软雅黑" panose="020B0503020204020204" pitchFamily="34" charset="-122"/>
                <a:cs typeface="Times New Roman" charset="0"/>
              </a:rPr>
              <a:t>新列表</a:t>
            </a:r>
            <a:r>
              <a:rPr lang="en-US" sz="1600" kern="100" dirty="0">
                <a:effectLst/>
                <a:latin typeface="微软雅黑" panose="020B0503020204020204" pitchFamily="34" charset="-122"/>
                <a:ea typeface="微软雅黑" panose="020B0503020204020204" pitchFamily="34" charset="-122"/>
                <a:cs typeface="Times New Roman" charset="0"/>
              </a:rPr>
              <a:t>L1</a:t>
            </a:r>
            <a:r>
              <a:rPr lang="zh-CN" sz="1600" kern="100" dirty="0">
                <a:effectLst/>
                <a:latin typeface="微软雅黑" panose="020B0503020204020204" pitchFamily="34" charset="-122"/>
                <a:ea typeface="微软雅黑" panose="020B0503020204020204" pitchFamily="34" charset="-122"/>
                <a:cs typeface="Times New Roman" charset="0"/>
              </a:rPr>
              <a:t>的长度：</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len</a:t>
            </a:r>
            <a:r>
              <a:rPr lang="en-US" sz="1600" kern="100" dirty="0">
                <a:effectLst/>
                <a:latin typeface="微软雅黑" panose="020B0503020204020204" pitchFamily="34" charset="-122"/>
                <a:ea typeface="微软雅黑" panose="020B0503020204020204" pitchFamily="34" charset="-122"/>
                <a:cs typeface="Times New Roman" charset="0"/>
              </a:rPr>
              <a:t>(L1), "</a:t>
            </a:r>
            <a:r>
              <a:rPr lang="zh-CN" sz="1600" kern="100" dirty="0">
                <a:effectLst/>
                <a:latin typeface="微软雅黑" panose="020B0503020204020204" pitchFamily="34" charset="-122"/>
                <a:ea typeface="微软雅黑" panose="020B0503020204020204" pitchFamily="34" charset="-122"/>
                <a:cs typeface="Times New Roman" charset="0"/>
              </a:rPr>
              <a:t>花时间：</a:t>
            </a:r>
            <a:r>
              <a:rPr lang="en-US" sz="1600" kern="100" dirty="0">
                <a:effectLst/>
                <a:latin typeface="微软雅黑" panose="020B0503020204020204" pitchFamily="34" charset="-122"/>
                <a:ea typeface="微软雅黑" panose="020B0503020204020204" pitchFamily="34" charset="-122"/>
                <a:cs typeface="Times New Roman" charset="0"/>
              </a:rPr>
              <a:t>", elapsed)</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424" y="3795691"/>
            <a:ext cx="4730140" cy="33398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055" y="6328875"/>
            <a:ext cx="3414301" cy="296896"/>
          </a:xfrm>
          <a:prstGeom prst="rect">
            <a:avLst/>
          </a:prstGeom>
        </p:spPr>
      </p:pic>
    </p:spTree>
    <p:extLst>
      <p:ext uri="{BB962C8B-B14F-4D97-AF65-F5344CB8AC3E}">
        <p14:creationId xmlns:p14="http://schemas.microsoft.com/office/powerpoint/2010/main" val="1592303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12" name="文本框 11"/>
          <p:cNvSpPr txBox="1"/>
          <p:nvPr/>
        </p:nvSpPr>
        <p:spPr>
          <a:xfrm>
            <a:off x="1252743" y="808854"/>
            <a:ext cx="9370922"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测试结果：</a:t>
            </a:r>
            <a:r>
              <a:rPr lang="zh-CN" altLang="zh-CN" sz="2000" kern="100" dirty="0">
                <a:latin typeface="微软雅黑" panose="020B0503020204020204" pitchFamily="34" charset="-122"/>
                <a:ea typeface="微软雅黑" panose="020B0503020204020204" pitchFamily="34" charset="-122"/>
                <a:cs typeface="Times New Roman" charset="0"/>
              </a:rPr>
              <a:t>方法一需要</a:t>
            </a:r>
            <a:r>
              <a:rPr lang="en-US" altLang="zh-CN" sz="2000" kern="100" dirty="0">
                <a:latin typeface="微软雅黑" panose="020B0503020204020204" pitchFamily="34" charset="-122"/>
                <a:ea typeface="微软雅黑" panose="020B0503020204020204" pitchFamily="34" charset="-122"/>
              </a:rPr>
              <a:t>20</a:t>
            </a:r>
            <a:r>
              <a:rPr lang="zh-CN" altLang="zh-CN" sz="2000" kern="100" dirty="0">
                <a:latin typeface="微软雅黑" panose="020B0503020204020204" pitchFamily="34" charset="-122"/>
                <a:ea typeface="微软雅黑" panose="020B0503020204020204" pitchFamily="34" charset="-122"/>
                <a:cs typeface="Times New Roman" charset="0"/>
              </a:rPr>
              <a:t>秒左右完成；方法二需要</a:t>
            </a:r>
            <a:r>
              <a:rPr lang="en-US" altLang="zh-CN" sz="2000" kern="100" dirty="0">
                <a:latin typeface="微软雅黑" panose="020B0503020204020204" pitchFamily="34" charset="-122"/>
                <a:ea typeface="微软雅黑" panose="020B0503020204020204" pitchFamily="34" charset="-122"/>
              </a:rPr>
              <a:t>10</a:t>
            </a:r>
            <a:r>
              <a:rPr lang="zh-CN" altLang="zh-CN" sz="2000" kern="100" dirty="0">
                <a:latin typeface="微软雅黑" panose="020B0503020204020204" pitchFamily="34" charset="-122"/>
                <a:ea typeface="微软雅黑" panose="020B0503020204020204" pitchFamily="34" charset="-122"/>
                <a:cs typeface="Times New Roman" charset="0"/>
              </a:rPr>
              <a:t>秒左右完成；而</a:t>
            </a:r>
            <a:r>
              <a:rPr lang="zh-CN" altLang="zh-CN" sz="2000" b="1" kern="100" dirty="0">
                <a:latin typeface="微软雅黑" panose="020B0503020204020204" pitchFamily="34" charset="-122"/>
                <a:ea typeface="微软雅黑" panose="020B0503020204020204" pitchFamily="34" charset="-122"/>
                <a:cs typeface="Times New Roman" charset="0"/>
              </a:rPr>
              <a:t>方法三在</a:t>
            </a:r>
            <a:r>
              <a:rPr lang="en-US" altLang="zh-CN" sz="2000" b="1" kern="100" dirty="0">
                <a:latin typeface="微软雅黑" panose="020B0503020204020204" pitchFamily="34" charset="-122"/>
                <a:ea typeface="微软雅黑" panose="020B0503020204020204" pitchFamily="34" charset="-122"/>
              </a:rPr>
              <a:t>1</a:t>
            </a:r>
            <a:r>
              <a:rPr lang="zh-CN" altLang="zh-CN" sz="2000" b="1" kern="100" dirty="0">
                <a:latin typeface="微软雅黑" panose="020B0503020204020204" pitchFamily="34" charset="-122"/>
                <a:ea typeface="微软雅黑" panose="020B0503020204020204" pitchFamily="34" charset="-122"/>
                <a:cs typeface="Times New Roman" charset="0"/>
              </a:rPr>
              <a:t>秒之内就能够快速完成</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思考：为什么？</a:t>
            </a:r>
            <a:endParaRPr lang="en-US" altLang="zh-CN" sz="2000" dirty="0">
              <a:solidFill>
                <a:srgbClr val="FF0000"/>
              </a:solidFill>
              <a:latin typeface="微软雅黑" panose="020B0503020204020204" pitchFamily="34" charset="-122"/>
              <a:ea typeface="微软雅黑" panose="020B0503020204020204" pitchFamily="34" charset="-122"/>
            </a:endParaRPr>
          </a:p>
          <a:p>
            <a:pPr indent="3048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方法二比方法三慢的原因是</a:t>
            </a:r>
            <a:r>
              <a:rPr lang="zh-CN"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每执行一次</a:t>
            </a:r>
            <a:r>
              <a:rPr lang="en-US" altLang="zh-CN" sz="2000" u="sng" kern="100" dirty="0" err="1">
                <a:latin typeface="微软雅黑" panose="020B0503020204020204" pitchFamily="34" charset="-122"/>
                <a:ea typeface="微软雅黑" panose="020B0503020204020204" pitchFamily="34" charset="-122"/>
                <a:cs typeface="Times New Roman" panose="02020603050405020304" pitchFamily="18" charset="0"/>
              </a:rPr>
              <a:t>L.remove</a:t>
            </a:r>
            <a:r>
              <a:rPr lang="en-US"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u="sng" kern="100" dirty="0">
                <a:latin typeface="微软雅黑" panose="020B0503020204020204" pitchFamily="34" charset="-122"/>
                <a:ea typeface="微软雅黑" panose="020B0503020204020204" pitchFamily="34" charset="-122"/>
                <a:cs typeface="Times New Roman" panose="02020603050405020304" pitchFamily="18" charset="0"/>
              </a:rPr>
              <a:t>都</a:t>
            </a:r>
            <a:r>
              <a:rPr lang="zh-CN"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要从头遍历</a:t>
            </a:r>
            <a:r>
              <a:rPr lang="en-US"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，直到找到第一个</a:t>
            </a:r>
            <a:r>
              <a:rPr lang="en-US"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u="sng" kern="100" dirty="0">
                <a:latin typeface="微软雅黑" panose="020B0503020204020204" pitchFamily="34" charset="-122"/>
                <a:ea typeface="微软雅黑" panose="020B0503020204020204" pitchFamily="34" charset="-122"/>
                <a:cs typeface="Times New Roman" panose="02020603050405020304" pitchFamily="18" charset="0"/>
              </a:rPr>
              <a:t>为止</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。所以，每一次</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remove()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都要重复遍历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中前面的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1000000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。方法二中我们要执行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remove()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，那么就会重复遍历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中前</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1000000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，导致程序执行时间变得很长。</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方法一是最慢的。因为它不仅和方法二一样，每次</a:t>
            </a:r>
            <a:r>
              <a:rPr lang="en-US" altLang="zh-CN" sz="2000" kern="100" dirty="0">
                <a:latin typeface="微软雅黑" panose="020B0503020204020204" pitchFamily="34" charset="-122"/>
                <a:ea typeface="微软雅黑" panose="020B0503020204020204" pitchFamily="34" charset="-122"/>
              </a:rPr>
              <a:t>remove()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都要重复遍历，而且“</a:t>
            </a:r>
            <a:r>
              <a:rPr lang="en-US" altLang="zh-CN" sz="2000" kern="100" dirty="0">
                <a:latin typeface="微软雅黑" panose="020B0503020204020204" pitchFamily="34" charset="-122"/>
                <a:ea typeface="微软雅黑" panose="020B0503020204020204" pitchFamily="34" charset="-122"/>
              </a:rPr>
              <a:t>while 0 in 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”也要重复检查前面的</a:t>
            </a:r>
            <a:r>
              <a:rPr lang="en-US" altLang="zh-CN" sz="2000" kern="100" dirty="0">
                <a:latin typeface="微软雅黑" panose="020B0503020204020204" pitchFamily="34" charset="-122"/>
                <a:ea typeface="微软雅黑" panose="020B0503020204020204" pitchFamily="34" charset="-122"/>
              </a:rPr>
              <a:t>1000000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kern="100" dirty="0">
                <a:latin typeface="微软雅黑" panose="020B0503020204020204" pitchFamily="34" charset="-122"/>
                <a:ea typeface="微软雅黑" panose="020B0503020204020204" pitchFamily="34" charset="-122"/>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，这样又要重复检查至少</a:t>
            </a:r>
            <a:r>
              <a:rPr lang="en-US" altLang="zh-CN" sz="2000" kern="100" dirty="0">
                <a:latin typeface="微软雅黑" panose="020B0503020204020204" pitchFamily="34" charset="-122"/>
                <a:ea typeface="微软雅黑" panose="020B0503020204020204" pitchFamily="34" charset="-122"/>
              </a:rPr>
              <a:t>1000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次，导致方法一程序执行时间差不多是方法二的两倍长。</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939094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4" name="文本框 3"/>
          <p:cNvSpPr txBox="1"/>
          <p:nvPr/>
        </p:nvSpPr>
        <p:spPr>
          <a:xfrm>
            <a:off x="1169469" y="955954"/>
            <a:ext cx="9853061" cy="4708981"/>
          </a:xfrm>
          <a:prstGeom prst="rect">
            <a:avLst/>
          </a:prstGeom>
          <a:noFill/>
        </p:spPr>
        <p:txBody>
          <a:bodyPr wrap="square" rtlCol="0">
            <a:spAutoFit/>
          </a:bodyPr>
          <a:lstStyle/>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gn="just">
              <a:buFont typeface="Arial" panose="020B0604020202020204" pitchFamily="34" charset="0"/>
              <a:buChar cha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练习题</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charset="0"/>
              </a:rPr>
              <a:t>3.4.1</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在上</a:t>
            </a:r>
            <a:r>
              <a:rPr lang="zh-CN" altLang="en-US" sz="2000" kern="100" dirty="0">
                <a:latin typeface="微软雅黑" panose="020B0503020204020204" pitchFamily="34" charset="-122"/>
                <a:ea typeface="微软雅黑" panose="020B0503020204020204" pitchFamily="34" charset="-122"/>
                <a:cs typeface="Times New Roman" charset="0"/>
              </a:rPr>
              <a:t>述</a:t>
            </a:r>
            <a:r>
              <a:rPr lang="zh-CN" altLang="zh-CN" sz="2000" kern="100" dirty="0">
                <a:latin typeface="微软雅黑" panose="020B0503020204020204" pitchFamily="34" charset="-122"/>
                <a:ea typeface="微软雅黑" panose="020B0503020204020204" pitchFamily="34" charset="-122"/>
                <a:cs typeface="Times New Roman" charset="0"/>
              </a:rPr>
              <a:t>问题中，如果</a:t>
            </a:r>
            <a:r>
              <a:rPr lang="zh-CN" altLang="en-US" sz="2000" kern="100" dirty="0">
                <a:latin typeface="微软雅黑" panose="020B0503020204020204" pitchFamily="34" charset="-122"/>
                <a:ea typeface="微软雅黑" panose="020B0503020204020204" pitchFamily="34" charset="-122"/>
                <a:cs typeface="Times New Roman" charset="0"/>
              </a:rPr>
              <a:t>改变</a:t>
            </a:r>
            <a:r>
              <a:rPr lang="en-US" altLang="zh-CN" sz="2000" kern="100" dirty="0">
                <a:latin typeface="微软雅黑" panose="020B0503020204020204" pitchFamily="34" charset="-122"/>
                <a:ea typeface="微软雅黑" panose="020B0503020204020204" pitchFamily="34" charset="-122"/>
                <a:cs typeface="Times New Roman" charset="0"/>
              </a:rPr>
              <a:t>L</a:t>
            </a:r>
            <a:r>
              <a:rPr lang="zh-CN" altLang="en-US" sz="2000" kern="100" dirty="0">
                <a:latin typeface="微软雅黑" panose="020B0503020204020204" pitchFamily="34" charset="-122"/>
                <a:ea typeface="微软雅黑" panose="020B0503020204020204" pitchFamily="34" charset="-122"/>
                <a:cs typeface="Times New Roman" charset="0"/>
              </a:rPr>
              <a:t>列表，将</a:t>
            </a:r>
            <a:r>
              <a:rPr lang="en-US" altLang="zh-CN" sz="2000" kern="100" dirty="0">
                <a:latin typeface="微软雅黑" panose="020B0503020204020204" pitchFamily="34" charset="-122"/>
                <a:ea typeface="微软雅黑" panose="020B0503020204020204" pitchFamily="34" charset="-122"/>
                <a:cs typeface="Times New Roman" charset="0"/>
              </a:rPr>
              <a:t>0</a:t>
            </a:r>
            <a:r>
              <a:rPr lang="zh-CN" altLang="en-US" sz="2000" kern="100" dirty="0">
                <a:latin typeface="微软雅黑" panose="020B0503020204020204" pitchFamily="34" charset="-122"/>
                <a:ea typeface="微软雅黑" panose="020B0503020204020204" pitchFamily="34" charset="-122"/>
                <a:cs typeface="Times New Roman" charset="0"/>
              </a:rPr>
              <a:t>的个数从</a:t>
            </a:r>
            <a:r>
              <a:rPr lang="en-US" altLang="zh-CN" sz="2000" kern="100" dirty="0">
                <a:latin typeface="微软雅黑" panose="020B0503020204020204" pitchFamily="34" charset="-122"/>
                <a:ea typeface="微软雅黑" panose="020B0503020204020204" pitchFamily="34" charset="-122"/>
                <a:cs typeface="Times New Roman" charset="0"/>
              </a:rPr>
              <a:t>1000</a:t>
            </a:r>
            <a:r>
              <a:rPr lang="zh-CN" altLang="en-US" sz="2000" kern="100" dirty="0">
                <a:latin typeface="微软雅黑" panose="020B0503020204020204" pitchFamily="34" charset="-122"/>
                <a:ea typeface="微软雅黑" panose="020B0503020204020204" pitchFamily="34" charset="-122"/>
                <a:cs typeface="Times New Roman" charset="0"/>
              </a:rPr>
              <a:t>变成</a:t>
            </a:r>
            <a:r>
              <a:rPr lang="en-US" altLang="zh-CN" sz="2000" kern="100" dirty="0">
                <a:latin typeface="微软雅黑" panose="020B0503020204020204" pitchFamily="34" charset="-122"/>
                <a:ea typeface="微软雅黑" panose="020B0503020204020204" pitchFamily="34" charset="-122"/>
                <a:cs typeface="Times New Roman" charset="0"/>
              </a:rPr>
              <a:t>10000</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L=[1 for </a:t>
            </a:r>
            <a:r>
              <a:rPr lang="en-US" altLang="zh-CN" sz="2000" kern="100" dirty="0" err="1">
                <a:latin typeface="微软雅黑" panose="020B0503020204020204" pitchFamily="34" charset="-122"/>
                <a:ea typeface="微软雅黑" panose="020B0503020204020204" pitchFamily="34" charset="-122"/>
                <a:cs typeface="Times New Roman" charset="0"/>
              </a:rPr>
              <a:t>i</a:t>
            </a:r>
            <a:r>
              <a:rPr lang="en-US" altLang="zh-CN" sz="2000" kern="100" dirty="0">
                <a:latin typeface="微软雅黑" panose="020B0503020204020204" pitchFamily="34" charset="-122"/>
                <a:ea typeface="微软雅黑" panose="020B0503020204020204" pitchFamily="34" charset="-122"/>
                <a:cs typeface="Times New Roman" charset="0"/>
              </a:rPr>
              <a:t> in range(1000000)]+[0 for </a:t>
            </a:r>
            <a:r>
              <a:rPr lang="en-US" altLang="zh-CN" sz="2000" kern="100" dirty="0" err="1">
                <a:latin typeface="微软雅黑" panose="020B0503020204020204" pitchFamily="34" charset="-122"/>
                <a:ea typeface="微软雅黑" panose="020B0503020204020204" pitchFamily="34" charset="-122"/>
                <a:cs typeface="Times New Roman" charset="0"/>
              </a:rPr>
              <a:t>i</a:t>
            </a:r>
            <a:r>
              <a:rPr lang="en-US" altLang="zh-CN" sz="2000" kern="100" dirty="0">
                <a:latin typeface="微软雅黑" panose="020B0503020204020204" pitchFamily="34" charset="-122"/>
                <a:ea typeface="微软雅黑" panose="020B0503020204020204" pitchFamily="34" charset="-122"/>
                <a:cs typeface="Times New Roman" charset="0"/>
              </a:rPr>
              <a:t> in range(10000)]</a:t>
            </a:r>
            <a:r>
              <a:rPr lang="zh-CN" altLang="zh-CN" sz="2000" kern="100" dirty="0">
                <a:latin typeface="微软雅黑" panose="020B0503020204020204" pitchFamily="34" charset="-122"/>
                <a:ea typeface="微软雅黑" panose="020B0503020204020204" pitchFamily="34" charset="-122"/>
                <a:cs typeface="Times New Roman" charset="0"/>
              </a:rPr>
              <a:t>，请预测三个程序的大约执行时间，为什么？</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gn="just"/>
            <a:endParaRPr lang="en-US" altLang="zh-CN" sz="2000" kern="100" dirty="0">
              <a:latin typeface="微软雅黑" panose="020B0503020204020204" pitchFamily="34" charset="-122"/>
              <a:ea typeface="微软雅黑" panose="020B0503020204020204" pitchFamily="34" charset="-122"/>
              <a:cs typeface="Times New Roman" charset="0"/>
            </a:endParaRPr>
          </a:p>
          <a:p>
            <a:pPr lvl="1" algn="just"/>
            <a:r>
              <a:rPr lang="zh-CN" altLang="en-US" sz="2000" kern="100" dirty="0">
                <a:latin typeface="微软雅黑" panose="020B0503020204020204" pitchFamily="34" charset="-122"/>
                <a:ea typeface="微软雅黑" panose="020B0503020204020204" pitchFamily="34" charset="-122"/>
                <a:cs typeface="Times New Roman" charset="0"/>
              </a:rPr>
              <a:t>答案：</a:t>
            </a:r>
            <a:r>
              <a:rPr lang="zh-CN" altLang="zh-CN" sz="2000" kern="100" dirty="0">
                <a:latin typeface="微软雅黑" panose="020B0503020204020204" pitchFamily="34" charset="-122"/>
                <a:ea typeface="微软雅黑" panose="020B0503020204020204" pitchFamily="34" charset="-122"/>
                <a:cs typeface="Times New Roman" charset="0"/>
              </a:rPr>
              <a:t>执行完程序可以发现。第一个程序的执行时间变为之前的</a:t>
            </a:r>
            <a:r>
              <a:rPr lang="en-US" altLang="zh-CN" sz="2000" kern="100" dirty="0">
                <a:latin typeface="微软雅黑" panose="020B0503020204020204" pitchFamily="34" charset="-122"/>
                <a:ea typeface="微软雅黑" panose="020B0503020204020204" pitchFamily="34" charset="-122"/>
                <a:cs typeface="Times New Roman" charset="0"/>
              </a:rPr>
              <a:t>10</a:t>
            </a:r>
            <a:r>
              <a:rPr lang="zh-CN" altLang="zh-CN" sz="2000" kern="100" dirty="0">
                <a:latin typeface="微软雅黑" panose="020B0503020204020204" pitchFamily="34" charset="-122"/>
                <a:ea typeface="微软雅黑" panose="020B0503020204020204" pitchFamily="34" charset="-122"/>
                <a:cs typeface="Times New Roman" charset="0"/>
              </a:rPr>
              <a:t>倍，</a:t>
            </a:r>
            <a:r>
              <a:rPr lang="en-US" altLang="zh-CN" sz="2000" kern="100" dirty="0">
                <a:latin typeface="微软雅黑" panose="020B0503020204020204" pitchFamily="34" charset="-122"/>
                <a:ea typeface="微软雅黑" panose="020B0503020204020204" pitchFamily="34" charset="-122"/>
                <a:cs typeface="Times New Roman" charset="0"/>
              </a:rPr>
              <a:t>200</a:t>
            </a:r>
            <a:r>
              <a:rPr lang="zh-CN" altLang="zh-CN" sz="2000" kern="100" dirty="0">
                <a:latin typeface="微软雅黑" panose="020B0503020204020204" pitchFamily="34" charset="-122"/>
                <a:ea typeface="微软雅黑" panose="020B0503020204020204" pitchFamily="34" charset="-122"/>
                <a:cs typeface="Times New Roman" charset="0"/>
              </a:rPr>
              <a:t>秒左右。第二个程序也是之前时间的</a:t>
            </a:r>
            <a:r>
              <a:rPr lang="en-US" altLang="zh-CN" sz="2000" kern="100" dirty="0">
                <a:latin typeface="微软雅黑" panose="020B0503020204020204" pitchFamily="34" charset="-122"/>
                <a:ea typeface="微软雅黑" panose="020B0503020204020204" pitchFamily="34" charset="-122"/>
                <a:cs typeface="Times New Roman" charset="0"/>
              </a:rPr>
              <a:t>10</a:t>
            </a:r>
            <a:r>
              <a:rPr lang="zh-CN" altLang="zh-CN" sz="2000" kern="100" dirty="0">
                <a:latin typeface="微软雅黑" panose="020B0503020204020204" pitchFamily="34" charset="-122"/>
                <a:ea typeface="微软雅黑" panose="020B0503020204020204" pitchFamily="34" charset="-122"/>
                <a:cs typeface="Times New Roman" charset="0"/>
              </a:rPr>
              <a:t>倍，</a:t>
            </a:r>
            <a:r>
              <a:rPr lang="en-US" altLang="zh-CN" sz="2000" kern="100" dirty="0">
                <a:latin typeface="微软雅黑" panose="020B0503020204020204" pitchFamily="34" charset="-122"/>
                <a:ea typeface="微软雅黑" panose="020B0503020204020204" pitchFamily="34" charset="-122"/>
                <a:cs typeface="Times New Roman" charset="0"/>
              </a:rPr>
              <a:t>100</a:t>
            </a:r>
            <a:r>
              <a:rPr lang="zh-CN" altLang="zh-CN" sz="2000" kern="100" dirty="0">
                <a:latin typeface="微软雅黑" panose="020B0503020204020204" pitchFamily="34" charset="-122"/>
                <a:ea typeface="微软雅黑" panose="020B0503020204020204" pitchFamily="34" charset="-122"/>
                <a:cs typeface="Times New Roman" charset="0"/>
              </a:rPr>
              <a:t>秒左右。第三个程序的执行时间基本没有差别，依旧在</a:t>
            </a:r>
            <a:r>
              <a:rPr lang="en-US" altLang="zh-CN" sz="2000" kern="100" dirty="0">
                <a:latin typeface="微软雅黑" panose="020B0503020204020204" pitchFamily="34" charset="-122"/>
                <a:ea typeface="微软雅黑" panose="020B0503020204020204" pitchFamily="34" charset="-122"/>
                <a:cs typeface="Times New Roman" charset="0"/>
              </a:rPr>
              <a:t>0.15</a:t>
            </a:r>
            <a:r>
              <a:rPr lang="zh-CN" altLang="zh-CN" sz="2000" kern="100" dirty="0">
                <a:latin typeface="微软雅黑" panose="020B0503020204020204" pitchFamily="34" charset="-122"/>
                <a:ea typeface="微软雅黑" panose="020B0503020204020204" pitchFamily="34" charset="-122"/>
                <a:cs typeface="Times New Roman" charset="0"/>
              </a:rPr>
              <a:t>秒左右。</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无论列表中添加或删除元素，在循环体内谨慎使用</a:t>
            </a:r>
            <a:r>
              <a:rPr lang="en-US" altLang="zh-CN" sz="2000" kern="100" dirty="0">
                <a:latin typeface="微软雅黑" panose="020B0503020204020204" pitchFamily="34" charset="-122"/>
                <a:ea typeface="微软雅黑" panose="020B0503020204020204" pitchFamily="34" charset="-122"/>
                <a:cs typeface="Times New Roman" charset="0"/>
              </a:rPr>
              <a:t>append()</a:t>
            </a:r>
            <a:r>
              <a:rPr lang="zh-CN" altLang="en-US" sz="2000" kern="100" dirty="0">
                <a:latin typeface="微软雅黑" panose="020B0503020204020204" pitchFamily="34" charset="-122"/>
                <a:ea typeface="微软雅黑" panose="020B0503020204020204" pitchFamily="34" charset="-122"/>
                <a:cs typeface="Times New Roman" charset="0"/>
              </a:rPr>
              <a:t>或</a:t>
            </a:r>
            <a:r>
              <a:rPr lang="en-US" altLang="zh-CN" sz="2000" kern="100" dirty="0">
                <a:latin typeface="微软雅黑" panose="020B0503020204020204" pitchFamily="34" charset="-122"/>
                <a:ea typeface="微软雅黑" panose="020B0503020204020204" pitchFamily="34" charset="-122"/>
                <a:cs typeface="Times New Roman" charset="0"/>
              </a:rPr>
              <a:t>remove()</a:t>
            </a:r>
            <a:r>
              <a:rPr lang="zh-CN" altLang="en-US" sz="2000" kern="100" dirty="0">
                <a:latin typeface="微软雅黑" panose="020B0503020204020204" pitchFamily="34" charset="-122"/>
                <a:ea typeface="微软雅黑" panose="020B0503020204020204" pitchFamily="34" charset="-122"/>
                <a:cs typeface="Times New Roman" charset="0"/>
              </a:rPr>
              <a:t>，会改变列表中元素的个数，从而改变元素对应的索引，后续执行中容易造成错误；</a:t>
            </a:r>
            <a:r>
              <a:rPr lang="en-US" altLang="zh-CN" sz="2000" kern="100" dirty="0">
                <a:latin typeface="微软雅黑" panose="020B0503020204020204" pitchFamily="34" charset="-122"/>
                <a:ea typeface="微软雅黑" panose="020B0503020204020204" pitchFamily="34" charset="-122"/>
                <a:cs typeface="Times New Roman" charset="0"/>
              </a:rPr>
              <a:t>remove()</a:t>
            </a:r>
            <a:r>
              <a:rPr lang="zh-CN" altLang="en-US" sz="2000" kern="100" dirty="0">
                <a:latin typeface="微软雅黑" panose="020B0503020204020204" pitchFamily="34" charset="-122"/>
                <a:ea typeface="微软雅黑" panose="020B0503020204020204" pitchFamily="34" charset="-122"/>
                <a:cs typeface="Times New Roman" charset="0"/>
              </a:rPr>
              <a:t>方法的开销也不容忽视</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charset="0"/>
              </a:rPr>
              <a:t>建议大家在保持原有列表的基础上，另外产生一个新的列表，再做后续操作</a:t>
            </a:r>
            <a:r>
              <a:rPr lang="zh-CN" altLang="zh-CN" sz="2000" b="1" dirty="0">
                <a:solidFill>
                  <a:srgbClr val="C00000"/>
                </a:solidFill>
                <a:latin typeface="微软雅黑" panose="020B0503020204020204" pitchFamily="34" charset="-122"/>
                <a:ea typeface="微软雅黑" panose="020B0503020204020204" pitchFamily="34" charset="-122"/>
              </a:rPr>
              <a:t> </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609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4" name="文本框 3"/>
          <p:cNvSpPr txBox="1"/>
          <p:nvPr/>
        </p:nvSpPr>
        <p:spPr>
          <a:xfrm>
            <a:off x="1169469" y="955954"/>
            <a:ext cx="9853061" cy="4708981"/>
          </a:xfrm>
          <a:prstGeom prst="rect">
            <a:avLst/>
          </a:prstGeom>
          <a:noFill/>
        </p:spPr>
        <p:txBody>
          <a:bodyPr wrap="square" rtlCol="0">
            <a:spAutoFit/>
          </a:bodyPr>
          <a:lstStyle/>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gn="just">
              <a:buFont typeface="Arial" panose="020B0604020202020204" pitchFamily="34" charset="0"/>
              <a:buChar cha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练习题</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charset="0"/>
              </a:rPr>
              <a:t>3.4.1</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在上</a:t>
            </a:r>
            <a:r>
              <a:rPr lang="zh-CN" altLang="en-US" sz="2000" kern="100" dirty="0">
                <a:latin typeface="微软雅黑" panose="020B0503020204020204" pitchFamily="34" charset="-122"/>
                <a:ea typeface="微软雅黑" panose="020B0503020204020204" pitchFamily="34" charset="-122"/>
                <a:cs typeface="Times New Roman" charset="0"/>
              </a:rPr>
              <a:t>述</a:t>
            </a:r>
            <a:r>
              <a:rPr lang="zh-CN" altLang="zh-CN" sz="2000" kern="100" dirty="0">
                <a:latin typeface="微软雅黑" panose="020B0503020204020204" pitchFamily="34" charset="-122"/>
                <a:ea typeface="微软雅黑" panose="020B0503020204020204" pitchFamily="34" charset="-122"/>
                <a:cs typeface="Times New Roman" charset="0"/>
              </a:rPr>
              <a:t>问题中，如果</a:t>
            </a:r>
            <a:r>
              <a:rPr lang="zh-CN" altLang="en-US" sz="2000" kern="100" dirty="0">
                <a:latin typeface="微软雅黑" panose="020B0503020204020204" pitchFamily="34" charset="-122"/>
                <a:ea typeface="微软雅黑" panose="020B0503020204020204" pitchFamily="34" charset="-122"/>
                <a:cs typeface="Times New Roman" charset="0"/>
              </a:rPr>
              <a:t>改变</a:t>
            </a:r>
            <a:r>
              <a:rPr lang="en-US" altLang="zh-CN" sz="2000" kern="100" dirty="0">
                <a:latin typeface="微软雅黑" panose="020B0503020204020204" pitchFamily="34" charset="-122"/>
                <a:ea typeface="微软雅黑" panose="020B0503020204020204" pitchFamily="34" charset="-122"/>
                <a:cs typeface="Times New Roman" charset="0"/>
              </a:rPr>
              <a:t>L</a:t>
            </a:r>
            <a:r>
              <a:rPr lang="zh-CN" altLang="en-US" sz="2000" kern="100" dirty="0">
                <a:latin typeface="微软雅黑" panose="020B0503020204020204" pitchFamily="34" charset="-122"/>
                <a:ea typeface="微软雅黑" panose="020B0503020204020204" pitchFamily="34" charset="-122"/>
                <a:cs typeface="Times New Roman" charset="0"/>
              </a:rPr>
              <a:t>列表，将</a:t>
            </a:r>
            <a:r>
              <a:rPr lang="en-US" altLang="zh-CN" sz="2000" kern="100" dirty="0">
                <a:latin typeface="微软雅黑" panose="020B0503020204020204" pitchFamily="34" charset="-122"/>
                <a:ea typeface="微软雅黑" panose="020B0503020204020204" pitchFamily="34" charset="-122"/>
                <a:cs typeface="Times New Roman" charset="0"/>
              </a:rPr>
              <a:t>0</a:t>
            </a:r>
            <a:r>
              <a:rPr lang="zh-CN" altLang="en-US" sz="2000" kern="100" dirty="0">
                <a:latin typeface="微软雅黑" panose="020B0503020204020204" pitchFamily="34" charset="-122"/>
                <a:ea typeface="微软雅黑" panose="020B0503020204020204" pitchFamily="34" charset="-122"/>
                <a:cs typeface="Times New Roman" charset="0"/>
              </a:rPr>
              <a:t>的个数从</a:t>
            </a:r>
            <a:r>
              <a:rPr lang="en-US" altLang="zh-CN" sz="2000" kern="100" dirty="0">
                <a:latin typeface="微软雅黑" panose="020B0503020204020204" pitchFamily="34" charset="-122"/>
                <a:ea typeface="微软雅黑" panose="020B0503020204020204" pitchFamily="34" charset="-122"/>
                <a:cs typeface="Times New Roman" charset="0"/>
              </a:rPr>
              <a:t>1000</a:t>
            </a:r>
            <a:r>
              <a:rPr lang="zh-CN" altLang="en-US" sz="2000" kern="100" dirty="0">
                <a:latin typeface="微软雅黑" panose="020B0503020204020204" pitchFamily="34" charset="-122"/>
                <a:ea typeface="微软雅黑" panose="020B0503020204020204" pitchFamily="34" charset="-122"/>
                <a:cs typeface="Times New Roman" charset="0"/>
              </a:rPr>
              <a:t>变成</a:t>
            </a:r>
            <a:r>
              <a:rPr lang="en-US" altLang="zh-CN" sz="2000" kern="100" dirty="0">
                <a:latin typeface="微软雅黑" panose="020B0503020204020204" pitchFamily="34" charset="-122"/>
                <a:ea typeface="微软雅黑" panose="020B0503020204020204" pitchFamily="34" charset="-122"/>
                <a:cs typeface="Times New Roman" charset="0"/>
              </a:rPr>
              <a:t>10000</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L=[1 for </a:t>
            </a:r>
            <a:r>
              <a:rPr lang="en-US" altLang="zh-CN" sz="2000" kern="100" dirty="0" err="1">
                <a:latin typeface="微软雅黑" panose="020B0503020204020204" pitchFamily="34" charset="-122"/>
                <a:ea typeface="微软雅黑" panose="020B0503020204020204" pitchFamily="34" charset="-122"/>
                <a:cs typeface="Times New Roman" charset="0"/>
              </a:rPr>
              <a:t>i</a:t>
            </a:r>
            <a:r>
              <a:rPr lang="en-US" altLang="zh-CN" sz="2000" kern="100" dirty="0">
                <a:latin typeface="微软雅黑" panose="020B0503020204020204" pitchFamily="34" charset="-122"/>
                <a:ea typeface="微软雅黑" panose="020B0503020204020204" pitchFamily="34" charset="-122"/>
                <a:cs typeface="Times New Roman" charset="0"/>
              </a:rPr>
              <a:t> in range(1000000)]+[0 for </a:t>
            </a:r>
            <a:r>
              <a:rPr lang="en-US" altLang="zh-CN" sz="2000" kern="100" dirty="0" err="1">
                <a:latin typeface="微软雅黑" panose="020B0503020204020204" pitchFamily="34" charset="-122"/>
                <a:ea typeface="微软雅黑" panose="020B0503020204020204" pitchFamily="34" charset="-122"/>
                <a:cs typeface="Times New Roman" charset="0"/>
              </a:rPr>
              <a:t>i</a:t>
            </a:r>
            <a:r>
              <a:rPr lang="en-US" altLang="zh-CN" sz="2000" kern="100" dirty="0">
                <a:latin typeface="微软雅黑" panose="020B0503020204020204" pitchFamily="34" charset="-122"/>
                <a:ea typeface="微软雅黑" panose="020B0503020204020204" pitchFamily="34" charset="-122"/>
                <a:cs typeface="Times New Roman" charset="0"/>
              </a:rPr>
              <a:t> in range(10000)]</a:t>
            </a:r>
            <a:r>
              <a:rPr lang="zh-CN" altLang="zh-CN" sz="2000" kern="100" dirty="0">
                <a:latin typeface="微软雅黑" panose="020B0503020204020204" pitchFamily="34" charset="-122"/>
                <a:ea typeface="微软雅黑" panose="020B0503020204020204" pitchFamily="34" charset="-122"/>
                <a:cs typeface="Times New Roman" charset="0"/>
              </a:rPr>
              <a:t>，请预测三个程序的大约执行时间，为什么？</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gn="just"/>
            <a:endParaRPr lang="en-US" altLang="zh-CN" sz="2000" kern="100" dirty="0">
              <a:latin typeface="微软雅黑" panose="020B0503020204020204" pitchFamily="34" charset="-122"/>
              <a:ea typeface="微软雅黑" panose="020B0503020204020204" pitchFamily="34" charset="-122"/>
              <a:cs typeface="Times New Roman" charset="0"/>
            </a:endParaRPr>
          </a:p>
          <a:p>
            <a:pPr lvl="1" algn="just"/>
            <a:r>
              <a:rPr lang="zh-CN" altLang="en-US" sz="2000" kern="100" dirty="0">
                <a:latin typeface="微软雅黑" panose="020B0503020204020204" pitchFamily="34" charset="-122"/>
                <a:ea typeface="微软雅黑" panose="020B0503020204020204" pitchFamily="34" charset="-122"/>
                <a:cs typeface="Times New Roman" charset="0"/>
              </a:rPr>
              <a:t>答案：</a:t>
            </a:r>
            <a:r>
              <a:rPr lang="zh-CN" altLang="zh-CN" sz="2000" kern="100" dirty="0">
                <a:latin typeface="微软雅黑" panose="020B0503020204020204" pitchFamily="34" charset="-122"/>
                <a:ea typeface="微软雅黑" panose="020B0503020204020204" pitchFamily="34" charset="-122"/>
                <a:cs typeface="Times New Roman" charset="0"/>
              </a:rPr>
              <a:t>执行完程序可以发现。第一个程序的执行时间变为之前的</a:t>
            </a:r>
            <a:r>
              <a:rPr lang="en-US" altLang="zh-CN" sz="2000" kern="100" dirty="0">
                <a:latin typeface="微软雅黑" panose="020B0503020204020204" pitchFamily="34" charset="-122"/>
                <a:ea typeface="微软雅黑" panose="020B0503020204020204" pitchFamily="34" charset="-122"/>
                <a:cs typeface="Times New Roman" charset="0"/>
              </a:rPr>
              <a:t>10</a:t>
            </a:r>
            <a:r>
              <a:rPr lang="zh-CN" altLang="zh-CN" sz="2000" kern="100" dirty="0">
                <a:latin typeface="微软雅黑" panose="020B0503020204020204" pitchFamily="34" charset="-122"/>
                <a:ea typeface="微软雅黑" panose="020B0503020204020204" pitchFamily="34" charset="-122"/>
                <a:cs typeface="Times New Roman" charset="0"/>
              </a:rPr>
              <a:t>倍，</a:t>
            </a:r>
            <a:r>
              <a:rPr lang="en-US" altLang="zh-CN" sz="2000" kern="100" dirty="0">
                <a:latin typeface="微软雅黑" panose="020B0503020204020204" pitchFamily="34" charset="-122"/>
                <a:ea typeface="微软雅黑" panose="020B0503020204020204" pitchFamily="34" charset="-122"/>
                <a:cs typeface="Times New Roman" charset="0"/>
              </a:rPr>
              <a:t>200</a:t>
            </a:r>
            <a:r>
              <a:rPr lang="zh-CN" altLang="zh-CN" sz="2000" kern="100" dirty="0">
                <a:latin typeface="微软雅黑" panose="020B0503020204020204" pitchFamily="34" charset="-122"/>
                <a:ea typeface="微软雅黑" panose="020B0503020204020204" pitchFamily="34" charset="-122"/>
                <a:cs typeface="Times New Roman" charset="0"/>
              </a:rPr>
              <a:t>秒左右。第二个程序也是之前时间的</a:t>
            </a:r>
            <a:r>
              <a:rPr lang="en-US" altLang="zh-CN" sz="2000" kern="100" dirty="0">
                <a:latin typeface="微软雅黑" panose="020B0503020204020204" pitchFamily="34" charset="-122"/>
                <a:ea typeface="微软雅黑" panose="020B0503020204020204" pitchFamily="34" charset="-122"/>
                <a:cs typeface="Times New Roman" charset="0"/>
              </a:rPr>
              <a:t>10</a:t>
            </a:r>
            <a:r>
              <a:rPr lang="zh-CN" altLang="zh-CN" sz="2000" kern="100" dirty="0">
                <a:latin typeface="微软雅黑" panose="020B0503020204020204" pitchFamily="34" charset="-122"/>
                <a:ea typeface="微软雅黑" panose="020B0503020204020204" pitchFamily="34" charset="-122"/>
                <a:cs typeface="Times New Roman" charset="0"/>
              </a:rPr>
              <a:t>倍，</a:t>
            </a:r>
            <a:r>
              <a:rPr lang="en-US" altLang="zh-CN" sz="2000" kern="100" dirty="0">
                <a:latin typeface="微软雅黑" panose="020B0503020204020204" pitchFamily="34" charset="-122"/>
                <a:ea typeface="微软雅黑" panose="020B0503020204020204" pitchFamily="34" charset="-122"/>
                <a:cs typeface="Times New Roman" charset="0"/>
              </a:rPr>
              <a:t>100</a:t>
            </a:r>
            <a:r>
              <a:rPr lang="zh-CN" altLang="zh-CN" sz="2000" kern="100" dirty="0">
                <a:latin typeface="微软雅黑" panose="020B0503020204020204" pitchFamily="34" charset="-122"/>
                <a:ea typeface="微软雅黑" panose="020B0503020204020204" pitchFamily="34" charset="-122"/>
                <a:cs typeface="Times New Roman" charset="0"/>
              </a:rPr>
              <a:t>秒左右。第三个程序的执行时间基本没有差别，依旧在</a:t>
            </a:r>
            <a:r>
              <a:rPr lang="en-US" altLang="zh-CN" sz="2000" kern="100" dirty="0">
                <a:latin typeface="微软雅黑" panose="020B0503020204020204" pitchFamily="34" charset="-122"/>
                <a:ea typeface="微软雅黑" panose="020B0503020204020204" pitchFamily="34" charset="-122"/>
                <a:cs typeface="Times New Roman" charset="0"/>
              </a:rPr>
              <a:t>0.15</a:t>
            </a:r>
            <a:r>
              <a:rPr lang="zh-CN" altLang="zh-CN" sz="2000" kern="100" dirty="0">
                <a:latin typeface="微软雅黑" panose="020B0503020204020204" pitchFamily="34" charset="-122"/>
                <a:ea typeface="微软雅黑" panose="020B0503020204020204" pitchFamily="34" charset="-122"/>
                <a:cs typeface="Times New Roman" charset="0"/>
              </a:rPr>
              <a:t>秒左右。</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无论列表中添加或删除元素，在循环体内谨慎使用</a:t>
            </a:r>
            <a:r>
              <a:rPr lang="en-US" altLang="zh-CN" sz="2000" kern="100" dirty="0">
                <a:latin typeface="微软雅黑" panose="020B0503020204020204" pitchFamily="34" charset="-122"/>
                <a:ea typeface="微软雅黑" panose="020B0503020204020204" pitchFamily="34" charset="-122"/>
                <a:cs typeface="Times New Roman" charset="0"/>
              </a:rPr>
              <a:t>append()</a:t>
            </a:r>
            <a:r>
              <a:rPr lang="zh-CN" altLang="en-US" sz="2000" kern="100" dirty="0">
                <a:latin typeface="微软雅黑" panose="020B0503020204020204" pitchFamily="34" charset="-122"/>
                <a:ea typeface="微软雅黑" panose="020B0503020204020204" pitchFamily="34" charset="-122"/>
                <a:cs typeface="Times New Roman" charset="0"/>
              </a:rPr>
              <a:t>或</a:t>
            </a:r>
            <a:r>
              <a:rPr lang="en-US" altLang="zh-CN" sz="2000" kern="100" dirty="0">
                <a:latin typeface="微软雅黑" panose="020B0503020204020204" pitchFamily="34" charset="-122"/>
                <a:ea typeface="微软雅黑" panose="020B0503020204020204" pitchFamily="34" charset="-122"/>
                <a:cs typeface="Times New Roman" charset="0"/>
              </a:rPr>
              <a:t>remove()</a:t>
            </a:r>
            <a:r>
              <a:rPr lang="zh-CN" altLang="en-US" sz="2000" kern="100" dirty="0">
                <a:latin typeface="微软雅黑" panose="020B0503020204020204" pitchFamily="34" charset="-122"/>
                <a:ea typeface="微软雅黑" panose="020B0503020204020204" pitchFamily="34" charset="-122"/>
                <a:cs typeface="Times New Roman" charset="0"/>
              </a:rPr>
              <a:t>，会改变列表中元素的个数，从而改变元素对应的索引，后续执行中容易造成错误；</a:t>
            </a:r>
            <a:r>
              <a:rPr lang="en-US" altLang="zh-CN" sz="2000" kern="100" dirty="0">
                <a:latin typeface="微软雅黑" panose="020B0503020204020204" pitchFamily="34" charset="-122"/>
                <a:ea typeface="微软雅黑" panose="020B0503020204020204" pitchFamily="34" charset="-122"/>
                <a:cs typeface="Times New Roman" charset="0"/>
              </a:rPr>
              <a:t>remove()</a:t>
            </a:r>
            <a:r>
              <a:rPr lang="zh-CN" altLang="en-US" sz="2000" kern="100" dirty="0">
                <a:latin typeface="微软雅黑" panose="020B0503020204020204" pitchFamily="34" charset="-122"/>
                <a:ea typeface="微软雅黑" panose="020B0503020204020204" pitchFamily="34" charset="-122"/>
                <a:cs typeface="Times New Roman" charset="0"/>
              </a:rPr>
              <a:t>方法的开销也不容忽视</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charset="0"/>
              </a:rPr>
              <a:t>建议大家在保持原有列表的基础上，另外产生一个新的列表，再做后续操作</a:t>
            </a:r>
            <a:r>
              <a:rPr lang="zh-CN" altLang="zh-CN" sz="2000" b="1" dirty="0">
                <a:solidFill>
                  <a:srgbClr val="C00000"/>
                </a:solidFill>
                <a:latin typeface="微软雅黑" panose="020B0503020204020204" pitchFamily="34" charset="-122"/>
                <a:ea typeface="微软雅黑" panose="020B0503020204020204" pitchFamily="34" charset="-122"/>
              </a:rPr>
              <a:t> </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04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244" y="215837"/>
            <a:ext cx="7886700" cy="646810"/>
          </a:xfrm>
          <a:prstGeom prst="rect">
            <a:avLst/>
          </a:prstGeom>
        </p:spPr>
        <p:txBody>
          <a:bodyPr/>
          <a:lstStyle/>
          <a:p>
            <a:r>
              <a:rPr lang="en-US" altLang="zh-CN" dirty="0">
                <a:solidFill>
                  <a:srgbClr val="C00000"/>
                </a:solidFill>
              </a:rPr>
              <a:t>3.1.3 </a:t>
            </a:r>
            <a:r>
              <a:rPr lang="zh-CN" altLang="en-US" dirty="0">
                <a:solidFill>
                  <a:srgbClr val="C00000"/>
                </a:solidFill>
              </a:rPr>
              <a:t>局部变量与全局变量</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721F911-D7DD-4776-8084-7B1086543EF2}"/>
              </a:ext>
            </a:extLst>
          </p:cNvPr>
          <p:cNvSpPr txBox="1"/>
          <p:nvPr/>
        </p:nvSpPr>
        <p:spPr>
          <a:xfrm>
            <a:off x="2447925" y="1237836"/>
            <a:ext cx="7101078" cy="1015663"/>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zh-CN" sz="2000" b="1" dirty="0"/>
              <a:t>局部变量</a:t>
            </a:r>
            <a:r>
              <a:rPr lang="zh-CN" altLang="zh-CN" sz="2000" dirty="0"/>
              <a:t>也就是只能在特定的函数中可以访问的变量</a:t>
            </a:r>
            <a:endParaRPr lang="en-US" altLang="zh-CN" sz="2000" dirty="0"/>
          </a:p>
          <a:p>
            <a:pPr marL="285750" indent="-285750">
              <a:buClr>
                <a:srgbClr val="FF0000"/>
              </a:buClr>
              <a:buFont typeface="Arial" panose="020B0604020202020204" pitchFamily="34" charset="0"/>
              <a:buChar char="•"/>
            </a:pPr>
            <a:endParaRPr lang="en-US" altLang="zh-CN" sz="2000" dirty="0"/>
          </a:p>
          <a:p>
            <a:pPr marL="285750" indent="-285750">
              <a:buClr>
                <a:srgbClr val="FF0000"/>
              </a:buClr>
              <a:buFont typeface="Arial" panose="020B0604020202020204" pitchFamily="34" charset="0"/>
              <a:buChar char="•"/>
            </a:pPr>
            <a:r>
              <a:rPr lang="zh-CN" altLang="zh-CN" sz="2000" b="1" dirty="0"/>
              <a:t>全局变量</a:t>
            </a:r>
            <a:r>
              <a:rPr lang="zh-CN" altLang="zh-CN" sz="2000" b="1" dirty="0">
                <a:solidFill>
                  <a:srgbClr val="FF0000"/>
                </a:solidFill>
              </a:rPr>
              <a:t>是定义在所有函数最外面的变量</a:t>
            </a:r>
            <a:endParaRPr lang="en-US" altLang="zh-CN" sz="2000" b="1" dirty="0">
              <a:solidFill>
                <a:srgbClr val="FF0000"/>
              </a:solidFill>
            </a:endParaRPr>
          </a:p>
        </p:txBody>
      </p:sp>
      <p:sp>
        <p:nvSpPr>
          <p:cNvPr id="8" name="文本框 7">
            <a:extLst>
              <a:ext uri="{FF2B5EF4-FFF2-40B4-BE49-F238E27FC236}">
                <a16:creationId xmlns:a16="http://schemas.microsoft.com/office/drawing/2014/main" id="{AE52BADA-C1FA-4D9B-9724-C51289D7DFA8}"/>
              </a:ext>
            </a:extLst>
          </p:cNvPr>
          <p:cNvSpPr txBox="1"/>
          <p:nvPr/>
        </p:nvSpPr>
        <p:spPr>
          <a:xfrm>
            <a:off x="2152650" y="2757842"/>
            <a:ext cx="7485888" cy="2862322"/>
          </a:xfrm>
          <a:prstGeom prst="rect">
            <a:avLst/>
          </a:prstGeom>
          <a:solidFill>
            <a:srgbClr val="DEEAF6"/>
          </a:solidFill>
        </p:spPr>
        <p:txBody>
          <a:bodyPr wrap="square" rtlCol="0">
            <a:spAutoFit/>
          </a:bodyPr>
          <a:lstStyle/>
          <a:p>
            <a:pPr algn="ctr">
              <a:lnSpc>
                <a:spcPct val="150000"/>
              </a:lnSpc>
            </a:pPr>
            <a:r>
              <a:rPr lang="zh-CN" altLang="zh-CN" sz="2000" b="1" dirty="0">
                <a:solidFill>
                  <a:srgbClr val="C00000"/>
                </a:solidFill>
                <a:latin typeface="Times New Roman" panose="02020603050405020304" pitchFamily="18" charset="0"/>
                <a:cs typeface="Times New Roman" panose="02020603050405020304" pitchFamily="18" charset="0"/>
              </a:rPr>
              <a:t>分辨局部与全局变量的规则</a:t>
            </a:r>
          </a:p>
          <a:p>
            <a:pPr>
              <a:lnSpc>
                <a:spcPct val="150000"/>
              </a:lnSpc>
            </a:pPr>
            <a:r>
              <a:rPr lang="zh-CN" altLang="zh-CN" sz="2000" b="1" dirty="0">
                <a:latin typeface="Times New Roman" panose="02020603050405020304" pitchFamily="18" charset="0"/>
                <a:cs typeface="Times New Roman" panose="02020603050405020304" pitchFamily="18" charset="0"/>
              </a:rPr>
              <a:t>假设有一个变量为</a:t>
            </a:r>
            <a:r>
              <a:rPr lang="en-US" altLang="zh-CN" sz="2000" b="1" dirty="0">
                <a:latin typeface="Times New Roman" panose="02020603050405020304" pitchFamily="18" charset="0"/>
                <a:cs typeface="Times New Roman" panose="02020603050405020304" pitchFamily="18" charset="0"/>
              </a:rPr>
              <a:t>a</a:t>
            </a:r>
            <a:r>
              <a:rPr lang="zh-CN" altLang="zh-CN" sz="2000" b="1" dirty="0">
                <a:latin typeface="Times New Roman" panose="02020603050405020304" pitchFamily="18" charset="0"/>
                <a:cs typeface="Times New Roman" panose="02020603050405020304" pitchFamily="18" charset="0"/>
              </a:rPr>
              <a:t>，它出现在函数</a:t>
            </a:r>
            <a:r>
              <a:rPr lang="en-US" altLang="zh-CN" sz="2000" b="1" dirty="0">
                <a:latin typeface="Times New Roman" panose="02020603050405020304" pitchFamily="18" charset="0"/>
                <a:cs typeface="Times New Roman" panose="02020603050405020304" pitchFamily="18" charset="0"/>
              </a:rPr>
              <a:t>f()</a:t>
            </a:r>
            <a:r>
              <a:rPr lang="zh-CN" altLang="zh-CN" sz="2000" b="1" dirty="0">
                <a:latin typeface="Times New Roman" panose="02020603050405020304" pitchFamily="18" charset="0"/>
                <a:cs typeface="Times New Roman" panose="02020603050405020304" pitchFamily="18" charset="0"/>
              </a:rPr>
              <a:t>里面，我们应怎样判断它在函数内是什么变量。我们可以使用如下规则</a:t>
            </a:r>
            <a:r>
              <a:rPr lang="zh-CN" altLang="en-US" sz="2000" b="1" dirty="0">
                <a:latin typeface="Times New Roman" panose="02020603050405020304" pitchFamily="18" charset="0"/>
                <a:cs typeface="Times New Roman" panose="02020603050405020304" pitchFamily="18" charset="0"/>
              </a:rPr>
              <a:t>的顺序逐个</a:t>
            </a:r>
            <a:r>
              <a:rPr lang="zh-CN" altLang="zh-CN" sz="2000" b="1" dirty="0">
                <a:latin typeface="Times New Roman" panose="02020603050405020304" pitchFamily="18" charset="0"/>
                <a:cs typeface="Times New Roman" panose="02020603050405020304" pitchFamily="18" charset="0"/>
              </a:rPr>
              <a:t>来判定：</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）如果</a:t>
            </a:r>
            <a:r>
              <a:rPr lang="zh-CN" altLang="zh-CN" sz="2000" dirty="0">
                <a:solidFill>
                  <a:srgbClr val="FF0000"/>
                </a:solidFill>
                <a:latin typeface="Times New Roman" panose="02020603050405020304" pitchFamily="18" charset="0"/>
                <a:cs typeface="Times New Roman" panose="02020603050405020304" pitchFamily="18" charset="0"/>
              </a:rPr>
              <a:t>有</a:t>
            </a:r>
            <a:r>
              <a:rPr lang="en-US" altLang="zh-CN" sz="2000" dirty="0">
                <a:solidFill>
                  <a:srgbClr val="FF0000"/>
                </a:solidFill>
                <a:latin typeface="Times New Roman" panose="02020603050405020304" pitchFamily="18" charset="0"/>
                <a:cs typeface="Times New Roman" panose="02020603050405020304" pitchFamily="18" charset="0"/>
              </a:rPr>
              <a:t>global</a:t>
            </a:r>
            <a:r>
              <a:rPr lang="zh-CN" altLang="zh-CN" sz="2000" dirty="0">
                <a:solidFill>
                  <a:srgbClr val="FF0000"/>
                </a:solidFill>
                <a:latin typeface="Times New Roman" panose="02020603050405020304" pitchFamily="18" charset="0"/>
                <a:cs typeface="Times New Roman" panose="02020603050405020304" pitchFamily="18" charset="0"/>
              </a:rPr>
              <a:t>关键字修饰变量</a:t>
            </a:r>
            <a:r>
              <a:rPr lang="en-US" altLang="zh-CN" sz="2000" dirty="0">
                <a:solidFill>
                  <a:srgbClr val="FF0000"/>
                </a:solidFill>
                <a:latin typeface="Times New Roman" panose="02020603050405020304" pitchFamily="18" charset="0"/>
                <a:cs typeface="Times New Roman" panose="02020603050405020304" pitchFamily="18" charset="0"/>
              </a:rPr>
              <a:t>a</a:t>
            </a:r>
            <a:r>
              <a:rPr lang="zh-CN" altLang="zh-CN" sz="2000" dirty="0">
                <a:solidFill>
                  <a:srgbClr val="FF0000"/>
                </a:solidFill>
                <a:latin typeface="Times New Roman" panose="02020603050405020304" pitchFamily="18" charset="0"/>
                <a:cs typeface="Times New Roman" panose="02020603050405020304" pitchFamily="18" charset="0"/>
              </a:rPr>
              <a:t>，则</a:t>
            </a:r>
            <a:r>
              <a:rPr lang="en-US" altLang="zh-CN" sz="2000" dirty="0">
                <a:solidFill>
                  <a:srgbClr val="FF0000"/>
                </a:solidFill>
                <a:latin typeface="Times New Roman" panose="02020603050405020304" pitchFamily="18" charset="0"/>
                <a:cs typeface="Times New Roman" panose="02020603050405020304" pitchFamily="18" charset="0"/>
              </a:rPr>
              <a:t>a</a:t>
            </a:r>
            <a:r>
              <a:rPr lang="zh-CN" altLang="zh-CN" sz="2000" dirty="0">
                <a:solidFill>
                  <a:srgbClr val="FF0000"/>
                </a:solidFill>
                <a:latin typeface="Times New Roman" panose="02020603050405020304" pitchFamily="18" charset="0"/>
                <a:cs typeface="Times New Roman" panose="02020603050405020304" pitchFamily="18" charset="0"/>
              </a:rPr>
              <a:t>为全局变量</a:t>
            </a:r>
            <a:r>
              <a:rPr lang="zh-CN" altLang="zh-CN" sz="2000" dirty="0">
                <a:latin typeface="Times New Roman" panose="02020603050405020304" pitchFamily="18" charset="0"/>
                <a:cs typeface="Times New Roman" panose="02020603050405020304" pitchFamily="18" charset="0"/>
              </a:rPr>
              <a:t>。</a:t>
            </a: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）否则，假如</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是参数或者出现</a:t>
            </a:r>
            <a:r>
              <a:rPr lang="zh-CN" altLang="zh-CN" sz="2000" dirty="0">
                <a:solidFill>
                  <a:srgbClr val="FF0000"/>
                </a:solidFill>
                <a:latin typeface="Times New Roman" panose="02020603050405020304" pitchFamily="18" charset="0"/>
                <a:cs typeface="Times New Roman" panose="02020603050405020304" pitchFamily="18" charset="0"/>
              </a:rPr>
              <a:t>在等号左边，则</a:t>
            </a:r>
            <a:r>
              <a:rPr lang="en-US" altLang="zh-CN" sz="2000" dirty="0">
                <a:solidFill>
                  <a:srgbClr val="FF0000"/>
                </a:solidFill>
                <a:latin typeface="Times New Roman" panose="02020603050405020304" pitchFamily="18" charset="0"/>
                <a:cs typeface="Times New Roman" panose="02020603050405020304" pitchFamily="18" charset="0"/>
              </a:rPr>
              <a:t>a</a:t>
            </a:r>
            <a:r>
              <a:rPr lang="zh-CN" altLang="zh-CN" sz="2000" dirty="0">
                <a:solidFill>
                  <a:srgbClr val="FF0000"/>
                </a:solidFill>
                <a:latin typeface="Times New Roman" panose="02020603050405020304" pitchFamily="18" charset="0"/>
                <a:cs typeface="Times New Roman" panose="02020603050405020304" pitchFamily="18" charset="0"/>
              </a:rPr>
              <a:t>是局部变量</a:t>
            </a:r>
            <a:r>
              <a:rPr lang="zh-CN" altLang="zh-CN" sz="2000" dirty="0">
                <a:latin typeface="Times New Roman" panose="02020603050405020304" pitchFamily="18" charset="0"/>
                <a:cs typeface="Times New Roman" panose="02020603050405020304" pitchFamily="18" charset="0"/>
              </a:rPr>
              <a:t>。</a:t>
            </a:r>
          </a:p>
          <a:p>
            <a:pPr>
              <a:lnSpc>
                <a:spcPct val="150000"/>
              </a:lnSpc>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）否则，</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与函数</a:t>
            </a:r>
            <a:r>
              <a:rPr lang="en-US" altLang="zh-CN" sz="2000" dirty="0">
                <a:latin typeface="Times New Roman" panose="02020603050405020304" pitchFamily="18" charset="0"/>
                <a:cs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外层的变量</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的属性相同。</a:t>
            </a:r>
            <a:r>
              <a:rPr lang="zh-CN" alt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5036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5" name="文本框 4"/>
          <p:cNvSpPr txBox="1"/>
          <p:nvPr/>
        </p:nvSpPr>
        <p:spPr>
          <a:xfrm>
            <a:off x="945810" y="1173013"/>
            <a:ext cx="9802546"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charset="0"/>
              </a:rPr>
              <a:t>列表推演表达式</a:t>
            </a:r>
            <a:r>
              <a:rPr lang="zh-CN" altLang="zh-CN" sz="2000" b="1" kern="100" dirty="0">
                <a:solidFill>
                  <a:srgbClr val="FF0000"/>
                </a:solidFill>
                <a:latin typeface="微软雅黑" panose="020B0503020204020204" pitchFamily="34" charset="-122"/>
                <a:ea typeface="微软雅黑" panose="020B0503020204020204" pitchFamily="34" charset="-122"/>
                <a:cs typeface="Times New Roman" charset="0"/>
              </a:rPr>
              <a:t>（</a:t>
            </a:r>
            <a:r>
              <a:rPr lang="en-US" altLang="zh-CN" sz="2000" b="1" kern="100" dirty="0">
                <a:solidFill>
                  <a:srgbClr val="FF0000"/>
                </a:solidFill>
                <a:latin typeface="微软雅黑" panose="020B0503020204020204" pitchFamily="34" charset="-122"/>
                <a:ea typeface="微软雅黑" panose="020B0503020204020204" pitchFamily="34" charset="-122"/>
              </a:rPr>
              <a:t>List Comprehensive Expression</a:t>
            </a:r>
            <a:r>
              <a:rPr lang="zh-CN" altLang="zh-CN" sz="2000" b="1" kern="100" dirty="0">
                <a:solidFill>
                  <a:srgbClr val="FF0000"/>
                </a:solidFill>
                <a:latin typeface="微软雅黑" panose="020B0503020204020204" pitchFamily="34" charset="-122"/>
                <a:ea typeface="微软雅黑" panose="020B0503020204020204" pitchFamily="34" charset="-122"/>
                <a:cs typeface="Times New Roman" charset="0"/>
              </a:rPr>
              <a:t>）</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charset="0"/>
              </a:rPr>
              <a:t>：</a:t>
            </a:r>
            <a:endParaRPr lang="en-US" altLang="zh-CN" sz="2000" kern="100" dirty="0">
              <a:solidFill>
                <a:srgbClr val="FF0000"/>
              </a:solidFill>
              <a:latin typeface="微软雅黑" panose="020B0503020204020204" pitchFamily="34" charset="-122"/>
              <a:ea typeface="微软雅黑" panose="020B0503020204020204" pitchFamily="34" charset="-122"/>
              <a:cs typeface="Times New Roman" charset="0"/>
            </a:endParaRPr>
          </a:p>
          <a:p>
            <a:pPr lvl="1"/>
            <a:r>
              <a:rPr lang="zh-CN" altLang="en-US" sz="2000" kern="100" dirty="0">
                <a:latin typeface="微软雅黑" panose="020B0503020204020204" pitchFamily="34" charset="-122"/>
                <a:ea typeface="微软雅黑" panose="020B0503020204020204" pitchFamily="34" charset="-122"/>
                <a:cs typeface="Times New Roman" charset="0"/>
              </a:rPr>
              <a:t>是轻量级的循环，其原理是：</a:t>
            </a:r>
            <a:r>
              <a:rPr lang="en-US" altLang="zh-CN" sz="2000" kern="100" dirty="0">
                <a:latin typeface="微软雅黑" panose="020B0503020204020204" pitchFamily="34" charset="-122"/>
                <a:ea typeface="微软雅黑" panose="020B0503020204020204" pitchFamily="34" charset="-122"/>
                <a:cs typeface="Times New Roman" charset="0"/>
              </a:rPr>
              <a:t>f</a:t>
            </a:r>
            <a:r>
              <a:rPr lang="en-US" altLang="zh-CN" sz="2000" kern="100" dirty="0">
                <a:latin typeface="微软雅黑" panose="020B0503020204020204" pitchFamily="34" charset="-122"/>
                <a:ea typeface="微软雅黑" panose="020B0503020204020204" pitchFamily="34" charset="-122"/>
              </a:rPr>
              <a:t>or</a:t>
            </a:r>
            <a:r>
              <a:rPr lang="zh-CN" altLang="zh-CN" sz="2000" kern="100" dirty="0">
                <a:latin typeface="微软雅黑" panose="020B0503020204020204" pitchFamily="34" charset="-122"/>
                <a:ea typeface="微软雅黑" panose="020B0503020204020204" pitchFamily="34" charset="-122"/>
                <a:cs typeface="Times New Roman" charset="0"/>
              </a:rPr>
              <a:t>循环</a:t>
            </a:r>
            <a:r>
              <a:rPr lang="zh-CN" altLang="en-US" sz="2000" kern="100" dirty="0">
                <a:latin typeface="微软雅黑" panose="020B0503020204020204" pitchFamily="34" charset="-122"/>
                <a:ea typeface="微软雅黑" panose="020B0503020204020204" pitchFamily="34" charset="-122"/>
                <a:cs typeface="Times New Roman" charset="0"/>
              </a:rPr>
              <a:t>会</a:t>
            </a:r>
            <a:r>
              <a:rPr lang="zh-CN" altLang="zh-CN" sz="2000" kern="100" dirty="0">
                <a:latin typeface="微软雅黑" panose="020B0503020204020204" pitchFamily="34" charset="-122"/>
                <a:ea typeface="微软雅黑" panose="020B0503020204020204" pitchFamily="34" charset="-122"/>
                <a:cs typeface="Times New Roman" charset="0"/>
              </a:rPr>
              <a:t>形成一个序列，然后通过筛选产生满足条件的新序列</a:t>
            </a:r>
            <a:r>
              <a:rPr lang="zh-CN" altLang="en-US" sz="2000" kern="100" dirty="0">
                <a:latin typeface="微软雅黑" panose="020B0503020204020204" pitchFamily="34" charset="-122"/>
                <a:ea typeface="微软雅黑" panose="020B0503020204020204" pitchFamily="34" charset="-122"/>
                <a:cs typeface="Times New Roman" charset="0"/>
              </a:rPr>
              <a:t>，可用于创建新的列表</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举例</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生成</a:t>
            </a:r>
            <a:r>
              <a:rPr lang="en-US" altLang="zh-CN" sz="2000" kern="100" dirty="0">
                <a:latin typeface="微软雅黑" panose="020B0503020204020204" pitchFamily="34" charset="-122"/>
                <a:ea typeface="微软雅黑" panose="020B0503020204020204" pitchFamily="34" charset="-122"/>
              </a:rPr>
              <a:t>0-9</a:t>
            </a:r>
            <a:r>
              <a:rPr lang="zh-CN" altLang="zh-CN" sz="2000" kern="100" dirty="0">
                <a:latin typeface="微软雅黑" panose="020B0503020204020204" pitchFamily="34" charset="-122"/>
                <a:ea typeface="微软雅黑" panose="020B0503020204020204" pitchFamily="34" charset="-122"/>
                <a:cs typeface="Times New Roman" charset="0"/>
              </a:rPr>
              <a:t>的一个序列</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举例</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生成一个有</a:t>
            </a:r>
            <a:r>
              <a:rPr lang="en-US" altLang="zh-CN" sz="2000" kern="100" dirty="0">
                <a:latin typeface="微软雅黑" panose="020B0503020204020204" pitchFamily="34" charset="-122"/>
                <a:ea typeface="微软雅黑" panose="020B0503020204020204" pitchFamily="34" charset="-122"/>
              </a:rPr>
              <a:t>10</a:t>
            </a:r>
            <a:r>
              <a:rPr lang="zh-CN" altLang="zh-CN" sz="2000" kern="100" dirty="0">
                <a:latin typeface="微软雅黑" panose="020B0503020204020204" pitchFamily="34" charset="-122"/>
                <a:ea typeface="微软雅黑" panose="020B0503020204020204" pitchFamily="34" charset="-122"/>
                <a:cs typeface="Times New Roman" charset="0"/>
              </a:rPr>
              <a:t>个元素的列表，列表中的每一个元素都是</a:t>
            </a:r>
            <a:r>
              <a:rPr lang="en-US" altLang="zh-CN" sz="2000" kern="100" dirty="0">
                <a:latin typeface="微软雅黑" panose="020B0503020204020204" pitchFamily="34" charset="-122"/>
                <a:ea typeface="微软雅黑" panose="020B0503020204020204" pitchFamily="34" charset="-122"/>
              </a:rPr>
              <a:t>1-100</a:t>
            </a:r>
            <a:r>
              <a:rPr lang="zh-CN" altLang="zh-CN" sz="2000" kern="100" dirty="0">
                <a:latin typeface="微软雅黑" panose="020B0503020204020204" pitchFamily="34" charset="-122"/>
                <a:ea typeface="微软雅黑" panose="020B0503020204020204" pitchFamily="34" charset="-122"/>
                <a:cs typeface="Times New Roman" charset="0"/>
              </a:rPr>
              <a:t>之间的某个随机数</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330410" y="2908756"/>
            <a:ext cx="5336459" cy="799213"/>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程序：列表推演表达式举例</a:t>
            </a:r>
            <a:r>
              <a:rPr lang="en-US" sz="1600" b="1" kern="100" dirty="0">
                <a:effectLst/>
                <a:latin typeface="微软雅黑" panose="020B0503020204020204" pitchFamily="34" charset="-122"/>
                <a:ea typeface="微软雅黑" panose="020B0503020204020204" pitchFamily="34" charset="-122"/>
                <a:cs typeface="Times New Roman" charset="0"/>
              </a:rPr>
              <a:t>_1&gt;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	#</a:t>
            </a:r>
            <a:r>
              <a:rPr lang="zh-CN" sz="1600" kern="100" dirty="0">
                <a:effectLst/>
                <a:latin typeface="微软雅黑" panose="020B0503020204020204" pitchFamily="34" charset="-122"/>
                <a:ea typeface="微软雅黑" panose="020B0503020204020204" pitchFamily="34" charset="-122"/>
                <a:cs typeface="Times New Roman" charset="0"/>
              </a:rPr>
              <a:t>输出为：</a:t>
            </a:r>
            <a:r>
              <a:rPr lang="en-US" sz="1600" kern="100" dirty="0">
                <a:effectLst/>
                <a:latin typeface="微软雅黑" panose="020B0503020204020204" pitchFamily="34" charset="-122"/>
                <a:ea typeface="微软雅黑" panose="020B0503020204020204" pitchFamily="34" charset="-122"/>
                <a:cs typeface="Times New Roman" charset="0"/>
              </a:rPr>
              <a:t>[0, 1, 2, 3, 4, 5, 6, 7, 8, 9]</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p:cNvSpPr txBox="1"/>
          <p:nvPr/>
        </p:nvSpPr>
        <p:spPr>
          <a:xfrm>
            <a:off x="1330410" y="4803675"/>
            <a:ext cx="6830226" cy="1040929"/>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程序：列表推演表达式举例</a:t>
            </a:r>
            <a:r>
              <a:rPr lang="en-US" sz="1600" b="1" kern="100" dirty="0">
                <a:effectLst/>
                <a:latin typeface="微软雅黑" panose="020B0503020204020204" pitchFamily="34" charset="-122"/>
                <a:ea typeface="微软雅黑" panose="020B0503020204020204" pitchFamily="34" charset="-122"/>
                <a:cs typeface="Times New Roman" charset="0"/>
              </a:rPr>
              <a:t>_2&gt;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import random</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err="1">
                <a:effectLst/>
                <a:latin typeface="微软雅黑" panose="020B0503020204020204" pitchFamily="34" charset="-122"/>
                <a:ea typeface="微软雅黑" panose="020B0503020204020204" pitchFamily="34" charset="-122"/>
                <a:cs typeface="Times New Roman" charset="0"/>
              </a:rPr>
              <a:t>random.randint</a:t>
            </a:r>
            <a:r>
              <a:rPr lang="en-US" sz="1600" kern="100" dirty="0">
                <a:effectLst/>
                <a:latin typeface="微软雅黑" panose="020B0503020204020204" pitchFamily="34" charset="-122"/>
                <a:ea typeface="微软雅黑" panose="020B0503020204020204" pitchFamily="34" charset="-122"/>
                <a:cs typeface="Times New Roman" charset="0"/>
              </a:rPr>
              <a:t>(1,100) for </a:t>
            </a:r>
            <a:r>
              <a:rPr lang="en-US" sz="1600" kern="100" dirty="0" err="1">
                <a:effectLst/>
                <a:latin typeface="微软雅黑" panose="020B0503020204020204" pitchFamily="34" charset="-122"/>
                <a:ea typeface="微软雅黑" panose="020B0503020204020204" pitchFamily="34" charset="-122"/>
                <a:cs typeface="Times New Roman" charset="0"/>
              </a:rPr>
              <a:t>i</a:t>
            </a:r>
            <a:r>
              <a:rPr lang="en-US" sz="1600" kern="100" dirty="0">
                <a:effectLst/>
                <a:latin typeface="微软雅黑" panose="020B0503020204020204" pitchFamily="34" charset="-122"/>
                <a:ea typeface="微软雅黑" panose="020B0503020204020204" pitchFamily="34" charset="-122"/>
                <a:cs typeface="Times New Roman" charset="0"/>
              </a:rPr>
              <a:t> in range(10)]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	#</a:t>
            </a:r>
            <a:r>
              <a:rPr lang="zh-CN" sz="1600" kern="100" dirty="0">
                <a:effectLst/>
                <a:latin typeface="微软雅黑" panose="020B0503020204020204" pitchFamily="34" charset="-122"/>
                <a:ea typeface="微软雅黑" panose="020B0503020204020204" pitchFamily="34" charset="-122"/>
                <a:cs typeface="Times New Roman" charset="0"/>
              </a:rPr>
              <a:t>输出为：</a:t>
            </a:r>
            <a:r>
              <a:rPr lang="en-US" sz="1600" kern="100" dirty="0">
                <a:effectLst/>
                <a:latin typeface="微软雅黑" panose="020B0503020204020204" pitchFamily="34" charset="-122"/>
                <a:ea typeface="微软雅黑" panose="020B0503020204020204" pitchFamily="34" charset="-122"/>
                <a:cs typeface="Times New Roman" charset="0"/>
              </a:rPr>
              <a:t>[74, 5, 42, 54, 71, 55, 67, 96, 100, 11]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782265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3.3.4 </a:t>
            </a:r>
            <a:r>
              <a:rPr lang="zh-CN" altLang="en-US" dirty="0">
                <a:solidFill>
                  <a:srgbClr val="C00000"/>
                </a:solidFill>
              </a:rPr>
              <a:t>生成列表的一些技巧</a:t>
            </a:r>
          </a:p>
        </p:txBody>
      </p:sp>
      <p:sp>
        <p:nvSpPr>
          <p:cNvPr id="8" name="文本框 7"/>
          <p:cNvSpPr txBox="1"/>
          <p:nvPr/>
        </p:nvSpPr>
        <p:spPr>
          <a:xfrm>
            <a:off x="1610611" y="1374099"/>
            <a:ext cx="7569540" cy="3477875"/>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举例</a:t>
            </a:r>
            <a:r>
              <a:rPr lang="en-US" altLang="zh-CN" sz="2000" kern="100" dirty="0">
                <a:latin typeface="微软雅黑" panose="020B0503020204020204" pitchFamily="34" charset="-122"/>
                <a:ea typeface="微软雅黑" panose="020B0503020204020204" pitchFamily="34" charset="-122"/>
                <a:cs typeface="Times New Roman" charset="0"/>
              </a:rPr>
              <a:t>3</a:t>
            </a:r>
            <a:r>
              <a:rPr lang="zh-CN" altLang="en-US" sz="2000" kern="100" dirty="0">
                <a:latin typeface="微软雅黑" panose="020B0503020204020204" pitchFamily="34" charset="-122"/>
                <a:ea typeface="微软雅黑" panose="020B0503020204020204" pitchFamily="34" charset="-122"/>
                <a:cs typeface="Times New Roman" charset="0"/>
              </a:rPr>
              <a:t>：关于矩阵的一些操作</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举例</a:t>
            </a:r>
            <a:r>
              <a:rPr lang="en-US" altLang="zh-CN" sz="2000" kern="100" dirty="0">
                <a:latin typeface="微软雅黑" panose="020B0503020204020204" pitchFamily="34" charset="-122"/>
                <a:ea typeface="微软雅黑" panose="020B0503020204020204" pitchFamily="34" charset="-122"/>
                <a:cs typeface="Times New Roman" charset="0"/>
              </a:rPr>
              <a:t>4</a:t>
            </a:r>
            <a:r>
              <a:rPr lang="zh-CN" altLang="en-US" sz="2000" kern="100" dirty="0">
                <a:latin typeface="微软雅黑" panose="020B0503020204020204" pitchFamily="34" charset="-122"/>
                <a:ea typeface="微软雅黑" panose="020B0503020204020204" pitchFamily="34" charset="-122"/>
                <a:cs typeface="Times New Roman" charset="0"/>
              </a:rPr>
              <a:t>：更复杂的操作，嵌套</a:t>
            </a:r>
            <a:r>
              <a:rPr lang="en-US" altLang="zh-CN" sz="2000" kern="100" dirty="0">
                <a:latin typeface="微软雅黑" panose="020B0503020204020204" pitchFamily="34" charset="-122"/>
                <a:ea typeface="微软雅黑" panose="020B0503020204020204" pitchFamily="34" charset="-122"/>
                <a:cs typeface="Times New Roman" charset="0"/>
              </a:rPr>
              <a:t>for</a:t>
            </a:r>
            <a:r>
              <a:rPr lang="zh-CN" altLang="en-US" sz="2000" kern="100" dirty="0">
                <a:latin typeface="微软雅黑" panose="020B0503020204020204" pitchFamily="34" charset="-122"/>
                <a:ea typeface="微软雅黑" panose="020B0503020204020204" pitchFamily="34" charset="-122"/>
                <a:cs typeface="Times New Roman" charset="0"/>
              </a:rPr>
              <a:t>循环生成列表</a:t>
            </a:r>
            <a:endParaRPr lang="en-US" altLang="zh-CN"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685425" y="1768553"/>
            <a:ext cx="7886700" cy="260009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2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程序：列表推演表达式举例</a:t>
            </a:r>
            <a:r>
              <a:rPr lang="en-US" sz="1600" b="1" kern="100" dirty="0">
                <a:effectLst/>
                <a:latin typeface="微软雅黑" panose="020B0503020204020204" pitchFamily="34" charset="-122"/>
                <a:ea typeface="微软雅黑" panose="020B0503020204020204" pitchFamily="34" charset="-122"/>
                <a:cs typeface="Times New Roman" charset="0"/>
              </a:rPr>
              <a:t>_3&gt;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M=[[1,4,7],[2,5,8],[3,6,9]]  	#M</a:t>
            </a:r>
            <a:r>
              <a:rPr lang="zh-CN" sz="1600" kern="100" dirty="0">
                <a:effectLst/>
                <a:latin typeface="微软雅黑" panose="020B0503020204020204" pitchFamily="34" charset="-122"/>
                <a:ea typeface="微软雅黑" panose="020B0503020204020204" pitchFamily="34" charset="-122"/>
                <a:cs typeface="Times New Roman" charset="0"/>
              </a:rPr>
              <a:t>矩阵</a:t>
            </a:r>
            <a:r>
              <a:rPr lang="en-US" sz="1600" kern="100" dirty="0">
                <a:effectLst/>
                <a:latin typeface="微软雅黑" panose="020B0503020204020204" pitchFamily="34" charset="-122"/>
                <a:ea typeface="微软雅黑" panose="020B0503020204020204" pitchFamily="34" charset="-122"/>
                <a:cs typeface="Times New Roman" charset="0"/>
              </a:rPr>
              <a:t>3</a:t>
            </a:r>
            <a:r>
              <a:rPr lang="zh-CN" sz="1600" kern="100" dirty="0">
                <a:effectLst/>
                <a:latin typeface="微软雅黑" panose="020B0503020204020204" pitchFamily="34" charset="-122"/>
                <a:ea typeface="微软雅黑" panose="020B0503020204020204" pitchFamily="34" charset="-122"/>
                <a:cs typeface="Times New Roman" charset="0"/>
              </a:rPr>
              <a:t>行</a:t>
            </a:r>
            <a:r>
              <a:rPr lang="en-US" sz="1600" kern="100" dirty="0">
                <a:effectLst/>
                <a:latin typeface="微软雅黑" panose="020B0503020204020204" pitchFamily="34" charset="-122"/>
                <a:ea typeface="微软雅黑" panose="020B0503020204020204" pitchFamily="34" charset="-122"/>
                <a:cs typeface="Times New Roman" charset="0"/>
              </a:rPr>
              <a:t>3</a:t>
            </a:r>
            <a:r>
              <a:rPr lang="zh-CN" sz="1600" kern="100" dirty="0">
                <a:effectLst/>
                <a:latin typeface="微软雅黑" panose="020B0503020204020204" pitchFamily="34" charset="-122"/>
                <a:ea typeface="微软雅黑" panose="020B0503020204020204" pitchFamily="34" charset="-122"/>
                <a:cs typeface="Times New Roman" charset="0"/>
              </a:rPr>
              <a:t>列</a:t>
            </a:r>
          </a:p>
          <a:p>
            <a:pPr indent="26670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charset="0"/>
              </a:rPr>
              <a:t>col</a:t>
            </a:r>
            <a:r>
              <a:rPr lang="en-US" sz="1600" kern="100" dirty="0">
                <a:effectLst/>
                <a:latin typeface="微软雅黑" panose="020B0503020204020204" pitchFamily="34" charset="-122"/>
                <a:ea typeface="微软雅黑" panose="020B0503020204020204" pitchFamily="34" charset="-122"/>
                <a:cs typeface="Times New Roman" charset="0"/>
              </a:rPr>
              <a:t>0 = [row[0] for row in M]	#</a:t>
            </a:r>
            <a:r>
              <a:rPr lang="zh-CN" sz="1600" kern="100" dirty="0">
                <a:effectLst/>
                <a:latin typeface="微软雅黑" panose="020B0503020204020204" pitchFamily="34" charset="-122"/>
                <a:ea typeface="微软雅黑" panose="020B0503020204020204" pitchFamily="34" charset="-122"/>
                <a:cs typeface="Times New Roman" charset="0"/>
              </a:rPr>
              <a:t>得到矩阵的第</a:t>
            </a:r>
            <a:r>
              <a:rPr lang="en-US" sz="1600" kern="100" dirty="0">
                <a:effectLst/>
                <a:latin typeface="微软雅黑" panose="020B0503020204020204" pitchFamily="34" charset="-122"/>
                <a:ea typeface="微软雅黑" panose="020B0503020204020204" pitchFamily="34" charset="-122"/>
                <a:cs typeface="Times New Roman" charset="0"/>
              </a:rPr>
              <a:t>0 </a:t>
            </a:r>
            <a:r>
              <a:rPr lang="zh-CN" altLang="en-US" sz="1600" kern="100" dirty="0">
                <a:latin typeface="微软雅黑" panose="020B0503020204020204" pitchFamily="34" charset="-122"/>
                <a:ea typeface="微软雅黑" panose="020B0503020204020204" pitchFamily="34" charset="-122"/>
                <a:cs typeface="Times New Roman" charset="0"/>
              </a:rPr>
              <a:t>行</a:t>
            </a:r>
            <a:r>
              <a:rPr lang="zh-CN" sz="1600" kern="100" dirty="0">
                <a:effectLst/>
                <a:latin typeface="微软雅黑" panose="020B0503020204020204" pitchFamily="34" charset="-122"/>
                <a:ea typeface="微软雅黑" panose="020B0503020204020204" pitchFamily="34" charset="-122"/>
                <a:cs typeface="Times New Roman" charset="0"/>
              </a:rPr>
              <a:t>的元素</a:t>
            </a: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print(col0)			#[1,2,3]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err="1">
                <a:latin typeface="微软雅黑" panose="020B0503020204020204" pitchFamily="34" charset="-122"/>
                <a:ea typeface="微软雅黑" panose="020B0503020204020204" pitchFamily="34" charset="-122"/>
                <a:cs typeface="Times New Roman" charset="0"/>
              </a:rPr>
              <a:t>col</a:t>
            </a:r>
            <a:r>
              <a:rPr lang="en-US" sz="1600" kern="100" dirty="0" err="1">
                <a:effectLst/>
                <a:latin typeface="微软雅黑" panose="020B0503020204020204" pitchFamily="34" charset="-122"/>
                <a:ea typeface="微软雅黑" panose="020B0503020204020204" pitchFamily="34" charset="-122"/>
                <a:cs typeface="Times New Roman" charset="0"/>
              </a:rPr>
              <a:t>_new</a:t>
            </a:r>
            <a:r>
              <a:rPr lang="en-US" sz="1600" kern="100" dirty="0">
                <a:effectLst/>
                <a:latin typeface="微软雅黑" panose="020B0503020204020204" pitchFamily="34" charset="-122"/>
                <a:ea typeface="微软雅黑" panose="020B0503020204020204" pitchFamily="34" charset="-122"/>
                <a:cs typeface="Times New Roman" charset="0"/>
              </a:rPr>
              <a:t> = [row[0]*2 for row in M]	#</a:t>
            </a:r>
            <a:r>
              <a:rPr lang="zh-CN" sz="1600" kern="100" dirty="0">
                <a:effectLst/>
                <a:latin typeface="微软雅黑" panose="020B0503020204020204" pitchFamily="34" charset="-122"/>
                <a:ea typeface="微软雅黑" panose="020B0503020204020204" pitchFamily="34" charset="-122"/>
                <a:cs typeface="Times New Roman" charset="0"/>
              </a:rPr>
              <a:t>得到矩阵的第</a:t>
            </a:r>
            <a:r>
              <a:rPr lang="en-US" sz="1600" kern="100" dirty="0">
                <a:effectLst/>
                <a:latin typeface="微软雅黑" panose="020B0503020204020204" pitchFamily="34" charset="-122"/>
                <a:ea typeface="微软雅黑" panose="020B0503020204020204" pitchFamily="34" charset="-122"/>
                <a:cs typeface="Times New Roman" charset="0"/>
              </a:rPr>
              <a:t>0</a:t>
            </a:r>
            <a:r>
              <a:rPr lang="zh-CN" sz="1600" kern="100" dirty="0">
                <a:effectLst/>
                <a:latin typeface="微软雅黑" panose="020B0503020204020204" pitchFamily="34" charset="-122"/>
                <a:ea typeface="微软雅黑" panose="020B0503020204020204" pitchFamily="34" charset="-122"/>
                <a:cs typeface="Times New Roman" charset="0"/>
              </a:rPr>
              <a:t>列的</a:t>
            </a:r>
            <a:r>
              <a:rPr lang="zh-CN" altLang="en-US" sz="1600" kern="100" dirty="0">
                <a:latin typeface="微软雅黑" panose="020B0503020204020204" pitchFamily="34" charset="-122"/>
                <a:ea typeface="微软雅黑" panose="020B0503020204020204" pitchFamily="34" charset="-122"/>
                <a:cs typeface="Times New Roman" charset="0"/>
              </a:rPr>
              <a:t>每个</a:t>
            </a:r>
            <a:r>
              <a:rPr lang="zh-CN" sz="1600" kern="100" dirty="0">
                <a:effectLst/>
                <a:latin typeface="微软雅黑" panose="020B0503020204020204" pitchFamily="34" charset="-122"/>
                <a:ea typeface="微软雅黑" panose="020B0503020204020204" pitchFamily="34" charset="-122"/>
                <a:cs typeface="Times New Roman" charset="0"/>
              </a:rPr>
              <a:t>元素，同时乘以</a:t>
            </a:r>
            <a:r>
              <a:rPr lang="en-US" sz="1600" kern="100" dirty="0">
                <a:effectLst/>
                <a:latin typeface="微软雅黑" panose="020B0503020204020204" pitchFamily="34" charset="-122"/>
                <a:ea typeface="微软雅黑" panose="020B0503020204020204" pitchFamily="34" charset="-122"/>
                <a:cs typeface="Times New Roman" charset="0"/>
              </a:rPr>
              <a:t>2</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en-US" sz="1600" kern="100" dirty="0" err="1">
                <a:effectLst/>
                <a:latin typeface="微软雅黑" panose="020B0503020204020204" pitchFamily="34" charset="-122"/>
                <a:ea typeface="微软雅黑" panose="020B0503020204020204" pitchFamily="34" charset="-122"/>
                <a:cs typeface="Times New Roman" charset="0"/>
              </a:rPr>
              <a:t>col_new</a:t>
            </a:r>
            <a:r>
              <a:rPr lang="en-US" sz="1600" kern="100" dirty="0">
                <a:effectLst/>
                <a:latin typeface="微软雅黑" panose="020B0503020204020204" pitchFamily="34" charset="-122"/>
                <a:ea typeface="微软雅黑" panose="020B0503020204020204" pitchFamily="34" charset="-122"/>
                <a:cs typeface="Times New Roman" charset="0"/>
              </a:rPr>
              <a:t>)			#[2,4,6]</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filter = [row[0] for row in M if row[0]%2==1] #</a:t>
            </a:r>
            <a:r>
              <a:rPr lang="zh-CN" sz="1600" kern="100" dirty="0">
                <a:effectLst/>
                <a:latin typeface="微软雅黑" panose="020B0503020204020204" pitchFamily="34" charset="-122"/>
                <a:ea typeface="微软雅黑" panose="020B0503020204020204" pitchFamily="34" charset="-122"/>
                <a:cs typeface="Times New Roman" charset="0"/>
              </a:rPr>
              <a:t>筛选出第</a:t>
            </a:r>
            <a:r>
              <a:rPr lang="en-US" sz="1600" kern="100" dirty="0">
                <a:effectLst/>
                <a:latin typeface="微软雅黑" panose="020B0503020204020204" pitchFamily="34" charset="-122"/>
                <a:ea typeface="微软雅黑" panose="020B0503020204020204" pitchFamily="34" charset="-122"/>
                <a:cs typeface="Times New Roman" charset="0"/>
              </a:rPr>
              <a:t>0</a:t>
            </a:r>
            <a:r>
              <a:rPr lang="zh-CN" sz="1600" kern="100" dirty="0">
                <a:effectLst/>
                <a:latin typeface="微软雅黑" panose="020B0503020204020204" pitchFamily="34" charset="-122"/>
                <a:ea typeface="微软雅黑" panose="020B0503020204020204" pitchFamily="34" charset="-122"/>
                <a:cs typeface="Times New Roman" charset="0"/>
              </a:rPr>
              <a:t>列中为奇数的元素</a:t>
            </a: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print(filter)			#[1,3]</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0" name="文本框 9"/>
          <p:cNvSpPr txBox="1"/>
          <p:nvPr/>
        </p:nvSpPr>
        <p:spPr>
          <a:xfrm>
            <a:off x="1685425" y="5015082"/>
            <a:ext cx="8273221" cy="1344154"/>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程序：列表推演表达式举例</a:t>
            </a:r>
            <a:r>
              <a:rPr lang="en-US" sz="1600" b="1" kern="100" dirty="0">
                <a:effectLst/>
                <a:latin typeface="微软雅黑" panose="020B0503020204020204" pitchFamily="34" charset="-122"/>
                <a:ea typeface="微软雅黑" panose="020B0503020204020204" pitchFamily="34" charset="-122"/>
                <a:cs typeface="Times New Roman" charset="0"/>
              </a:rPr>
              <a:t>_4&gt;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R=["%d + %d"%(</a:t>
            </a:r>
            <a:r>
              <a:rPr lang="en-US" sz="1600" kern="100" dirty="0" err="1">
                <a:effectLst/>
                <a:latin typeface="微软雅黑" panose="020B0503020204020204" pitchFamily="34" charset="-122"/>
                <a:ea typeface="微软雅黑" panose="020B0503020204020204" pitchFamily="34" charset="-122"/>
                <a:cs typeface="Times New Roman" charset="0"/>
              </a:rPr>
              <a:t>x,y</a:t>
            </a:r>
            <a:r>
              <a:rPr lang="en-US" sz="1600" kern="100" dirty="0">
                <a:effectLst/>
                <a:latin typeface="微软雅黑" panose="020B0503020204020204" pitchFamily="34" charset="-122"/>
                <a:ea typeface="微软雅黑" panose="020B0503020204020204" pitchFamily="34" charset="-122"/>
                <a:cs typeface="Times New Roman" charset="0"/>
              </a:rPr>
              <a:t>) for x in range(4) for y in range(2)]</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R	#</a:t>
            </a:r>
            <a:r>
              <a:rPr lang="zh-CN" sz="1600" kern="100" dirty="0">
                <a:effectLst/>
                <a:latin typeface="微软雅黑" panose="020B0503020204020204" pitchFamily="34" charset="-122"/>
                <a:ea typeface="微软雅黑" panose="020B0503020204020204" pitchFamily="34" charset="-122"/>
                <a:cs typeface="Times New Roman" charset="0"/>
              </a:rPr>
              <a:t>输出为：</a:t>
            </a:r>
            <a:r>
              <a:rPr lang="en-US" sz="1600" kern="100" dirty="0">
                <a:effectLst/>
                <a:latin typeface="微软雅黑" panose="020B0503020204020204" pitchFamily="34" charset="-122"/>
                <a:ea typeface="微软雅黑" panose="020B0503020204020204" pitchFamily="34" charset="-122"/>
                <a:cs typeface="Times New Roman" charset="0"/>
              </a:rPr>
              <a:t>['0 + 0', '0 + 1', '1 + 0', '1 + 1', '2 + 0', '2 + 1', '3 + 0', '3 + 1']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mc:AlternateContent xmlns:mc="http://schemas.openxmlformats.org/markup-compatibility/2006" xmlns:a14="http://schemas.microsoft.com/office/drawing/2010/main">
        <mc:Choice Requires="a14">
          <p:sp>
            <p:nvSpPr>
              <p:cNvPr id="11" name="文本框 10"/>
              <p:cNvSpPr txBox="1"/>
              <p:nvPr/>
            </p:nvSpPr>
            <p:spPr>
              <a:xfrm>
                <a:off x="6757059" y="872872"/>
                <a:ext cx="1381789" cy="732573"/>
              </a:xfrm>
              <a:prstGeom prst="rect">
                <a:avLst/>
              </a:prstGeom>
              <a:noFill/>
            </p:spPr>
            <p:txBody>
              <a:bodyPr wrap="none" lIns="0" tIns="0" rIns="0" bIns="0" rtlCol="0">
                <a:spAutoFit/>
              </a:bodyPr>
              <a:lstStyle/>
              <a:p>
                <a:r>
                  <a:rPr lang="en-US" altLang="zh-CN" dirty="0">
                    <a:latin typeface="微软雅黑" panose="020B0503020204020204" pitchFamily="34" charset="-122"/>
                    <a:ea typeface="微软雅黑" panose="020B0503020204020204" pitchFamily="34" charset="-122"/>
                  </a:rPr>
                  <a:t>M = </a:t>
                </a:r>
                <a14:m>
                  <m:oMath xmlns:m="http://schemas.openxmlformats.org/officeDocument/2006/math">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4</m:t>
                          </m:r>
                        </m:e>
                        <m:e>
                          <m:r>
                            <a:rPr lang="en-US" altLang="zh-CN" b="0" i="1" smtClean="0">
                              <a:latin typeface="Cambria Math" panose="02040503050406030204" pitchFamily="18" charset="0"/>
                            </a:rPr>
                            <m:t>7</m:t>
                          </m:r>
                        </m:e>
                      </m:mr>
                      <m:mr>
                        <m:e>
                          <m:r>
                            <a:rPr lang="en-US" altLang="zh-CN" b="0" i="1" smtClean="0">
                              <a:latin typeface="Cambria Math" panose="02040503050406030204" pitchFamily="18" charset="0"/>
                            </a:rPr>
                            <m:t>2</m:t>
                          </m:r>
                        </m:e>
                        <m:e>
                          <m:r>
                            <a:rPr lang="en-US" altLang="zh-CN" b="0" i="1" smtClean="0">
                              <a:latin typeface="Cambria Math" panose="02040503050406030204" pitchFamily="18" charset="0"/>
                            </a:rPr>
                            <m:t>5</m:t>
                          </m:r>
                        </m:e>
                        <m:e>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6</m:t>
                          </m:r>
                        </m:e>
                        <m:e>
                          <m:r>
                            <a:rPr lang="en-US" altLang="zh-CN" b="0" i="1" smtClean="0">
                              <a:latin typeface="Cambria Math" panose="02040503050406030204" pitchFamily="18" charset="0"/>
                            </a:rPr>
                            <m:t>9</m:t>
                          </m:r>
                        </m:e>
                      </m:mr>
                    </m:m>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757059" y="872872"/>
                <a:ext cx="1381789" cy="732573"/>
              </a:xfrm>
              <a:prstGeom prst="rect">
                <a:avLst/>
              </a:prstGeom>
              <a:blipFill>
                <a:blip r:embed="rId2"/>
                <a:stretch>
                  <a:fillRect l="-101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0692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3.3.4 </a:t>
            </a:r>
            <a:r>
              <a:rPr lang="zh-CN" altLang="en-US" dirty="0">
                <a:solidFill>
                  <a:srgbClr val="C00000"/>
                </a:solidFill>
              </a:rPr>
              <a:t>生成列表的一些技巧</a:t>
            </a:r>
          </a:p>
        </p:txBody>
      </p:sp>
      <mc:AlternateContent xmlns:mc="http://schemas.openxmlformats.org/markup-compatibility/2006" xmlns:a14="http://schemas.microsoft.com/office/drawing/2010/main">
        <mc:Choice Requires="a14">
          <p:sp>
            <p:nvSpPr>
              <p:cNvPr id="7" name="文本框 6"/>
              <p:cNvSpPr txBox="1"/>
              <p:nvPr/>
            </p:nvSpPr>
            <p:spPr>
              <a:xfrm>
                <a:off x="1440227" y="1025792"/>
                <a:ext cx="8599123" cy="27599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矩阵</a:t>
                </a:r>
                <a:r>
                  <a:rPr lang="zh-CN" altLang="en-US" sz="2000" dirty="0">
                    <a:latin typeface="微软雅黑" panose="020B0503020204020204" pitchFamily="34" charset="-122"/>
                    <a:ea typeface="微软雅黑" panose="020B0503020204020204" pitchFamily="34" charset="-122"/>
                  </a:rPr>
                  <a:t>：一个组织数据的方式</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一维矩阵（如</a:t>
                </a:r>
                <a:r>
                  <a:rPr lang="en-US" altLang="zh-CN" sz="2000" kern="100" dirty="0">
                    <a:latin typeface="微软雅黑" panose="020B0503020204020204" pitchFamily="34" charset="-122"/>
                    <a:ea typeface="微软雅黑" panose="020B0503020204020204" pitchFamily="34" charset="-122"/>
                  </a:rPr>
                  <a:t>[1,2,3]</a:t>
                </a: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[aa, bb, cc]</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二维矩阵（如</a:t>
                </a:r>
                <a:r>
                  <a:rPr lang="en-US" altLang="zh-CN" sz="2000" kern="100" dirty="0">
                    <a:latin typeface="微软雅黑" panose="020B0503020204020204" pitchFamily="34" charset="-122"/>
                    <a:ea typeface="微软雅黑" panose="020B0503020204020204" pitchFamily="34" charset="-122"/>
                  </a:rPr>
                  <a:t>[[1,2,3],[4,5,6]]</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，如下所示）</a:t>
                </a:r>
                <a:endParaRPr lang="en-US" altLang="zh-CN" sz="2000" dirty="0">
                  <a:latin typeface="微软雅黑" panose="020B0503020204020204" pitchFamily="34" charset="-122"/>
                  <a:ea typeface="微软雅黑" panose="020B0503020204020204" pitchFamily="34" charset="-122"/>
                </a:endParaRPr>
              </a:p>
              <a:p>
                <a:pPr lvl="1"/>
                <a:r>
                  <a:rPr lang="zh-CN" altLang="en-US"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pPr algn="ctr"/>
                <a14:m>
                  <m:oMath xmlns:m="http://schemas.openxmlformats.org/officeDocument/2006/math">
                    <m:r>
                      <a:rPr lang="en-US" altLang="zh-CN" sz="2000" i="1" kern="100">
                        <a:latin typeface="Cambria Math" charset="0"/>
                        <a:cs typeface="Times New Roman" charset="0"/>
                      </a:rPr>
                      <m:t>𝐴</m:t>
                    </m:r>
                    <m:r>
                      <a:rPr lang="en-US" altLang="zh-CN" sz="2000" i="1" kern="100">
                        <a:latin typeface="Cambria Math" charset="0"/>
                        <a:cs typeface="Times New Roman" charset="0"/>
                      </a:rPr>
                      <m:t>=[</m:t>
                    </m:r>
                    <m:m>
                      <m:mPr>
                        <m:mcs>
                          <m:mc>
                            <m:mcPr>
                              <m:count m:val="3"/>
                              <m:mcJc m:val="center"/>
                            </m:mcPr>
                          </m:mc>
                        </m:mcs>
                        <m:ctrlPr>
                          <a:rPr lang="zh-CN" altLang="zh-CN" sz="2000" i="1">
                            <a:effectLst/>
                            <a:latin typeface="Cambria Math" panose="02040503050406030204" pitchFamily="18" charset="0"/>
                            <a:ea typeface="Cambria Math" charset="0"/>
                            <a:cs typeface="Times New Roman" charset="0"/>
                          </a:rPr>
                        </m:ctrlPr>
                      </m:mPr>
                      <m:mr>
                        <m:e>
                          <m:r>
                            <a:rPr lang="en-US" altLang="zh-CN" sz="2000" i="1" kern="100">
                              <a:latin typeface="Cambria Math" charset="0"/>
                              <a:cs typeface="Times New Roman" charset="0"/>
                            </a:rPr>
                            <m:t>1</m:t>
                          </m:r>
                        </m:e>
                        <m:e>
                          <m:r>
                            <a:rPr lang="en-US" altLang="zh-CN" sz="2000" i="1" kern="100">
                              <a:latin typeface="Cambria Math" charset="0"/>
                              <a:cs typeface="Times New Roman" charset="0"/>
                            </a:rPr>
                            <m:t> 2</m:t>
                          </m:r>
                        </m:e>
                        <m:e>
                          <m:r>
                            <a:rPr lang="en-US" altLang="zh-CN" sz="2000" i="1" kern="100">
                              <a:latin typeface="Cambria Math" charset="0"/>
                              <a:cs typeface="Times New Roman" charset="0"/>
                            </a:rPr>
                            <m:t> 3 </m:t>
                          </m:r>
                        </m:e>
                      </m:mr>
                      <m:mr>
                        <m:e>
                          <m:r>
                            <a:rPr lang="en-US" altLang="zh-CN" sz="2000" i="1" kern="100">
                              <a:latin typeface="Cambria Math" charset="0"/>
                              <a:cs typeface="Times New Roman" charset="0"/>
                            </a:rPr>
                            <m:t>4</m:t>
                          </m:r>
                        </m:e>
                        <m:e>
                          <m:r>
                            <a:rPr lang="en-US" altLang="zh-CN" sz="2000" i="1" kern="100">
                              <a:latin typeface="Cambria Math" charset="0"/>
                              <a:cs typeface="Times New Roman" charset="0"/>
                            </a:rPr>
                            <m:t> 5</m:t>
                          </m:r>
                        </m:e>
                        <m:e>
                          <m:r>
                            <a:rPr lang="en-US" altLang="zh-CN" sz="2000" i="1" kern="100">
                              <a:latin typeface="Cambria Math" charset="0"/>
                              <a:cs typeface="Times New Roman" charset="0"/>
                            </a:rPr>
                            <m:t>6</m:t>
                          </m:r>
                        </m:e>
                      </m:mr>
                    </m:m>
                    <m:r>
                      <a:rPr lang="en-US" altLang="zh-CN" sz="2000" i="1" kern="100">
                        <a:latin typeface="Cambria Math" charset="0"/>
                        <a:cs typeface="Times New Roman" charset="0"/>
                      </a:rPr>
                      <m:t>]</m:t>
                    </m:r>
                  </m:oMath>
                </a14:m>
                <a:r>
                  <a:rPr lang="zh-CN" altLang="zh-CN" sz="2000" dirty="0">
                    <a:effectLst/>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1000" dirty="0">
                  <a:latin typeface="微软雅黑" panose="020B0503020204020204" pitchFamily="34" charset="-122"/>
                  <a:ea typeface="微软雅黑" panose="020B0503020204020204" pitchFamily="34" charset="-122"/>
                </a:endParaRPr>
              </a:p>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生成一维矩阵：</a:t>
                </a:r>
                <a:r>
                  <a:rPr lang="zh-CN" altLang="zh-CN" sz="2000" kern="100" dirty="0">
                    <a:latin typeface="微软雅黑" panose="020B0503020204020204" pitchFamily="34" charset="-122"/>
                    <a:ea typeface="微软雅黑" panose="020B0503020204020204" pitchFamily="34" charset="-122"/>
                    <a:cs typeface="Times New Roman" charset="0"/>
                  </a:rPr>
                  <a:t>长度为</a:t>
                </a:r>
                <a:r>
                  <a:rPr lang="en-US" altLang="zh-CN" sz="2000" kern="100" dirty="0">
                    <a:latin typeface="微软雅黑" panose="020B0503020204020204" pitchFamily="34" charset="-122"/>
                    <a:ea typeface="微软雅黑" panose="020B0503020204020204" pitchFamily="34" charset="-122"/>
                  </a:rPr>
                  <a:t>100</a:t>
                </a:r>
                <a:r>
                  <a:rPr lang="zh-CN" altLang="zh-CN" sz="2000" kern="100" dirty="0">
                    <a:latin typeface="微软雅黑" panose="020B0503020204020204" pitchFamily="34" charset="-122"/>
                    <a:ea typeface="微软雅黑" panose="020B0503020204020204" pitchFamily="34" charset="-122"/>
                    <a:cs typeface="Times New Roman" charset="0"/>
                  </a:rPr>
                  <a:t>，每个元素都为</a:t>
                </a:r>
                <a:r>
                  <a:rPr lang="en-US" altLang="zh-CN" sz="2000" kern="100" dirty="0">
                    <a:latin typeface="微软雅黑" panose="020B0503020204020204" pitchFamily="34" charset="-122"/>
                    <a:ea typeface="微软雅黑" panose="020B0503020204020204" pitchFamily="34" charset="-122"/>
                  </a:rPr>
                  <a:t>0</a:t>
                </a:r>
              </a:p>
              <a:p>
                <a:pPr marL="800100" lvl="1"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方法一：</a:t>
                </a:r>
                <a:r>
                  <a:rPr lang="en-US" altLang="zh-CN" sz="2000" kern="100" dirty="0">
                    <a:latin typeface="微软雅黑" panose="020B0503020204020204" pitchFamily="34" charset="-122"/>
                    <a:ea typeface="微软雅黑" panose="020B0503020204020204" pitchFamily="34" charset="-122"/>
                  </a:rPr>
                  <a:t>[0]*100</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800100" lvl="1"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方法二：</a:t>
                </a:r>
                <a:r>
                  <a:rPr lang="en-US" altLang="zh-CN" sz="2000" kern="100" dirty="0">
                    <a:latin typeface="微软雅黑" panose="020B0503020204020204" pitchFamily="34" charset="-122"/>
                    <a:ea typeface="微软雅黑" panose="020B0503020204020204" pitchFamily="34" charset="-122"/>
                  </a:rPr>
                  <a:t>[0 for </a:t>
                </a:r>
                <a:r>
                  <a:rPr lang="en-US" altLang="zh-CN" sz="2000" kern="100" dirty="0" err="1">
                    <a:latin typeface="微软雅黑" panose="020B0503020204020204" pitchFamily="34" charset="-122"/>
                    <a:ea typeface="微软雅黑" panose="020B0503020204020204" pitchFamily="34" charset="-122"/>
                  </a:rPr>
                  <a:t>i</a:t>
                </a:r>
                <a:r>
                  <a:rPr lang="en-US" altLang="zh-CN" sz="2000" kern="100" dirty="0">
                    <a:latin typeface="微软雅黑" panose="020B0503020204020204" pitchFamily="34" charset="-122"/>
                    <a:ea typeface="微软雅黑" panose="020B0503020204020204" pitchFamily="34" charset="-122"/>
                  </a:rPr>
                  <a:t> in range(100)]</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440227" y="1025792"/>
                <a:ext cx="8599123" cy="2759986"/>
              </a:xfrm>
              <a:prstGeom prst="rect">
                <a:avLst/>
              </a:prstGeom>
              <a:blipFill>
                <a:blip r:embed="rId2"/>
                <a:stretch>
                  <a:fillRect l="-638" t="-1104" b="-2870"/>
                </a:stretch>
              </a:blipFill>
            </p:spPr>
            <p:txBody>
              <a:bodyPr/>
              <a:lstStyle/>
              <a:p>
                <a:r>
                  <a:rPr lang="zh-CN" altLang="en-US">
                    <a:noFill/>
                  </a:rPr>
                  <a:t> </a:t>
                </a:r>
              </a:p>
            </p:txBody>
          </p:sp>
        </mc:Fallback>
      </mc:AlternateContent>
      <p:sp>
        <p:nvSpPr>
          <p:cNvPr id="12" name="文本框 11"/>
          <p:cNvSpPr txBox="1">
            <a:spLocks noChangeArrowheads="1"/>
          </p:cNvSpPr>
          <p:nvPr/>
        </p:nvSpPr>
        <p:spPr bwMode="auto">
          <a:xfrm>
            <a:off x="1867247" y="4090488"/>
            <a:ext cx="4084496" cy="62024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创建长度为</a:t>
            </a:r>
            <a:r>
              <a:rPr lang="en-US" altLang="zh-CN" sz="1600" b="1" kern="100" dirty="0">
                <a:effectLst/>
                <a:latin typeface="微软雅黑" panose="020B0503020204020204" pitchFamily="34" charset="-122"/>
                <a:ea typeface="微软雅黑" panose="020B0503020204020204" pitchFamily="34" charset="-122"/>
                <a:cs typeface="Times New Roman" charset="0"/>
              </a:rPr>
              <a:t>10</a:t>
            </a:r>
            <a:r>
              <a:rPr lang="zh-CN" altLang="en-US" sz="1600" b="1" kern="100" dirty="0">
                <a:effectLst/>
                <a:latin typeface="微软雅黑" panose="020B0503020204020204" pitchFamily="34" charset="-122"/>
                <a:ea typeface="微软雅黑" panose="020B0503020204020204" pitchFamily="34" charset="-122"/>
                <a:cs typeface="Times New Roman" charset="0"/>
              </a:rPr>
              <a:t>的全</a:t>
            </a:r>
            <a:r>
              <a:rPr lang="en-US" altLang="zh-CN" sz="1600" b="1" kern="100" dirty="0">
                <a:latin typeface="微软雅黑" panose="020B0503020204020204" pitchFamily="34" charset="-122"/>
                <a:ea typeface="微软雅黑" panose="020B0503020204020204" pitchFamily="34" charset="-122"/>
                <a:cs typeface="Times New Roman" charset="0"/>
              </a:rPr>
              <a:t>0</a:t>
            </a:r>
            <a:r>
              <a:rPr lang="zh-CN" altLang="en-US" sz="1600" b="1" kern="100" dirty="0">
                <a:effectLst/>
                <a:latin typeface="微软雅黑" panose="020B0503020204020204" pitchFamily="34" charset="-122"/>
                <a:ea typeface="微软雅黑" panose="020B0503020204020204" pitchFamily="34" charset="-122"/>
                <a:cs typeface="Times New Roman" charset="0"/>
              </a:rPr>
              <a:t>一维矩阵</a:t>
            </a:r>
            <a:r>
              <a:rPr lang="en-US" altLang="zh-CN" sz="1600" b="1" kern="100" dirty="0">
                <a:effectLst/>
                <a:latin typeface="微软雅黑" panose="020B0503020204020204" pitchFamily="34" charset="-122"/>
                <a:ea typeface="微软雅黑" panose="020B0503020204020204" pitchFamily="34" charset="-122"/>
                <a:cs typeface="Times New Roman" charset="0"/>
              </a:rPr>
              <a:t>1</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[0]*10</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154" y="5167178"/>
            <a:ext cx="2695951" cy="266737"/>
          </a:xfrm>
          <a:prstGeom prst="rect">
            <a:avLst/>
          </a:prstGeom>
        </p:spPr>
      </p:pic>
      <p:sp>
        <p:nvSpPr>
          <p:cNvPr id="14" name="文本框 13"/>
          <p:cNvSpPr txBox="1">
            <a:spLocks noChangeArrowheads="1"/>
          </p:cNvSpPr>
          <p:nvPr/>
        </p:nvSpPr>
        <p:spPr bwMode="auto">
          <a:xfrm>
            <a:off x="1867247" y="4883018"/>
            <a:ext cx="4084496" cy="62024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创建长度为</a:t>
            </a:r>
            <a:r>
              <a:rPr lang="en-US" altLang="zh-CN" sz="1600" b="1" kern="100" dirty="0">
                <a:effectLst/>
                <a:latin typeface="微软雅黑" panose="020B0503020204020204" pitchFamily="34" charset="-122"/>
                <a:ea typeface="微软雅黑" panose="020B0503020204020204" pitchFamily="34" charset="-122"/>
                <a:cs typeface="Times New Roman" charset="0"/>
              </a:rPr>
              <a:t>10</a:t>
            </a:r>
            <a:r>
              <a:rPr lang="zh-CN" altLang="en-US" sz="1600" b="1" kern="100" dirty="0">
                <a:effectLst/>
                <a:latin typeface="微软雅黑" panose="020B0503020204020204" pitchFamily="34" charset="-122"/>
                <a:ea typeface="微软雅黑" panose="020B0503020204020204" pitchFamily="34" charset="-122"/>
                <a:cs typeface="Times New Roman" charset="0"/>
              </a:rPr>
              <a:t>的全</a:t>
            </a:r>
            <a:r>
              <a:rPr lang="en-US" altLang="zh-CN" sz="1600" b="1" kern="100" dirty="0">
                <a:effectLst/>
                <a:latin typeface="微软雅黑" panose="020B0503020204020204" pitchFamily="34" charset="-122"/>
                <a:ea typeface="微软雅黑" panose="020B0503020204020204" pitchFamily="34" charset="-122"/>
                <a:cs typeface="Times New Roman" charset="0"/>
              </a:rPr>
              <a:t>1</a:t>
            </a:r>
            <a:r>
              <a:rPr lang="zh-CN" altLang="en-US" sz="1600" b="1" kern="100" dirty="0">
                <a:effectLst/>
                <a:latin typeface="微软雅黑" panose="020B0503020204020204" pitchFamily="34" charset="-122"/>
                <a:ea typeface="微软雅黑" panose="020B0503020204020204" pitchFamily="34" charset="-122"/>
                <a:cs typeface="Times New Roman" charset="0"/>
              </a:rPr>
              <a:t>一维矩阵</a:t>
            </a:r>
            <a:r>
              <a:rPr lang="en-US" altLang="zh-CN" sz="1600" b="1" kern="100" dirty="0">
                <a:effectLst/>
                <a:latin typeface="微软雅黑" panose="020B0503020204020204" pitchFamily="34" charset="-122"/>
                <a:ea typeface="微软雅黑" panose="020B0503020204020204" pitchFamily="34" charset="-122"/>
                <a:cs typeface="Times New Roman" charset="0"/>
              </a:rPr>
              <a:t>2</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[1 for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 in range(10)]</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154" y="4397517"/>
            <a:ext cx="2619741" cy="266737"/>
          </a:xfrm>
          <a:prstGeom prst="rect">
            <a:avLst/>
          </a:prstGeom>
        </p:spPr>
      </p:pic>
      <p:sp>
        <p:nvSpPr>
          <p:cNvPr id="16" name="文本框 15"/>
          <p:cNvSpPr txBox="1">
            <a:spLocks noChangeArrowheads="1"/>
          </p:cNvSpPr>
          <p:nvPr/>
        </p:nvSpPr>
        <p:spPr bwMode="auto">
          <a:xfrm>
            <a:off x="1867247" y="5607062"/>
            <a:ext cx="4084496" cy="62024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zh-CN" altLang="en-US" sz="1600" b="1" kern="100" dirty="0">
                <a:effectLst/>
                <a:latin typeface="微软雅黑" panose="020B0503020204020204" pitchFamily="34" charset="-122"/>
                <a:ea typeface="微软雅黑" panose="020B0503020204020204" pitchFamily="34" charset="-122"/>
                <a:cs typeface="Times New Roman" charset="0"/>
              </a:rPr>
              <a:t>创建长度为</a:t>
            </a:r>
            <a:r>
              <a:rPr lang="en-US" altLang="zh-CN" sz="1600" b="1" kern="100" dirty="0">
                <a:effectLst/>
                <a:latin typeface="微软雅黑" panose="020B0503020204020204" pitchFamily="34" charset="-122"/>
                <a:ea typeface="微软雅黑" panose="020B0503020204020204" pitchFamily="34" charset="-122"/>
                <a:cs typeface="Times New Roman" charset="0"/>
              </a:rPr>
              <a:t>3</a:t>
            </a:r>
            <a:r>
              <a:rPr lang="zh-CN" altLang="en-US" sz="1600" b="1" kern="100" dirty="0">
                <a:effectLst/>
                <a:latin typeface="微软雅黑" panose="020B0503020204020204" pitchFamily="34" charset="-122"/>
                <a:ea typeface="微软雅黑" panose="020B0503020204020204" pitchFamily="34" charset="-122"/>
                <a:cs typeface="Times New Roman" charset="0"/>
              </a:rPr>
              <a:t>的一维矩阵</a:t>
            </a:r>
            <a:r>
              <a:rPr lang="en-US" altLang="zh-CN" sz="1600" b="1" kern="100" dirty="0">
                <a:latin typeface="微软雅黑" panose="020B0503020204020204" pitchFamily="34" charset="-122"/>
                <a:ea typeface="微软雅黑" panose="020B0503020204020204" pitchFamily="34" charset="-122"/>
                <a:cs typeface="Times New Roman" charset="0"/>
              </a:rPr>
              <a:t>3</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[1,2]*3</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7154" y="5917184"/>
            <a:ext cx="1638529" cy="219106"/>
          </a:xfrm>
          <a:prstGeom prst="rect">
            <a:avLst/>
          </a:prstGeom>
        </p:spPr>
      </p:pic>
      <p:sp>
        <p:nvSpPr>
          <p:cNvPr id="18" name="文本框 17"/>
          <p:cNvSpPr txBox="1"/>
          <p:nvPr/>
        </p:nvSpPr>
        <p:spPr>
          <a:xfrm>
            <a:off x="6437809" y="3785778"/>
            <a:ext cx="117639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输出结果：</a:t>
            </a:r>
          </a:p>
        </p:txBody>
      </p:sp>
    </p:spTree>
    <p:extLst>
      <p:ext uri="{BB962C8B-B14F-4D97-AF65-F5344CB8AC3E}">
        <p14:creationId xmlns:p14="http://schemas.microsoft.com/office/powerpoint/2010/main" val="3098351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7" name="文本框 6"/>
          <p:cNvSpPr txBox="1"/>
          <p:nvPr/>
        </p:nvSpPr>
        <p:spPr>
          <a:xfrm>
            <a:off x="1813978" y="816512"/>
            <a:ext cx="9092320" cy="193899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生成二维矩阵：生成一个</a:t>
            </a:r>
            <a:r>
              <a:rPr lang="zh-CN" altLang="en-US" sz="2000" kern="100" dirty="0">
                <a:latin typeface="微软雅黑" panose="020B0503020204020204" pitchFamily="34" charset="-122"/>
                <a:ea typeface="微软雅黑" panose="020B0503020204020204" pitchFamily="34" charset="-122"/>
                <a:cs typeface="Times New Roman" charset="0"/>
              </a:rPr>
              <a:t>二</a:t>
            </a:r>
            <a:r>
              <a:rPr lang="zh-CN" altLang="zh-CN" sz="2000" kern="100" dirty="0">
                <a:latin typeface="微软雅黑" panose="020B0503020204020204" pitchFamily="34" charset="-122"/>
                <a:ea typeface="微软雅黑" panose="020B0503020204020204" pitchFamily="34" charset="-122"/>
                <a:cs typeface="Times New Roman" charset="0"/>
              </a:rPr>
              <a:t>维矩阵，</a:t>
            </a:r>
            <a:r>
              <a:rPr lang="en-US" altLang="zh-CN" sz="2000" kern="100" dirty="0">
                <a:latin typeface="微软雅黑" panose="020B0503020204020204" pitchFamily="34" charset="-122"/>
                <a:ea typeface="微软雅黑" panose="020B0503020204020204" pitchFamily="34" charset="-122"/>
              </a:rPr>
              <a:t> A=[[1,2],[1,2],[1,2]]</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方法一：</a:t>
            </a:r>
            <a:r>
              <a:rPr lang="en-US" altLang="zh-CN" sz="2000" kern="100" dirty="0">
                <a:latin typeface="微软雅黑" panose="020B0503020204020204" pitchFamily="34" charset="-122"/>
                <a:ea typeface="微软雅黑" panose="020B0503020204020204" pitchFamily="34" charset="-122"/>
              </a:rPr>
              <a:t> A=[[1,2]]*3</a:t>
            </a:r>
            <a:endParaRPr lang="en-US" altLang="zh-CN" sz="2000" b="1" kern="1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b="1" kern="100" dirty="0">
                <a:solidFill>
                  <a:srgbClr val="C00000"/>
                </a:solidFill>
                <a:latin typeface="微软雅黑" panose="020B0503020204020204" pitchFamily="34" charset="-122"/>
                <a:ea typeface="微软雅黑" panose="020B0503020204020204" pitchFamily="34" charset="-122"/>
              </a:rPr>
              <a:t>注意</a:t>
            </a:r>
            <a:r>
              <a:rPr lang="zh-CN" altLang="en-US" sz="2000" kern="100" dirty="0">
                <a:latin typeface="微软雅黑" panose="020B0503020204020204" pitchFamily="34" charset="-122"/>
                <a:ea typeface="微软雅黑" panose="020B0503020204020204" pitchFamily="34" charset="-122"/>
              </a:rPr>
              <a:t>，这种方式有一个</a:t>
            </a:r>
            <a:r>
              <a:rPr lang="zh-CN" altLang="en-US" sz="2000" u="sng" kern="100" dirty="0">
                <a:latin typeface="微软雅黑" panose="020B0503020204020204" pitchFamily="34" charset="-122"/>
                <a:ea typeface="微软雅黑" panose="020B0503020204020204" pitchFamily="34" charset="-122"/>
              </a:rPr>
              <a:t>致命的问题</a:t>
            </a:r>
            <a:r>
              <a:rPr lang="zh-CN" altLang="en-US"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当执行</a:t>
            </a:r>
            <a:r>
              <a:rPr lang="en-US" altLang="zh-CN" sz="2000" kern="100" dirty="0">
                <a:latin typeface="微软雅黑" panose="020B0503020204020204" pitchFamily="34" charset="-122"/>
                <a:ea typeface="微软雅黑" panose="020B0503020204020204" pitchFamily="34" charset="-122"/>
              </a:rPr>
              <a:t>A[0][0]=5</a:t>
            </a:r>
            <a:r>
              <a:rPr lang="zh-CN" altLang="zh-CN" sz="2000" kern="100" dirty="0">
                <a:latin typeface="微软雅黑" panose="020B0503020204020204" pitchFamily="34" charset="-122"/>
                <a:ea typeface="微软雅黑" panose="020B0503020204020204" pitchFamily="34" charset="-122"/>
                <a:cs typeface="Times New Roman" charset="0"/>
              </a:rPr>
              <a:t>的时候，矩阵会变成</a:t>
            </a:r>
            <a:r>
              <a:rPr lang="en-US" altLang="zh-CN" sz="2000" kern="100" dirty="0">
                <a:latin typeface="微软雅黑" panose="020B0503020204020204" pitchFamily="34" charset="-122"/>
                <a:ea typeface="微软雅黑" panose="020B0503020204020204" pitchFamily="34" charset="-122"/>
              </a:rPr>
              <a:t> A=[[5,2],[5,2],[5,2]]</a:t>
            </a:r>
            <a:r>
              <a:rPr lang="zh-CN" altLang="zh-CN" sz="20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，如下图所示</a:t>
            </a:r>
            <a:endParaRPr lang="en-US" altLang="zh-CN" sz="2000" dirty="0">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926692947"/>
              </p:ext>
            </p:extLst>
          </p:nvPr>
        </p:nvGraphicFramePr>
        <p:xfrm>
          <a:off x="2272908" y="2996112"/>
          <a:ext cx="6228940" cy="1972867"/>
        </p:xfrm>
        <a:graphic>
          <a:graphicData uri="http://schemas.openxmlformats.org/presentationml/2006/ole">
            <mc:AlternateContent xmlns:mc="http://schemas.openxmlformats.org/markup-compatibility/2006">
              <mc:Choice xmlns:v="urn:schemas-microsoft-com:vml" Requires="v">
                <p:oleObj spid="_x0000_s22540" r:id="rId3" imgW="6261100" imgH="1968500" progId="Visio.Drawing.15">
                  <p:embed/>
                </p:oleObj>
              </mc:Choice>
              <mc:Fallback>
                <p:oleObj r:id="rId3" imgW="6261100" imgH="1968500" progId="Visio.Drawing.15">
                  <p:embed/>
                  <p:pic>
                    <p:nvPicPr>
                      <p:cNvPr id="16"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908" y="2996112"/>
                        <a:ext cx="6228940" cy="1972867"/>
                      </a:xfrm>
                      <a:prstGeom prst="rect">
                        <a:avLst/>
                      </a:prstGeom>
                      <a:noFill/>
                    </p:spPr>
                  </p:pic>
                </p:oleObj>
              </mc:Fallback>
            </mc:AlternateContent>
          </a:graphicData>
        </a:graphic>
      </p:graphicFrame>
      <p:sp>
        <p:nvSpPr>
          <p:cNvPr id="13" name="文本框 12"/>
          <p:cNvSpPr txBox="1"/>
          <p:nvPr/>
        </p:nvSpPr>
        <p:spPr>
          <a:xfrm>
            <a:off x="4683392" y="4957319"/>
            <a:ext cx="262496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方法一示意图</a:t>
            </a:r>
          </a:p>
        </p:txBody>
      </p:sp>
      <p:sp>
        <p:nvSpPr>
          <p:cNvPr id="14" name="文本框 13"/>
          <p:cNvSpPr txBox="1"/>
          <p:nvPr/>
        </p:nvSpPr>
        <p:spPr>
          <a:xfrm>
            <a:off x="1969560" y="5665718"/>
            <a:ext cx="7425673" cy="874407"/>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方法一生成的矩阵中，每一行的数据指向的是同一个</a:t>
            </a:r>
            <a:r>
              <a:rPr lang="en-US" altLang="zh-CN" b="1" dirty="0">
                <a:latin typeface="微软雅黑" panose="020B0503020204020204" pitchFamily="34" charset="-122"/>
                <a:ea typeface="微软雅黑" panose="020B0503020204020204" pitchFamily="34" charset="-122"/>
              </a:rPr>
              <a:t>[1,2]</a:t>
            </a:r>
            <a:r>
              <a:rPr lang="zh-CN" altLang="en-US" b="1" dirty="0">
                <a:latin typeface="微软雅黑" panose="020B0503020204020204" pitchFamily="34" charset="-122"/>
                <a:ea typeface="微软雅黑" panose="020B0503020204020204" pitchFamily="34" charset="-122"/>
              </a:rPr>
              <a:t>的地址</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所以，不推荐使用这种方式</a:t>
            </a:r>
          </a:p>
        </p:txBody>
      </p:sp>
    </p:spTree>
    <p:extLst>
      <p:ext uri="{BB962C8B-B14F-4D97-AF65-F5344CB8AC3E}">
        <p14:creationId xmlns:p14="http://schemas.microsoft.com/office/powerpoint/2010/main" val="1258384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3.4.2 </a:t>
            </a:r>
            <a:r>
              <a:rPr lang="zh-CN" altLang="en-US" dirty="0">
                <a:solidFill>
                  <a:srgbClr val="C00000"/>
                </a:solidFill>
              </a:rPr>
              <a:t>删除列表元素的讨论</a:t>
            </a:r>
          </a:p>
        </p:txBody>
      </p:sp>
      <p:sp>
        <p:nvSpPr>
          <p:cNvPr id="8" name="文本框 7"/>
          <p:cNvSpPr txBox="1"/>
          <p:nvPr/>
        </p:nvSpPr>
        <p:spPr>
          <a:xfrm>
            <a:off x="1550365" y="822437"/>
            <a:ext cx="8840544" cy="4708981"/>
          </a:xfrm>
          <a:prstGeom prst="rect">
            <a:avLst/>
          </a:prstGeom>
          <a:noFill/>
        </p:spPr>
        <p:txBody>
          <a:bodyPr wrap="square" rtlCol="0">
            <a:spAutoFit/>
          </a:bodyPr>
          <a:lstStyle/>
          <a:p>
            <a:pPr marL="800100" lvl="1"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方法二：</a:t>
            </a:r>
            <a:r>
              <a:rPr lang="en-US" altLang="zh-CN" sz="2000" kern="100" dirty="0">
                <a:latin typeface="微软雅黑" panose="020B0503020204020204" pitchFamily="34" charset="-122"/>
                <a:ea typeface="微软雅黑" panose="020B0503020204020204" pitchFamily="34" charset="-122"/>
              </a:rPr>
              <a:t> A=[[1,2] for </a:t>
            </a:r>
            <a:r>
              <a:rPr lang="en-US" altLang="zh-CN" sz="2000" kern="100" dirty="0" err="1">
                <a:latin typeface="微软雅黑" panose="020B0503020204020204" pitchFamily="34" charset="-122"/>
                <a:ea typeface="微软雅黑" panose="020B0503020204020204" pitchFamily="34" charset="-122"/>
              </a:rPr>
              <a:t>i</a:t>
            </a:r>
            <a:r>
              <a:rPr lang="en-US" altLang="zh-CN" sz="2000" kern="100" dirty="0">
                <a:latin typeface="微软雅黑" panose="020B0503020204020204" pitchFamily="34" charset="-122"/>
                <a:ea typeface="微软雅黑" panose="020B0503020204020204" pitchFamily="34" charset="-122"/>
              </a:rPr>
              <a:t> in range(3)]</a:t>
            </a:r>
          </a:p>
          <a:p>
            <a:pPr>
              <a:lnSpc>
                <a:spcPct val="150000"/>
              </a:lnSpc>
            </a:pPr>
            <a:r>
              <a:rPr lang="zh-CN" altLang="en-US" sz="2000" b="1" kern="100" dirty="0">
                <a:solidFill>
                  <a:srgbClr val="C00000"/>
                </a:solidFill>
                <a:latin typeface="微软雅黑" panose="020B0503020204020204" pitchFamily="34" charset="-122"/>
                <a:ea typeface="微软雅黑" panose="020B0503020204020204" pitchFamily="34" charset="-122"/>
              </a:rPr>
              <a:t>推荐使用这种列表推演表达式的方式生成二维矩阵</a:t>
            </a:r>
            <a:endParaRPr lang="en-US" altLang="zh-CN" sz="2000" b="1" kern="1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charset="0"/>
              <a:buChar char="•"/>
            </a:pPr>
            <a:r>
              <a:rPr lang="zh-CN" altLang="en-US" sz="2000" b="1" kern="100" dirty="0">
                <a:solidFill>
                  <a:srgbClr val="124ACD"/>
                </a:solidFill>
                <a:latin typeface="微软雅黑" panose="020B0503020204020204" pitchFamily="34" charset="-122"/>
                <a:ea typeface="微软雅黑" panose="020B0503020204020204" pitchFamily="34" charset="-122"/>
              </a:rPr>
              <a:t>练习题</a:t>
            </a:r>
            <a:r>
              <a:rPr lang="en-US" altLang="zh-CN" sz="2000" b="1" kern="100" dirty="0">
                <a:solidFill>
                  <a:srgbClr val="124ACD"/>
                </a:solidFill>
                <a:latin typeface="微软雅黑" panose="020B0503020204020204" pitchFamily="34" charset="-122"/>
                <a:ea typeface="微软雅黑" panose="020B0503020204020204" pitchFamily="34" charset="-122"/>
              </a:rPr>
              <a:t>3.4.2</a:t>
            </a:r>
            <a:r>
              <a:rPr lang="zh-CN" altLang="en-US" sz="2000" b="1" kern="100" dirty="0">
                <a:solidFill>
                  <a:srgbClr val="124ACD"/>
                </a:solidFill>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如何使用列表推演表达式的方式产生一个</a:t>
            </a:r>
            <a:r>
              <a:rPr lang="en-US" altLang="zh-CN" sz="2000" kern="100" dirty="0">
                <a:latin typeface="微软雅黑" panose="020B0503020204020204" pitchFamily="34" charset="-122"/>
                <a:ea typeface="微软雅黑" panose="020B0503020204020204" pitchFamily="34" charset="-122"/>
              </a:rPr>
              <a:t>8*8</a:t>
            </a:r>
            <a:r>
              <a:rPr lang="zh-CN" altLang="zh-CN" sz="2000" kern="100" dirty="0">
                <a:latin typeface="微软雅黑" panose="020B0503020204020204" pitchFamily="34" charset="-122"/>
                <a:ea typeface="微软雅黑" panose="020B0503020204020204" pitchFamily="34" charset="-122"/>
                <a:cs typeface="Times New Roman" charset="0"/>
              </a:rPr>
              <a:t>的二维矩阵，并且该矩阵中的所有元素都为</a:t>
            </a:r>
            <a:r>
              <a:rPr lang="en-US" altLang="zh-CN" sz="2000" kern="1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答案：</a:t>
            </a:r>
            <a:r>
              <a:rPr lang="en-US" altLang="zh-CN" sz="2000" kern="100" dirty="0">
                <a:latin typeface="微软雅黑" panose="020B0503020204020204" pitchFamily="34" charset="-122"/>
                <a:ea typeface="微软雅黑" panose="020B0503020204020204" pitchFamily="34" charset="-122"/>
              </a:rPr>
              <a:t> L=[[0 for </a:t>
            </a:r>
            <a:r>
              <a:rPr lang="en-US" altLang="zh-CN" sz="2000" kern="100" dirty="0" err="1">
                <a:latin typeface="微软雅黑" panose="020B0503020204020204" pitchFamily="34" charset="-122"/>
                <a:ea typeface="微软雅黑" panose="020B0503020204020204" pitchFamily="34" charset="-122"/>
              </a:rPr>
              <a:t>i</a:t>
            </a:r>
            <a:r>
              <a:rPr lang="en-US" altLang="zh-CN" sz="2000" kern="100" dirty="0">
                <a:latin typeface="微软雅黑" panose="020B0503020204020204" pitchFamily="34" charset="-122"/>
                <a:ea typeface="微软雅黑" panose="020B0503020204020204" pitchFamily="34" charset="-122"/>
              </a:rPr>
              <a:t> in range(8)] for </a:t>
            </a:r>
            <a:r>
              <a:rPr lang="en-US" altLang="zh-CN" sz="2000" kern="100" dirty="0" err="1">
                <a:latin typeface="微软雅黑" panose="020B0503020204020204" pitchFamily="34" charset="-122"/>
                <a:ea typeface="微软雅黑" panose="020B0503020204020204" pitchFamily="34" charset="-122"/>
              </a:rPr>
              <a:t>i</a:t>
            </a:r>
            <a:r>
              <a:rPr lang="en-US" altLang="zh-CN" sz="2000" kern="100" dirty="0">
                <a:latin typeface="微软雅黑" panose="020B0503020204020204" pitchFamily="34" charset="-122"/>
                <a:ea typeface="微软雅黑" panose="020B0503020204020204" pitchFamily="34" charset="-122"/>
              </a:rPr>
              <a:t> in range(8)]</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endParaRPr>
          </a:p>
        </p:txBody>
      </p:sp>
      <p:sp>
        <p:nvSpPr>
          <p:cNvPr id="9" name="矩形 8"/>
          <p:cNvSpPr/>
          <p:nvPr/>
        </p:nvSpPr>
        <p:spPr>
          <a:xfrm>
            <a:off x="1582502" y="5540285"/>
            <a:ext cx="8596755" cy="874407"/>
          </a:xfrm>
          <a:prstGeom prst="rect">
            <a:avLst/>
          </a:prstGeom>
        </p:spPr>
        <p:txBody>
          <a:bodyPr wrap="square">
            <a:spAutoFit/>
          </a:bodyPr>
          <a:lstStyle/>
          <a:p>
            <a:pPr>
              <a:lnSpc>
                <a:spcPct val="150000"/>
              </a:lnSpc>
            </a:pPr>
            <a:r>
              <a:rPr lang="zh-CN" altLang="en-US" b="1" kern="100" dirty="0">
                <a:latin typeface="微软雅黑" panose="020B0503020204020204" pitchFamily="34" charset="-122"/>
                <a:ea typeface="微软雅黑" panose="020B0503020204020204" pitchFamily="34" charset="-122"/>
                <a:cs typeface="Times New Roman" charset="0"/>
              </a:rPr>
              <a:t>思考</a:t>
            </a:r>
            <a:r>
              <a:rPr lang="zh-CN" altLang="en-US" kern="100" dirty="0">
                <a:latin typeface="微软雅黑" panose="020B0503020204020204" pitchFamily="34" charset="-122"/>
                <a:ea typeface="微软雅黑" panose="020B0503020204020204" pitchFamily="34" charset="-122"/>
                <a:cs typeface="Times New Roman" charset="0"/>
              </a:rPr>
              <a:t>：</a:t>
            </a:r>
            <a:r>
              <a:rPr lang="zh-CN" altLang="zh-CN" kern="100" dirty="0">
                <a:latin typeface="微软雅黑" panose="020B0503020204020204" pitchFamily="34" charset="-122"/>
                <a:ea typeface="微软雅黑" panose="020B0503020204020204" pitchFamily="34" charset="-122"/>
                <a:cs typeface="Times New Roman" charset="0"/>
              </a:rPr>
              <a:t>如何使用列表推演表达式的方式产生一个</a:t>
            </a:r>
            <a:r>
              <a:rPr lang="en-US" altLang="zh-CN" kern="100" dirty="0">
                <a:latin typeface="微软雅黑" panose="020B0503020204020204" pitchFamily="34" charset="-122"/>
                <a:ea typeface="微软雅黑" panose="020B0503020204020204" pitchFamily="34" charset="-122"/>
              </a:rPr>
              <a:t>4*4</a:t>
            </a:r>
            <a:r>
              <a:rPr lang="zh-CN" altLang="en-US"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4</a:t>
            </a:r>
            <a:r>
              <a:rPr lang="zh-CN" altLang="zh-CN" kern="100" dirty="0">
                <a:latin typeface="微软雅黑" panose="020B0503020204020204" pitchFamily="34" charset="-122"/>
                <a:ea typeface="微软雅黑" panose="020B0503020204020204" pitchFamily="34" charset="-122"/>
                <a:cs typeface="Times New Roman" charset="0"/>
              </a:rPr>
              <a:t>的</a:t>
            </a:r>
            <a:r>
              <a:rPr lang="zh-CN" altLang="en-US" kern="100" dirty="0">
                <a:latin typeface="微软雅黑" panose="020B0503020204020204" pitchFamily="34" charset="-122"/>
                <a:ea typeface="微软雅黑" panose="020B0503020204020204" pitchFamily="34" charset="-122"/>
                <a:cs typeface="Times New Roman" charset="0"/>
              </a:rPr>
              <a:t>三</a:t>
            </a:r>
            <a:r>
              <a:rPr lang="zh-CN" altLang="zh-CN" kern="100" dirty="0">
                <a:latin typeface="微软雅黑" panose="020B0503020204020204" pitchFamily="34" charset="-122"/>
                <a:ea typeface="微软雅黑" panose="020B0503020204020204" pitchFamily="34" charset="-122"/>
                <a:cs typeface="Times New Roman" charset="0"/>
              </a:rPr>
              <a:t>维矩阵，并且该矩阵中的所有元素都为</a:t>
            </a:r>
            <a:r>
              <a:rPr lang="en-US" altLang="zh-CN" kern="100" dirty="0">
                <a:latin typeface="微软雅黑" panose="020B0503020204020204" pitchFamily="34" charset="-122"/>
                <a:ea typeface="微软雅黑" panose="020B0503020204020204" pitchFamily="34" charset="-122"/>
                <a:cs typeface="Times New Roman" charset="0"/>
              </a:rPr>
              <a:t>0</a:t>
            </a:r>
            <a:r>
              <a:rPr lang="zh-CN"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93870698"/>
              </p:ext>
            </p:extLst>
          </p:nvPr>
        </p:nvGraphicFramePr>
        <p:xfrm>
          <a:off x="2671344" y="2053581"/>
          <a:ext cx="5345567" cy="1711287"/>
        </p:xfrm>
        <a:graphic>
          <a:graphicData uri="http://schemas.openxmlformats.org/presentationml/2006/ole">
            <mc:AlternateContent xmlns:mc="http://schemas.openxmlformats.org/markup-compatibility/2006">
              <mc:Choice xmlns:v="urn:schemas-microsoft-com:vml" Requires="v">
                <p:oleObj spid="_x0000_s23565" r:id="rId3" imgW="6197600" imgH="1993900" progId="Visio.Drawing.15">
                  <p:embed/>
                </p:oleObj>
              </mc:Choice>
              <mc:Fallback>
                <p:oleObj r:id="rId3" imgW="6197600" imgH="1993900" progId="Visio.Drawing.15">
                  <p:embed/>
                  <p:pic>
                    <p:nvPicPr>
                      <p:cNvPr id="19"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344" y="2053581"/>
                        <a:ext cx="5345567" cy="1711287"/>
                      </a:xfrm>
                      <a:prstGeom prst="rect">
                        <a:avLst/>
                      </a:prstGeom>
                      <a:noFill/>
                    </p:spPr>
                  </p:pic>
                </p:oleObj>
              </mc:Fallback>
            </mc:AlternateContent>
          </a:graphicData>
        </a:graphic>
      </p:graphicFrame>
      <p:sp>
        <p:nvSpPr>
          <p:cNvPr id="16" name="文本框 15"/>
          <p:cNvSpPr txBox="1"/>
          <p:nvPr/>
        </p:nvSpPr>
        <p:spPr>
          <a:xfrm>
            <a:off x="4455544" y="3764868"/>
            <a:ext cx="262496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方法二示意图</a:t>
            </a:r>
          </a:p>
        </p:txBody>
      </p:sp>
    </p:spTree>
    <p:extLst>
      <p:ext uri="{BB962C8B-B14F-4D97-AF65-F5344CB8AC3E}">
        <p14:creationId xmlns:p14="http://schemas.microsoft.com/office/powerpoint/2010/main" val="158201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813" y="2409170"/>
            <a:ext cx="6459847" cy="3057451"/>
          </a:xfrm>
          <a:prstGeom prst="rect">
            <a:avLst/>
          </a:prstGeom>
        </p:spPr>
      </p:pic>
    </p:spTree>
    <p:extLst>
      <p:ext uri="{BB962C8B-B14F-4D97-AF65-F5344CB8AC3E}">
        <p14:creationId xmlns:p14="http://schemas.microsoft.com/office/powerpoint/2010/main" val="1475206371"/>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类型转换</a:t>
            </a:r>
          </a:p>
        </p:txBody>
      </p:sp>
      <p:sp>
        <p:nvSpPr>
          <p:cNvPr id="10" name="文本框 9"/>
          <p:cNvSpPr txBox="1"/>
          <p:nvPr/>
        </p:nvSpPr>
        <p:spPr>
          <a:xfrm>
            <a:off x="1379338" y="1094430"/>
            <a:ext cx="9643337" cy="46546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u="sng" dirty="0">
                <a:latin typeface="微软雅黑" panose="020B0503020204020204" pitchFamily="34" charset="-122"/>
                <a:ea typeface="微软雅黑" panose="020B0503020204020204" pitchFamily="34" charset="-122"/>
                <a:cs typeface="Times New Roman" charset="0"/>
              </a:rPr>
              <a:t>input</a:t>
            </a:r>
            <a:r>
              <a:rPr lang="zh-CN" altLang="en-US" sz="2000" b="1" u="sng" dirty="0">
                <a:latin typeface="微软雅黑" panose="020B0503020204020204" pitchFamily="34" charset="-122"/>
                <a:ea typeface="微软雅黑" panose="020B0503020204020204" pitchFamily="34" charset="-122"/>
                <a:cs typeface="Times New Roman" charset="0"/>
              </a:rPr>
              <a:t>函数</a:t>
            </a:r>
            <a:r>
              <a:rPr lang="zh-CN" altLang="en-US" sz="2000" dirty="0">
                <a:latin typeface="微软雅黑" panose="020B0503020204020204" pitchFamily="34" charset="-122"/>
                <a:ea typeface="微软雅黑" panose="020B0503020204020204" pitchFamily="34" charset="-122"/>
                <a:cs typeface="Times New Roman" charset="0"/>
              </a:rPr>
              <a:t>：获得用户输入的数据，返回的是</a:t>
            </a:r>
            <a:r>
              <a:rPr lang="zh-CN" altLang="en-US" sz="2000" u="sng" dirty="0">
                <a:latin typeface="微软雅黑" panose="020B0503020204020204" pitchFamily="34" charset="-122"/>
                <a:ea typeface="微软雅黑" panose="020B0503020204020204" pitchFamily="34" charset="-122"/>
                <a:cs typeface="Times New Roman" charset="0"/>
              </a:rPr>
              <a:t>字符串</a:t>
            </a:r>
            <a:r>
              <a:rPr lang="zh-CN" altLang="en-US" sz="2000" dirty="0">
                <a:latin typeface="微软雅黑" panose="020B0503020204020204" pitchFamily="34" charset="-122"/>
                <a:ea typeface="微软雅黑" panose="020B0503020204020204" pitchFamily="34" charset="-122"/>
                <a:cs typeface="Times New Roman" charset="0"/>
              </a:rPr>
              <a:t>，如何处理这些字符串从而变成我们所需要的数据类型呢？</a:t>
            </a:r>
            <a:endParaRPr lang="en-US" altLang="zh-CN" sz="2000" dirty="0">
              <a:latin typeface="微软雅黑" panose="020B0503020204020204" pitchFamily="34" charset="-122"/>
              <a:ea typeface="微软雅黑" panose="020B0503020204020204" pitchFamily="34" charset="-122"/>
              <a:cs typeface="Times New Roman" charset="0"/>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类型转换</a:t>
            </a:r>
            <a:endParaRPr lang="en-US" altLang="zh-CN" sz="2000" dirty="0">
              <a:latin typeface="微软雅黑" panose="020B0503020204020204" pitchFamily="34" charset="-122"/>
              <a:ea typeface="微软雅黑" panose="020B0503020204020204" pitchFamily="34" charset="-122"/>
              <a:cs typeface="Times New Roman" charset="0"/>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输入合法性检查</a:t>
            </a:r>
            <a:endParaRPr lang="en-US" altLang="zh-CN" sz="20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nSpc>
                <a:spcPct val="150000"/>
              </a:lnSpc>
              <a:buFont typeface="Arial" panose="020B0604020202020204" pitchFamily="34" charset="0"/>
              <a:buChar char="•"/>
            </a:pPr>
            <a:r>
              <a:rPr lang="zh-CN" altLang="en-US" sz="2000" b="1" kern="100" dirty="0">
                <a:latin typeface="微软雅黑" panose="020B0503020204020204" pitchFamily="34" charset="-122"/>
                <a:ea typeface="微软雅黑" panose="020B0503020204020204" pitchFamily="34" charset="-122"/>
                <a:cs typeface="Times New Roman" charset="0"/>
              </a:rPr>
              <a:t>字符串转化为数值类型的常用方法：</a:t>
            </a:r>
            <a:r>
              <a:rPr lang="zh-CN" altLang="en-US" sz="2000" kern="100" dirty="0">
                <a:latin typeface="微软雅黑" panose="020B0503020204020204" pitchFamily="34" charset="-122"/>
                <a:ea typeface="微软雅黑" panose="020B0503020204020204" pitchFamily="34" charset="-122"/>
                <a:cs typeface="Times New Roman" charset="0"/>
              </a:rPr>
              <a:t>调用相应的转换函数，如</a:t>
            </a:r>
            <a:r>
              <a:rPr lang="en-US" altLang="zh-CN" sz="2000" kern="100" dirty="0" err="1">
                <a:latin typeface="微软雅黑" panose="020B0503020204020204" pitchFamily="34" charset="-122"/>
                <a:ea typeface="微软雅黑" panose="020B0503020204020204" pitchFamily="34" charset="-122"/>
                <a:cs typeface="Times New Roman" charset="0"/>
              </a:rPr>
              <a:t>int</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float()</a:t>
            </a:r>
            <a:r>
              <a:rPr lang="zh-CN" altLang="en-US" sz="2000" kern="100" dirty="0">
                <a:latin typeface="微软雅黑" panose="020B0503020204020204" pitchFamily="34" charset="-122"/>
                <a:ea typeface="微软雅黑" panose="020B0503020204020204" pitchFamily="34" charset="-122"/>
                <a:cs typeface="Times New Roman" charset="0"/>
              </a:rPr>
              <a:t>等。</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lnSpc>
                <a:spcPct val="150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函数在进行数据类型转化时，有两点需要注意：</a:t>
            </a:r>
            <a:endParaRPr lang="en-US" altLang="zh-CN" sz="2000" kern="100" dirty="0">
              <a:latin typeface="微软雅黑" panose="020B0503020204020204" pitchFamily="34" charset="-122"/>
              <a:ea typeface="微软雅黑" panose="020B0503020204020204" pitchFamily="34" charset="-122"/>
              <a:cs typeface="Times New Roman" charset="0"/>
            </a:endParaRPr>
          </a:p>
          <a:p>
            <a:pPr lvl="1">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1</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对于</a:t>
            </a:r>
            <a:r>
              <a:rPr lang="en-US" altLang="zh-CN" sz="2000" kern="100" dirty="0" err="1">
                <a:latin typeface="微软雅黑" panose="020B0503020204020204" pitchFamily="34" charset="-122"/>
                <a:ea typeface="微软雅黑" panose="020B0503020204020204" pitchFamily="34" charset="-122"/>
              </a:rPr>
              <a:t>int</a:t>
            </a:r>
            <a:r>
              <a:rPr lang="zh-CN" altLang="zh-CN" sz="2000" kern="100" dirty="0">
                <a:latin typeface="微软雅黑" panose="020B0503020204020204" pitchFamily="34" charset="-122"/>
                <a:ea typeface="微软雅黑" panose="020B0503020204020204" pitchFamily="34" charset="-122"/>
                <a:cs typeface="Times New Roman" charset="0"/>
              </a:rPr>
              <a:t>函数，当参数为浮点数时，将向下取整。对于</a:t>
            </a:r>
            <a:r>
              <a:rPr lang="en-US" altLang="zh-CN" sz="2000" kern="100" dirty="0">
                <a:latin typeface="微软雅黑" panose="020B0503020204020204" pitchFamily="34" charset="-122"/>
                <a:ea typeface="微软雅黑" panose="020B0503020204020204" pitchFamily="34" charset="-122"/>
                <a:cs typeface="Times New Roman" charset="0"/>
              </a:rPr>
              <a:t>float </a:t>
            </a:r>
            <a:r>
              <a:rPr lang="zh-CN" altLang="zh-CN" sz="2000" kern="100" dirty="0">
                <a:latin typeface="微软雅黑" panose="020B0503020204020204" pitchFamily="34" charset="-122"/>
                <a:ea typeface="微软雅黑" panose="020B0503020204020204" pitchFamily="34" charset="-122"/>
                <a:cs typeface="Times New Roman" charset="0"/>
              </a:rPr>
              <a:t>函数，当参数为整数时，就会返回浮点数。</a:t>
            </a:r>
            <a:endParaRPr lang="en-US" altLang="zh-CN" sz="2000" kern="100" dirty="0">
              <a:latin typeface="微软雅黑" panose="020B0503020204020204" pitchFamily="34" charset="-122"/>
              <a:ea typeface="微软雅黑" panose="020B0503020204020204" pitchFamily="34" charset="-122"/>
              <a:cs typeface="Times New Roman" charset="0"/>
            </a:endParaRPr>
          </a:p>
          <a:p>
            <a:pPr lvl="1">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dirty="0">
                <a:latin typeface="微软雅黑" panose="020B0503020204020204" pitchFamily="34" charset="-122"/>
                <a:ea typeface="微软雅黑" panose="020B0503020204020204" pitchFamily="34" charset="-122"/>
              </a:rPr>
              <a:t>对于</a:t>
            </a:r>
            <a:r>
              <a:rPr lang="en-US" altLang="zh-CN" sz="2000" dirty="0" err="1">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float</a:t>
            </a:r>
            <a:r>
              <a:rPr lang="zh-CN" altLang="zh-CN" sz="2000" dirty="0">
                <a:latin typeface="微软雅黑" panose="020B0503020204020204" pitchFamily="34" charset="-122"/>
                <a:ea typeface="微软雅黑" panose="020B0503020204020204" pitchFamily="34" charset="-122"/>
              </a:rPr>
              <a:t>函数，当参数为字符串时，可以用</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号表示正负值。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578213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类型转换</a:t>
            </a:r>
          </a:p>
        </p:txBody>
      </p:sp>
      <p:sp>
        <p:nvSpPr>
          <p:cNvPr id="4" name="文本框 3"/>
          <p:cNvSpPr txBox="1"/>
          <p:nvPr/>
        </p:nvSpPr>
        <p:spPr>
          <a:xfrm>
            <a:off x="800332" y="892831"/>
            <a:ext cx="9706955" cy="255454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u="sng" dirty="0" err="1">
                <a:solidFill>
                  <a:srgbClr val="FF0000"/>
                </a:solidFill>
                <a:latin typeface="微软雅黑" panose="020B0503020204020204" pitchFamily="34" charset="-122"/>
                <a:ea typeface="微软雅黑" panose="020B0503020204020204" pitchFamily="34" charset="-122"/>
                <a:cs typeface="Times New Roman" charset="0"/>
              </a:rPr>
              <a:t>eval</a:t>
            </a:r>
            <a:r>
              <a:rPr lang="en-US" altLang="zh-CN" sz="2000" b="1" u="sng" dirty="0">
                <a:solidFill>
                  <a:srgbClr val="FF0000"/>
                </a:solidFill>
                <a:latin typeface="微软雅黑" panose="020B0503020204020204" pitchFamily="34" charset="-122"/>
                <a:ea typeface="微软雅黑" panose="020B0503020204020204" pitchFamily="34" charset="-122"/>
                <a:cs typeface="Times New Roman" charset="0"/>
              </a:rPr>
              <a:t>()</a:t>
            </a:r>
            <a:r>
              <a:rPr lang="zh-CN" altLang="en-US" sz="2000" b="1" u="sng" dirty="0">
                <a:solidFill>
                  <a:srgbClr val="FF0000"/>
                </a:solidFill>
                <a:latin typeface="微软雅黑" panose="020B0503020204020204" pitchFamily="34" charset="-122"/>
                <a:ea typeface="微软雅黑" panose="020B0503020204020204" pitchFamily="34" charset="-122"/>
              </a:rPr>
              <a:t>函数</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kern="100" dirty="0" err="1">
                <a:latin typeface="微软雅黑" panose="020B0503020204020204" pitchFamily="34" charset="-122"/>
                <a:ea typeface="微软雅黑" panose="020B0503020204020204" pitchFamily="34" charset="-122"/>
              </a:rPr>
              <a:t>eval</a:t>
            </a:r>
            <a:r>
              <a:rPr lang="en-US" altLang="zh-CN" sz="2000" kern="100" dirty="0">
                <a:latin typeface="微软雅黑" panose="020B0503020204020204" pitchFamily="34" charset="-122"/>
                <a:ea typeface="微软雅黑" panose="020B0503020204020204" pitchFamily="34" charset="-122"/>
              </a:rPr>
              <a:t>(</a:t>
            </a:r>
            <a:r>
              <a:rPr lang="en-US" altLang="zh-CN" sz="2000" kern="100" dirty="0" err="1">
                <a:latin typeface="微软雅黑" panose="020B0503020204020204" pitchFamily="34" charset="-122"/>
                <a:ea typeface="微软雅黑" panose="020B0503020204020204" pitchFamily="34" charset="-122"/>
              </a:rPr>
              <a:t>str</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函数很强大，它可以</a:t>
            </a:r>
            <a:endParaRPr lang="en-US" altLang="zh-CN" sz="2000" kern="100" dirty="0">
              <a:latin typeface="微软雅黑" panose="020B0503020204020204" pitchFamily="34" charset="-122"/>
              <a:ea typeface="微软雅黑" panose="020B0503020204020204" pitchFamily="34" charset="-122"/>
              <a:cs typeface="Times New Roman" charset="0"/>
            </a:endParaRPr>
          </a:p>
          <a:p>
            <a:pPr lvl="1">
              <a:lnSpc>
                <a:spcPct val="150000"/>
              </a:lnSpc>
            </a:pPr>
            <a:r>
              <a:rPr lang="en-US" altLang="zh-CN" sz="2000" kern="100" dirty="0">
                <a:latin typeface="微软雅黑" panose="020B0503020204020204" pitchFamily="34" charset="-122"/>
                <a:ea typeface="微软雅黑" panose="020B0503020204020204" pitchFamily="34" charset="-122"/>
                <a:cs typeface="Times New Roman" charset="0"/>
              </a:rPr>
              <a:t> (1) </a:t>
            </a:r>
            <a:r>
              <a:rPr lang="zh-CN" altLang="zh-CN" sz="2000" kern="100" dirty="0">
                <a:latin typeface="微软雅黑" panose="020B0503020204020204" pitchFamily="34" charset="-122"/>
                <a:ea typeface="微软雅黑" panose="020B0503020204020204" pitchFamily="34" charset="-122"/>
                <a:cs typeface="Times New Roman" charset="0"/>
              </a:rPr>
              <a:t>将字符串</a:t>
            </a:r>
            <a:r>
              <a:rPr lang="en-US" altLang="zh-CN" sz="2000" kern="100" dirty="0" err="1">
                <a:latin typeface="微软雅黑" panose="020B0503020204020204" pitchFamily="34" charset="-122"/>
                <a:ea typeface="微软雅黑" panose="020B0503020204020204" pitchFamily="34" charset="-122"/>
              </a:rPr>
              <a:t>str</a:t>
            </a:r>
            <a:r>
              <a:rPr lang="zh-CN" altLang="zh-CN" sz="2000" kern="100" dirty="0">
                <a:latin typeface="微软雅黑" panose="020B0503020204020204" pitchFamily="34" charset="-122"/>
                <a:ea typeface="微软雅黑" panose="020B0503020204020204" pitchFamily="34" charset="-122"/>
                <a:cs typeface="Times New Roman" charset="0"/>
              </a:rPr>
              <a:t>当成有效的表达式来求值并返回计算结果</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1000" kern="100" dirty="0">
              <a:latin typeface="微软雅黑" panose="020B0503020204020204" pitchFamily="34" charset="-122"/>
              <a:ea typeface="微软雅黑" panose="020B0503020204020204" pitchFamily="34" charset="-122"/>
              <a:cs typeface="Times New Roman" charset="0"/>
            </a:endParaRPr>
          </a:p>
          <a:p>
            <a:r>
              <a:rPr lang="zh-CN" altLang="en-US" sz="2000" kern="100" dirty="0">
                <a:latin typeface="微软雅黑" panose="020B0503020204020204" pitchFamily="34" charset="-122"/>
                <a:ea typeface="微软雅黑" panose="020B0503020204020204" pitchFamily="34" charset="-122"/>
                <a:cs typeface="Times New Roman" charset="0"/>
              </a:rPr>
              <a:t>例如</a:t>
            </a:r>
            <a:r>
              <a:rPr lang="en-US" altLang="zh-CN" sz="2000" kern="100" dirty="0">
                <a:latin typeface="微软雅黑" panose="020B0503020204020204" pitchFamily="34" charset="-122"/>
                <a:ea typeface="微软雅黑" panose="020B0503020204020204" pitchFamily="34" charset="-122"/>
                <a:cs typeface="Times New Roman" charset="0"/>
              </a:rPr>
              <a:t>: </a:t>
            </a:r>
            <a:r>
              <a:rPr lang="zh-CN" altLang="en-US" sz="2000" kern="100" dirty="0">
                <a:latin typeface="微软雅黑" panose="020B0503020204020204" pitchFamily="34" charset="-122"/>
                <a:ea typeface="微软雅黑" panose="020B0503020204020204" pitchFamily="34" charset="-122"/>
                <a:cs typeface="Times New Roman" charset="0"/>
              </a:rPr>
              <a:t>利用</a:t>
            </a:r>
            <a:r>
              <a:rPr lang="en-US" altLang="zh-CN" sz="2000" kern="100" dirty="0" err="1">
                <a:latin typeface="微软雅黑" panose="020B0503020204020204" pitchFamily="34" charset="-122"/>
                <a:ea typeface="微软雅黑" panose="020B0503020204020204" pitchFamily="34" charset="-122"/>
                <a:cs typeface="Times New Roman" charset="0"/>
              </a:rPr>
              <a:t>eval</a:t>
            </a:r>
            <a:r>
              <a:rPr lang="zh-CN" altLang="en-US" sz="2000" kern="100" dirty="0">
                <a:latin typeface="微软雅黑" panose="020B0503020204020204" pitchFamily="34" charset="-122"/>
                <a:ea typeface="微软雅黑" panose="020B0503020204020204" pitchFamily="34" charset="-122"/>
                <a:cs typeface="Times New Roman" charset="0"/>
              </a:rPr>
              <a:t>函数做计算：</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pPr lvl="1"/>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利用</a:t>
            </a:r>
            <a:r>
              <a:rPr lang="en-US" altLang="zh-CN" sz="2000" kern="100" dirty="0" err="1">
                <a:latin typeface="微软雅黑" panose="020B0503020204020204" pitchFamily="34" charset="-122"/>
                <a:ea typeface="微软雅黑" panose="020B0503020204020204" pitchFamily="34" charset="-122"/>
                <a:cs typeface="Times New Roman" charset="0"/>
              </a:rPr>
              <a:t>eval</a:t>
            </a:r>
            <a:r>
              <a:rPr lang="zh-CN" altLang="en-US" sz="2000" kern="100" dirty="0">
                <a:latin typeface="微软雅黑" panose="020B0503020204020204" pitchFamily="34" charset="-122"/>
                <a:ea typeface="微软雅黑" panose="020B0503020204020204" pitchFamily="34" charset="-122"/>
                <a:cs typeface="Times New Roman" charset="0"/>
              </a:rPr>
              <a:t>函数做类型转换，实现字符串转成相应的对象</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列表，字典，元组</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5" name="文本框 4"/>
          <p:cNvSpPr txBox="1">
            <a:spLocks noChangeArrowheads="1"/>
          </p:cNvSpPr>
          <p:nvPr/>
        </p:nvSpPr>
        <p:spPr bwMode="auto">
          <a:xfrm>
            <a:off x="3964500" y="2161409"/>
            <a:ext cx="3658271" cy="830997"/>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13335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程序：利用</a:t>
            </a:r>
            <a:r>
              <a:rPr lang="en-US" sz="1600" b="1" kern="100" dirty="0" err="1">
                <a:effectLst/>
                <a:latin typeface="微软雅黑" panose="020B0503020204020204" pitchFamily="34" charset="-122"/>
                <a:ea typeface="微软雅黑" panose="020B0503020204020204" pitchFamily="34" charset="-122"/>
                <a:cs typeface="Times New Roman" charset="0"/>
              </a:rPr>
              <a:t>eval</a:t>
            </a:r>
            <a:r>
              <a:rPr lang="zh-CN" sz="1600" b="1" kern="100" dirty="0">
                <a:effectLst/>
                <a:latin typeface="微软雅黑" panose="020B0503020204020204" pitchFamily="34" charset="-122"/>
                <a:ea typeface="微软雅黑" panose="020B0503020204020204" pitchFamily="34" charset="-122"/>
                <a:cs typeface="Times New Roman" charset="0"/>
              </a:rPr>
              <a:t>函数做数学计</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eval</a:t>
            </a:r>
            <a:r>
              <a:rPr lang="en-US" sz="1600" kern="100" dirty="0">
                <a:effectLst/>
                <a:latin typeface="微软雅黑" panose="020B0503020204020204" pitchFamily="34" charset="-122"/>
                <a:ea typeface="微软雅黑" panose="020B0503020204020204" pitchFamily="34" charset="-122"/>
                <a:cs typeface="Times New Roman" charset="0"/>
              </a:rPr>
              <a:t>('2 + </a:t>
            </a:r>
            <a:r>
              <a:rPr lang="en-US" altLang="zh-CN" sz="1600" kern="100" dirty="0">
                <a:effectLst/>
                <a:latin typeface="微软雅黑" panose="020B0503020204020204" pitchFamily="34" charset="-122"/>
                <a:ea typeface="微软雅黑" panose="020B0503020204020204" pitchFamily="34" charset="-122"/>
                <a:cs typeface="Times New Roman" charset="0"/>
              </a:rPr>
              <a:t>3</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altLang="zh-CN" sz="1600" kern="0" dirty="0">
                <a:effectLst/>
                <a:latin typeface="微软雅黑" panose="020B0503020204020204" pitchFamily="34" charset="-122"/>
                <a:ea typeface="微软雅黑" panose="020B0503020204020204" pitchFamily="34" charset="-122"/>
                <a:cs typeface="宋体" charset="-122"/>
              </a:rPr>
              <a:t>5</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eval</a:t>
            </a:r>
            <a:r>
              <a:rPr lang="en-US" sz="1600" kern="100" dirty="0">
                <a:effectLst/>
                <a:latin typeface="微软雅黑" panose="020B0503020204020204" pitchFamily="34" charset="-122"/>
                <a:ea typeface="微软雅黑" panose="020B0503020204020204" pitchFamily="34" charset="-122"/>
                <a:cs typeface="Times New Roman" charset="0"/>
              </a:rPr>
              <a:t>('pow(</a:t>
            </a:r>
            <a:r>
              <a:rPr lang="en-US" altLang="zh-CN" sz="1600" kern="100" dirty="0">
                <a:effectLst/>
                <a:latin typeface="微软雅黑" panose="020B0503020204020204" pitchFamily="34" charset="-122"/>
                <a:ea typeface="微软雅黑" panose="020B0503020204020204" pitchFamily="34" charset="-122"/>
                <a:cs typeface="Times New Roman" charset="0"/>
              </a:rPr>
              <a:t>3</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2</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altLang="zh-CN" sz="1600" kern="100" dirty="0">
                <a:latin typeface="微软雅黑" panose="020B0503020204020204" pitchFamily="34" charset="-122"/>
                <a:ea typeface="微软雅黑" panose="020B0503020204020204" pitchFamily="34" charset="-122"/>
                <a:cs typeface="Times New Roman" charset="0"/>
              </a:rPr>
              <a:t>9</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6" name="文本框 5"/>
          <p:cNvSpPr txBox="1">
            <a:spLocks noChangeArrowheads="1"/>
          </p:cNvSpPr>
          <p:nvPr/>
        </p:nvSpPr>
        <p:spPr bwMode="auto">
          <a:xfrm>
            <a:off x="1320096" y="3741802"/>
            <a:ext cx="4333713" cy="206989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13335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程序：字符串转换成列表</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 = '[[1,2], [3,4], [5,6], [7,8], [9,0]]'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&lt;class '</a:t>
            </a:r>
            <a:r>
              <a:rPr lang="en-US" sz="1600" kern="100" dirty="0" err="1">
                <a:effectLst/>
                <a:latin typeface="微软雅黑" panose="020B0503020204020204" pitchFamily="34" charset="-122"/>
                <a:ea typeface="微软雅黑" panose="020B0503020204020204" pitchFamily="34" charset="-122"/>
                <a:cs typeface="Times New Roman" charset="0"/>
              </a:rPr>
              <a:t>str</a:t>
            </a:r>
            <a:r>
              <a:rPr lang="en-US" sz="1600"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a:t>
            </a:r>
            <a:r>
              <a:rPr lang="en-US" sz="1600" kern="100" dirty="0" err="1">
                <a:effectLst/>
                <a:latin typeface="微软雅黑" panose="020B0503020204020204" pitchFamily="34" charset="-122"/>
                <a:ea typeface="微软雅黑" panose="020B0503020204020204" pitchFamily="34" charset="-122"/>
                <a:cs typeface="Times New Roman" charset="0"/>
              </a:rPr>
              <a:t>eval</a:t>
            </a:r>
            <a:r>
              <a:rPr lang="en-US" sz="1600" kern="100" dirty="0">
                <a:effectLst/>
                <a:latin typeface="微软雅黑" panose="020B0503020204020204" pitchFamily="34" charset="-122"/>
                <a:ea typeface="微软雅黑" panose="020B0503020204020204" pitchFamily="34" charset="-122"/>
                <a:cs typeface="Times New Roman" charset="0"/>
              </a:rPr>
              <a: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&lt;class 'list'&gt;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[[1, 2], [3, 4], [5, 6], [7, 8], [9, 0]]</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p:cNvSpPr txBox="1">
            <a:spLocks noChangeArrowheads="1"/>
          </p:cNvSpPr>
          <p:nvPr/>
        </p:nvSpPr>
        <p:spPr bwMode="auto">
          <a:xfrm>
            <a:off x="6572716" y="3510394"/>
            <a:ext cx="3743890" cy="1509874"/>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13335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程序：字符串转换成字典</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 = "{1: 'a',2: 'b'}"</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&lt;class '</a:t>
            </a:r>
            <a:r>
              <a:rPr lang="en-US" sz="1600" kern="100" dirty="0" err="1">
                <a:effectLst/>
                <a:latin typeface="微软雅黑" panose="020B0503020204020204" pitchFamily="34" charset="-122"/>
                <a:ea typeface="微软雅黑" panose="020B0503020204020204" pitchFamily="34" charset="-122"/>
                <a:cs typeface="Times New Roman" charset="0"/>
              </a:rPr>
              <a:t>str</a:t>
            </a:r>
            <a:r>
              <a:rPr lang="en-US" sz="1600"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a:t>
            </a:r>
            <a:r>
              <a:rPr lang="en-US" sz="1600" kern="100" dirty="0" err="1">
                <a:effectLst/>
                <a:latin typeface="微软雅黑" panose="020B0503020204020204" pitchFamily="34" charset="-122"/>
                <a:ea typeface="微软雅黑" panose="020B0503020204020204" pitchFamily="34" charset="-122"/>
                <a:cs typeface="Times New Roman" charset="0"/>
              </a:rPr>
              <a:t>eval</a:t>
            </a:r>
            <a:r>
              <a:rPr lang="en-US" sz="1600" kern="100" dirty="0">
                <a:effectLst/>
                <a:latin typeface="微软雅黑" panose="020B0503020204020204" pitchFamily="34" charset="-122"/>
                <a:ea typeface="微软雅黑" panose="020B0503020204020204" pitchFamily="34" charset="-122"/>
                <a:cs typeface="Times New Roman" charset="0"/>
              </a:rPr>
              <a: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type(a)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&lt;class '</a:t>
            </a:r>
            <a:r>
              <a:rPr lang="en-US" sz="1600" kern="100" dirty="0" err="1">
                <a:effectLst/>
                <a:latin typeface="微软雅黑" panose="020B0503020204020204" pitchFamily="34" charset="-122"/>
                <a:ea typeface="微软雅黑" panose="020B0503020204020204" pitchFamily="34" charset="-122"/>
                <a:cs typeface="Times New Roman" charset="0"/>
              </a:rPr>
              <a:t>dict</a:t>
            </a:r>
            <a:r>
              <a:rPr lang="en-US" sz="1600"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	</a:t>
            </a:r>
            <a:r>
              <a:rPr lang="en-US" sz="1600" kern="0" dirty="0">
                <a:effectLst/>
                <a:latin typeface="微软雅黑" panose="020B0503020204020204" pitchFamily="34" charset="-122"/>
                <a:ea typeface="微软雅黑" panose="020B0503020204020204" pitchFamily="34" charset="-122"/>
                <a:cs typeface="宋体" charset="-122"/>
              </a:rPr>
              <a:t>#</a:t>
            </a:r>
            <a:r>
              <a:rPr lang="zh-CN" sz="1600" kern="0" dirty="0">
                <a:effectLst/>
                <a:latin typeface="微软雅黑" panose="020B0503020204020204" pitchFamily="34" charset="-122"/>
                <a:ea typeface="微软雅黑" panose="020B0503020204020204" pitchFamily="34" charset="-122"/>
                <a:cs typeface="宋体" charset="-122"/>
              </a:rPr>
              <a:t>输出：</a:t>
            </a:r>
            <a:r>
              <a:rPr lang="en-US" sz="1600" kern="100" dirty="0">
                <a:effectLst/>
                <a:latin typeface="微软雅黑" panose="020B0503020204020204" pitchFamily="34" charset="-122"/>
                <a:ea typeface="微软雅黑" panose="020B0503020204020204" pitchFamily="34" charset="-122"/>
                <a:cs typeface="Times New Roman" charset="0"/>
              </a:rPr>
              <a:t>{1: 'a', 2: 'b'}</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8" name="文本框 7"/>
          <p:cNvSpPr txBox="1">
            <a:spLocks noChangeArrowheads="1"/>
          </p:cNvSpPr>
          <p:nvPr/>
        </p:nvSpPr>
        <p:spPr bwMode="auto">
          <a:xfrm>
            <a:off x="6572715" y="5083286"/>
            <a:ext cx="3743891" cy="1381618"/>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133350" algn="just">
              <a:spcAft>
                <a:spcPts val="0"/>
              </a:spcAft>
            </a:pPr>
            <a:r>
              <a:rPr lang="en-US" altLang="zh-CN" sz="1600" b="1" kern="100" dirty="0">
                <a:latin typeface="微软雅黑" panose="020B0503020204020204" pitchFamily="34" charset="-122"/>
                <a:ea typeface="微软雅黑" panose="020B0503020204020204" pitchFamily="34" charset="-122"/>
                <a:cs typeface="Times New Roman" charset="0"/>
              </a:rPr>
              <a:t>#&lt;</a:t>
            </a:r>
            <a:r>
              <a:rPr lang="zh-CN" altLang="en-US" sz="1600" b="1" kern="100" dirty="0">
                <a:latin typeface="微软雅黑" panose="020B0503020204020204" pitchFamily="34" charset="-122"/>
                <a:ea typeface="微软雅黑" panose="020B0503020204020204" pitchFamily="34" charset="-122"/>
                <a:cs typeface="Times New Roman" charset="0"/>
              </a:rPr>
              <a:t>程序：字符串转换成元组</a:t>
            </a:r>
            <a:r>
              <a:rPr lang="en-US" altLang="zh-CN" sz="1600" b="1" kern="100" dirty="0">
                <a:latin typeface="微软雅黑" panose="020B0503020204020204" pitchFamily="34" charset="-122"/>
                <a:ea typeface="微软雅黑" panose="020B0503020204020204" pitchFamily="34" charset="-122"/>
                <a:cs typeface="Times New Roman" charset="0"/>
              </a:rPr>
              <a:t>&gt;</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a = “12,34”; print(type(a),a) </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&lt;</a:t>
            </a:r>
            <a:r>
              <a:rPr lang="en-US" sz="1600" kern="100" dirty="0">
                <a:latin typeface="微软雅黑" panose="020B0503020204020204" pitchFamily="34" charset="-122"/>
                <a:ea typeface="微软雅黑" panose="020B0503020204020204" pitchFamily="34" charset="-122"/>
                <a:cs typeface="Times New Roman" charset="0"/>
              </a:rPr>
              <a:t>class ‘</a:t>
            </a:r>
            <a:r>
              <a:rPr lang="en-US" sz="1600" kern="100" dirty="0" err="1">
                <a:latin typeface="微软雅黑" panose="020B0503020204020204" pitchFamily="34" charset="-122"/>
                <a:ea typeface="微软雅黑" panose="020B0503020204020204" pitchFamily="34" charset="-122"/>
                <a:cs typeface="Times New Roman" charset="0"/>
              </a:rPr>
              <a:t>str</a:t>
            </a:r>
            <a:r>
              <a:rPr lang="en-US" sz="1600" kern="100" dirty="0">
                <a:latin typeface="微软雅黑" panose="020B0503020204020204" pitchFamily="34" charset="-122"/>
                <a:ea typeface="微软雅黑" panose="020B0503020204020204" pitchFamily="34" charset="-122"/>
                <a:cs typeface="Times New Roman" charset="0"/>
              </a:rPr>
              <a:t>’&gt; </a:t>
            </a:r>
            <a:r>
              <a:rPr lang="en-US" altLang="zh-CN" sz="1600" kern="100" dirty="0">
                <a:latin typeface="微软雅黑" panose="020B0503020204020204" pitchFamily="34" charset="-122"/>
                <a:ea typeface="微软雅黑" panose="020B0503020204020204" pitchFamily="34" charset="-122"/>
                <a:cs typeface="Times New Roman" charset="0"/>
              </a:rPr>
              <a:t>12</a:t>
            </a:r>
            <a:r>
              <a:rPr lang="zh-CN" altLang="en-US"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34</a:t>
            </a:r>
            <a:endParaRPr lang="en-US" sz="1600" kern="100" dirty="0">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a=</a:t>
            </a:r>
            <a:r>
              <a:rPr lang="en-US" sz="1600" kern="100" dirty="0" err="1">
                <a:latin typeface="微软雅黑" panose="020B0503020204020204" pitchFamily="34" charset="-122"/>
                <a:ea typeface="微软雅黑" panose="020B0503020204020204" pitchFamily="34" charset="-122"/>
                <a:cs typeface="Times New Roman" charset="0"/>
              </a:rPr>
              <a:t>eval</a:t>
            </a:r>
            <a:r>
              <a:rPr lang="en-US" sz="1600" kern="100" dirty="0">
                <a:latin typeface="微软雅黑" panose="020B0503020204020204" pitchFamily="34" charset="-122"/>
                <a:ea typeface="微软雅黑" panose="020B0503020204020204" pitchFamily="34" charset="-122"/>
                <a:cs typeface="Times New Roman" charset="0"/>
              </a:rPr>
              <a:t>(a); print(type(a),a)</a:t>
            </a:r>
          </a:p>
          <a:p>
            <a:pPr indent="133350" algn="just">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输出 </a:t>
            </a:r>
            <a:r>
              <a:rPr lang="en-US" altLang="zh-CN" sz="1600" kern="100" dirty="0">
                <a:latin typeface="微软雅黑" panose="020B0503020204020204" pitchFamily="34" charset="-122"/>
                <a:ea typeface="微软雅黑" panose="020B0503020204020204" pitchFamily="34" charset="-122"/>
                <a:cs typeface="Times New Roman" charset="0"/>
              </a:rPr>
              <a:t>&lt;class 'tuple'&gt; (12, 34) </a:t>
            </a:r>
          </a:p>
        </p:txBody>
      </p:sp>
    </p:spTree>
    <p:extLst>
      <p:ext uri="{BB962C8B-B14F-4D97-AF65-F5344CB8AC3E}">
        <p14:creationId xmlns:p14="http://schemas.microsoft.com/office/powerpoint/2010/main" val="36853606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类型转换</a:t>
            </a:r>
          </a:p>
        </p:txBody>
      </p:sp>
      <p:sp>
        <p:nvSpPr>
          <p:cNvPr id="8" name="文本框 7"/>
          <p:cNvSpPr txBox="1"/>
          <p:nvPr/>
        </p:nvSpPr>
        <p:spPr>
          <a:xfrm>
            <a:off x="958272" y="1080645"/>
            <a:ext cx="9989590" cy="317009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cs typeface="Times New Roman" charset="0"/>
              </a:rPr>
              <a:t>字符串转化为列表</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若</a:t>
            </a:r>
            <a:r>
              <a:rPr lang="zh-CN" altLang="zh-CN" sz="2000" kern="100" dirty="0">
                <a:latin typeface="微软雅黑" panose="020B0503020204020204" pitchFamily="34" charset="-122"/>
                <a:ea typeface="微软雅黑" panose="020B0503020204020204" pitchFamily="34" charset="-122"/>
                <a:cs typeface="Times New Roman" charset="0"/>
              </a:rPr>
              <a:t>希望将字符串的每一个字符作为一个元素保存在一个列表中，可以使用</a:t>
            </a:r>
            <a:r>
              <a:rPr lang="en-US" altLang="zh-CN" sz="2000" kern="100" dirty="0">
                <a:latin typeface="微软雅黑" panose="020B0503020204020204" pitchFamily="34" charset="-122"/>
                <a:ea typeface="微软雅黑" panose="020B0503020204020204" pitchFamily="34" charset="-122"/>
              </a:rPr>
              <a:t>list()</a:t>
            </a:r>
            <a:r>
              <a:rPr lang="zh-CN" altLang="zh-CN" sz="2000" kern="100" dirty="0">
                <a:latin typeface="微软雅黑" panose="020B0503020204020204" pitchFamily="34" charset="-122"/>
                <a:ea typeface="微软雅黑" panose="020B0503020204020204" pitchFamily="34" charset="-122"/>
                <a:cs typeface="Times New Roman" charset="0"/>
              </a:rPr>
              <a:t>函数，比如</a:t>
            </a:r>
            <a:r>
              <a:rPr lang="en-US" altLang="zh-CN" sz="2000" kern="100" dirty="0" err="1">
                <a:latin typeface="微软雅黑" panose="020B0503020204020204" pitchFamily="34" charset="-122"/>
                <a:ea typeface="微软雅黑" panose="020B0503020204020204" pitchFamily="34" charset="-122"/>
              </a:rPr>
              <a:t>str</a:t>
            </a:r>
            <a:r>
              <a:rPr lang="en-US" altLang="zh-CN" sz="2000" kern="100" dirty="0">
                <a:latin typeface="微软雅黑" panose="020B0503020204020204" pitchFamily="34" charset="-122"/>
                <a:ea typeface="微软雅黑" panose="020B0503020204020204" pitchFamily="34" charset="-122"/>
              </a:rPr>
              <a:t>=“123, 45”</a:t>
            </a: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list(</a:t>
            </a:r>
            <a:r>
              <a:rPr lang="en-US" altLang="zh-CN" sz="2000" kern="100" dirty="0" err="1">
                <a:latin typeface="微软雅黑" panose="020B0503020204020204" pitchFamily="34" charset="-122"/>
                <a:ea typeface="微软雅黑" panose="020B0503020204020204" pitchFamily="34" charset="-122"/>
              </a:rPr>
              <a:t>str</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的返回值为</a:t>
            </a:r>
            <a:r>
              <a:rPr lang="en-US" altLang="zh-CN" sz="2000" kern="100" dirty="0">
                <a:latin typeface="微软雅黑" panose="020B0503020204020204" pitchFamily="34" charset="-122"/>
                <a:ea typeface="微软雅黑" panose="020B0503020204020204" pitchFamily="34" charset="-122"/>
              </a:rPr>
              <a:t>[‘1’, ‘2’,‘3’,‘,’,‘’,‘4’,‘5’]</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若</a:t>
            </a:r>
            <a:r>
              <a:rPr lang="zh-CN" altLang="zh-CN" sz="2000" dirty="0">
                <a:latin typeface="微软雅黑" panose="020B0503020204020204" pitchFamily="34" charset="-122"/>
                <a:ea typeface="微软雅黑" panose="020B0503020204020204" pitchFamily="34" charset="-122"/>
              </a:rPr>
              <a:t>希望将字符串分开，</a:t>
            </a:r>
            <a:r>
              <a:rPr lang="zh-CN" altLang="en-US" sz="2000" dirty="0">
                <a:latin typeface="微软雅黑" panose="020B0503020204020204" pitchFamily="34" charset="-122"/>
                <a:ea typeface="微软雅黑" panose="020B0503020204020204" pitchFamily="34" charset="-122"/>
              </a:rPr>
              <a:t>则</a:t>
            </a:r>
            <a:r>
              <a:rPr lang="zh-CN" altLang="zh-CN" sz="2000" dirty="0">
                <a:latin typeface="微软雅黑" panose="020B0503020204020204" pitchFamily="34" charset="-122"/>
                <a:ea typeface="微软雅黑" panose="020B0503020204020204" pitchFamily="34" charset="-122"/>
              </a:rPr>
              <a:t>可以使用字符串专用方法</a:t>
            </a:r>
            <a:r>
              <a:rPr lang="en-US" altLang="zh-CN" sz="2000" dirty="0">
                <a:latin typeface="微软雅黑" panose="020B0503020204020204" pitchFamily="34" charset="-122"/>
                <a:ea typeface="微软雅黑" panose="020B0503020204020204" pitchFamily="34" charset="-122"/>
              </a:rPr>
              <a:t>split</a:t>
            </a:r>
            <a:r>
              <a:rPr lang="zh-CN" altLang="zh-CN" sz="2000" dirty="0">
                <a:latin typeface="微软雅黑" panose="020B0503020204020204" pitchFamily="34" charset="-122"/>
                <a:ea typeface="微软雅黑" panose="020B0503020204020204" pitchFamily="34" charset="-122"/>
              </a:rPr>
              <a:t>。例如字符串</a:t>
            </a:r>
            <a:r>
              <a:rPr lang="en-US" altLang="zh-CN" sz="2000" dirty="0" err="1">
                <a:latin typeface="微软雅黑" panose="020B0503020204020204" pitchFamily="34" charset="-122"/>
                <a:ea typeface="微软雅黑" panose="020B0503020204020204" pitchFamily="34" charset="-122"/>
              </a:rPr>
              <a:t>str</a:t>
            </a:r>
            <a:r>
              <a:rPr lang="en-US" altLang="zh-CN" sz="2000" dirty="0">
                <a:latin typeface="微软雅黑" panose="020B0503020204020204" pitchFamily="34" charset="-122"/>
                <a:ea typeface="微软雅黑" panose="020B0503020204020204" pitchFamily="34" charset="-122"/>
              </a:rPr>
              <a:t>=“123, 45”</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注意，</a:t>
            </a:r>
            <a:r>
              <a:rPr lang="en-US" altLang="zh-CN" sz="2000" dirty="0" err="1">
                <a:latin typeface="微软雅黑" panose="020B0503020204020204" pitchFamily="34" charset="-122"/>
                <a:ea typeface="微软雅黑" panose="020B0503020204020204" pitchFamily="34" charset="-122"/>
              </a:rPr>
              <a:t>str</a:t>
            </a:r>
            <a:r>
              <a:rPr lang="zh-CN" altLang="zh-CN"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45</a:t>
            </a:r>
            <a:r>
              <a:rPr lang="zh-CN" altLang="zh-CN" sz="2000" dirty="0">
                <a:latin typeface="微软雅黑" panose="020B0503020204020204" pitchFamily="34" charset="-122"/>
                <a:ea typeface="微软雅黑" panose="020B0503020204020204" pitchFamily="34" charset="-122"/>
              </a:rPr>
              <a:t>前面有一个空格</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将</a:t>
            </a:r>
            <a:r>
              <a:rPr lang="en-US" altLang="zh-CN" sz="2000" dirty="0" err="1">
                <a:latin typeface="微软雅黑" panose="020B0503020204020204" pitchFamily="34" charset="-122"/>
                <a:ea typeface="微软雅黑" panose="020B0503020204020204" pitchFamily="34" charset="-122"/>
              </a:rPr>
              <a:t>str</a:t>
            </a:r>
            <a:r>
              <a:rPr lang="zh-CN" altLang="zh-CN"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分割，使用</a:t>
            </a:r>
            <a:r>
              <a:rPr lang="en-US" altLang="zh-CN" sz="2000" dirty="0">
                <a:latin typeface="微软雅黑" panose="020B0503020204020204" pitchFamily="34" charset="-122"/>
                <a:ea typeface="微软雅黑" panose="020B0503020204020204" pitchFamily="34" charset="-122"/>
              </a:rPr>
              <a:t>L=</a:t>
            </a:r>
            <a:r>
              <a:rPr lang="en-US" altLang="zh-CN" sz="2000" dirty="0" err="1">
                <a:latin typeface="微软雅黑" panose="020B0503020204020204" pitchFamily="34" charset="-122"/>
                <a:ea typeface="微软雅黑" panose="020B0503020204020204" pitchFamily="34" charset="-122"/>
              </a:rPr>
              <a:t>str.split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便可实现。其返回值是一个列表</a:t>
            </a:r>
            <a:r>
              <a:rPr lang="en-US" altLang="zh-CN" sz="2000" dirty="0">
                <a:latin typeface="微软雅黑" panose="020B0503020204020204" pitchFamily="34" charset="-122"/>
                <a:ea typeface="微软雅黑" panose="020B0503020204020204" pitchFamily="34" charset="-122"/>
              </a:rPr>
              <a:t>[“123”,“ 45”]</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（注：</a:t>
            </a:r>
            <a:r>
              <a:rPr lang="zh-CN" altLang="zh-CN" sz="2000" dirty="0">
                <a:latin typeface="微软雅黑" panose="020B0503020204020204" pitchFamily="34" charset="-122"/>
                <a:ea typeface="微软雅黑" panose="020B0503020204020204" pitchFamily="34" charset="-122"/>
              </a:rPr>
              <a:t>空格仍然在字符串“</a:t>
            </a:r>
            <a:r>
              <a:rPr lang="en-US" altLang="zh-CN" sz="2000" dirty="0">
                <a:latin typeface="微软雅黑" panose="020B0503020204020204" pitchFamily="34" charset="-122"/>
                <a:ea typeface="微软雅黑" panose="020B0503020204020204" pitchFamily="34" charset="-122"/>
              </a:rPr>
              <a:t> 45</a:t>
            </a:r>
            <a:r>
              <a:rPr lang="zh-CN" altLang="zh-CN" sz="2000" dirty="0">
                <a:latin typeface="微软雅黑" panose="020B0503020204020204" pitchFamily="34" charset="-122"/>
                <a:ea typeface="微软雅黑" panose="020B0503020204020204" pitchFamily="34" charset="-122"/>
              </a:rPr>
              <a:t>”里面</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rPr>
              <a:t>若想</a:t>
            </a:r>
            <a:r>
              <a:rPr lang="zh-CN" altLang="zh-CN" sz="2000" kern="100" dirty="0">
                <a:latin typeface="微软雅黑" panose="020B0503020204020204" pitchFamily="34" charset="-122"/>
                <a:ea typeface="微软雅黑" panose="020B0503020204020204" pitchFamily="34" charset="-122"/>
                <a:cs typeface="Times New Roman" charset="0"/>
              </a:rPr>
              <a:t>将字符串如</a:t>
            </a:r>
            <a:r>
              <a:rPr lang="en-US" altLang="zh-CN" sz="2000" kern="100" dirty="0">
                <a:latin typeface="微软雅黑" panose="020B0503020204020204" pitchFamily="34" charset="-122"/>
                <a:ea typeface="微软雅黑" panose="020B0503020204020204" pitchFamily="34" charset="-122"/>
              </a:rPr>
              <a:t>S=</a:t>
            </a: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1,2,3,4</a:t>
            </a:r>
            <a:r>
              <a:rPr lang="zh-CN" altLang="zh-CN" sz="2000" kern="100" dirty="0">
                <a:latin typeface="微软雅黑" panose="020B0503020204020204" pitchFamily="34" charset="-122"/>
                <a:ea typeface="微软雅黑" panose="020B0503020204020204" pitchFamily="34" charset="-122"/>
                <a:cs typeface="Times New Roman" charset="0"/>
              </a:rPr>
              <a:t>”变为整数列表</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，还可以用</a:t>
            </a:r>
            <a:r>
              <a:rPr lang="en-US" altLang="zh-CN" sz="2000" dirty="0" err="1">
                <a:latin typeface="微软雅黑" panose="020B0503020204020204" pitchFamily="34" charset="-122"/>
                <a:ea typeface="微软雅黑" panose="020B0503020204020204" pitchFamily="34" charset="-122"/>
              </a:rPr>
              <a:t>eval</a:t>
            </a:r>
            <a:r>
              <a:rPr lang="zh-CN" altLang="en-US" sz="2000" dirty="0">
                <a:latin typeface="微软雅黑" panose="020B0503020204020204" pitchFamily="34" charset="-122"/>
                <a:ea typeface="微软雅黑" panose="020B0503020204020204" pitchFamily="34" charset="-122"/>
              </a:rPr>
              <a:t>函数。</a:t>
            </a:r>
            <a:endParaRPr lang="en-US" altLang="zh-CN" sz="2000" kern="100" dirty="0" err="1">
              <a:latin typeface="微软雅黑" panose="020B0503020204020204" pitchFamily="34" charset="-122"/>
              <a:ea typeface="微软雅黑" panose="020B0503020204020204" pitchFamily="34" charset="-122"/>
            </a:endParaRPr>
          </a:p>
        </p:txBody>
      </p:sp>
      <p:sp>
        <p:nvSpPr>
          <p:cNvPr id="5" name="文本框 4"/>
          <p:cNvSpPr txBox="1"/>
          <p:nvPr/>
        </p:nvSpPr>
        <p:spPr>
          <a:xfrm>
            <a:off x="2085126" y="4375435"/>
            <a:ext cx="7735882" cy="2062103"/>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程序：字符串转化成列表方案四</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s</a:t>
            </a:r>
            <a:r>
              <a:rPr lang="en-US" sz="1600" kern="100" dirty="0">
                <a:effectLst/>
                <a:latin typeface="微软雅黑" panose="020B0503020204020204" pitchFamily="34" charset="-122"/>
                <a:ea typeface="微软雅黑" panose="020B0503020204020204" pitchFamily="34" charset="-122"/>
                <a:cs typeface="Times New Roman" charset="0"/>
              </a:rPr>
              <a:t>=input("Enter 1,2, , , :")    #Enter: 1,2,3,4</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L= </a:t>
            </a:r>
            <a:r>
              <a:rPr lang="en-US" sz="1600" kern="100" dirty="0" err="1">
                <a:latin typeface="微软雅黑" panose="020B0503020204020204" pitchFamily="34" charset="-122"/>
                <a:ea typeface="微软雅黑" panose="020B0503020204020204" pitchFamily="34" charset="-122"/>
                <a:cs typeface="Times New Roman" charset="0"/>
              </a:rPr>
              <a:t>eval</a:t>
            </a:r>
            <a:r>
              <a:rPr lang="en-US" sz="1600" kern="100" dirty="0">
                <a:latin typeface="微软雅黑" panose="020B0503020204020204" pitchFamily="34" charset="-122"/>
                <a:ea typeface="微软雅黑" panose="020B0503020204020204" pitchFamily="34" charset="-122"/>
                <a:cs typeface="Times New Roman" charset="0"/>
              </a:rPr>
              <a:t>(“[%s]” % s);print(L) # </a:t>
            </a:r>
            <a:r>
              <a:rPr lang="zh-CN" altLang="en-US" sz="1600" kern="100" dirty="0">
                <a:latin typeface="微软雅黑" panose="020B0503020204020204" pitchFamily="34" charset="-122"/>
                <a:ea typeface="微软雅黑" panose="020B0503020204020204" pitchFamily="34" charset="-122"/>
                <a:cs typeface="Times New Roman" charset="0"/>
              </a:rPr>
              <a:t>输出 </a:t>
            </a:r>
            <a:r>
              <a:rPr lang="en-US" altLang="zh-CN" sz="1600" kern="100" dirty="0">
                <a:latin typeface="微软雅黑" panose="020B0503020204020204" pitchFamily="34" charset="-122"/>
                <a:ea typeface="微软雅黑" panose="020B0503020204020204" pitchFamily="34" charset="-122"/>
                <a:cs typeface="Times New Roman" charset="0"/>
              </a:rPr>
              <a:t>[1,2,3,4]</a:t>
            </a:r>
            <a:endParaRPr lang="en-US" sz="1600" kern="100" dirty="0">
              <a:latin typeface="微软雅黑" panose="020B0503020204020204" pitchFamily="34" charset="-122"/>
              <a:ea typeface="微软雅黑" panose="020B0503020204020204" pitchFamily="34" charset="-122"/>
              <a:cs typeface="Times New Roman" charset="0"/>
            </a:endParaRPr>
          </a:p>
          <a:p>
            <a:pPr lvl="0" indent="266700" algn="just"/>
            <a:r>
              <a:rPr lang="en-US" sz="1600" kern="100" dirty="0">
                <a:latin typeface="微软雅黑" panose="020B0503020204020204" pitchFamily="34" charset="-122"/>
                <a:ea typeface="微软雅黑" panose="020B0503020204020204" pitchFamily="34" charset="-122"/>
                <a:cs typeface="Times New Roman" charset="0"/>
              </a:rPr>
              <a:t>s=“12, 45”; L=list(s); print(L) #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zh-CN" altLang="zh-CN" sz="1600" kern="100" dirty="0">
                <a:latin typeface="微软雅黑" panose="020B0503020204020204" pitchFamily="34" charset="-122"/>
                <a:ea typeface="微软雅黑" panose="020B0503020204020204" pitchFamily="34" charset="-122"/>
                <a:cs typeface="Times New Roman" charset="0"/>
              </a:rPr>
              <a:t>['1','2','3',',',' ','4','5'</a:t>
            </a:r>
            <a:r>
              <a:rPr lang="en-US" altLang="zh-CN" sz="1600" kern="100" dirty="0">
                <a:latin typeface="微软雅黑" panose="020B0503020204020204" pitchFamily="34" charset="-122"/>
                <a:ea typeface="微软雅黑" panose="020B0503020204020204" pitchFamily="34" charset="-122"/>
                <a:cs typeface="Times New Roman" charset="0"/>
              </a:rPr>
              <a:t>]</a:t>
            </a:r>
            <a:endParaRPr lang="en-US" sz="1600" kern="100" dirty="0">
              <a:latin typeface="微软雅黑" panose="020B0503020204020204" pitchFamily="34" charset="-122"/>
              <a:ea typeface="微软雅黑" panose="020B0503020204020204" pitchFamily="34" charset="-122"/>
              <a:cs typeface="Times New Roman" charset="0"/>
            </a:endParaRPr>
          </a:p>
          <a:p>
            <a:pPr indent="266700" algn="just"/>
            <a:r>
              <a:rPr lang="en-US" sz="1600" kern="100" dirty="0">
                <a:latin typeface="微软雅黑" panose="020B0503020204020204" pitchFamily="34" charset="-122"/>
                <a:ea typeface="微软雅黑" panose="020B0503020204020204" pitchFamily="34" charset="-122"/>
                <a:cs typeface="Times New Roman" charset="0"/>
              </a:rPr>
              <a:t>s=“12, 45”; L=</a:t>
            </a:r>
            <a:r>
              <a:rPr lang="en-US" sz="1600" kern="100" dirty="0" err="1">
                <a:latin typeface="微软雅黑" panose="020B0503020204020204" pitchFamily="34" charset="-122"/>
                <a:ea typeface="微软雅黑" panose="020B0503020204020204" pitchFamily="34" charset="-122"/>
                <a:cs typeface="Times New Roman" charset="0"/>
              </a:rPr>
              <a:t>s.split</a:t>
            </a:r>
            <a:r>
              <a:rPr lang="en-US" sz="1600" kern="100" dirty="0">
                <a:latin typeface="微软雅黑" panose="020B0503020204020204" pitchFamily="34" charset="-122"/>
                <a:ea typeface="微软雅黑" panose="020B0503020204020204" pitchFamily="34" charset="-122"/>
                <a:cs typeface="Times New Roman" charset="0"/>
              </a:rPr>
              <a:t>(“,”);print(L) #</a:t>
            </a:r>
            <a:r>
              <a:rPr lang="zh-CN" altLang="en-US" sz="1600" kern="100" dirty="0">
                <a:latin typeface="微软雅黑" panose="020B0503020204020204" pitchFamily="34" charset="-122"/>
                <a:ea typeface="微软雅黑" panose="020B0503020204020204" pitchFamily="34" charset="-122"/>
                <a:cs typeface="Times New Roman" charset="0"/>
              </a:rPr>
              <a:t>输出 </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['1</a:t>
            </a:r>
            <a:r>
              <a:rPr lang="en-US" altLang="zh-CN" sz="1600" kern="100" dirty="0">
                <a:latin typeface="微软雅黑" panose="020B0503020204020204" pitchFamily="34" charset="-122"/>
                <a:ea typeface="微软雅黑" panose="020B0503020204020204" pitchFamily="34" charset="-122"/>
                <a:cs typeface="Times New Roman" charset="0"/>
              </a:rPr>
              <a:t>2</a:t>
            </a:r>
            <a:r>
              <a:rPr lang="zh-CN"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 45</a:t>
            </a:r>
            <a:r>
              <a:rPr lang="zh-CN"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a:t>
            </a:r>
            <a:endParaRPr lang="en-US" sz="1600" kern="100" dirty="0">
              <a:latin typeface="微软雅黑" panose="020B0503020204020204" pitchFamily="34" charset="-122"/>
              <a:ea typeface="微软雅黑" panose="020B0503020204020204" pitchFamily="34" charset="-122"/>
              <a:cs typeface="Times New Roman" charset="0"/>
            </a:endParaRPr>
          </a:p>
          <a:p>
            <a:pPr indent="266700" algn="just"/>
            <a:r>
              <a:rPr lang="en-US" sz="1600" kern="100" dirty="0">
                <a:latin typeface="微软雅黑" panose="020B0503020204020204" pitchFamily="34" charset="-122"/>
                <a:ea typeface="微软雅黑" panose="020B0503020204020204" pitchFamily="34" charset="-122"/>
                <a:cs typeface="Times New Roman" charset="0"/>
              </a:rPr>
              <a:t>s="12, 45"; L= </a:t>
            </a:r>
            <a:r>
              <a:rPr lang="en-US" sz="1600" kern="100" dirty="0" err="1">
                <a:latin typeface="微软雅黑" panose="020B0503020204020204" pitchFamily="34" charset="-122"/>
                <a:ea typeface="微软雅黑" panose="020B0503020204020204" pitchFamily="34" charset="-122"/>
                <a:cs typeface="Times New Roman" charset="0"/>
              </a:rPr>
              <a:t>eval</a:t>
            </a:r>
            <a:r>
              <a:rPr lang="en-US" sz="1600" kern="100" dirty="0">
                <a:latin typeface="微软雅黑" panose="020B0503020204020204" pitchFamily="34" charset="-122"/>
                <a:ea typeface="微软雅黑" panose="020B0503020204020204" pitchFamily="34" charset="-122"/>
                <a:cs typeface="Times New Roman" charset="0"/>
              </a:rPr>
              <a:t>("[%s]" % s);print(L) </a:t>
            </a:r>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输出 </a:t>
            </a:r>
            <a:r>
              <a:rPr lang="en-US" altLang="zh-CN" sz="1600" kern="100" dirty="0">
                <a:latin typeface="微软雅黑" panose="020B0503020204020204" pitchFamily="34" charset="-122"/>
                <a:ea typeface="微软雅黑" panose="020B0503020204020204" pitchFamily="34" charset="-122"/>
                <a:cs typeface="Times New Roman" charset="0"/>
              </a:rPr>
              <a:t>[12, 45]</a:t>
            </a:r>
            <a:endParaRPr lang="en-US" sz="1600" kern="100" dirty="0">
              <a:latin typeface="微软雅黑" panose="020B0503020204020204" pitchFamily="34" charset="-122"/>
              <a:ea typeface="微软雅黑" panose="020B0503020204020204" pitchFamily="34" charset="-122"/>
              <a:cs typeface="Times New Roman" charset="0"/>
            </a:endParaRPr>
          </a:p>
          <a:p>
            <a:pPr indent="266700" algn="just"/>
            <a:r>
              <a:rPr lang="en-US" altLang="zh-CN" sz="1600" kern="100" dirty="0">
                <a:latin typeface="微软雅黑" panose="020B0503020204020204" pitchFamily="34" charset="-122"/>
                <a:ea typeface="微软雅黑" panose="020B0503020204020204" pitchFamily="34" charset="-122"/>
                <a:cs typeface="Times New Roman" charset="0"/>
              </a:rPr>
              <a:t>s="12, 45"; L= </a:t>
            </a:r>
            <a:r>
              <a:rPr lang="en-US" altLang="zh-CN" sz="1600" kern="100" dirty="0" err="1">
                <a:latin typeface="微软雅黑" panose="020B0503020204020204" pitchFamily="34" charset="-122"/>
                <a:ea typeface="微软雅黑" panose="020B0503020204020204" pitchFamily="34" charset="-122"/>
                <a:cs typeface="Times New Roman" charset="0"/>
              </a:rPr>
              <a:t>eval</a:t>
            </a:r>
            <a:r>
              <a:rPr lang="en-US" altLang="zh-CN" sz="1600" kern="100" dirty="0">
                <a:latin typeface="微软雅黑" panose="020B0503020204020204" pitchFamily="34" charset="-122"/>
                <a:ea typeface="微软雅黑" panose="020B0503020204020204" pitchFamily="34" charset="-122"/>
                <a:cs typeface="Times New Roman" charset="0"/>
              </a:rPr>
              <a:t>("[" +s+ "]");print(L) ) #</a:t>
            </a:r>
            <a:r>
              <a:rPr lang="zh-CN" altLang="en-US" sz="1600" kern="100" dirty="0">
                <a:latin typeface="微软雅黑" panose="020B0503020204020204" pitchFamily="34" charset="-122"/>
                <a:ea typeface="微软雅黑" panose="020B0503020204020204" pitchFamily="34" charset="-122"/>
                <a:cs typeface="Times New Roman" charset="0"/>
              </a:rPr>
              <a:t>输出 </a:t>
            </a:r>
            <a:r>
              <a:rPr lang="en-US" altLang="zh-CN" sz="1600" kern="100" dirty="0">
                <a:latin typeface="微软雅黑" panose="020B0503020204020204" pitchFamily="34" charset="-122"/>
                <a:ea typeface="微软雅黑" panose="020B0503020204020204" pitchFamily="34" charset="-122"/>
                <a:cs typeface="Times New Roman" charset="0"/>
              </a:rPr>
              <a:t>[12, 45]</a:t>
            </a:r>
          </a:p>
          <a:p>
            <a:pPr indent="266700" algn="just"/>
            <a:r>
              <a:rPr lang="en-US" sz="1600" kern="100" dirty="0">
                <a:latin typeface="微软雅黑" panose="020B0503020204020204" pitchFamily="34" charset="-122"/>
                <a:ea typeface="微软雅黑" panose="020B0503020204020204" pitchFamily="34" charset="-122"/>
                <a:cs typeface="Times New Roman" charset="0"/>
              </a:rPr>
              <a:t>s="12, 45"; s=</a:t>
            </a:r>
            <a:r>
              <a:rPr lang="en-US" sz="1600" kern="100" dirty="0" err="1">
                <a:latin typeface="微软雅黑" panose="020B0503020204020204" pitchFamily="34" charset="-122"/>
                <a:ea typeface="微软雅黑" panose="020B0503020204020204" pitchFamily="34" charset="-122"/>
                <a:cs typeface="Times New Roman" charset="0"/>
              </a:rPr>
              <a:t>eval</a:t>
            </a:r>
            <a:r>
              <a:rPr lang="en-US" sz="1600" kern="100" dirty="0">
                <a:latin typeface="微软雅黑" panose="020B0503020204020204" pitchFamily="34" charset="-122"/>
                <a:ea typeface="微软雅黑" panose="020B0503020204020204" pitchFamily="34" charset="-122"/>
                <a:cs typeface="Times New Roman" charset="0"/>
              </a:rPr>
              <a:t>(s);print(type(s),s)</a:t>
            </a:r>
            <a:r>
              <a:rPr lang="en-US" altLang="zh-CN" sz="1600" kern="100" dirty="0">
                <a:latin typeface="微软雅黑" panose="020B0503020204020204" pitchFamily="34" charset="-122"/>
                <a:ea typeface="微软雅黑" panose="020B0503020204020204" pitchFamily="34" charset="-122"/>
                <a:cs typeface="Times New Roman" charset="0"/>
              </a:rPr>
              <a:t> ) #</a:t>
            </a:r>
            <a:r>
              <a:rPr lang="zh-CN" altLang="en-US" sz="1600" kern="100" dirty="0">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&lt;class ‘tuple’&gt;</a:t>
            </a:r>
            <a:r>
              <a:rPr lang="zh-CN" altLang="en-US"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latin typeface="微软雅黑" panose="020B0503020204020204" pitchFamily="34" charset="-122"/>
                <a:ea typeface="微软雅黑" panose="020B0503020204020204" pitchFamily="34" charset="-122"/>
                <a:cs typeface="Times New Roman" charset="0"/>
              </a:rPr>
              <a:t>(12, 45)</a:t>
            </a:r>
          </a:p>
        </p:txBody>
      </p:sp>
    </p:spTree>
    <p:extLst>
      <p:ext uri="{BB962C8B-B14F-4D97-AF65-F5344CB8AC3E}">
        <p14:creationId xmlns:p14="http://schemas.microsoft.com/office/powerpoint/2010/main" val="3848599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09144"/>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类型转换</a:t>
            </a:r>
          </a:p>
        </p:txBody>
      </p:sp>
      <p:sp>
        <p:nvSpPr>
          <p:cNvPr id="5" name="文本框 4"/>
          <p:cNvSpPr txBox="1"/>
          <p:nvPr/>
        </p:nvSpPr>
        <p:spPr>
          <a:xfrm>
            <a:off x="1146926" y="1135822"/>
            <a:ext cx="10446788" cy="3477875"/>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首先见下例：该</a:t>
            </a:r>
            <a:r>
              <a:rPr lang="zh-CN" altLang="zh-CN" sz="2000" kern="100" dirty="0">
                <a:latin typeface="微软雅黑" panose="020B0503020204020204" pitchFamily="34" charset="-122"/>
                <a:ea typeface="微软雅黑" panose="020B0503020204020204" pitchFamily="34" charset="-122"/>
                <a:cs typeface="Times New Roman" charset="0"/>
              </a:rPr>
              <a:t>程序实现对用户输入的两个数求和</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思考：该函数是否严谨？若输入错误怎么办？（比如第二个数字输入成了</a:t>
            </a:r>
            <a:r>
              <a:rPr lang="zh-CN" altLang="zh-CN"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3.1.24</a:t>
            </a:r>
            <a:r>
              <a:rPr lang="zh-CN" altLang="zh-CN" sz="2000" kern="100" dirty="0">
                <a:latin typeface="微软雅黑" panose="020B0503020204020204" pitchFamily="34" charset="-122"/>
                <a:ea typeface="微软雅黑" panose="020B0503020204020204" pitchFamily="34" charset="-122"/>
                <a:cs typeface="Times New Roman" charset="0"/>
              </a:rPr>
              <a:t>”</a:t>
            </a:r>
            <a:r>
              <a:rPr lang="zh-CN" altLang="zh-CN" sz="20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cs typeface="Times New Roman" charset="0"/>
              </a:rPr>
              <a:t>）</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所以</a:t>
            </a:r>
            <a:r>
              <a:rPr lang="zh-CN" altLang="en-US" sz="2000" kern="100" dirty="0">
                <a:solidFill>
                  <a:srgbClr val="C00000"/>
                </a:solidFill>
                <a:latin typeface="微软雅黑" panose="020B0503020204020204" pitchFamily="34" charset="-122"/>
                <a:ea typeface="微软雅黑" panose="020B0503020204020204" pitchFamily="34" charset="-122"/>
                <a:cs typeface="Times New Roman" charset="0"/>
              </a:rPr>
              <a:t>需要合法性检验！</a:t>
            </a:r>
            <a:r>
              <a:rPr lang="zh-CN" altLang="en-US" sz="2000" kern="100" dirty="0">
                <a:latin typeface="微软雅黑" panose="020B0503020204020204" pitchFamily="34" charset="-122"/>
                <a:ea typeface="微软雅黑" panose="020B0503020204020204" pitchFamily="34" charset="-122"/>
                <a:cs typeface="Times New Roman" charset="0"/>
              </a:rPr>
              <a:t>模版如下</a:t>
            </a:r>
            <a:endParaRPr lang="en-US" altLang="zh-CN" sz="2000" kern="100"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790195" y="1624559"/>
            <a:ext cx="7661376" cy="199010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lnSpc>
                <a:spcPct val="120000"/>
              </a:lnSpc>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程序：对用户输入的两个数相加</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def</a:t>
            </a:r>
            <a:r>
              <a:rPr lang="en-US" kern="100" dirty="0">
                <a:effectLst/>
                <a:latin typeface="微软雅黑" panose="020B0503020204020204" pitchFamily="34" charset="-122"/>
                <a:ea typeface="微软雅黑" panose="020B0503020204020204" pitchFamily="34" charset="-122"/>
                <a:cs typeface="Times New Roman" charset="0"/>
              </a:rPr>
              <a:t> sum():</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a=input("</a:t>
            </a:r>
            <a:r>
              <a:rPr lang="zh-CN" kern="100" dirty="0">
                <a:effectLst/>
                <a:latin typeface="微软雅黑" panose="020B0503020204020204" pitchFamily="34" charset="-122"/>
                <a:ea typeface="微软雅黑" panose="020B0503020204020204" pitchFamily="34" charset="-122"/>
                <a:cs typeface="Times New Roman" charset="0"/>
              </a:rPr>
              <a:t>请输入第一个数字：</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等待用户输入第一个数字</a:t>
            </a:r>
          </a:p>
          <a:p>
            <a:pPr indent="266700" algn="just">
              <a:lnSpc>
                <a:spcPct val="120000"/>
              </a:lnSpc>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b=input("</a:t>
            </a:r>
            <a:r>
              <a:rPr lang="zh-CN" kern="100" dirty="0">
                <a:effectLst/>
                <a:latin typeface="微软雅黑" panose="020B0503020204020204" pitchFamily="34" charset="-122"/>
                <a:ea typeface="微软雅黑" panose="020B0503020204020204" pitchFamily="34" charset="-122"/>
                <a:cs typeface="Times New Roman" charset="0"/>
              </a:rPr>
              <a:t>请输入第二个数字：</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等待用户输入第二个数字</a:t>
            </a:r>
          </a:p>
          <a:p>
            <a:pPr indent="266700" algn="just">
              <a:lnSpc>
                <a:spcPct val="120000"/>
              </a:lnSpc>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c=float(a)+ float(b)  #</a:t>
            </a:r>
            <a:r>
              <a:rPr lang="zh-CN" kern="100" dirty="0">
                <a:effectLst/>
                <a:latin typeface="微软雅黑" panose="020B0503020204020204" pitchFamily="34" charset="-122"/>
                <a:ea typeface="微软雅黑" panose="020B0503020204020204" pitchFamily="34" charset="-122"/>
                <a:cs typeface="Times New Roman" charset="0"/>
              </a:rPr>
              <a:t>将</a:t>
            </a:r>
            <a:r>
              <a:rPr lang="en-US" kern="100" dirty="0" err="1">
                <a:effectLst/>
                <a:latin typeface="微软雅黑" panose="020B0503020204020204" pitchFamily="34" charset="-122"/>
                <a:ea typeface="微软雅黑" panose="020B0503020204020204" pitchFamily="34" charset="-122"/>
                <a:cs typeface="Times New Roman" charset="0"/>
              </a:rPr>
              <a:t>a,b</a:t>
            </a:r>
            <a:r>
              <a:rPr lang="zh-CN" kern="100" dirty="0">
                <a:effectLst/>
                <a:latin typeface="微软雅黑" panose="020B0503020204020204" pitchFamily="34" charset="-122"/>
                <a:ea typeface="微软雅黑" panose="020B0503020204020204" pitchFamily="34" charset="-122"/>
                <a:cs typeface="Times New Roman" charset="0"/>
              </a:rPr>
              <a:t>转化为浮点型相加</a:t>
            </a:r>
          </a:p>
          <a:p>
            <a:pPr indent="266700" algn="just">
              <a:lnSpc>
                <a:spcPct val="120000"/>
              </a:lnSpc>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return c</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7" name="文本框 6"/>
          <p:cNvSpPr txBox="1"/>
          <p:nvPr/>
        </p:nvSpPr>
        <p:spPr>
          <a:xfrm>
            <a:off x="1790195" y="4773397"/>
            <a:ext cx="4685420" cy="1477328"/>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b="1" kern="100">
                <a:effectLst/>
                <a:latin typeface="微软雅黑" panose="020B0503020204020204" pitchFamily="34" charset="-122"/>
                <a:ea typeface="微软雅黑" panose="020B0503020204020204" pitchFamily="34" charset="-122"/>
                <a:cs typeface="Times New Roman" charset="0"/>
              </a:rPr>
              <a:t>#&lt;</a:t>
            </a:r>
            <a:r>
              <a:rPr lang="zh-CN" b="1" kern="100">
                <a:effectLst/>
                <a:latin typeface="微软雅黑" panose="020B0503020204020204" pitchFamily="34" charset="-122"/>
                <a:ea typeface="微软雅黑" panose="020B0503020204020204" pitchFamily="34" charset="-122"/>
                <a:cs typeface="Times New Roman" charset="0"/>
              </a:rPr>
              <a:t>程序：对用户输入的合法性检查</a:t>
            </a:r>
            <a:r>
              <a:rPr lang="en-US" b="1" kern="100">
                <a:effectLst/>
                <a:latin typeface="微软雅黑" panose="020B0503020204020204" pitchFamily="34" charset="-122"/>
                <a:ea typeface="微软雅黑" panose="020B0503020204020204" pitchFamily="34" charset="-122"/>
                <a:cs typeface="Times New Roman" charset="0"/>
              </a:rPr>
              <a:t>&gt;</a:t>
            </a:r>
            <a:endParaRPr lang="zh-CN"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a:effectLst/>
                <a:latin typeface="微软雅黑" panose="020B0503020204020204" pitchFamily="34" charset="-122"/>
                <a:ea typeface="微软雅黑" panose="020B0503020204020204" pitchFamily="34" charset="-122"/>
                <a:cs typeface="Times New Roman" charset="0"/>
              </a:rPr>
              <a:t>while(True):</a:t>
            </a:r>
            <a:endParaRPr lang="zh-CN"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a:effectLst/>
                <a:latin typeface="微软雅黑" panose="020B0503020204020204" pitchFamily="34" charset="-122"/>
                <a:ea typeface="微软雅黑" panose="020B0503020204020204" pitchFamily="34" charset="-122"/>
                <a:cs typeface="Times New Roman" charset="0"/>
              </a:rPr>
              <a:t>    s=input("</a:t>
            </a:r>
            <a:r>
              <a:rPr lang="zh-CN" kern="100">
                <a:effectLst/>
                <a:latin typeface="微软雅黑" panose="020B0503020204020204" pitchFamily="34" charset="-122"/>
                <a:ea typeface="微软雅黑" panose="020B0503020204020204" pitchFamily="34" charset="-122"/>
                <a:cs typeface="Times New Roman" charset="0"/>
              </a:rPr>
              <a:t>请输入</a:t>
            </a:r>
            <a:r>
              <a:rPr lang="en-US" kern="100">
                <a:effectLst/>
                <a:latin typeface="微软雅黑" panose="020B0503020204020204" pitchFamily="34" charset="-122"/>
                <a:ea typeface="微软雅黑" panose="020B0503020204020204" pitchFamily="34" charset="-122"/>
                <a:cs typeface="Times New Roman" charset="0"/>
              </a:rPr>
              <a:t>:")</a:t>
            </a:r>
            <a:endParaRPr lang="zh-CN"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a:effectLst/>
                <a:latin typeface="微软雅黑" panose="020B0503020204020204" pitchFamily="34" charset="-122"/>
                <a:ea typeface="微软雅黑" panose="020B0503020204020204" pitchFamily="34" charset="-122"/>
                <a:cs typeface="Times New Roman" charset="0"/>
              </a:rPr>
              <a:t>    if s</a:t>
            </a:r>
            <a:r>
              <a:rPr lang="zh-CN" kern="100">
                <a:effectLst/>
                <a:latin typeface="微软雅黑" panose="020B0503020204020204" pitchFamily="34" charset="-122"/>
                <a:ea typeface="微软雅黑" panose="020B0503020204020204" pitchFamily="34" charset="-122"/>
                <a:cs typeface="Times New Roman" charset="0"/>
              </a:rPr>
              <a:t>合法：</a:t>
            </a:r>
            <a:r>
              <a:rPr lang="en-US" kern="100">
                <a:effectLst/>
                <a:latin typeface="微软雅黑" panose="020B0503020204020204" pitchFamily="34" charset="-122"/>
                <a:ea typeface="微软雅黑" panose="020B0503020204020204" pitchFamily="34" charset="-122"/>
                <a:cs typeface="Times New Roman" charset="0"/>
              </a:rPr>
              <a:t>break</a:t>
            </a:r>
            <a:endParaRPr lang="zh-CN"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a:effectLst/>
                <a:latin typeface="微软雅黑" panose="020B0503020204020204" pitchFamily="34" charset="-122"/>
                <a:ea typeface="微软雅黑" panose="020B0503020204020204" pitchFamily="34" charset="-122"/>
                <a:cs typeface="Times New Roman" charset="0"/>
              </a:rPr>
              <a:t>    else:print("</a:t>
            </a:r>
            <a:r>
              <a:rPr lang="zh-CN" kern="100">
                <a:effectLst/>
                <a:latin typeface="微软雅黑" panose="020B0503020204020204" pitchFamily="34" charset="-122"/>
                <a:ea typeface="微软雅黑" panose="020B0503020204020204" pitchFamily="34" charset="-122"/>
                <a:cs typeface="Times New Roman" charset="0"/>
              </a:rPr>
              <a:t>输入不合法，需重新输入</a:t>
            </a:r>
            <a:r>
              <a:rPr lang="en-US" kern="100">
                <a:effectLst/>
                <a:latin typeface="微软雅黑" panose="020B0503020204020204" pitchFamily="34" charset="-122"/>
                <a:ea typeface="微软雅黑" panose="020B0503020204020204" pitchFamily="34" charset="-122"/>
                <a:cs typeface="Times New Roman" charset="0"/>
              </a:rPr>
              <a:t>")</a:t>
            </a:r>
            <a:endParaRPr lang="zh-CN" kern="100">
              <a:effectLst/>
              <a:latin typeface="微软雅黑" panose="020B0503020204020204" pitchFamily="34" charset="-122"/>
              <a:ea typeface="微软雅黑" panose="020B0503020204020204" pitchFamily="34" charset="-122"/>
              <a:cs typeface="Times New Roman" charset="0"/>
            </a:endParaRPr>
          </a:p>
        </p:txBody>
      </p:sp>
      <p:sp>
        <p:nvSpPr>
          <p:cNvPr id="8" name="文本框 7"/>
          <p:cNvSpPr txBox="1"/>
          <p:nvPr/>
        </p:nvSpPr>
        <p:spPr>
          <a:xfrm>
            <a:off x="6688489" y="4773397"/>
            <a:ext cx="4501352" cy="584775"/>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程序：对用户输入的合法性检查</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input("</a:t>
            </a:r>
            <a:r>
              <a:rPr lang="en-US" sz="1600" kern="100" dirty="0" err="1">
                <a:latin typeface="微软雅黑" panose="020B0503020204020204" pitchFamily="34" charset="-122"/>
                <a:ea typeface="微软雅黑" panose="020B0503020204020204" pitchFamily="34" charset="-122"/>
                <a:cs typeface="Times New Roman" charset="0"/>
              </a:rPr>
              <a:t>Pls</a:t>
            </a:r>
            <a:r>
              <a:rPr lang="en-US" sz="1600" kern="100" dirty="0">
                <a:latin typeface="微软雅黑" panose="020B0503020204020204" pitchFamily="34" charset="-122"/>
                <a:ea typeface="微软雅黑" panose="020B0503020204020204" pitchFamily="34" charset="-122"/>
                <a:cs typeface="Times New Roman" charset="0"/>
              </a:rPr>
              <a:t> input a number:").</a:t>
            </a:r>
            <a:r>
              <a:rPr lang="en-US" sz="1600" kern="100" dirty="0" err="1">
                <a:latin typeface="微软雅黑" panose="020B0503020204020204" pitchFamily="34" charset="-122"/>
                <a:ea typeface="微软雅黑" panose="020B0503020204020204" pitchFamily="34" charset="-122"/>
                <a:cs typeface="Times New Roman" charset="0"/>
              </a:rPr>
              <a:t>isdigit</a:t>
            </a:r>
            <a:r>
              <a:rPr lang="en-US" sz="1600" kern="100" dirty="0">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9" name="文本框 8"/>
          <p:cNvSpPr txBox="1"/>
          <p:nvPr/>
        </p:nvSpPr>
        <p:spPr>
          <a:xfrm>
            <a:off x="6798835" y="5517872"/>
            <a:ext cx="4280659" cy="923330"/>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isdigit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输入</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True</a:t>
            </a:r>
          </a:p>
          <a:p>
            <a:r>
              <a:rPr lang="zh-CN" altLang="en-US" dirty="0">
                <a:latin typeface="微软雅黑" panose="020B0503020204020204" pitchFamily="34" charset="-122"/>
                <a:ea typeface="微软雅黑" panose="020B0503020204020204" pitchFamily="34" charset="-122"/>
              </a:rPr>
              <a:t>               输入</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False</a:t>
            </a:r>
          </a:p>
          <a:p>
            <a:r>
              <a:rPr lang="zh-CN" altLang="en-US" dirty="0">
                <a:latin typeface="微软雅黑" panose="020B0503020204020204" pitchFamily="34" charset="-122"/>
                <a:ea typeface="微软雅黑" panose="020B0503020204020204" pitchFamily="34" charset="-122"/>
              </a:rPr>
              <a:t>               输入</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返回</a:t>
            </a:r>
            <a:r>
              <a:rPr lang="en-US" altLang="zh-CN" dirty="0">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9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0A6FE55-610C-4E16-AAFF-F44A3F14A1D3}"/>
              </a:ext>
            </a:extLst>
          </p:cNvPr>
          <p:cNvSpPr txBox="1"/>
          <p:nvPr/>
        </p:nvSpPr>
        <p:spPr>
          <a:xfrm>
            <a:off x="848106" y="916492"/>
            <a:ext cx="710107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规则（</a:t>
            </a:r>
            <a:r>
              <a:rPr lang="en-US" altLang="zh-CN" sz="2000" dirty="0"/>
              <a:t>2</a:t>
            </a:r>
            <a:r>
              <a:rPr lang="zh-CN" altLang="en-US" sz="2000" dirty="0"/>
              <a:t>）举例</a:t>
            </a:r>
            <a:endParaRPr lang="en-US" altLang="zh-CN" sz="2000" dirty="0"/>
          </a:p>
        </p:txBody>
      </p:sp>
      <p:sp>
        <p:nvSpPr>
          <p:cNvPr id="9" name="文本框 8">
            <a:extLst>
              <a:ext uri="{FF2B5EF4-FFF2-40B4-BE49-F238E27FC236}">
                <a16:creationId xmlns:a16="http://schemas.microsoft.com/office/drawing/2014/main" id="{273F1D3B-4EF3-468C-9E83-B488748B957E}"/>
              </a:ext>
            </a:extLst>
          </p:cNvPr>
          <p:cNvSpPr txBox="1"/>
          <p:nvPr/>
        </p:nvSpPr>
        <p:spPr>
          <a:xfrm>
            <a:off x="955996" y="3467110"/>
            <a:ext cx="1597152" cy="400110"/>
          </a:xfrm>
          <a:prstGeom prst="rect">
            <a:avLst/>
          </a:prstGeom>
          <a:noFill/>
        </p:spPr>
        <p:txBody>
          <a:bodyPr wrap="square" rtlCol="0">
            <a:spAutoFit/>
          </a:bodyPr>
          <a:lstStyle/>
          <a:p>
            <a:r>
              <a:rPr lang="zh-CN" altLang="zh-CN" sz="2000" dirty="0">
                <a:latin typeface="Times New Roman" panose="02020603050405020304" pitchFamily="18" charset="0"/>
                <a:cs typeface="Times New Roman" panose="02020603050405020304" pitchFamily="18" charset="0"/>
              </a:rPr>
              <a:t>结果是</a:t>
            </a:r>
            <a:r>
              <a:rPr lang="en-US" altLang="zh-CN" sz="2000" dirty="0">
                <a:latin typeface="Times New Roman" panose="02020603050405020304" pitchFamily="18" charset="0"/>
                <a:cs typeface="Times New Roman" panose="02020603050405020304" pitchFamily="18" charset="0"/>
              </a:rPr>
              <a:t>a=1</a:t>
            </a:r>
            <a:endParaRPr lang="zh-CN" altLang="en-US" sz="2000" dirty="0">
              <a:latin typeface="Times New Roman" panose="02020603050405020304" pitchFamily="18" charset="0"/>
              <a:cs typeface="Times New Roman" panose="02020603050405020304" pitchFamily="18" charset="0"/>
            </a:endParaRPr>
          </a:p>
        </p:txBody>
      </p:sp>
      <p:sp>
        <p:nvSpPr>
          <p:cNvPr id="11" name="文本框 4">
            <a:extLst>
              <a:ext uri="{FF2B5EF4-FFF2-40B4-BE49-F238E27FC236}">
                <a16:creationId xmlns:a16="http://schemas.microsoft.com/office/drawing/2014/main" id="{AF8FE31F-B438-488F-AB01-6280283AD3B6}"/>
              </a:ext>
            </a:extLst>
          </p:cNvPr>
          <p:cNvSpPr txBox="1"/>
          <p:nvPr/>
        </p:nvSpPr>
        <p:spPr>
          <a:xfrm>
            <a:off x="1084551" y="1347185"/>
            <a:ext cx="6292994" cy="2062103"/>
          </a:xfrm>
          <a:prstGeom prst="rect">
            <a:avLst/>
          </a:prstGeom>
          <a:solidFill>
            <a:srgbClr val="DEEAF6"/>
          </a:solidFill>
          <a:ln w="9525" cap="flat" cmpd="sng">
            <a:noFill/>
            <a:prstDash val="solid"/>
            <a:miter/>
            <a:headEnd type="none" w="med" len="med"/>
            <a:tailEnd type="none" w="med" len="med"/>
          </a:ln>
        </p:spPr>
        <p:txBody>
          <a:bodyPr wrap="square" upright="1">
            <a:spAutoFit/>
          </a:bodyPr>
          <a:lstStyle/>
          <a:p>
            <a:pPr indent="26797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程序：局部变量与全局变量举例</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2&gt;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a=1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所有函数最外面的变量，全局变量</a:t>
            </a: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fun(</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x,y</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 =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x+y</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在函数内的等号左侧，局部变量，不改变全局变量的值。</a:t>
            </a: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return 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sum = fun(10, 100)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print(a)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打印的是函数外的变量</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B169EF3E-45E8-409B-8DBE-19A5CD86B6EE}"/>
              </a:ext>
            </a:extLst>
          </p:cNvPr>
          <p:cNvSpPr txBox="1"/>
          <p:nvPr/>
        </p:nvSpPr>
        <p:spPr>
          <a:xfrm>
            <a:off x="904780" y="3830047"/>
            <a:ext cx="710107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规则（</a:t>
            </a:r>
            <a:r>
              <a:rPr lang="en-US" altLang="zh-CN" sz="2000" dirty="0"/>
              <a:t>3</a:t>
            </a:r>
            <a:r>
              <a:rPr lang="zh-CN" altLang="en-US" sz="2000" dirty="0"/>
              <a:t>）举例</a:t>
            </a:r>
            <a:endParaRPr lang="en-US" altLang="zh-CN" sz="2000" dirty="0"/>
          </a:p>
        </p:txBody>
      </p:sp>
      <p:sp>
        <p:nvSpPr>
          <p:cNvPr id="13" name="文本框 12">
            <a:extLst>
              <a:ext uri="{FF2B5EF4-FFF2-40B4-BE49-F238E27FC236}">
                <a16:creationId xmlns:a16="http://schemas.microsoft.com/office/drawing/2014/main" id="{94607B44-1DAF-4A3F-A063-6528144E14E6}"/>
              </a:ext>
            </a:extLst>
          </p:cNvPr>
          <p:cNvSpPr txBox="1"/>
          <p:nvPr/>
        </p:nvSpPr>
        <p:spPr>
          <a:xfrm>
            <a:off x="848106" y="6404836"/>
            <a:ext cx="2218944" cy="400110"/>
          </a:xfrm>
          <a:prstGeom prst="rect">
            <a:avLst/>
          </a:prstGeom>
          <a:noFill/>
        </p:spPr>
        <p:txBody>
          <a:bodyPr wrap="square" rtlCol="0">
            <a:spAutoFit/>
          </a:bodyPr>
          <a:lstStyle/>
          <a:p>
            <a:r>
              <a:rPr lang="zh-CN" altLang="zh-CN" sz="2000" dirty="0">
                <a:latin typeface="Times New Roman" panose="02020603050405020304" pitchFamily="18" charset="0"/>
                <a:cs typeface="Times New Roman" panose="02020603050405020304" pitchFamily="18" charset="0"/>
              </a:rPr>
              <a:t>结果是</a:t>
            </a:r>
            <a:r>
              <a:rPr lang="en-US" altLang="zh-CN" sz="2000" dirty="0">
                <a:latin typeface="Times New Roman" panose="02020603050405020304" pitchFamily="18" charset="0"/>
                <a:cs typeface="Times New Roman" panose="02020603050405020304" pitchFamily="18" charset="0"/>
              </a:rPr>
              <a:t>8  8 ; 2  4</a:t>
            </a:r>
            <a:endParaRPr lang="zh-CN" altLang="en-US" sz="2000" dirty="0">
              <a:latin typeface="Times New Roman" panose="02020603050405020304" pitchFamily="18" charset="0"/>
              <a:cs typeface="Times New Roman" panose="02020603050405020304" pitchFamily="18" charset="0"/>
            </a:endParaRPr>
          </a:p>
        </p:txBody>
      </p:sp>
      <p:sp>
        <p:nvSpPr>
          <p:cNvPr id="14" name="文本框 65">
            <a:extLst>
              <a:ext uri="{FF2B5EF4-FFF2-40B4-BE49-F238E27FC236}">
                <a16:creationId xmlns:a16="http://schemas.microsoft.com/office/drawing/2014/main" id="{7B8C61A8-2392-4B5F-A199-729D3B084627}"/>
              </a:ext>
            </a:extLst>
          </p:cNvPr>
          <p:cNvSpPr txBox="1">
            <a:spLocks noChangeArrowheads="1"/>
          </p:cNvSpPr>
          <p:nvPr/>
        </p:nvSpPr>
        <p:spPr bwMode="auto">
          <a:xfrm>
            <a:off x="1084551" y="4264306"/>
            <a:ext cx="6101334" cy="2062103"/>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797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a, b, c, d</a:t>
            </a:r>
            <a:r>
              <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是否为局部变量？</a:t>
            </a:r>
            <a:r>
              <a:rPr lang="en-US" sz="1600" b="1" kern="100" dirty="0">
                <a:effectLst/>
                <a:latin typeface="微软雅黑" panose="020B0503020204020204" pitchFamily="34" charset="-122"/>
                <a:ea typeface="微软雅黑" panose="020B0503020204020204" pitchFamily="34" charset="-122"/>
                <a:cs typeface="Times New Roman" panose="02020603050405020304" pitchFamily="18" charset="0"/>
              </a:rPr>
              <a:t>&gt;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b,c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=2,4  #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在所有函数最外层，即全局变量。</a:t>
            </a: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g_func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a=b*c	#a</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是局部变量</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d=a	#d</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是局部变量，</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都是全局变量。</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a,d</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g_func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b,c</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标题 1">
            <a:extLst>
              <a:ext uri="{FF2B5EF4-FFF2-40B4-BE49-F238E27FC236}">
                <a16:creationId xmlns:a16="http://schemas.microsoft.com/office/drawing/2014/main" id="{CD95BC5A-8C07-49F5-9B57-A03DA0C2DFBD}"/>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a:solidFill>
                  <a:srgbClr val="C00000"/>
                </a:solidFill>
              </a:rPr>
              <a:t>3.1.3 </a:t>
            </a:r>
            <a:r>
              <a:rPr lang="zh-CN" altLang="en-US">
                <a:solidFill>
                  <a:srgbClr val="C00000"/>
                </a:solidFill>
              </a:rPr>
              <a:t>局部变量与全局变量</a:t>
            </a:r>
            <a:endParaRPr lang="zh-CN" altLang="en-US" dirty="0">
              <a:solidFill>
                <a:srgbClr val="C00000"/>
              </a:solidFill>
            </a:endParaRPr>
          </a:p>
        </p:txBody>
      </p:sp>
      <p:pic>
        <p:nvPicPr>
          <p:cNvPr id="17" name="图片 16">
            <a:extLst>
              <a:ext uri="{FF2B5EF4-FFF2-40B4-BE49-F238E27FC236}">
                <a16:creationId xmlns:a16="http://schemas.microsoft.com/office/drawing/2014/main" id="{7BE389EC-11A5-4E46-9B30-3CBFBED0BBF5}"/>
              </a:ext>
            </a:extLst>
          </p:cNvPr>
          <p:cNvPicPr>
            <a:picLocks noChangeAspect="1"/>
          </p:cNvPicPr>
          <p:nvPr/>
        </p:nvPicPr>
        <p:blipFill>
          <a:blip r:embed="rId2"/>
          <a:stretch>
            <a:fillRect/>
          </a:stretch>
        </p:blipFill>
        <p:spPr>
          <a:xfrm>
            <a:off x="6920345" y="774223"/>
            <a:ext cx="5271655" cy="3762961"/>
          </a:xfrm>
          <a:prstGeom prst="rect">
            <a:avLst/>
          </a:prstGeom>
        </p:spPr>
      </p:pic>
      <p:pic>
        <p:nvPicPr>
          <p:cNvPr id="19" name="图片 18">
            <a:extLst>
              <a:ext uri="{FF2B5EF4-FFF2-40B4-BE49-F238E27FC236}">
                <a16:creationId xmlns:a16="http://schemas.microsoft.com/office/drawing/2014/main" id="{419C0255-A6BD-4F90-9C37-01C11A69EADC}"/>
              </a:ext>
            </a:extLst>
          </p:cNvPr>
          <p:cNvPicPr>
            <a:picLocks noChangeAspect="1"/>
          </p:cNvPicPr>
          <p:nvPr/>
        </p:nvPicPr>
        <p:blipFill>
          <a:blip r:embed="rId3"/>
          <a:stretch>
            <a:fillRect/>
          </a:stretch>
        </p:blipFill>
        <p:spPr>
          <a:xfrm>
            <a:off x="6920345" y="3790908"/>
            <a:ext cx="5271655" cy="3051255"/>
          </a:xfrm>
          <a:prstGeom prst="rect">
            <a:avLst/>
          </a:prstGeom>
        </p:spPr>
      </p:pic>
    </p:spTree>
    <p:extLst>
      <p:ext uri="{BB962C8B-B14F-4D97-AF65-F5344CB8AC3E}">
        <p14:creationId xmlns:p14="http://schemas.microsoft.com/office/powerpoint/2010/main" val="1854300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输入合法性检查</a:t>
            </a:r>
          </a:p>
        </p:txBody>
      </p:sp>
      <p:sp>
        <p:nvSpPr>
          <p:cNvPr id="8" name="文本框 7"/>
          <p:cNvSpPr txBox="1"/>
          <p:nvPr/>
        </p:nvSpPr>
        <p:spPr>
          <a:xfrm>
            <a:off x="1673169" y="1076028"/>
            <a:ext cx="7935132"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如何根据模版编程实现检验用户输入的信息是否为数字？</a:t>
            </a:r>
            <a:endParaRPr lang="en-US" altLang="zh-CN" sz="2000" kern="100"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73169" y="1510731"/>
            <a:ext cx="7957185" cy="4524315"/>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altLang="zh-CN" sz="1600" b="1" kern="100" dirty="0">
                <a:latin typeface="微软雅黑" panose="020B0503020204020204" pitchFamily="34" charset="-122"/>
                <a:ea typeface="微软雅黑" panose="020B0503020204020204" pitchFamily="34" charset="-122"/>
                <a:cs typeface="Times New Roman" charset="0"/>
              </a:rPr>
              <a:t>#&lt;</a:t>
            </a:r>
            <a:r>
              <a:rPr lang="zh-CN" altLang="zh-CN" sz="1600" b="1" kern="100" dirty="0">
                <a:latin typeface="微软雅黑" panose="020B0503020204020204" pitchFamily="34" charset="-122"/>
                <a:ea typeface="微软雅黑" panose="020B0503020204020204" pitchFamily="34" charset="-122"/>
                <a:cs typeface="Times New Roman" charset="0"/>
              </a:rPr>
              <a:t>程序：检查字符串是否是数字</a:t>
            </a:r>
            <a:r>
              <a:rPr lang="en-US" altLang="zh-CN" sz="1600" b="1" kern="100" dirty="0">
                <a:latin typeface="微软雅黑" panose="020B0503020204020204" pitchFamily="34" charset="-122"/>
                <a:ea typeface="微软雅黑" panose="020B0503020204020204" pitchFamily="34" charset="-122"/>
                <a:cs typeface="Times New Roman" charset="0"/>
              </a:rPr>
              <a:t>&gt;</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err="1">
                <a:latin typeface="微软雅黑" panose="020B0503020204020204" pitchFamily="34" charset="-122"/>
                <a:ea typeface="微软雅黑" panose="020B0503020204020204" pitchFamily="34" charset="-122"/>
                <a:cs typeface="Times New Roman" charset="0"/>
              </a:rPr>
              <a:t>def</a:t>
            </a:r>
            <a:r>
              <a:rPr lang="en-US" altLang="zh-CN"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err="1">
                <a:latin typeface="微软雅黑" panose="020B0503020204020204" pitchFamily="34" charset="-122"/>
                <a:ea typeface="微软雅黑" panose="020B0503020204020204" pitchFamily="34" charset="-122"/>
                <a:cs typeface="Times New Roman" charset="0"/>
              </a:rPr>
              <a:t>isnum</a:t>
            </a:r>
            <a:r>
              <a:rPr lang="en-US" altLang="zh-CN" sz="1600" kern="100" dirty="0">
                <a:latin typeface="微软雅黑" panose="020B0503020204020204" pitchFamily="34" charset="-122"/>
                <a:ea typeface="微软雅黑" panose="020B0503020204020204" pitchFamily="34" charset="-122"/>
                <a:cs typeface="Times New Roman" charset="0"/>
              </a:rPr>
              <a:t>(S):</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a:t>
            </a:r>
            <a:r>
              <a:rPr lang="en-US" altLang="zh-CN" sz="1600" kern="100" dirty="0" err="1">
                <a:latin typeface="微软雅黑" panose="020B0503020204020204" pitchFamily="34" charset="-122"/>
                <a:ea typeface="微软雅黑" panose="020B0503020204020204" pitchFamily="34" charset="-122"/>
                <a:cs typeface="Times New Roman" charset="0"/>
              </a:rPr>
              <a:t>len</a:t>
            </a:r>
            <a:r>
              <a:rPr lang="en-US" altLang="zh-CN" sz="1600" kern="100" dirty="0">
                <a:latin typeface="微软雅黑" panose="020B0503020204020204" pitchFamily="34" charset="-122"/>
                <a:ea typeface="微软雅黑" panose="020B0503020204020204" pitchFamily="34" charset="-122"/>
                <a:cs typeface="Times New Roman" charset="0"/>
              </a:rPr>
              <a:t>(S)&lt;=1:return </a:t>
            </a:r>
            <a:r>
              <a:rPr lang="en-US" altLang="zh-CN" sz="1600" kern="100" dirty="0" err="1">
                <a:latin typeface="微软雅黑" panose="020B0503020204020204" pitchFamily="34" charset="-122"/>
                <a:ea typeface="微软雅黑" panose="020B0503020204020204" pitchFamily="34" charset="-122"/>
                <a:cs typeface="Times New Roman" charset="0"/>
              </a:rPr>
              <a:t>S.isdigit</a:t>
            </a:r>
            <a:r>
              <a:rPr lang="en-US" altLang="zh-CN" sz="1600" kern="100" dirty="0">
                <a:latin typeface="微软雅黑" panose="020B0503020204020204" pitchFamily="34" charset="-122"/>
                <a:ea typeface="微软雅黑" panose="020B0503020204020204" pitchFamily="34" charset="-122"/>
                <a:cs typeface="Times New Roman" charset="0"/>
              </a:rPr>
              <a:t>()#S</a:t>
            </a:r>
            <a:r>
              <a:rPr lang="zh-CN" altLang="zh-CN" sz="1600" kern="100" dirty="0">
                <a:latin typeface="微软雅黑" panose="020B0503020204020204" pitchFamily="34" charset="-122"/>
                <a:ea typeface="微软雅黑" panose="020B0503020204020204" pitchFamily="34" charset="-122"/>
                <a:cs typeface="Times New Roman" charset="0"/>
              </a:rPr>
              <a:t>只有一个字符，只能为整数</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for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 in range(0,len(S)):</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==0 :#</a:t>
            </a:r>
            <a:r>
              <a:rPr lang="zh-CN" altLang="zh-CN" sz="1600" kern="100" dirty="0">
                <a:latin typeface="微软雅黑" panose="020B0503020204020204" pitchFamily="34" charset="-122"/>
                <a:ea typeface="微软雅黑" panose="020B0503020204020204" pitchFamily="34" charset="-122"/>
                <a:cs typeface="Times New Roman" charset="0"/>
              </a:rPr>
              <a:t>第一个字符只能为“</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”或整数</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not (S[0]=="+" or S[0]=="-" or S[0].</a:t>
            </a:r>
            <a:r>
              <a:rPr lang="en-US" altLang="zh-CN" sz="1600" kern="100" dirty="0" err="1">
                <a:latin typeface="微软雅黑" panose="020B0503020204020204" pitchFamily="34" charset="-122"/>
                <a:ea typeface="微软雅黑" panose="020B0503020204020204" pitchFamily="34" charset="-122"/>
                <a:cs typeface="Times New Roman" charset="0"/>
              </a:rPr>
              <a:t>isdigit</a:t>
            </a:r>
            <a:r>
              <a:rPr lang="en-US" altLang="zh-CN" sz="1600" kern="100" dirty="0">
                <a:latin typeface="微软雅黑" panose="020B0503020204020204" pitchFamily="34" charset="-122"/>
                <a:ea typeface="微软雅黑" panose="020B0503020204020204" pitchFamily="34" charset="-122"/>
                <a:cs typeface="Times New Roman" charset="0"/>
              </a:rPr>
              <a:t>()):</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return False</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==1:</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S[0]=="+" or S[0]=="-":#</a:t>
            </a:r>
            <a:r>
              <a:rPr lang="zh-CN" altLang="zh-CN" sz="1600" kern="100" dirty="0">
                <a:latin typeface="微软雅黑" panose="020B0503020204020204" pitchFamily="34" charset="-122"/>
                <a:ea typeface="微软雅黑" panose="020B0503020204020204" pitchFamily="34" charset="-122"/>
                <a:cs typeface="Times New Roman" charset="0"/>
              </a:rPr>
              <a:t>若第一个字符为“</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not S[1].</a:t>
            </a:r>
            <a:r>
              <a:rPr lang="en-US" altLang="zh-CN" sz="1600" kern="100" dirty="0" err="1">
                <a:latin typeface="微软雅黑" panose="020B0503020204020204" pitchFamily="34" charset="-122"/>
                <a:ea typeface="微软雅黑" panose="020B0503020204020204" pitchFamily="34" charset="-122"/>
                <a:cs typeface="Times New Roman" charset="0"/>
              </a:rPr>
              <a:t>isdigit</a:t>
            </a:r>
            <a:r>
              <a:rPr lang="en-US" altLang="zh-CN" sz="1600" kern="100" dirty="0">
                <a:latin typeface="微软雅黑" panose="020B0503020204020204" pitchFamily="34" charset="-122"/>
                <a:ea typeface="微软雅黑" panose="020B0503020204020204" pitchFamily="34" charset="-122"/>
                <a:cs typeface="Times New Roman" charset="0"/>
              </a:rPr>
              <a:t>():return False#</a:t>
            </a:r>
            <a:r>
              <a:rPr lang="zh-CN" altLang="zh-CN" sz="1600" kern="100" dirty="0">
                <a:latin typeface="微软雅黑" panose="020B0503020204020204" pitchFamily="34" charset="-122"/>
                <a:ea typeface="微软雅黑" panose="020B0503020204020204" pitchFamily="34" charset="-122"/>
                <a:cs typeface="Times New Roman" charset="0"/>
              </a:rPr>
              <a:t>则第二个字符只能为整数</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else: #</a:t>
            </a:r>
            <a:r>
              <a:rPr lang="zh-CN" altLang="zh-CN" sz="1600" kern="100" dirty="0">
                <a:latin typeface="微软雅黑" panose="020B0503020204020204" pitchFamily="34" charset="-122"/>
                <a:ea typeface="微软雅黑" panose="020B0503020204020204" pitchFamily="34" charset="-122"/>
                <a:cs typeface="Times New Roman" charset="0"/>
              </a:rPr>
              <a:t>若第一个字符是整数</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第二个字符可以为“</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”或整数</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S[1]==".":break </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not (S[1].</a:t>
            </a:r>
            <a:r>
              <a:rPr lang="en-US" altLang="zh-CN" sz="1600" kern="100" dirty="0" err="1">
                <a:latin typeface="微软雅黑" panose="020B0503020204020204" pitchFamily="34" charset="-122"/>
                <a:ea typeface="微软雅黑" panose="020B0503020204020204" pitchFamily="34" charset="-122"/>
                <a:cs typeface="Times New Roman" charset="0"/>
              </a:rPr>
              <a:t>isdigit</a:t>
            </a:r>
            <a:r>
              <a:rPr lang="en-US" altLang="zh-CN" sz="1600" kern="100" dirty="0">
                <a:latin typeface="微软雅黑" panose="020B0503020204020204" pitchFamily="34" charset="-122"/>
                <a:ea typeface="微软雅黑" panose="020B0503020204020204" pitchFamily="34" charset="-122"/>
                <a:cs typeface="Times New Roman" charset="0"/>
              </a:rPr>
              <a:t>()):return False</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&gt;1:#</a:t>
            </a:r>
            <a:r>
              <a:rPr lang="zh-CN" altLang="zh-CN" sz="1600" kern="100" dirty="0">
                <a:latin typeface="微软雅黑" panose="020B0503020204020204" pitchFamily="34" charset="-122"/>
                <a:ea typeface="微软雅黑" panose="020B0503020204020204" pitchFamily="34" charset="-122"/>
                <a:cs typeface="Times New Roman" charset="0"/>
              </a:rPr>
              <a:t>第二个字符之后的字符只能为“</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”或整数</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S[</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]==".":break</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not S[</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err="1">
                <a:latin typeface="微软雅黑" panose="020B0503020204020204" pitchFamily="34" charset="-122"/>
                <a:ea typeface="微软雅黑" panose="020B0503020204020204" pitchFamily="34" charset="-122"/>
                <a:cs typeface="Times New Roman" charset="0"/>
              </a:rPr>
              <a:t>isdigit</a:t>
            </a:r>
            <a:r>
              <a:rPr lang="en-US" altLang="zh-CN" sz="1600" kern="100" dirty="0">
                <a:latin typeface="微软雅黑" panose="020B0503020204020204" pitchFamily="34" charset="-122"/>
                <a:ea typeface="微软雅黑" panose="020B0503020204020204" pitchFamily="34" charset="-122"/>
                <a:cs typeface="Times New Roman" charset="0"/>
              </a:rPr>
              <a:t>():return False</a:t>
            </a:r>
            <a:endParaRPr lang="zh-CN" altLang="zh-CN" sz="1600" kern="100" dirty="0">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charset="0"/>
              </a:rPr>
              <a:t>   if </a:t>
            </a:r>
            <a:r>
              <a:rPr lang="en-US" altLang="zh-CN" sz="1600" kern="100" dirty="0" err="1">
                <a:latin typeface="微软雅黑" panose="020B0503020204020204" pitchFamily="34" charset="-122"/>
                <a:ea typeface="微软雅黑" panose="020B0503020204020204" pitchFamily="34" charset="-122"/>
                <a:cs typeface="Times New Roman" charset="0"/>
              </a:rPr>
              <a:t>i</a:t>
            </a:r>
            <a:r>
              <a:rPr lang="en-US" altLang="zh-CN" sz="1600" kern="100" dirty="0">
                <a:latin typeface="微软雅黑" panose="020B0503020204020204" pitchFamily="34" charset="-122"/>
                <a:ea typeface="微软雅黑" panose="020B0503020204020204" pitchFamily="34" charset="-122"/>
                <a:cs typeface="Times New Roman" charset="0"/>
              </a:rPr>
              <a:t>==</a:t>
            </a:r>
            <a:r>
              <a:rPr lang="en-US" altLang="zh-CN" sz="1600" kern="100" dirty="0" err="1">
                <a:latin typeface="微软雅黑" panose="020B0503020204020204" pitchFamily="34" charset="-122"/>
                <a:ea typeface="微软雅黑" panose="020B0503020204020204" pitchFamily="34" charset="-122"/>
                <a:cs typeface="Times New Roman" charset="0"/>
              </a:rPr>
              <a:t>len</a:t>
            </a:r>
            <a:r>
              <a:rPr lang="en-US" altLang="zh-CN" sz="1600" kern="100" dirty="0">
                <a:latin typeface="微软雅黑" panose="020B0503020204020204" pitchFamily="34" charset="-122"/>
                <a:ea typeface="微软雅黑" panose="020B0503020204020204" pitchFamily="34" charset="-122"/>
                <a:cs typeface="Times New Roman" charset="0"/>
              </a:rPr>
              <a:t>(S)-1:return True</a:t>
            </a:r>
            <a:endParaRPr lang="zh-CN" altLang="zh-CN" sz="1600" kern="100" dirty="0">
              <a:latin typeface="微软雅黑" panose="020B0503020204020204" pitchFamily="34" charset="-122"/>
              <a:ea typeface="微软雅黑" panose="020B0503020204020204" pitchFamily="34" charset="-122"/>
              <a:cs typeface="Times New Roman" charset="0"/>
            </a:endParaRPr>
          </a:p>
          <a:p>
            <a:r>
              <a:rPr lang="en-US" altLang="zh-CN" sz="1600" kern="100" dirty="0">
                <a:latin typeface="微软雅黑" panose="020B0503020204020204" pitchFamily="34" charset="-122"/>
                <a:ea typeface="微软雅黑" panose="020B0503020204020204" pitchFamily="34" charset="-122"/>
                <a:cs typeface="Times New Roman" charset="0"/>
              </a:rPr>
              <a:t>    </a:t>
            </a:r>
            <a:r>
              <a:rPr lang="zh-CN" altLang="en-US"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latin typeface="微软雅黑" panose="020B0503020204020204" pitchFamily="34" charset="-122"/>
                <a:ea typeface="微软雅黑" panose="020B0503020204020204" pitchFamily="34" charset="-122"/>
                <a:cs typeface="Times New Roman" charset="0"/>
              </a:rPr>
              <a:t>return S[i+1:].</a:t>
            </a:r>
            <a:r>
              <a:rPr lang="en-US" altLang="zh-CN" sz="1600" kern="100" dirty="0" err="1">
                <a:latin typeface="微软雅黑" panose="020B0503020204020204" pitchFamily="34" charset="-122"/>
                <a:ea typeface="微软雅黑" panose="020B0503020204020204" pitchFamily="34" charset="-122"/>
                <a:cs typeface="Times New Roman" charset="0"/>
              </a:rPr>
              <a:t>isdigit</a:t>
            </a:r>
            <a:r>
              <a:rPr lang="en-US" altLang="zh-CN" sz="1600" kern="100" dirty="0">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0036714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3.5.1 </a:t>
            </a:r>
            <a:r>
              <a:rPr lang="zh-CN" altLang="en-US" dirty="0">
                <a:solidFill>
                  <a:srgbClr val="C00000"/>
                </a:solidFill>
              </a:rPr>
              <a:t>输入</a:t>
            </a:r>
            <a:r>
              <a:rPr lang="en-US" altLang="zh-CN" dirty="0">
                <a:solidFill>
                  <a:srgbClr val="C00000"/>
                </a:solidFill>
              </a:rPr>
              <a:t>—</a:t>
            </a:r>
            <a:r>
              <a:rPr lang="zh-CN" altLang="en-US" dirty="0">
                <a:solidFill>
                  <a:srgbClr val="C00000"/>
                </a:solidFill>
              </a:rPr>
              <a:t>输入合法性检查</a:t>
            </a:r>
          </a:p>
        </p:txBody>
      </p:sp>
      <p:sp>
        <p:nvSpPr>
          <p:cNvPr id="5" name="文本框 4"/>
          <p:cNvSpPr txBox="1"/>
          <p:nvPr/>
        </p:nvSpPr>
        <p:spPr>
          <a:xfrm>
            <a:off x="1814484" y="1082376"/>
            <a:ext cx="8958811"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charset="0"/>
              </a:rPr>
              <a:t>利用前面所编写的</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程序：检查字符串是否是数字</a:t>
            </a:r>
            <a:r>
              <a:rPr lang="en-US" altLang="zh-CN" sz="2000" kern="1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，改进</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程序：对用户输入的两个数相加</a:t>
            </a:r>
            <a:r>
              <a:rPr lang="en-US" altLang="zh-CN" sz="2000" kern="1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 </a:t>
            </a:r>
            <a:endParaRPr lang="en-US" altLang="zh-CN" sz="2000" kern="100"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90181" y="2400700"/>
            <a:ext cx="7768466" cy="3693319"/>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程序：对用户输入的两个数相加改进</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err="1">
                <a:effectLst/>
                <a:latin typeface="微软雅黑" panose="020B0503020204020204" pitchFamily="34" charset="-122"/>
                <a:ea typeface="微软雅黑" panose="020B0503020204020204" pitchFamily="34" charset="-122"/>
                <a:cs typeface="Times New Roman" charset="0"/>
              </a:rPr>
              <a:t>def</a:t>
            </a:r>
            <a:r>
              <a:rPr lang="en-US" kern="100" dirty="0">
                <a:effectLst/>
                <a:latin typeface="微软雅黑" panose="020B0503020204020204" pitchFamily="34" charset="-122"/>
                <a:ea typeface="微软雅黑" panose="020B0503020204020204" pitchFamily="34" charset="-122"/>
                <a:cs typeface="Times New Roman" charset="0"/>
              </a:rPr>
              <a:t> sum():</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while(True):</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a=input("</a:t>
            </a:r>
            <a:r>
              <a:rPr lang="zh-CN" kern="100" dirty="0">
                <a:effectLst/>
                <a:latin typeface="微软雅黑" panose="020B0503020204020204" pitchFamily="34" charset="-122"/>
                <a:ea typeface="微软雅黑" panose="020B0503020204020204" pitchFamily="34" charset="-122"/>
                <a:cs typeface="Times New Roman" charset="0"/>
              </a:rPr>
              <a:t>请输入第一个数字：</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等待用户输入第一个数字</a:t>
            </a: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if </a:t>
            </a:r>
            <a:r>
              <a:rPr lang="en-US" kern="100" dirty="0" err="1">
                <a:effectLst/>
                <a:latin typeface="微软雅黑" panose="020B0503020204020204" pitchFamily="34" charset="-122"/>
                <a:ea typeface="微软雅黑" panose="020B0503020204020204" pitchFamily="34" charset="-122"/>
                <a:cs typeface="Times New Roman" charset="0"/>
              </a:rPr>
              <a:t>isnum</a:t>
            </a:r>
            <a:r>
              <a:rPr lang="en-US" kern="100" dirty="0">
                <a:effectLst/>
                <a:latin typeface="微软雅黑" panose="020B0503020204020204" pitchFamily="34" charset="-122"/>
                <a:ea typeface="微软雅黑" panose="020B0503020204020204" pitchFamily="34" charset="-122"/>
                <a:cs typeface="Times New Roman" charset="0"/>
              </a:rPr>
              <a:t>(a):break</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r>
              <a:rPr lang="en-US" kern="100" dirty="0" err="1">
                <a:effectLst/>
                <a:latin typeface="微软雅黑" panose="020B0503020204020204" pitchFamily="34" charset="-122"/>
                <a:ea typeface="微软雅黑" panose="020B0503020204020204" pitchFamily="34" charset="-122"/>
                <a:cs typeface="Times New Roman" charset="0"/>
              </a:rPr>
              <a:t>else:print</a:t>
            </a:r>
            <a:r>
              <a:rPr lang="en-US" kern="100" dirty="0">
                <a:effectLst/>
                <a:latin typeface="微软雅黑" panose="020B0503020204020204" pitchFamily="34" charset="-122"/>
                <a:ea typeface="微软雅黑" panose="020B0503020204020204" pitchFamily="34" charset="-122"/>
                <a:cs typeface="Times New Roman" charset="0"/>
              </a:rPr>
              <a:t>("</a:t>
            </a:r>
            <a:r>
              <a:rPr lang="zh-CN" kern="100" dirty="0">
                <a:effectLst/>
                <a:latin typeface="微软雅黑" panose="020B0503020204020204" pitchFamily="34" charset="-122"/>
                <a:ea typeface="微软雅黑" panose="020B0503020204020204" pitchFamily="34" charset="-122"/>
                <a:cs typeface="Times New Roman" charset="0"/>
              </a:rPr>
              <a:t>输入不合法，需重新输入</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while(True):</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b=input("</a:t>
            </a:r>
            <a:r>
              <a:rPr lang="zh-CN" kern="100" dirty="0">
                <a:effectLst/>
                <a:latin typeface="微软雅黑" panose="020B0503020204020204" pitchFamily="34" charset="-122"/>
                <a:ea typeface="微软雅黑" panose="020B0503020204020204" pitchFamily="34" charset="-122"/>
                <a:cs typeface="Times New Roman" charset="0"/>
              </a:rPr>
              <a:t>请输入第二个数字：</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等待用户输入第二个数字</a:t>
            </a: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if </a:t>
            </a:r>
            <a:r>
              <a:rPr lang="en-US" kern="100" dirty="0" err="1">
                <a:effectLst/>
                <a:latin typeface="微软雅黑" panose="020B0503020204020204" pitchFamily="34" charset="-122"/>
                <a:ea typeface="微软雅黑" panose="020B0503020204020204" pitchFamily="34" charset="-122"/>
                <a:cs typeface="Times New Roman" charset="0"/>
              </a:rPr>
              <a:t>isnum</a:t>
            </a:r>
            <a:r>
              <a:rPr lang="en-US" kern="100" dirty="0">
                <a:effectLst/>
                <a:latin typeface="微软雅黑" panose="020B0503020204020204" pitchFamily="34" charset="-122"/>
                <a:ea typeface="微软雅黑" panose="020B0503020204020204" pitchFamily="34" charset="-122"/>
                <a:cs typeface="Times New Roman" charset="0"/>
              </a:rPr>
              <a:t>(b):break</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a:t>
            </a:r>
            <a:r>
              <a:rPr lang="en-US" kern="100" dirty="0" err="1">
                <a:effectLst/>
                <a:latin typeface="微软雅黑" panose="020B0503020204020204" pitchFamily="34" charset="-122"/>
                <a:ea typeface="微软雅黑" panose="020B0503020204020204" pitchFamily="34" charset="-122"/>
                <a:cs typeface="Times New Roman" charset="0"/>
              </a:rPr>
              <a:t>else:print</a:t>
            </a:r>
            <a:r>
              <a:rPr lang="en-US" kern="100" dirty="0">
                <a:effectLst/>
                <a:latin typeface="微软雅黑" panose="020B0503020204020204" pitchFamily="34" charset="-122"/>
                <a:ea typeface="微软雅黑" panose="020B0503020204020204" pitchFamily="34" charset="-122"/>
                <a:cs typeface="Times New Roman" charset="0"/>
              </a:rPr>
              <a:t>("</a:t>
            </a:r>
            <a:r>
              <a:rPr lang="zh-CN" kern="100" dirty="0">
                <a:effectLst/>
                <a:latin typeface="微软雅黑" panose="020B0503020204020204" pitchFamily="34" charset="-122"/>
                <a:ea typeface="微软雅黑" panose="020B0503020204020204" pitchFamily="34" charset="-122"/>
                <a:cs typeface="Times New Roman" charset="0"/>
              </a:rPr>
              <a:t>输入不合法，需重新输入</a:t>
            </a:r>
            <a:r>
              <a:rPr lang="en-US" kern="100" dirty="0">
                <a:effectLst/>
                <a:latin typeface="微软雅黑" panose="020B0503020204020204" pitchFamily="34" charset="-122"/>
                <a:ea typeface="微软雅黑" panose="020B0503020204020204" pitchFamily="34" charset="-122"/>
                <a:cs typeface="Times New Roman" charset="0"/>
              </a:rPr>
              <a:t>")</a:t>
            </a:r>
            <a:endParaRPr lang="zh-CN"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c=float(a)+ float(b)  #</a:t>
            </a:r>
            <a:r>
              <a:rPr lang="zh-CN" kern="100" dirty="0">
                <a:effectLst/>
                <a:latin typeface="微软雅黑" panose="020B0503020204020204" pitchFamily="34" charset="-122"/>
                <a:ea typeface="微软雅黑" panose="020B0503020204020204" pitchFamily="34" charset="-122"/>
                <a:cs typeface="Times New Roman" charset="0"/>
              </a:rPr>
              <a:t>将</a:t>
            </a:r>
            <a:r>
              <a:rPr lang="en-US" kern="100" dirty="0" err="1">
                <a:effectLst/>
                <a:latin typeface="微软雅黑" panose="020B0503020204020204" pitchFamily="34" charset="-122"/>
                <a:ea typeface="微软雅黑" panose="020B0503020204020204" pitchFamily="34" charset="-122"/>
                <a:cs typeface="Times New Roman" charset="0"/>
              </a:rPr>
              <a:t>a,b</a:t>
            </a:r>
            <a:r>
              <a:rPr lang="zh-CN" kern="100" dirty="0">
                <a:effectLst/>
                <a:latin typeface="微软雅黑" panose="020B0503020204020204" pitchFamily="34" charset="-122"/>
                <a:ea typeface="微软雅黑" panose="020B0503020204020204" pitchFamily="34" charset="-122"/>
                <a:cs typeface="Times New Roman" charset="0"/>
              </a:rPr>
              <a:t>转化为浮点型相加</a:t>
            </a:r>
          </a:p>
          <a:p>
            <a:pPr indent="26670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    return c</a:t>
            </a:r>
          </a:p>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charset="0"/>
              </a:rPr>
              <a:t>sum()</a:t>
            </a:r>
            <a:endParaRPr lang="zh-CN"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487704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3.5.2</a:t>
            </a:r>
            <a:r>
              <a:rPr lang="zh-CN" altLang="en-US" dirty="0">
                <a:solidFill>
                  <a:srgbClr val="C00000"/>
                </a:solidFill>
              </a:rPr>
              <a:t> 输出</a:t>
            </a:r>
          </a:p>
        </p:txBody>
      </p:sp>
      <p:sp>
        <p:nvSpPr>
          <p:cNvPr id="7" name="文本框 6"/>
          <p:cNvSpPr txBox="1"/>
          <p:nvPr/>
        </p:nvSpPr>
        <p:spPr>
          <a:xfrm>
            <a:off x="1407161" y="906078"/>
            <a:ext cx="9341195"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rPr>
              <a:t>print</a:t>
            </a:r>
            <a:r>
              <a:rPr lang="zh-CN" altLang="zh-CN" sz="2000" kern="100" dirty="0">
                <a:latin typeface="微软雅黑" panose="020B0503020204020204" pitchFamily="34" charset="-122"/>
                <a:ea typeface="微软雅黑" panose="020B0503020204020204" pitchFamily="34" charset="-122"/>
                <a:cs typeface="Times New Roman" charset="0"/>
              </a:rPr>
              <a:t>的完整格式：</a:t>
            </a:r>
            <a:r>
              <a:rPr lang="en-US" altLang="zh-CN" sz="2000" kern="100" dirty="0">
                <a:latin typeface="微软雅黑" panose="020B0503020204020204" pitchFamily="34" charset="-122"/>
                <a:ea typeface="微软雅黑" panose="020B0503020204020204" pitchFamily="34" charset="-122"/>
              </a:rPr>
              <a:t>print(</a:t>
            </a:r>
            <a:r>
              <a:rPr lang="en-US" altLang="zh-CN" sz="2000" kern="100" dirty="0" err="1">
                <a:latin typeface="微软雅黑" panose="020B0503020204020204" pitchFamily="34" charset="-122"/>
                <a:ea typeface="微软雅黑" panose="020B0503020204020204" pitchFamily="34" charset="-122"/>
              </a:rPr>
              <a:t>objects,sep,end,file,flush</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其中</a:t>
            </a:r>
            <a:r>
              <a:rPr lang="en-US" altLang="zh-CN" sz="2000" kern="100" dirty="0">
                <a:latin typeface="微软雅黑" panose="020B0503020204020204" pitchFamily="34" charset="-122"/>
                <a:ea typeface="微软雅黑" panose="020B0503020204020204" pitchFamily="34" charset="-122"/>
              </a:rPr>
              <a:t>objects</a:t>
            </a:r>
            <a:r>
              <a:rPr lang="zh-CN" altLang="zh-CN" sz="2000" kern="100" dirty="0">
                <a:latin typeface="微软雅黑" panose="020B0503020204020204" pitchFamily="34" charset="-122"/>
                <a:ea typeface="微软雅黑" panose="020B0503020204020204" pitchFamily="34" charset="-122"/>
                <a:cs typeface="Times New Roman" charset="0"/>
              </a:rPr>
              <a:t>就是我们平时所需要输出的那些内容，后面</a:t>
            </a:r>
            <a:r>
              <a:rPr lang="en-US" altLang="zh-CN" sz="2000" kern="100" dirty="0">
                <a:latin typeface="微软雅黑" panose="020B0503020204020204" pitchFamily="34" charset="-122"/>
                <a:ea typeface="微软雅黑" panose="020B0503020204020204" pitchFamily="34" charset="-122"/>
              </a:rPr>
              <a:t>4</a:t>
            </a:r>
            <a:r>
              <a:rPr lang="zh-CN" altLang="zh-CN" sz="2000" kern="100" dirty="0">
                <a:latin typeface="微软雅黑" panose="020B0503020204020204" pitchFamily="34" charset="-122"/>
                <a:ea typeface="微软雅黑" panose="020B0503020204020204" pitchFamily="34" charset="-122"/>
                <a:cs typeface="Times New Roman" charset="0"/>
              </a:rPr>
              <a:t>个为关键字参数</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1</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sep</a:t>
            </a:r>
            <a:r>
              <a:rPr lang="zh-CN" altLang="en-US" sz="2000" kern="100" dirty="0">
                <a:latin typeface="微软雅黑" panose="020B0503020204020204" pitchFamily="34" charset="-122"/>
                <a:ea typeface="微软雅黑" panose="020B0503020204020204" pitchFamily="34" charset="-122"/>
                <a:cs typeface="Times New Roman" charset="0"/>
              </a:rPr>
              <a:t>关键字参数：</a:t>
            </a:r>
            <a:r>
              <a:rPr lang="zh-CN" altLang="zh-CN" sz="2000" kern="100" dirty="0">
                <a:latin typeface="微软雅黑" panose="020B0503020204020204" pitchFamily="34" charset="-122"/>
                <a:ea typeface="微软雅黑" panose="020B0503020204020204" pitchFamily="34" charset="-122"/>
                <a:cs typeface="Times New Roman" charset="0"/>
              </a:rPr>
              <a:t>在输出的字符串之间插入指定字符串，默认是空格，例如</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000" kern="1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2</a:t>
            </a: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 end</a:t>
            </a:r>
            <a:r>
              <a:rPr lang="zh-CN" altLang="zh-CN" sz="2000" kern="100" dirty="0">
                <a:latin typeface="微软雅黑" panose="020B0503020204020204" pitchFamily="34" charset="-122"/>
                <a:ea typeface="微软雅黑" panose="020B0503020204020204" pitchFamily="34" charset="-122"/>
                <a:cs typeface="Times New Roman" charset="0"/>
              </a:rPr>
              <a:t>关键字参数</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在</a:t>
            </a:r>
            <a:r>
              <a:rPr lang="en-US" altLang="zh-CN" sz="2000" kern="100" dirty="0">
                <a:latin typeface="微软雅黑" panose="020B0503020204020204" pitchFamily="34" charset="-122"/>
                <a:ea typeface="微软雅黑" panose="020B0503020204020204" pitchFamily="34" charset="-122"/>
              </a:rPr>
              <a:t>print</a:t>
            </a:r>
            <a:r>
              <a:rPr lang="zh-CN" altLang="zh-CN" sz="2000" kern="100" dirty="0">
                <a:latin typeface="微软雅黑" panose="020B0503020204020204" pitchFamily="34" charset="-122"/>
                <a:ea typeface="微软雅黑" panose="020B0503020204020204" pitchFamily="34" charset="-122"/>
                <a:cs typeface="Times New Roman" charset="0"/>
              </a:rPr>
              <a:t>输出语句的结尾加上指定字符串，默认是换行</a:t>
            </a:r>
            <a:r>
              <a:rPr lang="en-US" altLang="zh-CN" sz="2000" kern="100" dirty="0">
                <a:latin typeface="微软雅黑" panose="020B0503020204020204" pitchFamily="34" charset="-122"/>
                <a:ea typeface="微软雅黑" panose="020B0503020204020204" pitchFamily="34" charset="-122"/>
              </a:rPr>
              <a:t>(\n)</a:t>
            </a:r>
            <a:r>
              <a:rPr lang="zh-CN" altLang="zh-CN" sz="2000" kern="100" dirty="0">
                <a:latin typeface="微软雅黑" panose="020B0503020204020204" pitchFamily="34" charset="-122"/>
                <a:ea typeface="微软雅黑" panose="020B0503020204020204" pitchFamily="34" charset="-122"/>
                <a:cs typeface="Times New Roman" charset="0"/>
              </a:rPr>
              <a:t>，而如果不想换行则</a:t>
            </a:r>
            <a:r>
              <a:rPr lang="en-US" altLang="zh-CN" sz="2000" kern="100" dirty="0">
                <a:latin typeface="微软雅黑" panose="020B0503020204020204" pitchFamily="34" charset="-122"/>
                <a:ea typeface="微软雅黑" panose="020B0503020204020204" pitchFamily="34" charset="-122"/>
              </a:rPr>
              <a:t>end=‘’</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zh-CN" sz="2000" kern="100" dirty="0">
                <a:latin typeface="微软雅黑" panose="020B0503020204020204" pitchFamily="34" charset="-122"/>
                <a:ea typeface="微软雅黑" panose="020B0503020204020204" pitchFamily="34" charset="-122"/>
                <a:cs typeface="Times New Roman" charset="0"/>
              </a:rPr>
              <a:t>注意</a:t>
            </a:r>
            <a:r>
              <a:rPr lang="zh-CN" altLang="en-US" sz="2000" kern="100" dirty="0">
                <a:latin typeface="微软雅黑" panose="020B0503020204020204" pitchFamily="34" charset="-122"/>
                <a:ea typeface="微软雅黑" panose="020B0503020204020204" pitchFamily="34" charset="-122"/>
                <a:cs typeface="Times New Roman" charset="0"/>
              </a:rPr>
              <a:t>：若</a:t>
            </a:r>
            <a:r>
              <a:rPr lang="zh-CN" altLang="zh-CN" sz="2000" kern="100" dirty="0">
                <a:latin typeface="微软雅黑" panose="020B0503020204020204" pitchFamily="34" charset="-122"/>
                <a:ea typeface="微软雅黑" panose="020B0503020204020204" pitchFamily="34" charset="-122"/>
                <a:cs typeface="Times New Roman" charset="0"/>
              </a:rPr>
              <a:t>不换行，</a:t>
            </a:r>
            <a:r>
              <a:rPr lang="zh-CN" altLang="en-US" sz="2000" kern="100" dirty="0">
                <a:latin typeface="微软雅黑" panose="020B0503020204020204" pitchFamily="34" charset="-122"/>
                <a:ea typeface="微软雅黑" panose="020B0503020204020204" pitchFamily="34" charset="-122"/>
                <a:cs typeface="Times New Roman" charset="0"/>
              </a:rPr>
              <a:t>则</a:t>
            </a:r>
            <a:r>
              <a:rPr lang="en-US" altLang="zh-CN" sz="2000" kern="100" dirty="0">
                <a:latin typeface="微软雅黑" panose="020B0503020204020204" pitchFamily="34" charset="-122"/>
                <a:ea typeface="微软雅黑" panose="020B0503020204020204" pitchFamily="34" charset="-122"/>
              </a:rPr>
              <a:t>print</a:t>
            </a:r>
            <a:r>
              <a:rPr lang="zh-CN" altLang="zh-CN" sz="2000" kern="100" dirty="0">
                <a:latin typeface="微软雅黑" panose="020B0503020204020204" pitchFamily="34" charset="-122"/>
                <a:ea typeface="微软雅黑" panose="020B0503020204020204" pitchFamily="34" charset="-122"/>
                <a:cs typeface="Times New Roman" charset="0"/>
              </a:rPr>
              <a:t>语句不会马上打印出当前需要打印的信息，直到需要换行打印的时候才会将这一行信息全部打印出来</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2689148" y="2287893"/>
            <a:ext cx="6514446" cy="97267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133350" algn="just">
              <a:spcAft>
                <a:spcPts val="0"/>
              </a:spcAft>
            </a:pPr>
            <a:r>
              <a:rPr lang="en-US" b="1" kern="100" dirty="0">
                <a:effectLst/>
                <a:latin typeface="微软雅黑" panose="020B0503020204020204" pitchFamily="34" charset="-122"/>
                <a:ea typeface="微软雅黑" panose="020B0503020204020204" pitchFamily="34" charset="-122"/>
                <a:cs typeface="Times New Roman" charset="0"/>
              </a:rPr>
              <a:t>#&lt;</a:t>
            </a:r>
            <a:r>
              <a:rPr lang="zh-CN" b="1" kern="100" dirty="0">
                <a:effectLst/>
                <a:latin typeface="微软雅黑" panose="020B0503020204020204" pitchFamily="34" charset="-122"/>
                <a:ea typeface="微软雅黑" panose="020B0503020204020204" pitchFamily="34" charset="-122"/>
                <a:cs typeface="Times New Roman" charset="0"/>
              </a:rPr>
              <a:t>程序：</a:t>
            </a:r>
            <a:r>
              <a:rPr lang="en-US" b="1" kern="100" dirty="0" err="1">
                <a:effectLst/>
                <a:latin typeface="微软雅黑" panose="020B0503020204020204" pitchFamily="34" charset="-122"/>
                <a:ea typeface="微软雅黑" panose="020B0503020204020204" pitchFamily="34" charset="-122"/>
                <a:cs typeface="Times New Roman" charset="0"/>
              </a:rPr>
              <a:t>sep</a:t>
            </a:r>
            <a:r>
              <a:rPr lang="zh-CN" b="1" kern="100" dirty="0">
                <a:effectLst/>
                <a:latin typeface="微软雅黑" panose="020B0503020204020204" pitchFamily="34" charset="-122"/>
                <a:ea typeface="微软雅黑" panose="020B0503020204020204" pitchFamily="34" charset="-122"/>
                <a:cs typeface="Times New Roman" charset="0"/>
              </a:rPr>
              <a:t>参数举例</a:t>
            </a:r>
            <a:r>
              <a:rPr lang="en-US" b="1" kern="100" dirty="0">
                <a:effectLst/>
                <a:latin typeface="微软雅黑" panose="020B0503020204020204" pitchFamily="34" charset="-122"/>
                <a:ea typeface="微软雅黑" panose="020B0503020204020204" pitchFamily="34" charset="-122"/>
                <a:cs typeface="Times New Roman" charset="0"/>
              </a:rPr>
              <a:t>&gt;</a:t>
            </a:r>
            <a:endParaRPr lang="zh-CN"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print("</a:t>
            </a:r>
            <a:r>
              <a:rPr lang="en-US" kern="100" dirty="0" err="1">
                <a:effectLst/>
                <a:latin typeface="微软雅黑" panose="020B0503020204020204" pitchFamily="34" charset="-122"/>
                <a:ea typeface="微软雅黑" panose="020B0503020204020204" pitchFamily="34" charset="-122"/>
                <a:cs typeface="Times New Roman" charset="0"/>
              </a:rPr>
              <a:t>a","b","c</a:t>
            </a:r>
            <a:r>
              <a:rPr lang="en-US" kern="100" dirty="0">
                <a:effectLst/>
                <a:latin typeface="微软雅黑" panose="020B0503020204020204" pitchFamily="34" charset="-122"/>
                <a:ea typeface="微软雅黑" panose="020B0503020204020204" pitchFamily="34" charset="-122"/>
                <a:cs typeface="Times New Roman" charset="0"/>
              </a:rPr>
              <a:t>")</a:t>
            </a:r>
            <a:r>
              <a:rPr lang="en-US" kern="0" dirty="0">
                <a:effectLst/>
                <a:latin typeface="微软雅黑" panose="020B0503020204020204" pitchFamily="34" charset="-122"/>
                <a:ea typeface="微软雅黑" panose="020B0503020204020204" pitchFamily="34" charset="-122"/>
                <a:cs typeface="宋体" charset="-122"/>
              </a:rPr>
              <a:t>		#</a:t>
            </a:r>
            <a:r>
              <a:rPr lang="zh-CN" kern="0" dirty="0">
                <a:effectLst/>
                <a:latin typeface="微软雅黑" panose="020B0503020204020204" pitchFamily="34" charset="-122"/>
                <a:ea typeface="微软雅黑" panose="020B0503020204020204" pitchFamily="34" charset="-122"/>
                <a:cs typeface="宋体" charset="-122"/>
              </a:rPr>
              <a:t>输出：</a:t>
            </a:r>
            <a:r>
              <a:rPr lang="en-US" kern="100" dirty="0">
                <a:effectLst/>
                <a:latin typeface="微软雅黑" panose="020B0503020204020204" pitchFamily="34" charset="-122"/>
                <a:ea typeface="微软雅黑" panose="020B0503020204020204" pitchFamily="34" charset="-122"/>
                <a:cs typeface="Times New Roman" charset="0"/>
              </a:rPr>
              <a:t>a b c</a:t>
            </a:r>
            <a:endParaRPr lang="zh-CN"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kern="100" dirty="0">
                <a:effectLst/>
                <a:latin typeface="微软雅黑" panose="020B0503020204020204" pitchFamily="34" charset="-122"/>
                <a:ea typeface="微软雅黑" panose="020B0503020204020204" pitchFamily="34" charset="-122"/>
                <a:cs typeface="Times New Roman" charset="0"/>
              </a:rPr>
              <a:t>print("a","b","c",</a:t>
            </a:r>
            <a:r>
              <a:rPr lang="en-US" kern="100" dirty="0" err="1">
                <a:effectLst/>
                <a:latin typeface="微软雅黑" panose="020B0503020204020204" pitchFamily="34" charset="-122"/>
                <a:ea typeface="微软雅黑" panose="020B0503020204020204" pitchFamily="34" charset="-122"/>
                <a:cs typeface="Times New Roman" charset="0"/>
              </a:rPr>
              <a:t>sep</a:t>
            </a:r>
            <a:r>
              <a:rPr lang="en-US" kern="100" dirty="0">
                <a:effectLst/>
                <a:latin typeface="微软雅黑" panose="020B0503020204020204" pitchFamily="34" charset="-122"/>
                <a:ea typeface="微软雅黑" panose="020B0503020204020204" pitchFamily="34" charset="-122"/>
                <a:cs typeface="Times New Roman" charset="0"/>
              </a:rPr>
              <a:t>="**")	#</a:t>
            </a:r>
            <a:r>
              <a:rPr lang="zh-CN" kern="100" dirty="0">
                <a:effectLst/>
                <a:latin typeface="微软雅黑" panose="020B0503020204020204" pitchFamily="34" charset="-122"/>
                <a:ea typeface="微软雅黑" panose="020B0503020204020204" pitchFamily="34" charset="-122"/>
                <a:cs typeface="Times New Roman" charset="0"/>
              </a:rPr>
              <a:t>输出：</a:t>
            </a:r>
            <a:r>
              <a:rPr lang="en-US" kern="100" dirty="0">
                <a:effectLst/>
                <a:latin typeface="微软雅黑" panose="020B0503020204020204" pitchFamily="34" charset="-122"/>
                <a:ea typeface="微软雅黑" panose="020B0503020204020204" pitchFamily="34" charset="-122"/>
                <a:cs typeface="Times New Roman" charset="0"/>
              </a:rPr>
              <a:t>a**b**c</a:t>
            </a:r>
            <a:endParaRPr lang="zh-CN" kern="100" dirty="0">
              <a:effectLst/>
              <a:latin typeface="微软雅黑" panose="020B0503020204020204" pitchFamily="34" charset="-122"/>
              <a:ea typeface="微软雅黑" panose="020B0503020204020204" pitchFamily="34" charset="-122"/>
              <a:cs typeface="Times New Roman" charset="0"/>
            </a:endParaRPr>
          </a:p>
        </p:txBody>
      </p:sp>
      <p:sp>
        <p:nvSpPr>
          <p:cNvPr id="9" name="文本框 8"/>
          <p:cNvSpPr txBox="1">
            <a:spLocks noChangeArrowheads="1"/>
          </p:cNvSpPr>
          <p:nvPr/>
        </p:nvSpPr>
        <p:spPr bwMode="auto">
          <a:xfrm>
            <a:off x="3635816" y="5144041"/>
            <a:ext cx="4621110" cy="131232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13335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altLang="zh-CN" sz="1600" b="1" kern="100" dirty="0">
                <a:latin typeface="微软雅黑" panose="020B0503020204020204" pitchFamily="34" charset="-122"/>
                <a:ea typeface="微软雅黑" panose="020B0503020204020204" pitchFamily="34" charset="-122"/>
                <a:cs typeface="Times New Roman" charset="0"/>
              </a:rPr>
              <a:t>end</a:t>
            </a:r>
            <a:r>
              <a:rPr lang="zh-CN" sz="1600" b="1" kern="100" dirty="0">
                <a:effectLst/>
                <a:latin typeface="微软雅黑" panose="020B0503020204020204" pitchFamily="34" charset="-122"/>
                <a:ea typeface="微软雅黑" panose="020B0503020204020204" pitchFamily="34" charset="-122"/>
                <a:cs typeface="Times New Roman" charset="0"/>
              </a:rPr>
              <a:t>参数举例</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Import time</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charset="0"/>
              </a:rPr>
              <a:t>print("</a:t>
            </a:r>
            <a:r>
              <a:rPr lang="en-US" sz="1600" kern="100" dirty="0" err="1">
                <a:latin typeface="微软雅黑" panose="020B0503020204020204" pitchFamily="34" charset="-122"/>
                <a:ea typeface="微软雅黑" panose="020B0503020204020204" pitchFamily="34" charset="-122"/>
                <a:cs typeface="Times New Roman" charset="0"/>
              </a:rPr>
              <a:t>aaa</a:t>
            </a:r>
            <a:r>
              <a:rPr lang="en-US" sz="1600" kern="100" dirty="0">
                <a:latin typeface="微软雅黑" panose="020B0503020204020204" pitchFamily="34" charset="-122"/>
                <a:ea typeface="微软雅黑" panose="020B0503020204020204" pitchFamily="34" charset="-122"/>
                <a:cs typeface="Times New Roman" charset="0"/>
              </a:rPr>
              <a:t>",end</a:t>
            </a:r>
            <a:r>
              <a:rPr lang="en-US" altLang="zh-CN" sz="1600" kern="100" dirty="0">
                <a:latin typeface="微软雅黑" panose="020B0503020204020204" pitchFamily="34" charset="-122"/>
                <a:ea typeface="微软雅黑" panose="020B0503020204020204" pitchFamily="34" charset="-122"/>
                <a:cs typeface="Times New Roman" charset="0"/>
              </a:rPr>
              <a:t>="@" )</a:t>
            </a:r>
            <a:r>
              <a:rPr lang="en-US" sz="1600" kern="0" dirty="0">
                <a:effectLst/>
                <a:latin typeface="微软雅黑" panose="020B0503020204020204" pitchFamily="34" charset="-122"/>
                <a:ea typeface="微软雅黑" panose="020B0503020204020204" pitchFamily="34" charset="-122"/>
                <a:cs typeface="宋体" charset="-122"/>
              </a:rPr>
              <a:t>	# </a:t>
            </a:r>
          </a:p>
          <a:p>
            <a:pPr indent="13335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time.sleep</a:t>
            </a:r>
            <a:r>
              <a:rPr lang="en-US" sz="1600" kern="100" dirty="0">
                <a:effectLst/>
                <a:latin typeface="微软雅黑" panose="020B0503020204020204" pitchFamily="34" charset="-122"/>
                <a:ea typeface="微软雅黑" panose="020B0503020204020204" pitchFamily="34" charset="-122"/>
                <a:cs typeface="Times New Roman" charset="0"/>
              </a:rPr>
              <a:t>(5)</a:t>
            </a:r>
          </a:p>
          <a:p>
            <a:pPr indent="133350" algn="just"/>
            <a:r>
              <a:rPr lang="en-US" sz="1600" kern="100" dirty="0">
                <a:effectLst/>
                <a:latin typeface="微软雅黑" panose="020B0503020204020204" pitchFamily="34" charset="-122"/>
                <a:ea typeface="微软雅黑" panose="020B0503020204020204" pitchFamily="34" charset="-122"/>
                <a:cs typeface="Times New Roman" charset="0"/>
              </a:rPr>
              <a:t>print(</a:t>
            </a:r>
            <a:r>
              <a:rPr lang="en-US" altLang="zh-CN" sz="1600" kern="100" dirty="0">
                <a:latin typeface="微软雅黑" panose="020B0503020204020204" pitchFamily="34" charset="-122"/>
                <a:ea typeface="微软雅黑" panose="020B0503020204020204" pitchFamily="34" charset="-122"/>
                <a:cs typeface="Times New Roman" charset="0"/>
              </a:rPr>
              <a:t>"qq.com</a:t>
            </a:r>
            <a:r>
              <a:rPr lang="en-US" sz="1600" kern="100" dirty="0">
                <a:effectLst/>
                <a:latin typeface="微软雅黑" panose="020B0503020204020204" pitchFamily="34" charset="-122"/>
                <a:ea typeface="微软雅黑" panose="020B0503020204020204" pitchFamily="34" charset="-122"/>
                <a:cs typeface="Times New Roman" charset="0"/>
              </a:rPr>
              <a:t>")	# </a:t>
            </a:r>
            <a:r>
              <a:rPr lang="zh-CN" sz="1600" kern="100" dirty="0">
                <a:effectLst/>
                <a:latin typeface="微软雅黑" panose="020B0503020204020204" pitchFamily="34" charset="-122"/>
                <a:ea typeface="微软雅黑" panose="020B0503020204020204" pitchFamily="34" charset="-122"/>
                <a:cs typeface="Times New Roman" charset="0"/>
              </a:rPr>
              <a:t>输出：</a:t>
            </a:r>
            <a:r>
              <a:rPr lang="en-US" altLang="zh-CN" sz="1600" kern="100" dirty="0">
                <a:latin typeface="微软雅黑" panose="020B0503020204020204" pitchFamily="34" charset="-122"/>
                <a:ea typeface="微软雅黑" panose="020B0503020204020204" pitchFamily="34" charset="-122"/>
                <a:cs typeface="Times New Roman" charset="0"/>
              </a:rPr>
              <a:t>aaa@qq.com</a:t>
            </a:r>
            <a:endParaRPr lang="zh-CN" altLang="zh-CN" sz="1600"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0756521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打开文件</a:t>
            </a:r>
          </a:p>
        </p:txBody>
      </p:sp>
      <p:sp>
        <p:nvSpPr>
          <p:cNvPr id="5" name="文本框 4"/>
          <p:cNvSpPr txBox="1"/>
          <p:nvPr/>
        </p:nvSpPr>
        <p:spPr>
          <a:xfrm>
            <a:off x="1315721" y="812848"/>
            <a:ext cx="9100126" cy="57861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charset="0"/>
              </a:rPr>
              <a:t>Python</a:t>
            </a:r>
            <a:r>
              <a:rPr lang="zh-CN" altLang="en-US" sz="2000" kern="100" dirty="0">
                <a:latin typeface="微软雅黑" panose="020B0503020204020204" pitchFamily="34" charset="-122"/>
                <a:ea typeface="微软雅黑" panose="020B0503020204020204" pitchFamily="34" charset="-122"/>
              </a:rPr>
              <a:t>提供了</a:t>
            </a:r>
            <a:r>
              <a:rPr lang="en-US" altLang="zh-CN" sz="2000" kern="100" dirty="0">
                <a:latin typeface="微软雅黑" panose="020B0503020204020204" pitchFamily="34" charset="-122"/>
                <a:ea typeface="微软雅黑" panose="020B0503020204020204" pitchFamily="34" charset="-122"/>
              </a:rPr>
              <a:t>open</a:t>
            </a:r>
            <a:r>
              <a:rPr lang="zh-CN" altLang="en-US" sz="2000" kern="100" dirty="0">
                <a:latin typeface="微软雅黑" panose="020B0503020204020204" pitchFamily="34" charset="-122"/>
                <a:ea typeface="微软雅黑" panose="020B0503020204020204" pitchFamily="34" charset="-122"/>
              </a:rPr>
              <a:t>函数来获取一个文件对象，</a:t>
            </a:r>
            <a:r>
              <a:rPr lang="en-US" altLang="zh-CN" sz="2000" kern="100" dirty="0">
                <a:latin typeface="微软雅黑" panose="020B0503020204020204" pitchFamily="34" charset="-122"/>
                <a:ea typeface="微软雅黑" panose="020B0503020204020204" pitchFamily="34" charset="-122"/>
              </a:rPr>
              <a:t>open</a:t>
            </a:r>
            <a:r>
              <a:rPr lang="zh-CN" altLang="en-US" sz="2000" kern="100" dirty="0">
                <a:latin typeface="微软雅黑" panose="020B0503020204020204" pitchFamily="34" charset="-122"/>
                <a:ea typeface="微软雅黑" panose="020B0503020204020204" pitchFamily="34" charset="-122"/>
              </a:rPr>
              <a:t>函数的使用方式为</a:t>
            </a:r>
            <a:r>
              <a:rPr lang="en-US" altLang="zh-CN" sz="2000" kern="100" dirty="0" err="1">
                <a:latin typeface="微软雅黑" panose="020B0503020204020204" pitchFamily="34" charset="-122"/>
                <a:ea typeface="微软雅黑" panose="020B0503020204020204" pitchFamily="34" charset="-122"/>
              </a:rPr>
              <a:t>file_object</a:t>
            </a:r>
            <a:r>
              <a:rPr lang="en-US" altLang="zh-CN" sz="2000" kern="100" dirty="0">
                <a:latin typeface="微软雅黑" panose="020B0503020204020204" pitchFamily="34" charset="-122"/>
                <a:ea typeface="微软雅黑" panose="020B0503020204020204" pitchFamily="34" charset="-122"/>
              </a:rPr>
              <a:t> = open(</a:t>
            </a:r>
            <a:r>
              <a:rPr lang="en-US" altLang="zh-CN" sz="2000" kern="100" dirty="0" err="1">
                <a:latin typeface="微软雅黑" panose="020B0503020204020204" pitchFamily="34" charset="-122"/>
                <a:ea typeface="微软雅黑" panose="020B0503020204020204" pitchFamily="34" charset="-122"/>
              </a:rPr>
              <a:t>path,mode</a:t>
            </a:r>
            <a:r>
              <a:rPr lang="en-US" altLang="zh-CN" sz="2000" kern="1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cs typeface="Times New Roman" charset="0"/>
              </a:rPr>
              <a:t>其中，</a:t>
            </a:r>
            <a:r>
              <a:rPr lang="en-US" altLang="zh-CN" sz="2000" kern="100" dirty="0" err="1">
                <a:latin typeface="微软雅黑" panose="020B0503020204020204" pitchFamily="34" charset="-122"/>
                <a:ea typeface="微软雅黑" panose="020B0503020204020204" pitchFamily="34" charset="-122"/>
              </a:rPr>
              <a:t>file_object</a:t>
            </a:r>
            <a:r>
              <a:rPr lang="zh-CN" altLang="zh-CN" sz="2000" kern="100" dirty="0">
                <a:latin typeface="微软雅黑" panose="020B0503020204020204" pitchFamily="34" charset="-122"/>
                <a:ea typeface="微软雅黑" panose="020B0503020204020204" pitchFamily="34" charset="-122"/>
                <a:cs typeface="Times New Roman" charset="0"/>
              </a:rPr>
              <a:t>是调用</a:t>
            </a:r>
            <a:r>
              <a:rPr lang="en-US" altLang="zh-CN" sz="2000" kern="100" dirty="0">
                <a:latin typeface="微软雅黑" panose="020B0503020204020204" pitchFamily="34" charset="-122"/>
                <a:ea typeface="微软雅黑" panose="020B0503020204020204" pitchFamily="34" charset="-122"/>
              </a:rPr>
              <a:t>open</a:t>
            </a:r>
            <a:r>
              <a:rPr lang="zh-CN" altLang="zh-CN" sz="2000" kern="100" dirty="0">
                <a:latin typeface="微软雅黑" panose="020B0503020204020204" pitchFamily="34" charset="-122"/>
                <a:ea typeface="微软雅黑" panose="020B0503020204020204" pitchFamily="34" charset="-122"/>
                <a:cs typeface="Times New Roman" charset="0"/>
              </a:rPr>
              <a:t>函数后得到的文件对象</a:t>
            </a:r>
            <a:r>
              <a:rPr lang="zh-CN" altLang="en-US" sz="2000" kern="100" dirty="0">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参数</a:t>
            </a:r>
            <a:r>
              <a:rPr lang="en-US" altLang="zh-CN" sz="2000" kern="100" dirty="0">
                <a:latin typeface="微软雅黑" panose="020B0503020204020204" pitchFamily="34" charset="-122"/>
                <a:ea typeface="微软雅黑" panose="020B0503020204020204" pitchFamily="34" charset="-122"/>
              </a:rPr>
              <a:t>path</a:t>
            </a:r>
            <a:r>
              <a:rPr lang="zh-CN" altLang="zh-CN" sz="2000" kern="100" dirty="0">
                <a:latin typeface="微软雅黑" panose="020B0503020204020204" pitchFamily="34" charset="-122"/>
                <a:ea typeface="微软雅黑" panose="020B0503020204020204" pitchFamily="34" charset="-122"/>
                <a:cs typeface="Times New Roman" charset="0"/>
              </a:rPr>
              <a:t>是一个字符串，代表要打开文件的路径</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mode</a:t>
            </a:r>
            <a:r>
              <a:rPr lang="zh-CN" altLang="zh-CN" sz="2000" kern="100" dirty="0">
                <a:latin typeface="微软雅黑" panose="020B0503020204020204" pitchFamily="34" charset="-122"/>
                <a:ea typeface="微软雅黑" panose="020B0503020204020204" pitchFamily="34" charset="-122"/>
                <a:cs typeface="Times New Roman" charset="0"/>
              </a:rPr>
              <a:t>是打开文件的模式</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，打开文件时常用模式如下表所示</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endParaRPr>
          </a:p>
          <a:p>
            <a:pPr>
              <a:lnSpc>
                <a:spcPct val="150000"/>
              </a:lnSpc>
            </a:pPr>
            <a:endParaRPr lang="en-US" altLang="zh-CN" sz="2000" kern="1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例如我们要打开</a:t>
            </a:r>
            <a:r>
              <a:rPr lang="en-US" altLang="zh-CN" sz="2000" kern="100" dirty="0">
                <a:latin typeface="微软雅黑" panose="020B0503020204020204" pitchFamily="34" charset="-122"/>
                <a:ea typeface="微软雅黑" panose="020B0503020204020204" pitchFamily="34" charset="-122"/>
              </a:rPr>
              <a:t>F</a:t>
            </a:r>
            <a:r>
              <a:rPr lang="zh-CN" altLang="zh-CN" sz="2000" kern="100" dirty="0">
                <a:latin typeface="微软雅黑" panose="020B0503020204020204" pitchFamily="34" charset="-122"/>
                <a:ea typeface="微软雅黑" panose="020B0503020204020204" pitchFamily="34" charset="-122"/>
                <a:cs typeface="Times New Roman" charset="0"/>
              </a:rPr>
              <a:t>盘下的</a:t>
            </a:r>
            <a:r>
              <a:rPr lang="en-US" altLang="zh-CN" sz="2000" kern="100" dirty="0">
                <a:latin typeface="微软雅黑" panose="020B0503020204020204" pitchFamily="34" charset="-122"/>
                <a:ea typeface="微软雅黑" panose="020B0503020204020204" pitchFamily="34" charset="-122"/>
              </a:rPr>
              <a:t>file1.txt</a:t>
            </a:r>
            <a:r>
              <a:rPr lang="zh-CN" altLang="zh-CN" sz="2000" kern="100" dirty="0">
                <a:latin typeface="微软雅黑" panose="020B0503020204020204" pitchFamily="34" charset="-122"/>
                <a:ea typeface="微软雅黑" panose="020B0503020204020204" pitchFamily="34" charset="-122"/>
                <a:cs typeface="Times New Roman" charset="0"/>
              </a:rPr>
              <a:t>文件进行读取操作，需要使用</a:t>
            </a:r>
            <a:r>
              <a:rPr lang="en-US" altLang="zh-CN" sz="2000" kern="100" dirty="0">
                <a:latin typeface="微软雅黑" panose="020B0503020204020204" pitchFamily="34" charset="-122"/>
                <a:ea typeface="微软雅黑" panose="020B0503020204020204" pitchFamily="34" charset="-122"/>
              </a:rPr>
              <a:t>r</a:t>
            </a:r>
            <a:r>
              <a:rPr lang="zh-CN" altLang="zh-CN" sz="2000" kern="100" dirty="0">
                <a:latin typeface="微软雅黑" panose="020B0503020204020204" pitchFamily="34" charset="-122"/>
                <a:ea typeface="微软雅黑" panose="020B0503020204020204" pitchFamily="34" charset="-122"/>
                <a:cs typeface="Times New Roman" charset="0"/>
              </a:rPr>
              <a:t>模式，实现如下：</a:t>
            </a:r>
            <a:r>
              <a:rPr lang="en-US" altLang="zh-CN" sz="2000" kern="100" dirty="0">
                <a:latin typeface="微软雅黑" panose="020B0503020204020204" pitchFamily="34" charset="-122"/>
                <a:ea typeface="微软雅黑" panose="020B0503020204020204" pitchFamily="34" charset="-122"/>
              </a:rPr>
              <a:t>f = open(“F:/file1.txt”,‘r’)</a:t>
            </a:r>
          </a:p>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rPr>
              <a:t>在使用“</a:t>
            </a:r>
            <a:r>
              <a:rPr lang="en-US" altLang="zh-CN" sz="2000" kern="100" dirty="0">
                <a:latin typeface="微软雅黑" panose="020B0503020204020204" pitchFamily="34" charset="-122"/>
                <a:ea typeface="微软雅黑" panose="020B0503020204020204" pitchFamily="34" charset="-122"/>
              </a:rPr>
              <a:t>r</a:t>
            </a:r>
            <a:r>
              <a:rPr lang="zh-CN" altLang="en-US" sz="2000" kern="100" dirty="0">
                <a:latin typeface="微软雅黑" panose="020B0503020204020204" pitchFamily="34" charset="-122"/>
                <a:ea typeface="微软雅黑" panose="020B0503020204020204" pitchFamily="34" charset="-122"/>
              </a:rPr>
              <a:t>”模式打开文件时，若文件不存在会报错</a:t>
            </a:r>
          </a:p>
          <a:p>
            <a:pPr marL="342900" indent="-342900">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在使用“</a:t>
            </a:r>
            <a:r>
              <a:rPr lang="en-US" altLang="zh-CN" sz="2000" kern="100" dirty="0">
                <a:latin typeface="微软雅黑" panose="020B0503020204020204" pitchFamily="34" charset="-122"/>
                <a:ea typeface="微软雅黑" panose="020B0503020204020204" pitchFamily="34" charset="-122"/>
              </a:rPr>
              <a:t>w</a:t>
            </a:r>
            <a:r>
              <a:rPr lang="zh-CN" altLang="zh-CN" sz="2000" kern="100" dirty="0">
                <a:latin typeface="微软雅黑" panose="020B0503020204020204" pitchFamily="34" charset="-122"/>
                <a:ea typeface="微软雅黑" panose="020B0503020204020204" pitchFamily="34" charset="-122"/>
                <a:cs typeface="Times New Roman" charset="0"/>
              </a:rPr>
              <a:t>”模式打开文件时，一定要特别注意，</a:t>
            </a:r>
            <a:r>
              <a:rPr lang="en-US" altLang="zh-CN" sz="2000" kern="100" dirty="0">
                <a:latin typeface="微软雅黑" panose="020B0503020204020204" pitchFamily="34" charset="-122"/>
                <a:ea typeface="微软雅黑" panose="020B0503020204020204" pitchFamily="34" charset="-122"/>
              </a:rPr>
              <a:t>Python</a:t>
            </a:r>
            <a:r>
              <a:rPr lang="zh-CN" altLang="zh-CN" sz="2000" kern="100" dirty="0">
                <a:latin typeface="微软雅黑" panose="020B0503020204020204" pitchFamily="34" charset="-122"/>
                <a:ea typeface="微软雅黑" panose="020B0503020204020204" pitchFamily="34" charset="-122"/>
                <a:cs typeface="Times New Roman" charset="0"/>
              </a:rPr>
              <a:t>返回文件对象时，会清空该文件！</a:t>
            </a:r>
            <a:endParaRPr lang="en-US" altLang="zh-CN" sz="2000" kern="100"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78026269"/>
              </p:ext>
            </p:extLst>
          </p:nvPr>
        </p:nvGraphicFramePr>
        <p:xfrm>
          <a:off x="1475353" y="3117125"/>
          <a:ext cx="8516546" cy="2094956"/>
        </p:xfrm>
        <a:graphic>
          <a:graphicData uri="http://schemas.openxmlformats.org/presentationml/2006/ole">
            <mc:AlternateContent xmlns:mc="http://schemas.openxmlformats.org/markup-compatibility/2006">
              <mc:Choice xmlns:v="urn:schemas-microsoft-com:vml" Requires="v">
                <p:oleObj spid="_x0000_s24589" name="文档" r:id="rId3" imgW="5504740" imgH="1424529" progId="Word.Document.12">
                  <p:embed/>
                </p:oleObj>
              </mc:Choice>
              <mc:Fallback>
                <p:oleObj name="文档" r:id="rId3" imgW="5504740" imgH="1424529" progId="Word.Document.12">
                  <p:embed/>
                  <p:pic>
                    <p:nvPicPr>
                      <p:cNvPr id="22" name="对象 21"/>
                      <p:cNvPicPr/>
                      <p:nvPr/>
                    </p:nvPicPr>
                    <p:blipFill>
                      <a:blip r:embed="rId4"/>
                      <a:stretch>
                        <a:fillRect/>
                      </a:stretch>
                    </p:blipFill>
                    <p:spPr>
                      <a:xfrm>
                        <a:off x="1475353" y="3117125"/>
                        <a:ext cx="8516546" cy="2094956"/>
                      </a:xfrm>
                      <a:prstGeom prst="rect">
                        <a:avLst/>
                      </a:prstGeom>
                    </p:spPr>
                  </p:pic>
                </p:oleObj>
              </mc:Fallback>
            </mc:AlternateContent>
          </a:graphicData>
        </a:graphic>
      </p:graphicFrame>
      <p:sp>
        <p:nvSpPr>
          <p:cNvPr id="9" name="文本框 8"/>
          <p:cNvSpPr txBox="1"/>
          <p:nvPr/>
        </p:nvSpPr>
        <p:spPr>
          <a:xfrm>
            <a:off x="4024347" y="2717015"/>
            <a:ext cx="305316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打开文件时的常用模式表</a:t>
            </a:r>
          </a:p>
        </p:txBody>
      </p:sp>
    </p:spTree>
    <p:extLst>
      <p:ext uri="{BB962C8B-B14F-4D97-AF65-F5344CB8AC3E}">
        <p14:creationId xmlns:p14="http://schemas.microsoft.com/office/powerpoint/2010/main" val="15715044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打开文件</a:t>
            </a:r>
          </a:p>
        </p:txBody>
      </p:sp>
      <p:sp>
        <p:nvSpPr>
          <p:cNvPr id="7" name="文本框 6"/>
          <p:cNvSpPr txBox="1"/>
          <p:nvPr/>
        </p:nvSpPr>
        <p:spPr>
          <a:xfrm>
            <a:off x="1518398" y="1113906"/>
            <a:ext cx="8637270" cy="40934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其实文件打开模式还有很多细节需要注意，看下面的表</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8" name="文本框 7"/>
          <p:cNvSpPr txBox="1"/>
          <p:nvPr/>
        </p:nvSpPr>
        <p:spPr>
          <a:xfrm>
            <a:off x="4239793" y="1644195"/>
            <a:ext cx="305316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文件打开模式使用细节表</a:t>
            </a:r>
          </a:p>
        </p:txBody>
      </p:sp>
      <p:graphicFrame>
        <p:nvGraphicFramePr>
          <p:cNvPr id="10" name="对象 9"/>
          <p:cNvGraphicFramePr>
            <a:graphicFrameLocks noChangeAspect="1"/>
          </p:cNvGraphicFramePr>
          <p:nvPr>
            <p:extLst>
              <p:ext uri="{D42A27DB-BD31-4B8C-83A1-F6EECF244321}">
                <p14:modId xmlns:p14="http://schemas.microsoft.com/office/powerpoint/2010/main" val="841753814"/>
              </p:ext>
            </p:extLst>
          </p:nvPr>
        </p:nvGraphicFramePr>
        <p:xfrm>
          <a:off x="1204318" y="2139906"/>
          <a:ext cx="8951350" cy="3294594"/>
        </p:xfrm>
        <a:graphic>
          <a:graphicData uri="http://schemas.openxmlformats.org/presentationml/2006/ole">
            <mc:AlternateContent xmlns:mc="http://schemas.openxmlformats.org/markup-compatibility/2006">
              <mc:Choice xmlns:v="urn:schemas-microsoft-com:vml" Requires="v">
                <p:oleObj spid="_x0000_s25613" name="文档" r:id="rId3" imgW="5486400" imgH="2019300" progId="Word.Document.12">
                  <p:embed/>
                </p:oleObj>
              </mc:Choice>
              <mc:Fallback>
                <p:oleObj name="文档" r:id="rId3" imgW="5486400" imgH="2019300" progId="Word.Document.12">
                  <p:embed/>
                  <p:pic>
                    <p:nvPicPr>
                      <p:cNvPr id="21" name="对象 20"/>
                      <p:cNvPicPr/>
                      <p:nvPr/>
                    </p:nvPicPr>
                    <p:blipFill>
                      <a:blip r:embed="rId4"/>
                      <a:stretch>
                        <a:fillRect/>
                      </a:stretch>
                    </p:blipFill>
                    <p:spPr>
                      <a:xfrm>
                        <a:off x="1204318" y="2139906"/>
                        <a:ext cx="8951350" cy="3294594"/>
                      </a:xfrm>
                      <a:prstGeom prst="rect">
                        <a:avLst/>
                      </a:prstGeom>
                    </p:spPr>
                  </p:pic>
                </p:oleObj>
              </mc:Fallback>
            </mc:AlternateContent>
          </a:graphicData>
        </a:graphic>
      </p:graphicFrame>
    </p:spTree>
    <p:extLst>
      <p:ext uri="{BB962C8B-B14F-4D97-AF65-F5344CB8AC3E}">
        <p14:creationId xmlns:p14="http://schemas.microsoft.com/office/powerpoint/2010/main" val="3066168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021" y="259268"/>
            <a:ext cx="7886700" cy="646810"/>
          </a:xfrm>
          <a:prstGeom prst="rect">
            <a:avLst/>
          </a:prstGeom>
        </p:spPr>
        <p:txBody>
          <a:bodyPr/>
          <a:lstStyle/>
          <a:p>
            <a:r>
              <a:rPr lang="en-US" altLang="zh-CN" dirty="0">
                <a:solidFill>
                  <a:srgbClr val="C00000"/>
                </a:solidFill>
              </a:rPr>
              <a:t>3.5.3 </a:t>
            </a:r>
            <a:r>
              <a:rPr lang="zh-CN" altLang="en-US" dirty="0">
                <a:solidFill>
                  <a:srgbClr val="C00000"/>
                </a:solidFill>
              </a:rPr>
              <a:t>文件操作</a:t>
            </a:r>
            <a:r>
              <a:rPr lang="en-US" altLang="zh-CN" dirty="0">
                <a:solidFill>
                  <a:srgbClr val="C00000"/>
                </a:solidFill>
              </a:rPr>
              <a:t>—</a:t>
            </a:r>
            <a:r>
              <a:rPr lang="zh-CN" altLang="en-US" dirty="0">
                <a:solidFill>
                  <a:srgbClr val="C00000"/>
                </a:solidFill>
              </a:rPr>
              <a:t>打开文件</a:t>
            </a:r>
          </a:p>
        </p:txBody>
      </p:sp>
      <p:sp>
        <p:nvSpPr>
          <p:cNvPr id="6" name="文本框 5"/>
          <p:cNvSpPr txBox="1"/>
          <p:nvPr/>
        </p:nvSpPr>
        <p:spPr>
          <a:xfrm>
            <a:off x="1489190" y="942830"/>
            <a:ext cx="9117850"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下表给出了文件对象的常用方法，参数中</a:t>
            </a:r>
            <a:r>
              <a:rPr lang="en-US" altLang="zh-CN" sz="2000" kern="100" dirty="0">
                <a:latin typeface="微软雅黑" panose="020B0503020204020204" pitchFamily="34" charset="-122"/>
                <a:ea typeface="微软雅黑" panose="020B0503020204020204" pitchFamily="34" charset="-122"/>
                <a:cs typeface="Times New Roman" charset="0"/>
              </a:rPr>
              <a:t>[ ]</a:t>
            </a:r>
            <a:r>
              <a:rPr lang="zh-CN" altLang="en-US" sz="2000" kern="100" dirty="0">
                <a:latin typeface="微软雅黑" panose="020B0503020204020204" pitchFamily="34" charset="-122"/>
                <a:ea typeface="微软雅黑" panose="020B0503020204020204" pitchFamily="34" charset="-122"/>
                <a:cs typeface="Times New Roman" charset="0"/>
              </a:rPr>
              <a:t>符号表示括号中的值可以传递也可以不传递</a:t>
            </a:r>
          </a:p>
        </p:txBody>
      </p:sp>
      <p:sp>
        <p:nvSpPr>
          <p:cNvPr id="9" name="文本框 8"/>
          <p:cNvSpPr txBox="1"/>
          <p:nvPr/>
        </p:nvSpPr>
        <p:spPr>
          <a:xfrm>
            <a:off x="4270487" y="1591804"/>
            <a:ext cx="305316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文件对象常用方法表</a:t>
            </a:r>
          </a:p>
        </p:txBody>
      </p:sp>
      <p:graphicFrame>
        <p:nvGraphicFramePr>
          <p:cNvPr id="11" name="对象 10"/>
          <p:cNvGraphicFramePr>
            <a:graphicFrameLocks noChangeAspect="1"/>
          </p:cNvGraphicFramePr>
          <p:nvPr>
            <p:extLst>
              <p:ext uri="{D42A27DB-BD31-4B8C-83A1-F6EECF244321}">
                <p14:modId xmlns:p14="http://schemas.microsoft.com/office/powerpoint/2010/main" val="3083627929"/>
              </p:ext>
            </p:extLst>
          </p:nvPr>
        </p:nvGraphicFramePr>
        <p:xfrm>
          <a:off x="1799606" y="2075593"/>
          <a:ext cx="8090115" cy="4438327"/>
        </p:xfrm>
        <a:graphic>
          <a:graphicData uri="http://schemas.openxmlformats.org/presentationml/2006/ole">
            <mc:AlternateContent xmlns:mc="http://schemas.openxmlformats.org/markup-compatibility/2006">
              <mc:Choice xmlns:v="urn:schemas-microsoft-com:vml" Requires="v">
                <p:oleObj spid="_x0000_s26637" name="文档" r:id="rId3" imgW="5486400" imgH="3009900" progId="Word.Document.12">
                  <p:embed/>
                </p:oleObj>
              </mc:Choice>
              <mc:Fallback>
                <p:oleObj name="文档" r:id="rId3" imgW="5486400" imgH="3009900" progId="Word.Document.12">
                  <p:embed/>
                  <p:pic>
                    <p:nvPicPr>
                      <p:cNvPr id="19" name="对象 18"/>
                      <p:cNvPicPr/>
                      <p:nvPr/>
                    </p:nvPicPr>
                    <p:blipFill>
                      <a:blip r:embed="rId4"/>
                      <a:stretch>
                        <a:fillRect/>
                      </a:stretch>
                    </p:blipFill>
                    <p:spPr>
                      <a:xfrm>
                        <a:off x="1799606" y="2075593"/>
                        <a:ext cx="8090115" cy="4438327"/>
                      </a:xfrm>
                      <a:prstGeom prst="rect">
                        <a:avLst/>
                      </a:prstGeom>
                    </p:spPr>
                  </p:pic>
                </p:oleObj>
              </mc:Fallback>
            </mc:AlternateContent>
          </a:graphicData>
        </a:graphic>
      </p:graphicFrame>
    </p:spTree>
    <p:extLst>
      <p:ext uri="{BB962C8B-B14F-4D97-AF65-F5344CB8AC3E}">
        <p14:creationId xmlns:p14="http://schemas.microsoft.com/office/powerpoint/2010/main" val="2288550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8" name="文本框 7"/>
          <p:cNvSpPr txBox="1"/>
          <p:nvPr/>
        </p:nvSpPr>
        <p:spPr>
          <a:xfrm>
            <a:off x="1754999" y="1158313"/>
            <a:ext cx="7594395" cy="286232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首先假设有一个位于</a:t>
            </a:r>
            <a:r>
              <a:rPr lang="en-US" altLang="zh-CN" sz="2000" kern="100" dirty="0">
                <a:latin typeface="微软雅黑" panose="020B0503020204020204" pitchFamily="34" charset="-122"/>
                <a:ea typeface="微软雅黑" panose="020B0503020204020204" pitchFamily="34" charset="-122"/>
                <a:cs typeface="Times New Roman" charset="0"/>
              </a:rPr>
              <a:t>F</a:t>
            </a:r>
            <a:r>
              <a:rPr lang="zh-CN" altLang="en-US" sz="2000" kern="100" dirty="0">
                <a:latin typeface="微软雅黑" panose="020B0503020204020204" pitchFamily="34" charset="-122"/>
                <a:ea typeface="微软雅黑" panose="020B0503020204020204" pitchFamily="34" charset="-122"/>
                <a:cs typeface="Times New Roman" charset="0"/>
              </a:rPr>
              <a:t>盘的文件</a:t>
            </a:r>
            <a:r>
              <a:rPr lang="en-US" altLang="zh-CN" sz="2000" kern="100" dirty="0">
                <a:latin typeface="微软雅黑" panose="020B0503020204020204" pitchFamily="34" charset="-122"/>
                <a:ea typeface="微软雅黑" panose="020B0503020204020204" pitchFamily="34" charset="-122"/>
                <a:cs typeface="Times New Roman" charset="0"/>
              </a:rPr>
              <a:t>file1.txt</a:t>
            </a:r>
            <a:r>
              <a:rPr lang="zh-CN" altLang="en-US" sz="2000" kern="100" dirty="0">
                <a:latin typeface="微软雅黑" panose="020B0503020204020204" pitchFamily="34" charset="-122"/>
                <a:ea typeface="微软雅黑" panose="020B0503020204020204" pitchFamily="34" charset="-122"/>
                <a:cs typeface="Times New Roman" charset="0"/>
              </a:rPr>
              <a:t>，其内容如下</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读文件方法：</a:t>
            </a:r>
            <a:r>
              <a:rPr lang="en-US" altLang="zh-CN" sz="2000" kern="100" dirty="0">
                <a:latin typeface="微软雅黑" panose="020B0503020204020204" pitchFamily="34" charset="-122"/>
                <a:ea typeface="微软雅黑" panose="020B0503020204020204" pitchFamily="34" charset="-122"/>
                <a:cs typeface="Times New Roman" charset="0"/>
              </a:rPr>
              <a:t>read()</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readline</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readlines</a:t>
            </a:r>
            <a:r>
              <a:rPr lang="en-US" altLang="zh-CN" sz="2000" kern="100" dirty="0">
                <a:latin typeface="微软雅黑" panose="020B0503020204020204" pitchFamily="34" charset="-122"/>
                <a:ea typeface="微软雅黑" panose="020B0503020204020204" pitchFamily="34" charset="-122"/>
                <a:cs typeface="Times New Roman" charset="0"/>
              </a:rPr>
              <a:t>()</a:t>
            </a: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1</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read()</a:t>
            </a:r>
            <a:r>
              <a:rPr lang="zh-CN" altLang="en-US" sz="2000" kern="100" dirty="0">
                <a:latin typeface="微软雅黑" panose="020B0503020204020204" pitchFamily="34" charset="-122"/>
                <a:ea typeface="微软雅黑" panose="020B0503020204020204" pitchFamily="34" charset="-122"/>
                <a:cs typeface="Times New Roman" charset="0"/>
              </a:rPr>
              <a:t>函数：按字节读取。注意：</a:t>
            </a:r>
            <a:r>
              <a:rPr lang="en-US" altLang="zh-CN" sz="2000" kern="100" dirty="0">
                <a:latin typeface="微软雅黑" panose="020B0503020204020204" pitchFamily="34" charset="-122"/>
                <a:ea typeface="微软雅黑" panose="020B0503020204020204" pitchFamily="34" charset="-122"/>
                <a:cs typeface="Times New Roman" charset="0"/>
              </a:rPr>
              <a:t>read</a:t>
            </a:r>
            <a:r>
              <a:rPr lang="zh-CN" altLang="en-US" sz="2000" kern="100" dirty="0">
                <a:latin typeface="微软雅黑" panose="020B0503020204020204" pitchFamily="34" charset="-122"/>
                <a:ea typeface="微软雅黑" panose="020B0503020204020204" pitchFamily="34" charset="-122"/>
                <a:cs typeface="Times New Roman" charset="0"/>
              </a:rPr>
              <a:t>函数会读取出换行符</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0" name="文本框 9"/>
          <p:cNvSpPr txBox="1">
            <a:spLocks noChangeArrowheads="1"/>
          </p:cNvSpPr>
          <p:nvPr/>
        </p:nvSpPr>
        <p:spPr bwMode="auto">
          <a:xfrm>
            <a:off x="2029319" y="1940707"/>
            <a:ext cx="7197808" cy="830997"/>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kern="100">
                <a:effectLst/>
                <a:latin typeface="微软雅黑" panose="020B0503020204020204" pitchFamily="34" charset="-122"/>
                <a:ea typeface="微软雅黑" panose="020B0503020204020204" pitchFamily="34" charset="-122"/>
                <a:cs typeface="Times New Roman" charset="0"/>
              </a:rPr>
              <a:t>1 this is a test file</a:t>
            </a:r>
            <a:endParaRPr lang="zh-CN" sz="1600"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a:effectLst/>
                <a:latin typeface="微软雅黑" panose="020B0503020204020204" pitchFamily="34" charset="-122"/>
                <a:ea typeface="微软雅黑" panose="020B0503020204020204" pitchFamily="34" charset="-122"/>
                <a:cs typeface="Times New Roman" charset="0"/>
              </a:rPr>
              <a:t>2 Python can easily read files</a:t>
            </a:r>
            <a:endParaRPr lang="zh-CN" sz="1600" kern="10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a:effectLst/>
                <a:latin typeface="微软雅黑" panose="020B0503020204020204" pitchFamily="34" charset="-122"/>
                <a:ea typeface="微软雅黑" panose="020B0503020204020204" pitchFamily="34" charset="-122"/>
                <a:cs typeface="Times New Roman" charset="0"/>
              </a:rPr>
              <a:t>3 10 5 19 20 37</a:t>
            </a:r>
            <a:endParaRPr lang="zh-CN" sz="1600" kern="100">
              <a:effectLst/>
              <a:latin typeface="微软雅黑" panose="020B0503020204020204" pitchFamily="34" charset="-122"/>
              <a:ea typeface="微软雅黑" panose="020B0503020204020204" pitchFamily="34" charset="-122"/>
              <a:cs typeface="Times New Roman" charset="0"/>
            </a:endParaRPr>
          </a:p>
        </p:txBody>
      </p:sp>
      <p:sp>
        <p:nvSpPr>
          <p:cNvPr id="12" name="文本框 11"/>
          <p:cNvSpPr txBox="1">
            <a:spLocks noChangeArrowheads="1"/>
          </p:cNvSpPr>
          <p:nvPr/>
        </p:nvSpPr>
        <p:spPr bwMode="auto">
          <a:xfrm>
            <a:off x="2029319" y="4317104"/>
            <a:ext cx="7114681"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程序：读取文件</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f = open("F:/file1.txt",'r')</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f.read</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sz="1600" kern="100" dirty="0">
                <a:effectLst/>
                <a:latin typeface="微软雅黑" panose="020B0503020204020204" pitchFamily="34" charset="-122"/>
                <a:ea typeface="微软雅黑" panose="020B0503020204020204" pitchFamily="34" charset="-122"/>
                <a:cs typeface="Times New Roman" charset="0"/>
              </a:rPr>
              <a:t>读出所有的内容</a:t>
            </a: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'1 this is a test file\n2 Python can easily read files\n3 10 5 19 20 37'</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264886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6" name="文本框 5"/>
          <p:cNvSpPr txBox="1"/>
          <p:nvPr/>
        </p:nvSpPr>
        <p:spPr>
          <a:xfrm>
            <a:off x="1725931" y="1166626"/>
            <a:ext cx="8440534" cy="3170099"/>
          </a:xfrm>
          <a:prstGeom prst="rect">
            <a:avLst/>
          </a:prstGeom>
          <a:noFill/>
        </p:spPr>
        <p:txBody>
          <a:bodyPr wrap="square" rtlCol="0">
            <a:spAutoFit/>
          </a:bodyPr>
          <a:lstStyle/>
          <a:p>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readline</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函数：按行读取，注意，该函数同样读取换行符</a:t>
            </a: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3</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readlines</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函数：将读出所有行并保存在字符串列表中，返回一个</a:t>
            </a:r>
            <a:r>
              <a:rPr lang="en-US" altLang="zh-CN" sz="2000" kern="100" dirty="0">
                <a:latin typeface="微软雅黑" panose="020B0503020204020204" pitchFamily="34" charset="-122"/>
                <a:ea typeface="微软雅黑" panose="020B0503020204020204" pitchFamily="34" charset="-122"/>
                <a:cs typeface="Times New Roman" charset="0"/>
              </a:rPr>
              <a:t>list</a:t>
            </a:r>
            <a:r>
              <a:rPr lang="zh-CN" altLang="en-US" sz="2000" kern="100" dirty="0">
                <a:latin typeface="微软雅黑" panose="020B0503020204020204" pitchFamily="34" charset="-122"/>
                <a:ea typeface="微软雅黑" panose="020B0503020204020204" pitchFamily="34" charset="-122"/>
                <a:cs typeface="Times New Roman" charset="0"/>
              </a:rPr>
              <a:t>，每个元素为文件的一行，每行信息都包括了换行符</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9" name="文本框 8"/>
          <p:cNvSpPr txBox="1">
            <a:spLocks noChangeArrowheads="1"/>
          </p:cNvSpPr>
          <p:nvPr/>
        </p:nvSpPr>
        <p:spPr bwMode="auto">
          <a:xfrm>
            <a:off x="2409376" y="1665224"/>
            <a:ext cx="6387744" cy="1895519"/>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程序：读取文件</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f = open("F:/file1.txt",'r')</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f.readline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marL="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'1 this is a test file\n' #</a:t>
            </a:r>
            <a:r>
              <a:rPr lang="zh-CN" sz="1600" kern="100" dirty="0">
                <a:effectLst/>
                <a:latin typeface="微软雅黑" panose="020B0503020204020204" pitchFamily="34" charset="-122"/>
                <a:ea typeface="微软雅黑" panose="020B0503020204020204" pitchFamily="34" charset="-122"/>
                <a:cs typeface="Times New Roman" charset="0"/>
              </a:rPr>
              <a:t>输出内容，换行符也一并读取</a:t>
            </a: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1" name="文本框 10"/>
          <p:cNvSpPr txBox="1">
            <a:spLocks noChangeArrowheads="1"/>
          </p:cNvSpPr>
          <p:nvPr/>
        </p:nvSpPr>
        <p:spPr bwMode="auto">
          <a:xfrm>
            <a:off x="2409376" y="4336725"/>
            <a:ext cx="6387744" cy="2264851"/>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程序：读取文件</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 = open("F:/file1.txt",'r')</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f.readlines</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sz="1600" kern="100" dirty="0">
                <a:effectLst/>
                <a:latin typeface="微软雅黑" panose="020B0503020204020204" pitchFamily="34" charset="-122"/>
                <a:ea typeface="微软雅黑" panose="020B0503020204020204" pitchFamily="34" charset="-122"/>
                <a:cs typeface="Times New Roman" charset="0"/>
              </a:rPr>
              <a:t>将文件内容以列表的形式存放</a:t>
            </a:r>
          </a:p>
          <a:p>
            <a:pPr marL="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['1 this is a test file\n', '2 Python can easily read files\n', '3 10 5 19 20 37’	 #</a:t>
            </a:r>
            <a:r>
              <a:rPr lang="zh-CN" sz="1600" kern="100" dirty="0">
                <a:effectLst/>
                <a:latin typeface="微软雅黑" panose="020B0503020204020204" pitchFamily="34" charset="-122"/>
                <a:ea typeface="微软雅黑" panose="020B0503020204020204" pitchFamily="34" charset="-122"/>
                <a:cs typeface="Times New Roman" charset="0"/>
              </a:rPr>
              <a:t>输出内容</a:t>
            </a: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5214644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8" name="文本框 7"/>
          <p:cNvSpPr txBox="1"/>
          <p:nvPr/>
        </p:nvSpPr>
        <p:spPr>
          <a:xfrm>
            <a:off x="1871053" y="981352"/>
            <a:ext cx="8118651" cy="5170646"/>
          </a:xfrm>
          <a:prstGeom prst="rect">
            <a:avLst/>
          </a:prstGeom>
          <a:noFill/>
        </p:spPr>
        <p:txBody>
          <a:bodyPr wrap="square" rtlCol="0">
            <a:spAutoFit/>
          </a:bodyPr>
          <a:lstStyle/>
          <a:p>
            <a:pPr>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实例</a:t>
            </a:r>
            <a:r>
              <a:rPr lang="en-US" altLang="zh-CN" sz="2000" kern="100" dirty="0">
                <a:latin typeface="微软雅黑" panose="020B0503020204020204" pitchFamily="34" charset="-122"/>
                <a:ea typeface="微软雅黑" panose="020B0503020204020204" pitchFamily="34" charset="-122"/>
                <a:cs typeface="Times New Roman" charset="0"/>
              </a:rPr>
              <a:t>1:</a:t>
            </a:r>
            <a:r>
              <a:rPr lang="zh-CN" altLang="en-US" sz="2000" kern="100" dirty="0">
                <a:latin typeface="微软雅黑" panose="020B0503020204020204" pitchFamily="34" charset="-122"/>
                <a:ea typeface="微软雅黑" panose="020B0503020204020204" pitchFamily="34" charset="-122"/>
                <a:cs typeface="Times New Roman" charset="0"/>
              </a:rPr>
              <a:t>读取文件内容</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zh-CN" sz="2000" kern="100" dirty="0">
                <a:latin typeface="微软雅黑" panose="020B0503020204020204" pitchFamily="34" charset="-122"/>
                <a:ea typeface="微软雅黑" panose="020B0503020204020204" pitchFamily="34" charset="-122"/>
                <a:cs typeface="Times New Roman" charset="0"/>
              </a:rPr>
              <a:t>当我们打开文件</a:t>
            </a:r>
            <a:r>
              <a:rPr lang="en-US" altLang="zh-CN" sz="2000" kern="100" dirty="0">
                <a:latin typeface="微软雅黑" panose="020B0503020204020204" pitchFamily="34" charset="-122"/>
                <a:ea typeface="微软雅黑" panose="020B0503020204020204" pitchFamily="34" charset="-122"/>
              </a:rPr>
              <a:t>file1.txt</a:t>
            </a:r>
            <a:r>
              <a:rPr lang="zh-CN" altLang="zh-CN" sz="2000" kern="100" dirty="0">
                <a:latin typeface="微软雅黑" panose="020B0503020204020204" pitchFamily="34" charset="-122"/>
                <a:ea typeface="微软雅黑" panose="020B0503020204020204" pitchFamily="34" charset="-122"/>
                <a:cs typeface="Times New Roman" charset="0"/>
              </a:rPr>
              <a:t>后，想要读取该文件的内容，并打印出来</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注意：读取文件后得到的列表中每个元素都包含了换行符，需要处理</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en-US" altLang="zh-CN" sz="2000" kern="100" dirty="0">
                <a:latin typeface="微软雅黑" panose="020B0503020204020204" pitchFamily="34" charset="-122"/>
                <a:ea typeface="微软雅黑" panose="020B0503020204020204" pitchFamily="34" charset="-122"/>
                <a:cs typeface="Times New Roman" charset="0"/>
              </a:rPr>
              <a:t>strip</a:t>
            </a:r>
            <a:r>
              <a:rPr lang="zh-CN" altLang="en-US" sz="2000" kern="100" dirty="0">
                <a:latin typeface="微软雅黑" panose="020B0503020204020204" pitchFamily="34" charset="-122"/>
                <a:ea typeface="微软雅黑" panose="020B0503020204020204" pitchFamily="34" charset="-122"/>
                <a:cs typeface="Times New Roman" charset="0"/>
              </a:rPr>
              <a:t>方法将头尾的空白和换行符等去掉</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0" name="文本框 9"/>
          <p:cNvSpPr txBox="1">
            <a:spLocks noChangeArrowheads="1"/>
          </p:cNvSpPr>
          <p:nvPr/>
        </p:nvSpPr>
        <p:spPr bwMode="auto">
          <a:xfrm>
            <a:off x="3009706" y="2205520"/>
            <a:ext cx="5274310" cy="2264851"/>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5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程序：读取文件</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 = open("F:/file1.txt",'r')</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fls</a:t>
            </a:r>
            <a:r>
              <a:rPr lang="en-US" sz="1600" kern="100" dirty="0">
                <a:effectLst/>
                <a:latin typeface="微软雅黑" panose="020B0503020204020204" pitchFamily="34" charset="-122"/>
                <a:ea typeface="微软雅黑" panose="020B0503020204020204" pitchFamily="34" charset="-122"/>
                <a:cs typeface="Times New Roman" charset="0"/>
              </a:rPr>
              <a:t> = </a:t>
            </a:r>
            <a:r>
              <a:rPr lang="en-US" sz="1600" kern="100" dirty="0" err="1">
                <a:effectLst/>
                <a:latin typeface="微软雅黑" panose="020B0503020204020204" pitchFamily="34" charset="-122"/>
                <a:ea typeface="微软雅黑" panose="020B0503020204020204" pitchFamily="34" charset="-122"/>
                <a:cs typeface="Times New Roman" charset="0"/>
              </a:rPr>
              <a:t>f.readlines</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for line in </a:t>
            </a:r>
            <a:r>
              <a:rPr lang="en-US" sz="1600" kern="100" dirty="0" err="1">
                <a:effectLst/>
                <a:latin typeface="微软雅黑" panose="020B0503020204020204" pitchFamily="34" charset="-122"/>
                <a:ea typeface="微软雅黑" panose="020B0503020204020204" pitchFamily="34" charset="-122"/>
                <a:cs typeface="Times New Roman" charset="0"/>
              </a:rPr>
              <a:t>fls</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line = </a:t>
            </a:r>
            <a:r>
              <a:rPr lang="en-US" sz="1600" kern="100" dirty="0" err="1">
                <a:effectLst/>
                <a:latin typeface="微软雅黑" panose="020B0503020204020204" pitchFamily="34" charset="-122"/>
                <a:ea typeface="微软雅黑" panose="020B0503020204020204" pitchFamily="34" charset="-122"/>
                <a:cs typeface="Times New Roman" charset="0"/>
              </a:rPr>
              <a:t>line.strip</a:t>
            </a:r>
            <a:r>
              <a:rPr lang="en-US" sz="1600" kern="100" dirty="0">
                <a:effectLst/>
                <a:latin typeface="微软雅黑" panose="020B0503020204020204" pitchFamily="34" charset="-122"/>
                <a:ea typeface="微软雅黑" panose="020B0503020204020204" pitchFamily="34" charset="-122"/>
                <a:cs typeface="Times New Roman" charset="0"/>
              </a:rPr>
              <a:t>(); print (line)</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3850679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5" name="文本框 4"/>
          <p:cNvSpPr txBox="1"/>
          <p:nvPr/>
        </p:nvSpPr>
        <p:spPr>
          <a:xfrm>
            <a:off x="1218853" y="1006194"/>
            <a:ext cx="9770572" cy="3662541"/>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写文件方法：</a:t>
            </a:r>
            <a:r>
              <a:rPr lang="en-US" altLang="zh-CN" sz="2000" kern="100" dirty="0">
                <a:latin typeface="微软雅黑" panose="020B0503020204020204" pitchFamily="34" charset="-122"/>
                <a:ea typeface="微软雅黑" panose="020B0503020204020204" pitchFamily="34" charset="-122"/>
                <a:cs typeface="Times New Roman" charset="0"/>
              </a:rPr>
              <a:t>write()</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writelines</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print()</a:t>
            </a:r>
          </a:p>
          <a:p>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1</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write()</a:t>
            </a:r>
            <a:r>
              <a:rPr lang="zh-CN" altLang="en-US" sz="2000" kern="100" dirty="0">
                <a:latin typeface="微软雅黑" panose="020B0503020204020204" pitchFamily="34" charset="-122"/>
                <a:ea typeface="微软雅黑" panose="020B0503020204020204" pitchFamily="34" charset="-122"/>
                <a:cs typeface="Times New Roman" charset="0"/>
              </a:rPr>
              <a:t>函数：参数是一个字符串，可以向文件中写入一行</a:t>
            </a: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r>
              <a:rPr lang="zh-CN" altLang="en-US" sz="2000" kern="100" dirty="0">
                <a:latin typeface="微软雅黑" panose="020B0503020204020204" pitchFamily="34" charset="-122"/>
                <a:ea typeface="微软雅黑" panose="020B0503020204020204" pitchFamily="34" charset="-122"/>
                <a:cs typeface="Times New Roman" charset="0"/>
              </a:rPr>
              <a:t>写入的文件内容如下：</a:t>
            </a: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r>
              <a:rPr lang="zh-CN" altLang="en-US" sz="2000" kern="100" dirty="0">
                <a:latin typeface="微软雅黑" panose="020B0503020204020204" pitchFamily="34" charset="-122"/>
                <a:ea typeface="微软雅黑" panose="020B0503020204020204" pitchFamily="34" charset="-122"/>
                <a:cs typeface="Times New Roman" charset="0"/>
              </a:rPr>
              <a:t>注意：</a:t>
            </a:r>
            <a:r>
              <a:rPr lang="en-US" altLang="zh-CN" sz="2000" kern="100" dirty="0">
                <a:latin typeface="微软雅黑" panose="020B0503020204020204" pitchFamily="34" charset="-122"/>
                <a:ea typeface="微软雅黑" panose="020B0503020204020204" pitchFamily="34" charset="-122"/>
                <a:cs typeface="Times New Roman" charset="0"/>
              </a:rPr>
              <a:t>write</a:t>
            </a:r>
            <a:r>
              <a:rPr lang="zh-CN" altLang="en-US" sz="2000" kern="100" dirty="0">
                <a:latin typeface="微软雅黑" panose="020B0503020204020204" pitchFamily="34" charset="-122"/>
                <a:ea typeface="微软雅黑" panose="020B0503020204020204" pitchFamily="34" charset="-122"/>
                <a:cs typeface="Times New Roman" charset="0"/>
              </a:rPr>
              <a:t>函数不会在我们写入的文本末尾自动添加换行符，故如果写入多行而没有添加换行符，内容就会连接在一起，如下所示</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6" name="文本框 5"/>
          <p:cNvSpPr txBox="1">
            <a:spLocks noChangeArrowheads="1"/>
          </p:cNvSpPr>
          <p:nvPr/>
        </p:nvSpPr>
        <p:spPr bwMode="auto">
          <a:xfrm>
            <a:off x="2075737" y="1738243"/>
            <a:ext cx="6197218" cy="1077218"/>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程序：通过</a:t>
            </a:r>
            <a:r>
              <a:rPr lang="en-US" sz="1600" b="1" kern="100" dirty="0">
                <a:effectLst/>
                <a:latin typeface="微软雅黑" panose="020B0503020204020204" pitchFamily="34" charset="-122"/>
                <a:ea typeface="微软雅黑" panose="020B0503020204020204" pitchFamily="34" charset="-122"/>
                <a:cs typeface="Times New Roman" charset="0"/>
              </a:rPr>
              <a:t>write</a:t>
            </a:r>
            <a:r>
              <a:rPr lang="zh-CN" sz="1600" b="1" kern="100" dirty="0">
                <a:effectLst/>
                <a:latin typeface="微软雅黑" panose="020B0503020204020204" pitchFamily="34" charset="-122"/>
                <a:ea typeface="微软雅黑" panose="020B0503020204020204" pitchFamily="34" charset="-122"/>
                <a:cs typeface="Times New Roman" charset="0"/>
              </a:rPr>
              <a:t>函数写入一行</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f=open("F:/</a:t>
            </a:r>
            <a:r>
              <a:rPr lang="en-US" sz="1600" kern="100" dirty="0" err="1">
                <a:effectLst/>
                <a:latin typeface="微软雅黑" panose="020B0503020204020204" pitchFamily="34" charset="-122"/>
                <a:ea typeface="微软雅黑" panose="020B0503020204020204" pitchFamily="34" charset="-122"/>
                <a:cs typeface="Times New Roman" charset="0"/>
              </a:rPr>
              <a:t>newfile.txt",'w</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我喜欢使用</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编程</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9" name="文本框 8"/>
          <p:cNvSpPr txBox="1">
            <a:spLocks noChangeArrowheads="1"/>
          </p:cNvSpPr>
          <p:nvPr/>
        </p:nvSpPr>
        <p:spPr bwMode="auto">
          <a:xfrm>
            <a:off x="2075736" y="3316389"/>
            <a:ext cx="6197219" cy="333375"/>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zh-CN" sz="1600" kern="100">
                <a:effectLst/>
                <a:latin typeface="微软雅黑" panose="020B0503020204020204" pitchFamily="34" charset="-122"/>
                <a:ea typeface="微软雅黑" panose="020B0503020204020204" pitchFamily="34" charset="-122"/>
                <a:cs typeface="Times New Roman" charset="0"/>
              </a:rPr>
              <a:t>我喜欢使用</a:t>
            </a:r>
            <a:r>
              <a:rPr lang="en-US" sz="1600" kern="100">
                <a:effectLst/>
                <a:latin typeface="微软雅黑" panose="020B0503020204020204" pitchFamily="34" charset="-122"/>
                <a:ea typeface="微软雅黑" panose="020B0503020204020204" pitchFamily="34" charset="-122"/>
                <a:cs typeface="Times New Roman" charset="0"/>
              </a:rPr>
              <a:t>python</a:t>
            </a:r>
            <a:r>
              <a:rPr lang="zh-CN" sz="1600" kern="100">
                <a:effectLst/>
                <a:latin typeface="微软雅黑" panose="020B0503020204020204" pitchFamily="34" charset="-122"/>
                <a:ea typeface="微软雅黑" panose="020B0503020204020204" pitchFamily="34" charset="-122"/>
                <a:cs typeface="Times New Roman" charset="0"/>
              </a:rPr>
              <a:t>编程</a:t>
            </a:r>
          </a:p>
        </p:txBody>
      </p:sp>
      <p:sp>
        <p:nvSpPr>
          <p:cNvPr id="11" name="文本框 10"/>
          <p:cNvSpPr txBox="1">
            <a:spLocks noChangeArrowheads="1"/>
          </p:cNvSpPr>
          <p:nvPr/>
        </p:nvSpPr>
        <p:spPr bwMode="auto">
          <a:xfrm>
            <a:off x="2075737" y="4744799"/>
            <a:ext cx="6197219"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程序：试图通过</a:t>
            </a:r>
            <a:r>
              <a:rPr lang="en-US" sz="1600" b="1" kern="100" dirty="0">
                <a:effectLst/>
                <a:latin typeface="微软雅黑" panose="020B0503020204020204" pitchFamily="34" charset="-122"/>
                <a:ea typeface="微软雅黑" panose="020B0503020204020204" pitchFamily="34" charset="-122"/>
                <a:cs typeface="Times New Roman" charset="0"/>
              </a:rPr>
              <a:t>write</a:t>
            </a:r>
            <a:r>
              <a:rPr lang="zh-CN" sz="1600" b="1" kern="100" dirty="0">
                <a:effectLst/>
                <a:latin typeface="微软雅黑" panose="020B0503020204020204" pitchFamily="34" charset="-122"/>
                <a:ea typeface="微软雅黑" panose="020B0503020204020204" pitchFamily="34" charset="-122"/>
                <a:cs typeface="Times New Roman" charset="0"/>
              </a:rPr>
              <a:t>函数写入多行</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f=open("F:/</a:t>
            </a:r>
            <a:r>
              <a:rPr lang="en-US" sz="1600" kern="100" dirty="0" err="1">
                <a:effectLst/>
                <a:latin typeface="微软雅黑" panose="020B0503020204020204" pitchFamily="34" charset="-122"/>
                <a:ea typeface="微软雅黑" panose="020B0503020204020204" pitchFamily="34" charset="-122"/>
                <a:cs typeface="Times New Roman" charset="0"/>
              </a:rPr>
              <a:t>newfile.txt",'w</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我喜欢使用</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编程</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有很多优点</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zh-CN" sz="1600" kern="100" dirty="0">
                <a:effectLst/>
                <a:latin typeface="微软雅黑" panose="020B0503020204020204" pitchFamily="34" charset="-122"/>
                <a:ea typeface="微软雅黑" panose="020B0503020204020204" pitchFamily="34" charset="-122"/>
                <a:cs typeface="Times New Roman" charset="0"/>
              </a:rPr>
              <a:t>我喜欢使用</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编程</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有很多优点</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file.txt</a:t>
            </a:r>
            <a:r>
              <a:rPr lang="zh-CN" sz="1600" kern="100" dirty="0">
                <a:effectLst/>
                <a:latin typeface="微软雅黑" panose="020B0503020204020204" pitchFamily="34" charset="-122"/>
                <a:ea typeface="微软雅黑" panose="020B0503020204020204" pitchFamily="34" charset="-122"/>
                <a:cs typeface="Times New Roman" charset="0"/>
              </a:rPr>
              <a:t>文件内容</a:t>
            </a:r>
          </a:p>
        </p:txBody>
      </p:sp>
    </p:spTree>
    <p:extLst>
      <p:ext uri="{BB962C8B-B14F-4D97-AF65-F5344CB8AC3E}">
        <p14:creationId xmlns:p14="http://schemas.microsoft.com/office/powerpoint/2010/main" val="65508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0A6FE55-610C-4E16-AAFF-F44A3F14A1D3}"/>
              </a:ext>
            </a:extLst>
          </p:cNvPr>
          <p:cNvSpPr txBox="1"/>
          <p:nvPr/>
        </p:nvSpPr>
        <p:spPr>
          <a:xfrm>
            <a:off x="848106" y="916492"/>
            <a:ext cx="7101078" cy="40011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sz="2000" dirty="0"/>
              <a:t>较为复杂的程序练习</a:t>
            </a:r>
            <a:endParaRPr lang="en-US" altLang="zh-CN" sz="2000" dirty="0"/>
          </a:p>
        </p:txBody>
      </p:sp>
      <p:sp>
        <p:nvSpPr>
          <p:cNvPr id="15" name="标题 1">
            <a:extLst>
              <a:ext uri="{FF2B5EF4-FFF2-40B4-BE49-F238E27FC236}">
                <a16:creationId xmlns:a16="http://schemas.microsoft.com/office/drawing/2014/main" id="{CD95BC5A-8C07-49F5-9B57-A03DA0C2DFBD}"/>
              </a:ext>
            </a:extLst>
          </p:cNvPr>
          <p:cNvSpPr txBox="1">
            <a:spLocks/>
          </p:cNvSpPr>
          <p:nvPr/>
        </p:nvSpPr>
        <p:spPr>
          <a:xfrm>
            <a:off x="2152650" y="253109"/>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a:solidFill>
                  <a:srgbClr val="C00000"/>
                </a:solidFill>
              </a:rPr>
              <a:t>3.1.3 </a:t>
            </a:r>
            <a:r>
              <a:rPr lang="zh-CN" altLang="en-US">
                <a:solidFill>
                  <a:srgbClr val="C00000"/>
                </a:solidFill>
              </a:rPr>
              <a:t>局部变量与全局变量</a:t>
            </a:r>
            <a:endParaRPr lang="zh-CN" altLang="en-US" dirty="0">
              <a:solidFill>
                <a:srgbClr val="C00000"/>
              </a:solidFill>
            </a:endParaRPr>
          </a:p>
        </p:txBody>
      </p:sp>
      <p:sp>
        <p:nvSpPr>
          <p:cNvPr id="16" name="文本框 67">
            <a:extLst>
              <a:ext uri="{FF2B5EF4-FFF2-40B4-BE49-F238E27FC236}">
                <a16:creationId xmlns:a16="http://schemas.microsoft.com/office/drawing/2014/main" id="{A4BAC8D2-73C5-4ACF-BC7F-C8228D4099A7}"/>
              </a:ext>
            </a:extLst>
          </p:cNvPr>
          <p:cNvSpPr txBox="1">
            <a:spLocks noChangeArrowheads="1"/>
          </p:cNvSpPr>
          <p:nvPr/>
        </p:nvSpPr>
        <p:spPr bwMode="auto">
          <a:xfrm>
            <a:off x="1208325" y="1333175"/>
            <a:ext cx="9715984" cy="5116806"/>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7970" algn="just">
              <a:spcAft>
                <a:spcPts val="0"/>
              </a:spcAft>
            </a:pP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#&lt;</a:t>
            </a:r>
            <a:r>
              <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程序：复杂运算例子</a:t>
            </a:r>
            <a:r>
              <a:rPr 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&gt;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def </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do_su</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b</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 b):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c=a-b           	#a, b, c</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都是</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do_sub</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中的局部变量</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print(c)           </a:t>
            </a:r>
            <a:endParaRPr 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	return c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def</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do_add</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 b):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参数</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是</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do_add</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中的局部变量</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global c           </a:t>
            </a:r>
            <a:endParaRPr 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	c=</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a+b</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，修改了</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的值</a:t>
            </a:r>
          </a:p>
          <a:p>
            <a:pPr indent="266700" algn="just">
              <a:spcAft>
                <a:spcPts val="0"/>
              </a:spcAft>
            </a:pP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do_sub</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 1)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再次修改了全局变量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的值</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print(c)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所有函数外先执行</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a=3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b=2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b</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c=1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do_add</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 b)             #</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作为参数传递给</a:t>
            </a:r>
            <a:r>
              <a:rPr lang="en-US"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do_add</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print(c)     	</a:t>
            </a: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全局变量</a:t>
            </a:r>
            <a:r>
              <a:rPr 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c</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347DD37-CD4A-44E9-A93D-B6FA356D691E}"/>
              </a:ext>
            </a:extLst>
          </p:cNvPr>
          <p:cNvPicPr>
            <a:picLocks noChangeAspect="1"/>
          </p:cNvPicPr>
          <p:nvPr/>
        </p:nvPicPr>
        <p:blipFill>
          <a:blip r:embed="rId2"/>
          <a:stretch>
            <a:fillRect/>
          </a:stretch>
        </p:blipFill>
        <p:spPr>
          <a:xfrm>
            <a:off x="5005607" y="836032"/>
            <a:ext cx="6216575" cy="5696386"/>
          </a:xfrm>
          <a:prstGeom prst="rect">
            <a:avLst/>
          </a:prstGeom>
        </p:spPr>
      </p:pic>
    </p:spTree>
    <p:extLst>
      <p:ext uri="{BB962C8B-B14F-4D97-AF65-F5344CB8AC3E}">
        <p14:creationId xmlns:p14="http://schemas.microsoft.com/office/powerpoint/2010/main" val="34259436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8" name="文本框 7"/>
          <p:cNvSpPr txBox="1"/>
          <p:nvPr/>
        </p:nvSpPr>
        <p:spPr>
          <a:xfrm>
            <a:off x="1277043" y="861844"/>
            <a:ext cx="9463001" cy="3477875"/>
          </a:xfrm>
          <a:prstGeom prst="rect">
            <a:avLst/>
          </a:prstGeom>
          <a:noFill/>
        </p:spPr>
        <p:txBody>
          <a:bodyPr wrap="square" rtlCol="0">
            <a:spAutoFit/>
          </a:bodyPr>
          <a:lstStyle/>
          <a:p>
            <a:r>
              <a:rPr lang="zh-CN" altLang="en-US" sz="2000" kern="100" dirty="0">
                <a:latin typeface="微软雅黑" panose="020B0503020204020204" pitchFamily="34" charset="-122"/>
                <a:ea typeface="微软雅黑" panose="020B0503020204020204" pitchFamily="34" charset="-122"/>
                <a:cs typeface="Times New Roman" charset="0"/>
              </a:rPr>
              <a:t>故若真想写入多行，可以自己添加换行符</a:t>
            </a: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pP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err="1">
                <a:latin typeface="微软雅黑" panose="020B0503020204020204" pitchFamily="34" charset="-122"/>
                <a:ea typeface="微软雅黑" panose="020B0503020204020204" pitchFamily="34" charset="-122"/>
                <a:cs typeface="Times New Roman" charset="0"/>
              </a:rPr>
              <a:t>writelines</a:t>
            </a:r>
            <a:r>
              <a:rPr lang="en-US" altLang="zh-CN" sz="2000" kern="100" dirty="0">
                <a:latin typeface="微软雅黑" panose="020B0503020204020204" pitchFamily="34" charset="-122"/>
                <a:ea typeface="微软雅黑" panose="020B0503020204020204" pitchFamily="34" charset="-122"/>
                <a:cs typeface="Times New Roman" charset="0"/>
              </a:rPr>
              <a:t>()</a:t>
            </a:r>
            <a:r>
              <a:rPr lang="zh-CN" altLang="en-US" sz="2000" kern="100" dirty="0">
                <a:latin typeface="微软雅黑" panose="020B0503020204020204" pitchFamily="34" charset="-122"/>
                <a:ea typeface="微软雅黑" panose="020B0503020204020204" pitchFamily="34" charset="-122"/>
                <a:cs typeface="Times New Roman" charset="0"/>
              </a:rPr>
              <a:t>函数：</a:t>
            </a:r>
            <a:r>
              <a:rPr lang="zh-CN" altLang="zh-CN" sz="2000" kern="100" dirty="0">
                <a:latin typeface="微软雅黑" panose="020B0503020204020204" pitchFamily="34" charset="-122"/>
                <a:ea typeface="微软雅黑" panose="020B0503020204020204" pitchFamily="34" charset="-122"/>
                <a:cs typeface="Times New Roman" charset="0"/>
              </a:rPr>
              <a:t>可以把列表中的字符串写入文件，注意是连续写入文件，没有换行</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0" name="文本框 9"/>
          <p:cNvSpPr txBox="1">
            <a:spLocks noChangeArrowheads="1"/>
          </p:cNvSpPr>
          <p:nvPr/>
        </p:nvSpPr>
        <p:spPr bwMode="auto">
          <a:xfrm>
            <a:off x="2011774" y="1371571"/>
            <a:ext cx="6209513"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程序：通过</a:t>
            </a:r>
            <a:r>
              <a:rPr lang="en-US" sz="1600" b="1" kern="100" dirty="0">
                <a:effectLst/>
                <a:latin typeface="微软雅黑" panose="020B0503020204020204" pitchFamily="34" charset="-122"/>
                <a:ea typeface="微软雅黑" panose="020B0503020204020204" pitchFamily="34" charset="-122"/>
                <a:cs typeface="Times New Roman" charset="0"/>
              </a:rPr>
              <a:t>write</a:t>
            </a:r>
            <a:r>
              <a:rPr lang="zh-CN" sz="1600" b="1" kern="100" dirty="0">
                <a:effectLst/>
                <a:latin typeface="微软雅黑" panose="020B0503020204020204" pitchFamily="34" charset="-122"/>
                <a:ea typeface="微软雅黑" panose="020B0503020204020204" pitchFamily="34" charset="-122"/>
                <a:cs typeface="Times New Roman" charset="0"/>
              </a:rPr>
              <a:t>函数写入多行</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f=open("F:/</a:t>
            </a:r>
            <a:r>
              <a:rPr lang="en-US" sz="1600" kern="100" dirty="0" err="1">
                <a:effectLst/>
                <a:latin typeface="微软雅黑" panose="020B0503020204020204" pitchFamily="34" charset="-122"/>
                <a:ea typeface="微软雅黑" panose="020B0503020204020204" pitchFamily="34" charset="-122"/>
                <a:cs typeface="Times New Roman" charset="0"/>
              </a:rPr>
              <a:t>newfile.txt",'w</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我喜欢使用</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编程</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npython</a:t>
            </a:r>
            <a:r>
              <a:rPr lang="zh-CN" sz="1600" kern="100" dirty="0">
                <a:effectLst/>
                <a:latin typeface="微软雅黑" panose="020B0503020204020204" pitchFamily="34" charset="-122"/>
                <a:ea typeface="微软雅黑" panose="020B0503020204020204" pitchFamily="34" charset="-122"/>
                <a:cs typeface="Times New Roman" charset="0"/>
              </a:rPr>
              <a:t>有很多优点</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file.txt</a:t>
            </a:r>
            <a:r>
              <a:rPr lang="zh-CN" sz="1600" kern="100" dirty="0">
                <a:effectLst/>
                <a:latin typeface="微软雅黑" panose="020B0503020204020204" pitchFamily="34" charset="-122"/>
                <a:ea typeface="微软雅黑" panose="020B0503020204020204" pitchFamily="34" charset="-122"/>
                <a:cs typeface="Times New Roman" charset="0"/>
              </a:rPr>
              <a:t>文件内容如下</a:t>
            </a:r>
          </a:p>
          <a:p>
            <a:pPr indent="266700" algn="just">
              <a:spcAft>
                <a:spcPts val="0"/>
              </a:spcAft>
            </a:pPr>
            <a:r>
              <a:rPr lang="zh-CN" sz="1600" kern="100" dirty="0">
                <a:effectLst/>
                <a:latin typeface="微软雅黑" panose="020B0503020204020204" pitchFamily="34" charset="-122"/>
                <a:ea typeface="微软雅黑" panose="020B0503020204020204" pitchFamily="34" charset="-122"/>
                <a:cs typeface="Times New Roman" charset="0"/>
              </a:rPr>
              <a:t>我喜欢使用</a:t>
            </a: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编程</a:t>
            </a: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python</a:t>
            </a:r>
            <a:r>
              <a:rPr lang="zh-CN" sz="1600" kern="100" dirty="0">
                <a:effectLst/>
                <a:latin typeface="微软雅黑" panose="020B0503020204020204" pitchFamily="34" charset="-122"/>
                <a:ea typeface="微软雅黑" panose="020B0503020204020204" pitchFamily="34" charset="-122"/>
                <a:cs typeface="Times New Roman" charset="0"/>
              </a:rPr>
              <a:t>有很多优点</a:t>
            </a:r>
          </a:p>
        </p:txBody>
      </p:sp>
      <p:sp>
        <p:nvSpPr>
          <p:cNvPr id="12" name="文本框 11"/>
          <p:cNvSpPr txBox="1">
            <a:spLocks noChangeArrowheads="1"/>
          </p:cNvSpPr>
          <p:nvPr/>
        </p:nvSpPr>
        <p:spPr bwMode="auto">
          <a:xfrm>
            <a:off x="2011773" y="4506180"/>
            <a:ext cx="6209513"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err="1">
                <a:effectLst/>
                <a:latin typeface="微软雅黑" panose="020B0503020204020204" pitchFamily="34" charset="-122"/>
                <a:ea typeface="微软雅黑" panose="020B0503020204020204" pitchFamily="34" charset="-122"/>
                <a:cs typeface="Times New Roman" charset="0"/>
              </a:rPr>
              <a:t>writelines</a:t>
            </a:r>
            <a:r>
              <a:rPr lang="zh-CN" sz="1600" b="1" kern="100" dirty="0">
                <a:effectLst/>
                <a:latin typeface="微软雅黑" panose="020B0503020204020204" pitchFamily="34" charset="-122"/>
                <a:ea typeface="微软雅黑" panose="020B0503020204020204" pitchFamily="34" charset="-122"/>
                <a:cs typeface="Times New Roman" charset="0"/>
              </a:rPr>
              <a:t>函数的使用</a:t>
            </a:r>
            <a:r>
              <a:rPr lang="en-US" sz="1600" b="1" kern="100" dirty="0">
                <a:effectLst/>
                <a:latin typeface="微软雅黑" panose="020B0503020204020204" pitchFamily="34" charset="-122"/>
                <a:ea typeface="微软雅黑" panose="020B0503020204020204" pitchFamily="34" charset="-122"/>
                <a:cs typeface="Times New Roman" charset="0"/>
              </a:rPr>
              <a:t> &gt;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L=["</a:t>
            </a:r>
            <a:r>
              <a:rPr lang="en-US" sz="1600" kern="100" dirty="0" err="1">
                <a:effectLst/>
                <a:latin typeface="微软雅黑" panose="020B0503020204020204" pitchFamily="34" charset="-122"/>
                <a:ea typeface="微软雅黑" panose="020B0503020204020204" pitchFamily="34" charset="-122"/>
                <a:cs typeface="Times New Roman" charset="0"/>
              </a:rPr>
              <a:t>abc</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def</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f=open("F:/</a:t>
            </a:r>
            <a:r>
              <a:rPr lang="en-US" sz="1600" kern="100" dirty="0" err="1">
                <a:effectLst/>
                <a:latin typeface="微软雅黑" panose="020B0503020204020204" pitchFamily="34" charset="-122"/>
                <a:ea typeface="微软雅黑" panose="020B0503020204020204" pitchFamily="34" charset="-122"/>
                <a:cs typeface="Times New Roman" charset="0"/>
              </a:rPr>
              <a:t>newfile.txt",'w</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f.writelines</a:t>
            </a:r>
            <a:r>
              <a:rPr lang="en-US" sz="1600" kern="100" dirty="0">
                <a:effectLst/>
                <a:latin typeface="微软雅黑" panose="020B0503020204020204" pitchFamily="34" charset="-122"/>
                <a:ea typeface="微软雅黑" panose="020B0503020204020204" pitchFamily="34" charset="-122"/>
                <a:cs typeface="Times New Roman" charset="0"/>
              </a:rPr>
              <a:t>(L)</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abcdef</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file.txt</a:t>
            </a:r>
            <a:r>
              <a:rPr lang="zh-CN" sz="1600" kern="100" dirty="0">
                <a:effectLst/>
                <a:latin typeface="微软雅黑" panose="020B0503020204020204" pitchFamily="34" charset="-122"/>
                <a:ea typeface="微软雅黑" panose="020B0503020204020204" pitchFamily="34" charset="-122"/>
                <a:cs typeface="Times New Roman" charset="0"/>
              </a:rPr>
              <a:t>文件内容</a:t>
            </a:r>
          </a:p>
        </p:txBody>
      </p:sp>
    </p:spTree>
    <p:extLst>
      <p:ext uri="{BB962C8B-B14F-4D97-AF65-F5344CB8AC3E}">
        <p14:creationId xmlns:p14="http://schemas.microsoft.com/office/powerpoint/2010/main" val="10290384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6" name="文本框 5"/>
          <p:cNvSpPr txBox="1"/>
          <p:nvPr/>
        </p:nvSpPr>
        <p:spPr>
          <a:xfrm>
            <a:off x="1138844" y="1117457"/>
            <a:ext cx="9734203" cy="4893647"/>
          </a:xfrm>
          <a:prstGeom prst="rect">
            <a:avLst/>
          </a:prstGeom>
          <a:noFill/>
        </p:spPr>
        <p:txBody>
          <a:bodyPr wrap="square" rtlCol="0">
            <a:spAutoFit/>
          </a:bodyPr>
          <a:lstStyle/>
          <a:p>
            <a:pPr>
              <a:lnSpc>
                <a:spcPct val="120000"/>
              </a:lnSpc>
            </a:pP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3</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cs typeface="Times New Roman" charset="0"/>
              </a:rPr>
              <a:t>print()</a:t>
            </a:r>
            <a:r>
              <a:rPr lang="zh-CN" altLang="en-US" sz="2000" kern="100" dirty="0">
                <a:latin typeface="微软雅黑" panose="020B0503020204020204" pitchFamily="34" charset="-122"/>
                <a:ea typeface="微软雅黑" panose="020B0503020204020204" pitchFamily="34" charset="-122"/>
                <a:cs typeface="Times New Roman" charset="0"/>
              </a:rPr>
              <a:t>函数：完整形式为</a:t>
            </a:r>
            <a:r>
              <a:rPr lang="en-US" altLang="zh-CN" sz="2000" kern="100" dirty="0">
                <a:latin typeface="微软雅黑" panose="020B0503020204020204" pitchFamily="34" charset="-122"/>
                <a:ea typeface="微软雅黑" panose="020B0503020204020204" pitchFamily="34" charset="-122"/>
              </a:rPr>
              <a:t>print(</a:t>
            </a:r>
            <a:r>
              <a:rPr lang="en-US" altLang="zh-CN" sz="2000" kern="100" dirty="0" err="1">
                <a:latin typeface="微软雅黑" panose="020B0503020204020204" pitchFamily="34" charset="-122"/>
                <a:ea typeface="微软雅黑" panose="020B0503020204020204" pitchFamily="34" charset="-122"/>
              </a:rPr>
              <a:t>objects,sep,end,file,flush</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 print</a:t>
            </a:r>
            <a:r>
              <a:rPr lang="zh-CN" altLang="zh-CN" sz="2000" kern="100" dirty="0">
                <a:latin typeface="微软雅黑" panose="020B0503020204020204" pitchFamily="34" charset="-122"/>
                <a:ea typeface="微软雅黑" panose="020B0503020204020204" pitchFamily="34" charset="-122"/>
                <a:cs typeface="Times New Roman" charset="0"/>
              </a:rPr>
              <a:t>函数不</a:t>
            </a:r>
            <a:r>
              <a:rPr lang="zh-CN" altLang="en-US" sz="2000" kern="100" dirty="0">
                <a:latin typeface="微软雅黑" panose="020B0503020204020204" pitchFamily="34" charset="-122"/>
                <a:ea typeface="微软雅黑" panose="020B0503020204020204" pitchFamily="34" charset="-122"/>
                <a:cs typeface="Times New Roman" charset="0"/>
              </a:rPr>
              <a:t>仅</a:t>
            </a:r>
            <a:r>
              <a:rPr lang="zh-CN" altLang="zh-CN" sz="2000" kern="100" dirty="0">
                <a:latin typeface="微软雅黑" panose="020B0503020204020204" pitchFamily="34" charset="-122"/>
                <a:ea typeface="微软雅黑" panose="020B0503020204020204" pitchFamily="34" charset="-122"/>
                <a:cs typeface="Times New Roman" charset="0"/>
              </a:rPr>
              <a:t>能够将信息输出到屏幕上，我们还可以通过传参的方式让</a:t>
            </a:r>
            <a:r>
              <a:rPr lang="en-US" altLang="zh-CN" sz="2000" kern="100" dirty="0">
                <a:latin typeface="微软雅黑" panose="020B0503020204020204" pitchFamily="34" charset="-122"/>
                <a:ea typeface="微软雅黑" panose="020B0503020204020204" pitchFamily="34" charset="-122"/>
              </a:rPr>
              <a:t>print</a:t>
            </a:r>
            <a:r>
              <a:rPr lang="zh-CN" altLang="zh-CN" sz="2000" kern="100" dirty="0">
                <a:latin typeface="微软雅黑" panose="020B0503020204020204" pitchFamily="34" charset="-122"/>
                <a:ea typeface="微软雅黑" panose="020B0503020204020204" pitchFamily="34" charset="-122"/>
                <a:cs typeface="Times New Roman" charset="0"/>
              </a:rPr>
              <a:t>函数将信息输出到文件中</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r>
              <a:rPr lang="zh-CN" altLang="en-US" sz="2000" kern="100" dirty="0">
                <a:latin typeface="微软雅黑" panose="020B0503020204020204" pitchFamily="34" charset="-122"/>
                <a:ea typeface="微软雅黑" panose="020B0503020204020204" pitchFamily="34" charset="-122"/>
              </a:rPr>
              <a:t>        </a:t>
            </a:r>
            <a:r>
              <a:rPr lang="en-US" altLang="zh-CN" sz="2000" kern="100" dirty="0">
                <a:latin typeface="微软雅黑" panose="020B0503020204020204" pitchFamily="34" charset="-122"/>
                <a:ea typeface="微软雅黑" panose="020B0503020204020204" pitchFamily="34" charset="-122"/>
              </a:rPr>
              <a:t>file</a:t>
            </a:r>
            <a:r>
              <a:rPr lang="zh-CN" altLang="zh-CN" sz="2000" kern="100" dirty="0">
                <a:latin typeface="微软雅黑" panose="020B0503020204020204" pitchFamily="34" charset="-122"/>
                <a:ea typeface="微软雅黑" panose="020B0503020204020204" pitchFamily="34" charset="-122"/>
                <a:cs typeface="Times New Roman" charset="0"/>
              </a:rPr>
              <a:t>参数用于将文本输入到某些对象中，可以是文件（注意文件的路径要写对），也可以是数据流等等，默认是输出到屏幕（即</a:t>
            </a:r>
            <a:r>
              <a:rPr lang="en-US" altLang="zh-CN" sz="2000" kern="100" dirty="0" err="1">
                <a:latin typeface="微软雅黑" panose="020B0503020204020204" pitchFamily="34" charset="-122"/>
                <a:ea typeface="微软雅黑" panose="020B0503020204020204" pitchFamily="34" charset="-122"/>
              </a:rPr>
              <a:t>sys.stdout</a:t>
            </a:r>
            <a:r>
              <a:rPr lang="zh-CN" altLang="zh-CN" sz="2000" kern="100" dirty="0">
                <a:latin typeface="微软雅黑" panose="020B0503020204020204" pitchFamily="34" charset="-122"/>
                <a:ea typeface="微软雅黑" panose="020B0503020204020204" pitchFamily="34" charset="-122"/>
                <a:cs typeface="Times New Roman" charset="0"/>
              </a:rPr>
              <a:t>）。见</a:t>
            </a:r>
            <a:r>
              <a:rPr lang="en-US" altLang="zh-CN" sz="2000" kern="100" dirty="0">
                <a:latin typeface="微软雅黑" panose="020B0503020204020204" pitchFamily="34" charset="-122"/>
                <a:ea typeface="微软雅黑" panose="020B0503020204020204" pitchFamily="34" charset="-122"/>
              </a:rPr>
              <a:t>&lt;</a:t>
            </a:r>
            <a:r>
              <a:rPr lang="zh-CN" altLang="zh-CN" sz="2000" kern="100" dirty="0">
                <a:latin typeface="微软雅黑" panose="020B0503020204020204" pitchFamily="34" charset="-122"/>
                <a:ea typeface="微软雅黑" panose="020B0503020204020204" pitchFamily="34" charset="-122"/>
                <a:cs typeface="Times New Roman" charset="0"/>
              </a:rPr>
              <a:t>程序：</a:t>
            </a:r>
            <a:r>
              <a:rPr lang="en-US" altLang="zh-CN" sz="2000" kern="100" dirty="0">
                <a:latin typeface="微软雅黑" panose="020B0503020204020204" pitchFamily="34" charset="-122"/>
                <a:ea typeface="微软雅黑" panose="020B0503020204020204" pitchFamily="34" charset="-122"/>
              </a:rPr>
              <a:t>print</a:t>
            </a:r>
            <a:r>
              <a:rPr lang="zh-CN" altLang="zh-CN" sz="2000" kern="100" dirty="0">
                <a:latin typeface="微软雅黑" panose="020B0503020204020204" pitchFamily="34" charset="-122"/>
                <a:ea typeface="微软雅黑" panose="020B0503020204020204" pitchFamily="34" charset="-122"/>
                <a:cs typeface="Times New Roman" charset="0"/>
              </a:rPr>
              <a:t>到文件中</a:t>
            </a:r>
            <a:r>
              <a:rPr lang="en-US" altLang="zh-CN" sz="2000" kern="100" dirty="0">
                <a:latin typeface="微软雅黑" panose="020B0503020204020204" pitchFamily="34" charset="-122"/>
                <a:ea typeface="微软雅黑" panose="020B0503020204020204" pitchFamily="34" charset="-122"/>
              </a:rPr>
              <a:t>&gt;</a:t>
            </a:r>
            <a:r>
              <a:rPr lang="zh-CN" altLang="zh-CN" sz="2000" kern="100" dirty="0">
                <a:latin typeface="微软雅黑" panose="020B0503020204020204" pitchFamily="34" charset="-122"/>
                <a:ea typeface="微软雅黑" panose="020B0503020204020204" pitchFamily="34" charset="-122"/>
                <a:cs typeface="Times New Roman" charset="0"/>
              </a:rPr>
              <a:t>，我们打开了文件</a:t>
            </a:r>
            <a:r>
              <a:rPr lang="en-US" altLang="zh-CN" sz="2000" kern="100" dirty="0">
                <a:latin typeface="微软雅黑" panose="020B0503020204020204" pitchFamily="34" charset="-122"/>
                <a:ea typeface="微软雅黑" panose="020B0503020204020204" pitchFamily="34" charset="-122"/>
              </a:rPr>
              <a:t>f</a:t>
            </a:r>
            <a:r>
              <a:rPr lang="zh-CN" altLang="zh-CN" sz="2000" kern="100" dirty="0">
                <a:latin typeface="微软雅黑" panose="020B0503020204020204" pitchFamily="34" charset="-122"/>
                <a:ea typeface="微软雅黑" panose="020B0503020204020204" pitchFamily="34" charset="-122"/>
                <a:cs typeface="Times New Roman" charset="0"/>
              </a:rPr>
              <a:t>，接着将字符</a:t>
            </a: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charset="0"/>
              </a:rPr>
              <a:t>输出到文件</a:t>
            </a:r>
            <a:r>
              <a:rPr lang="en-US" altLang="zh-CN" sz="2000" kern="100" dirty="0">
                <a:latin typeface="微软雅黑" panose="020B0503020204020204" pitchFamily="34" charset="-122"/>
                <a:ea typeface="微软雅黑" panose="020B0503020204020204" pitchFamily="34" charset="-122"/>
              </a:rPr>
              <a:t>f</a:t>
            </a:r>
            <a:r>
              <a:rPr lang="zh-CN" altLang="zh-CN" sz="2000" kern="100" dirty="0">
                <a:latin typeface="微软雅黑" panose="020B0503020204020204" pitchFamily="34" charset="-122"/>
                <a:ea typeface="微软雅黑" panose="020B0503020204020204" pitchFamily="34" charset="-122"/>
                <a:cs typeface="Times New Roman" charset="0"/>
              </a:rPr>
              <a:t>中</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r>
              <a:rPr lang="zh-CN" altLang="en-US" sz="2000" kern="100" dirty="0">
                <a:latin typeface="微软雅黑" panose="020B0503020204020204" pitchFamily="34" charset="-122"/>
                <a:ea typeface="微软雅黑" panose="020B0503020204020204" pitchFamily="34" charset="-122"/>
                <a:cs typeface="Times New Roman" charset="0"/>
              </a:rPr>
              <a:t>         </a:t>
            </a:r>
            <a:r>
              <a:rPr lang="en-US" altLang="zh-CN" sz="2000" kern="100" dirty="0">
                <a:latin typeface="微软雅黑" panose="020B0503020204020204" pitchFamily="34" charset="-122"/>
                <a:ea typeface="微软雅黑" panose="020B0503020204020204" pitchFamily="34" charset="-122"/>
              </a:rPr>
              <a:t>flush</a:t>
            </a:r>
            <a:r>
              <a:rPr lang="zh-CN" altLang="zh-CN" sz="2000" kern="100" dirty="0">
                <a:latin typeface="微软雅黑" panose="020B0503020204020204" pitchFamily="34" charset="-122"/>
                <a:ea typeface="微软雅黑" panose="020B0503020204020204" pitchFamily="34" charset="-122"/>
                <a:cs typeface="Times New Roman" charset="0"/>
              </a:rPr>
              <a:t>参数的值只能是</a:t>
            </a:r>
            <a:r>
              <a:rPr lang="en-US" altLang="zh-CN" sz="2000" kern="100" dirty="0">
                <a:latin typeface="微软雅黑" panose="020B0503020204020204" pitchFamily="34" charset="-122"/>
                <a:ea typeface="微软雅黑" panose="020B0503020204020204" pitchFamily="34" charset="-122"/>
              </a:rPr>
              <a:t>True</a:t>
            </a:r>
            <a:r>
              <a:rPr lang="zh-CN" altLang="zh-CN" sz="2000" kern="100" dirty="0">
                <a:latin typeface="微软雅黑" panose="020B0503020204020204" pitchFamily="34" charset="-122"/>
                <a:ea typeface="微软雅黑" panose="020B0503020204020204" pitchFamily="34" charset="-122"/>
                <a:cs typeface="Times New Roman" charset="0"/>
              </a:rPr>
              <a:t>或</a:t>
            </a:r>
            <a:r>
              <a:rPr lang="en-US" altLang="zh-CN" sz="2000" kern="100" dirty="0">
                <a:latin typeface="微软雅黑" panose="020B0503020204020204" pitchFamily="34" charset="-122"/>
                <a:ea typeface="微软雅黑" panose="020B0503020204020204" pitchFamily="34" charset="-122"/>
              </a:rPr>
              <a:t>False</a:t>
            </a:r>
            <a:r>
              <a:rPr lang="zh-CN" altLang="zh-CN" sz="2000" kern="100" dirty="0">
                <a:latin typeface="微软雅黑" panose="020B0503020204020204" pitchFamily="34" charset="-122"/>
                <a:ea typeface="微软雅黑" panose="020B0503020204020204" pitchFamily="34" charset="-122"/>
                <a:cs typeface="Times New Roman" charset="0"/>
              </a:rPr>
              <a:t>，默认为</a:t>
            </a:r>
            <a:r>
              <a:rPr lang="en-US" altLang="zh-CN" sz="2000" kern="100" dirty="0">
                <a:latin typeface="微软雅黑" panose="020B0503020204020204" pitchFamily="34" charset="-122"/>
                <a:ea typeface="微软雅黑" panose="020B0503020204020204" pitchFamily="34" charset="-122"/>
              </a:rPr>
              <a:t>False</a:t>
            </a:r>
            <a:r>
              <a:rPr lang="zh-CN" altLang="zh-CN" sz="2000" kern="100" dirty="0">
                <a:latin typeface="微软雅黑" panose="020B0503020204020204" pitchFamily="34" charset="-122"/>
                <a:ea typeface="微软雅黑" panose="020B0503020204020204" pitchFamily="34" charset="-122"/>
                <a:cs typeface="Times New Roman" charset="0"/>
              </a:rPr>
              <a:t>，表示是否立刻将输出语句输入到参数</a:t>
            </a:r>
            <a:r>
              <a:rPr lang="en-US" altLang="zh-CN" sz="2000" kern="100" dirty="0">
                <a:latin typeface="微软雅黑" panose="020B0503020204020204" pitchFamily="34" charset="-122"/>
                <a:ea typeface="微软雅黑" panose="020B0503020204020204" pitchFamily="34" charset="-122"/>
              </a:rPr>
              <a:t>file</a:t>
            </a:r>
            <a:r>
              <a:rPr lang="zh-CN" altLang="zh-CN" sz="2000" kern="100" dirty="0">
                <a:latin typeface="微软雅黑" panose="020B0503020204020204" pitchFamily="34" charset="-122"/>
                <a:ea typeface="微软雅黑" panose="020B0503020204020204" pitchFamily="34" charset="-122"/>
                <a:cs typeface="Times New Roman" charset="0"/>
              </a:rPr>
              <a:t>指向的对象中</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Times New Roman" charset="0"/>
              </a:rPr>
              <a:t>False</a:t>
            </a:r>
            <a:r>
              <a:rPr lang="zh-CN" altLang="en-US" sz="2000" dirty="0">
                <a:latin typeface="微软雅黑" panose="020B0503020204020204" pitchFamily="34" charset="-122"/>
                <a:ea typeface="微软雅黑" panose="020B0503020204020204" pitchFamily="34" charset="-122"/>
              </a:rPr>
              <a:t>表示在执行</a:t>
            </a:r>
            <a:r>
              <a:rPr lang="en-US" altLang="zh-CN" sz="2000" dirty="0" err="1">
                <a:latin typeface="微软雅黑" panose="020B0503020204020204" pitchFamily="34" charset="-122"/>
                <a:ea typeface="微软雅黑" panose="020B0503020204020204" pitchFamily="34" charset="-122"/>
                <a:cs typeface="Times New Roman" charset="0"/>
              </a:rPr>
              <a:t>f.close</a:t>
            </a:r>
            <a:r>
              <a:rPr lang="en-US" altLang="zh-CN" sz="2000" dirty="0">
                <a:latin typeface="微软雅黑" panose="020B0503020204020204" pitchFamily="34" charset="-122"/>
                <a:ea typeface="微软雅黑" panose="020B0503020204020204" pitchFamily="34" charset="-122"/>
                <a:cs typeface="Times New Roman" charset="0"/>
              </a:rPr>
              <a:t>()</a:t>
            </a:r>
            <a:r>
              <a:rPr lang="zh-CN" altLang="en-US" sz="2000" dirty="0">
                <a:latin typeface="微软雅黑" panose="020B0503020204020204" pitchFamily="34" charset="-122"/>
                <a:ea typeface="微软雅黑" panose="020B0503020204020204" pitchFamily="34" charset="-122"/>
              </a:rPr>
              <a:t>之前内容不会马上被写入文件中）</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9" name="文本框 8"/>
          <p:cNvSpPr txBox="1">
            <a:spLocks noChangeArrowheads="1"/>
          </p:cNvSpPr>
          <p:nvPr/>
        </p:nvSpPr>
        <p:spPr bwMode="auto">
          <a:xfrm>
            <a:off x="2492712" y="3439246"/>
            <a:ext cx="6760407" cy="1274195"/>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20000"/>
              </a:lnSpc>
              <a:spcAft>
                <a:spcPts val="0"/>
              </a:spcAft>
            </a:pPr>
            <a:r>
              <a:rPr lang="en-US" sz="1600" b="1" kern="100">
                <a:effectLst/>
                <a:latin typeface="微软雅黑" panose="020B0503020204020204" pitchFamily="34" charset="-122"/>
                <a:ea typeface="微软雅黑" panose="020B0503020204020204" pitchFamily="34" charset="-122"/>
                <a:cs typeface="Times New Roman" charset="0"/>
              </a:rPr>
              <a:t>#&lt;</a:t>
            </a:r>
            <a:r>
              <a:rPr lang="zh-CN" sz="1600" b="1" kern="100">
                <a:effectLst/>
                <a:latin typeface="微软雅黑" panose="020B0503020204020204" pitchFamily="34" charset="-122"/>
                <a:ea typeface="微软雅黑" panose="020B0503020204020204" pitchFamily="34" charset="-122"/>
                <a:cs typeface="Times New Roman" charset="0"/>
              </a:rPr>
              <a:t>程序：</a:t>
            </a:r>
            <a:r>
              <a:rPr lang="en-US" sz="1600" b="1" kern="100">
                <a:effectLst/>
                <a:latin typeface="微软雅黑" panose="020B0503020204020204" pitchFamily="34" charset="-122"/>
                <a:ea typeface="微软雅黑" panose="020B0503020204020204" pitchFamily="34" charset="-122"/>
                <a:cs typeface="Times New Roman" charset="0"/>
              </a:rPr>
              <a:t>print</a:t>
            </a:r>
            <a:r>
              <a:rPr lang="zh-CN" sz="1600" b="1" kern="100">
                <a:effectLst/>
                <a:latin typeface="微软雅黑" panose="020B0503020204020204" pitchFamily="34" charset="-122"/>
                <a:ea typeface="微软雅黑" panose="020B0503020204020204" pitchFamily="34" charset="-122"/>
                <a:cs typeface="Times New Roman" charset="0"/>
              </a:rPr>
              <a:t>到文件中</a:t>
            </a:r>
            <a:r>
              <a:rPr lang="en-US" sz="1600" b="1" kern="100">
                <a:effectLst/>
                <a:latin typeface="微软雅黑" panose="020B0503020204020204" pitchFamily="34" charset="-122"/>
                <a:ea typeface="微软雅黑" panose="020B0503020204020204" pitchFamily="34" charset="-122"/>
                <a:cs typeface="Times New Roman" charset="0"/>
              </a:rPr>
              <a:t>&gt;</a:t>
            </a:r>
            <a:endParaRPr lang="zh-CN" sz="1600" kern="10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a:effectLst/>
                <a:latin typeface="微软雅黑" panose="020B0503020204020204" pitchFamily="34" charset="-122"/>
                <a:ea typeface="微软雅黑" panose="020B0503020204020204" pitchFamily="34" charset="-122"/>
                <a:cs typeface="Times New Roman" charset="0"/>
              </a:rPr>
              <a:t>f = open("F:/newfile.txt",'r+')</a:t>
            </a:r>
            <a:endParaRPr lang="zh-CN" sz="1600" kern="10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a:effectLst/>
                <a:latin typeface="微软雅黑" panose="020B0503020204020204" pitchFamily="34" charset="-122"/>
                <a:ea typeface="微软雅黑" panose="020B0503020204020204" pitchFamily="34" charset="-122"/>
                <a:cs typeface="Times New Roman" charset="0"/>
              </a:rPr>
              <a:t>print("a",file=f)   #</a:t>
            </a:r>
            <a:r>
              <a:rPr lang="zh-CN" sz="1600" kern="100">
                <a:effectLst/>
                <a:latin typeface="微软雅黑" panose="020B0503020204020204" pitchFamily="34" charset="-122"/>
                <a:ea typeface="微软雅黑" panose="020B0503020204020204" pitchFamily="34" charset="-122"/>
                <a:cs typeface="Times New Roman" charset="0"/>
              </a:rPr>
              <a:t>将“</a:t>
            </a:r>
            <a:r>
              <a:rPr lang="en-US" sz="1600" kern="100">
                <a:effectLst/>
                <a:latin typeface="微软雅黑" panose="020B0503020204020204" pitchFamily="34" charset="-122"/>
                <a:ea typeface="微软雅黑" panose="020B0503020204020204" pitchFamily="34" charset="-122"/>
                <a:cs typeface="Times New Roman" charset="0"/>
              </a:rPr>
              <a:t>a</a:t>
            </a:r>
            <a:r>
              <a:rPr lang="zh-CN" sz="1600" kern="100">
                <a:effectLst/>
                <a:latin typeface="微软雅黑" panose="020B0503020204020204" pitchFamily="34" charset="-122"/>
                <a:ea typeface="微软雅黑" panose="020B0503020204020204" pitchFamily="34" charset="-122"/>
                <a:cs typeface="Times New Roman" charset="0"/>
              </a:rPr>
              <a:t>”输出到文件中</a:t>
            </a:r>
          </a:p>
          <a:p>
            <a:pPr indent="266700" algn="just">
              <a:lnSpc>
                <a:spcPct val="120000"/>
              </a:lnSpc>
              <a:spcAft>
                <a:spcPts val="0"/>
              </a:spcAft>
            </a:pPr>
            <a:r>
              <a:rPr lang="en-US" sz="1600" kern="100">
                <a:effectLst/>
                <a:latin typeface="微软雅黑" panose="020B0503020204020204" pitchFamily="34" charset="-122"/>
                <a:ea typeface="微软雅黑" panose="020B0503020204020204" pitchFamily="34" charset="-122"/>
                <a:cs typeface="Times New Roman" charset="0"/>
              </a:rPr>
              <a:t>f.close()</a:t>
            </a:r>
            <a:endParaRPr lang="zh-CN" sz="1600" kern="100">
              <a:effectLst/>
              <a:latin typeface="微软雅黑" panose="020B0503020204020204" pitchFamily="34" charset="-122"/>
              <a:ea typeface="微软雅黑" panose="020B0503020204020204" pitchFamily="34" charset="-122"/>
              <a:cs typeface="Times New Roman" charset="0"/>
            </a:endParaRPr>
          </a:p>
        </p:txBody>
      </p:sp>
      <p:sp>
        <p:nvSpPr>
          <p:cNvPr id="5" name="文本框 4"/>
          <p:cNvSpPr txBox="1">
            <a:spLocks noChangeArrowheads="1"/>
          </p:cNvSpPr>
          <p:nvPr/>
        </p:nvSpPr>
        <p:spPr bwMode="auto">
          <a:xfrm>
            <a:off x="2429821" y="5712560"/>
            <a:ext cx="6757500" cy="830997"/>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print</a:t>
            </a:r>
            <a:r>
              <a:rPr lang="zh-CN" sz="1600" b="1" kern="100" dirty="0">
                <a:effectLst/>
                <a:latin typeface="微软雅黑" panose="020B0503020204020204" pitchFamily="34" charset="-122"/>
                <a:ea typeface="微软雅黑" panose="020B0503020204020204" pitchFamily="34" charset="-122"/>
                <a:cs typeface="Times New Roman" charset="0"/>
              </a:rPr>
              <a:t>到文件中</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 = open</a:t>
            </a:r>
            <a:r>
              <a:rPr lang="en-US" sz="1600" kern="100" dirty="0">
                <a:latin typeface="微软雅黑" panose="020B0503020204020204" pitchFamily="34" charset="-122"/>
                <a:ea typeface="微软雅黑" panose="020B0503020204020204" pitchFamily="34" charset="-122"/>
                <a:cs typeface="Times New Roman" charset="0"/>
              </a:rPr>
              <a:t>("F</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a:latin typeface="微软雅黑" panose="020B0503020204020204" pitchFamily="34" charset="-122"/>
                <a:ea typeface="微软雅黑" panose="020B0503020204020204" pitchFamily="34" charset="-122"/>
                <a:cs typeface="Times New Roman" charset="0"/>
              </a:rPr>
              <a:t>newfile.txt",‘</a:t>
            </a:r>
            <a:r>
              <a:rPr lang="en-US" altLang="zh-CN" sz="1600" kern="100" dirty="0">
                <a:effectLst/>
                <a:latin typeface="微软雅黑" panose="020B0503020204020204" pitchFamily="34" charset="-122"/>
                <a:ea typeface="微软雅黑" panose="020B0503020204020204" pitchFamily="34" charset="-122"/>
                <a:cs typeface="Times New Roman" charset="0"/>
              </a:rPr>
              <a:t>w</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altLang="zh-CN" sz="1600" kern="100" dirty="0">
                <a:effectLst/>
                <a:latin typeface="微软雅黑" panose="020B0503020204020204" pitchFamily="34" charset="-122"/>
                <a:ea typeface="微软雅黑" panose="020B0503020204020204" pitchFamily="34" charset="-122"/>
                <a:cs typeface="Times New Roman" charset="0"/>
              </a:rPr>
              <a:t>#</a:t>
            </a:r>
            <a:r>
              <a:rPr lang="zh-CN" altLang="en-US" sz="1600" kern="100" dirty="0">
                <a:effectLst/>
                <a:latin typeface="微软雅黑" panose="020B0503020204020204" pitchFamily="34" charset="-122"/>
                <a:ea typeface="微软雅黑" panose="020B0503020204020204" pitchFamily="34" charset="-122"/>
                <a:cs typeface="Times New Roman" charset="0"/>
              </a:rPr>
              <a:t>打开文件，清空文件</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print</a:t>
            </a:r>
            <a:r>
              <a:rPr lang="en-US" sz="1600" kern="100" dirty="0">
                <a:latin typeface="微软雅黑" panose="020B0503020204020204" pitchFamily="34" charset="-122"/>
                <a:ea typeface="微软雅黑" panose="020B0503020204020204" pitchFamily="34" charset="-122"/>
                <a:cs typeface="Times New Roman" charset="0"/>
              </a:rPr>
              <a:t>(“</a:t>
            </a:r>
            <a:r>
              <a:rPr lang="en-US" sz="1600" kern="100" dirty="0" err="1">
                <a:latin typeface="微软雅黑" panose="020B0503020204020204" pitchFamily="34" charset="-122"/>
                <a:ea typeface="微软雅黑" panose="020B0503020204020204" pitchFamily="34" charset="-122"/>
                <a:cs typeface="Times New Roman" charset="0"/>
              </a:rPr>
              <a:t>a”,</a:t>
            </a:r>
            <a:r>
              <a:rPr lang="en-US" sz="1600" kern="100" dirty="0" err="1">
                <a:effectLst/>
                <a:latin typeface="微软雅黑" panose="020B0503020204020204" pitchFamily="34" charset="-122"/>
                <a:ea typeface="微软雅黑" panose="020B0503020204020204" pitchFamily="34" charset="-122"/>
                <a:cs typeface="Times New Roman" charset="0"/>
              </a:rPr>
              <a:t>file</a:t>
            </a:r>
            <a:r>
              <a:rPr lang="en-US" sz="1600" kern="100" dirty="0">
                <a:effectLst/>
                <a:latin typeface="微软雅黑" panose="020B0503020204020204" pitchFamily="34" charset="-122"/>
                <a:ea typeface="微软雅黑" panose="020B0503020204020204" pitchFamily="34" charset="-122"/>
                <a:cs typeface="Times New Roman" charset="0"/>
              </a:rPr>
              <a:t>=f</a:t>
            </a:r>
            <a:r>
              <a:rPr lang="zh-CN" altLang="en-US" sz="1600" kern="100" dirty="0">
                <a:effectLst/>
                <a:latin typeface="微软雅黑" panose="020B0503020204020204" pitchFamily="34" charset="-122"/>
                <a:ea typeface="微软雅黑" panose="020B0503020204020204" pitchFamily="34" charset="-122"/>
                <a:cs typeface="Times New Roman" charset="0"/>
              </a:rPr>
              <a:t>，</a:t>
            </a:r>
            <a:r>
              <a:rPr lang="en-US" altLang="zh-CN" sz="1600" kern="100" dirty="0">
                <a:effectLst/>
                <a:latin typeface="微软雅黑" panose="020B0503020204020204" pitchFamily="34" charset="-122"/>
                <a:ea typeface="微软雅黑" panose="020B0503020204020204" pitchFamily="34" charset="-122"/>
                <a:cs typeface="Times New Roman" charset="0"/>
              </a:rPr>
              <a:t>flush=True</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立刻</a:t>
            </a:r>
            <a:r>
              <a:rPr lang="zh-CN" sz="1600" kern="100" dirty="0">
                <a:effectLst/>
                <a:latin typeface="微软雅黑" panose="020B0503020204020204" pitchFamily="34" charset="-122"/>
                <a:ea typeface="微软雅黑" panose="020B0503020204020204" pitchFamily="34" charset="-122"/>
                <a:cs typeface="Times New Roman" charset="0"/>
              </a:rPr>
              <a:t>将“</a:t>
            </a:r>
            <a:r>
              <a:rPr lang="en-US" sz="1600" kern="100" dirty="0" err="1">
                <a:effectLst/>
                <a:latin typeface="微软雅黑" panose="020B0503020204020204" pitchFamily="34" charset="-122"/>
                <a:ea typeface="微软雅黑" panose="020B0503020204020204" pitchFamily="34" charset="-122"/>
                <a:cs typeface="Times New Roman" charset="0"/>
              </a:rPr>
              <a:t>a</a:t>
            </a:r>
            <a:r>
              <a:rPr lang="en-US" altLang="zh-CN" sz="1600" kern="100" dirty="0" err="1">
                <a:effectLst/>
                <a:latin typeface="微软雅黑" panose="020B0503020204020204" pitchFamily="34" charset="-122"/>
                <a:ea typeface="微软雅黑" panose="020B0503020204020204" pitchFamily="34" charset="-122"/>
                <a:cs typeface="Times New Roman" charset="0"/>
              </a:rPr>
              <a:t>bc</a:t>
            </a:r>
            <a:r>
              <a:rPr lang="zh-CN" sz="1600" kern="100" dirty="0">
                <a:effectLst/>
                <a:latin typeface="微软雅黑" panose="020B0503020204020204" pitchFamily="34" charset="-122"/>
                <a:ea typeface="微软雅黑" panose="020B0503020204020204" pitchFamily="34" charset="-122"/>
                <a:cs typeface="Times New Roman" charset="0"/>
              </a:rPr>
              <a:t>”输出到文件</a:t>
            </a:r>
          </a:p>
        </p:txBody>
      </p:sp>
    </p:spTree>
    <p:extLst>
      <p:ext uri="{BB962C8B-B14F-4D97-AF65-F5344CB8AC3E}">
        <p14:creationId xmlns:p14="http://schemas.microsoft.com/office/powerpoint/2010/main" val="8928355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读写文件</a:t>
            </a:r>
          </a:p>
        </p:txBody>
      </p:sp>
      <p:sp>
        <p:nvSpPr>
          <p:cNvPr id="5" name="文本框 4"/>
          <p:cNvSpPr txBox="1"/>
          <p:nvPr/>
        </p:nvSpPr>
        <p:spPr>
          <a:xfrm>
            <a:off x="1088130" y="795342"/>
            <a:ext cx="9735042" cy="4893647"/>
          </a:xfrm>
          <a:prstGeom prst="rect">
            <a:avLst/>
          </a:prstGeom>
          <a:noFill/>
        </p:spPr>
        <p:txBody>
          <a:bodyPr wrap="square" rtlCol="0">
            <a:spAutoFit/>
          </a:bodyPr>
          <a:lstStyle/>
          <a:p>
            <a:pPr>
              <a:lnSpc>
                <a:spcPct val="120000"/>
              </a:lnSpc>
            </a:pPr>
            <a:r>
              <a:rPr lang="zh-CN" altLang="en-US" sz="2000" kern="100" dirty="0">
                <a:latin typeface="微软雅黑" panose="020B0503020204020204" pitchFamily="34" charset="-122"/>
                <a:ea typeface="微软雅黑" panose="020B0503020204020204" pitchFamily="34" charset="-122"/>
                <a:cs typeface="Times New Roman" charset="0"/>
              </a:rPr>
              <a:t>实例</a:t>
            </a:r>
            <a:r>
              <a:rPr lang="en-US" altLang="zh-CN" sz="2000" kern="100" dirty="0">
                <a:latin typeface="微软雅黑" panose="020B0503020204020204" pitchFamily="34" charset="-122"/>
                <a:ea typeface="微软雅黑" panose="020B0503020204020204" pitchFamily="34" charset="-122"/>
                <a:cs typeface="Times New Roman" charset="0"/>
              </a:rPr>
              <a:t>2</a:t>
            </a:r>
            <a:r>
              <a:rPr lang="zh-CN" altLang="en-US" sz="2000" kern="100" dirty="0">
                <a:latin typeface="微软雅黑" panose="020B0503020204020204" pitchFamily="34" charset="-122"/>
                <a:ea typeface="微软雅黑" panose="020B0503020204020204" pitchFamily="34" charset="-122"/>
                <a:cs typeface="Times New Roman" charset="0"/>
              </a:rPr>
              <a:t>：将信息写入文件</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r>
              <a:rPr lang="zh-CN" altLang="zh-CN" sz="2000" kern="100" dirty="0">
                <a:latin typeface="微软雅黑" panose="020B0503020204020204" pitchFamily="34" charset="-122"/>
                <a:ea typeface="微软雅黑" panose="020B0503020204020204" pitchFamily="34" charset="-122"/>
                <a:cs typeface="Times New Roman" charset="0"/>
              </a:rPr>
              <a:t>将文件</a:t>
            </a:r>
            <a:r>
              <a:rPr lang="en-US" altLang="zh-CN" sz="2000" kern="100" dirty="0">
                <a:latin typeface="微软雅黑" panose="020B0503020204020204" pitchFamily="34" charset="-122"/>
                <a:ea typeface="微软雅黑" panose="020B0503020204020204" pitchFamily="34" charset="-122"/>
              </a:rPr>
              <a:t>file1.txt</a:t>
            </a:r>
            <a:r>
              <a:rPr lang="zh-CN" altLang="zh-CN" sz="2000" kern="100" dirty="0">
                <a:latin typeface="微软雅黑" panose="020B0503020204020204" pitchFamily="34" charset="-122"/>
                <a:ea typeface="微软雅黑" panose="020B0503020204020204" pitchFamily="34" charset="-122"/>
                <a:cs typeface="Times New Roman" charset="0"/>
              </a:rPr>
              <a:t>中首字符为“</a:t>
            </a:r>
            <a:r>
              <a:rPr lang="en-US" altLang="zh-CN" sz="2000" kern="100" dirty="0">
                <a:latin typeface="微软雅黑" panose="020B0503020204020204" pitchFamily="34" charset="-122"/>
                <a:ea typeface="微软雅黑" panose="020B0503020204020204" pitchFamily="34" charset="-122"/>
              </a:rPr>
              <a:t>3</a:t>
            </a:r>
            <a:r>
              <a:rPr lang="zh-CN" altLang="zh-CN" sz="2000" kern="100" dirty="0">
                <a:latin typeface="微软雅黑" panose="020B0503020204020204" pitchFamily="34" charset="-122"/>
                <a:ea typeface="微软雅黑" panose="020B0503020204020204" pitchFamily="34" charset="-122"/>
                <a:cs typeface="Times New Roman" charset="0"/>
              </a:rPr>
              <a:t>”的行中每一个数字加起来，不包括</a:t>
            </a:r>
            <a:r>
              <a:rPr lang="en-US" altLang="zh-CN" sz="2000" kern="100" dirty="0">
                <a:latin typeface="微软雅黑" panose="020B0503020204020204" pitchFamily="34" charset="-122"/>
                <a:ea typeface="微软雅黑" panose="020B0503020204020204" pitchFamily="34" charset="-122"/>
              </a:rPr>
              <a:t>3</a:t>
            </a:r>
            <a:r>
              <a:rPr lang="zh-CN" altLang="zh-CN" sz="2000" kern="100" dirty="0">
                <a:latin typeface="微软雅黑" panose="020B0503020204020204" pitchFamily="34" charset="-122"/>
                <a:ea typeface="微软雅黑" panose="020B0503020204020204" pitchFamily="34" charset="-122"/>
                <a:cs typeface="Times New Roman" charset="0"/>
              </a:rPr>
              <a:t>，即将“</a:t>
            </a:r>
            <a:r>
              <a:rPr lang="en-US" altLang="zh-CN" sz="2000" kern="100" dirty="0">
                <a:latin typeface="微软雅黑" panose="020B0503020204020204" pitchFamily="34" charset="-122"/>
                <a:ea typeface="微软雅黑" panose="020B0503020204020204" pitchFamily="34" charset="-122"/>
              </a:rPr>
              <a:t>10 5 19 20 37</a:t>
            </a:r>
            <a:r>
              <a:rPr lang="zh-CN" altLang="zh-CN" sz="2000" kern="100" dirty="0">
                <a:latin typeface="微软雅黑" panose="020B0503020204020204" pitchFamily="34" charset="-122"/>
                <a:ea typeface="微软雅黑" panose="020B0503020204020204" pitchFamily="34" charset="-122"/>
                <a:cs typeface="Times New Roman" charset="0"/>
              </a:rPr>
              <a:t>”相加；然后，将结果写入到文件末尾</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1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20000"/>
              </a:lnSpc>
            </a:pPr>
            <a:r>
              <a:rPr lang="zh-CN" altLang="en-US" sz="2000" kern="100" dirty="0">
                <a:latin typeface="微软雅黑" panose="020B0503020204020204" pitchFamily="34" charset="-122"/>
                <a:ea typeface="微软雅黑" panose="020B0503020204020204" pitchFamily="34" charset="-122"/>
                <a:cs typeface="Times New Roman" charset="0"/>
              </a:rPr>
              <a:t>注意：</a:t>
            </a:r>
            <a:r>
              <a:rPr lang="zh-CN" altLang="zh-CN" sz="2000" kern="100" dirty="0">
                <a:latin typeface="微软雅黑" panose="020B0503020204020204" pitchFamily="34" charset="-122"/>
                <a:ea typeface="微软雅黑" panose="020B0503020204020204" pitchFamily="34" charset="-122"/>
                <a:cs typeface="Times New Roman" charset="0"/>
              </a:rPr>
              <a:t>用</a:t>
            </a:r>
            <a:r>
              <a:rPr lang="en-US" altLang="zh-CN" sz="2000" kern="100" dirty="0" err="1">
                <a:latin typeface="微软雅黑" panose="020B0503020204020204" pitchFamily="34" charset="-122"/>
                <a:ea typeface="微软雅黑" panose="020B0503020204020204" pitchFamily="34" charset="-122"/>
              </a:rPr>
              <a:t>readlines</a:t>
            </a:r>
            <a:r>
              <a:rPr lang="zh-CN" altLang="zh-CN" sz="2000" kern="100" dirty="0">
                <a:latin typeface="微软雅黑" panose="020B0503020204020204" pitchFamily="34" charset="-122"/>
                <a:ea typeface="微软雅黑" panose="020B0503020204020204" pitchFamily="34" charset="-122"/>
                <a:cs typeface="Times New Roman" charset="0"/>
              </a:rPr>
              <a:t>读取文件以及</a:t>
            </a:r>
            <a:r>
              <a:rPr lang="en-US" altLang="zh-CN" sz="2000" kern="100" dirty="0">
                <a:latin typeface="微软雅黑" panose="020B0503020204020204" pitchFamily="34" charset="-122"/>
                <a:ea typeface="微软雅黑" panose="020B0503020204020204" pitchFamily="34" charset="-122"/>
              </a:rPr>
              <a:t>split</a:t>
            </a:r>
            <a:r>
              <a:rPr lang="zh-CN" altLang="zh-CN" sz="2000" kern="100" dirty="0">
                <a:latin typeface="微软雅黑" panose="020B0503020204020204" pitchFamily="34" charset="-122"/>
                <a:ea typeface="微软雅黑" panose="020B0503020204020204" pitchFamily="34" charset="-122"/>
                <a:cs typeface="Times New Roman" charset="0"/>
              </a:rPr>
              <a:t>分割字符串后，每一个元素均为字符串</a:t>
            </a:r>
            <a:r>
              <a:rPr lang="zh-CN" altLang="en-US" sz="2000" kern="100" dirty="0">
                <a:latin typeface="微软雅黑" panose="020B0503020204020204" pitchFamily="34" charset="-122"/>
                <a:ea typeface="微软雅黑" panose="020B0503020204020204" pitchFamily="34" charset="-122"/>
                <a:cs typeface="Times New Roman" charset="0"/>
              </a:rPr>
              <a:t>，需要转化成</a:t>
            </a:r>
            <a:r>
              <a:rPr lang="en-US" altLang="zh-CN" sz="2000" kern="100" dirty="0" err="1">
                <a:latin typeface="微软雅黑" panose="020B0503020204020204" pitchFamily="34" charset="-122"/>
                <a:ea typeface="微软雅黑" panose="020B0503020204020204" pitchFamily="34" charset="-122"/>
                <a:cs typeface="Times New Roman" charset="0"/>
              </a:rPr>
              <a:t>int</a:t>
            </a:r>
            <a:r>
              <a:rPr lang="zh-CN" altLang="en-US" sz="2000" kern="100" dirty="0">
                <a:latin typeface="微软雅黑" panose="020B0503020204020204" pitchFamily="34" charset="-122"/>
                <a:ea typeface="微软雅黑" panose="020B0503020204020204" pitchFamily="34" charset="-122"/>
                <a:cs typeface="Times New Roman" charset="0"/>
              </a:rPr>
              <a:t>类型，得到文件结果如下</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8" name="文本框 7"/>
          <p:cNvSpPr txBox="1">
            <a:spLocks noChangeArrowheads="1"/>
          </p:cNvSpPr>
          <p:nvPr/>
        </p:nvSpPr>
        <p:spPr bwMode="auto">
          <a:xfrm>
            <a:off x="2531386" y="1912158"/>
            <a:ext cx="6046782" cy="2726516"/>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20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程序：读取文件，计算并写回</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 = open("F:/file1.txt",'r+');</a:t>
            </a:r>
            <a:r>
              <a:rPr lang="en-US" sz="1600" kern="100" dirty="0" err="1">
                <a:effectLst/>
                <a:latin typeface="微软雅黑" panose="020B0503020204020204" pitchFamily="34" charset="-122"/>
                <a:ea typeface="微软雅黑" panose="020B0503020204020204" pitchFamily="34" charset="-122"/>
                <a:cs typeface="Times New Roman" charset="0"/>
              </a:rPr>
              <a:t>fls</a:t>
            </a:r>
            <a:r>
              <a:rPr lang="en-US" sz="1600" kern="100" dirty="0">
                <a:effectLst/>
                <a:latin typeface="微软雅黑" panose="020B0503020204020204" pitchFamily="34" charset="-122"/>
                <a:ea typeface="微软雅黑" panose="020B0503020204020204" pitchFamily="34" charset="-122"/>
                <a:cs typeface="Times New Roman" charset="0"/>
              </a:rPr>
              <a:t> = </a:t>
            </a:r>
            <a:r>
              <a:rPr lang="en-US" sz="1600" kern="100" dirty="0" err="1">
                <a:effectLst/>
                <a:latin typeface="微软雅黑" panose="020B0503020204020204" pitchFamily="34" charset="-122"/>
                <a:ea typeface="微软雅黑" panose="020B0503020204020204" pitchFamily="34" charset="-122"/>
                <a:cs typeface="Times New Roman" charset="0"/>
              </a:rPr>
              <a:t>f.readlines</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for line in </a:t>
            </a:r>
            <a:r>
              <a:rPr lang="en-US" sz="1600" kern="100" dirty="0" err="1">
                <a:effectLst/>
                <a:latin typeface="微软雅黑" panose="020B0503020204020204" pitchFamily="34" charset="-122"/>
                <a:ea typeface="微软雅黑" panose="020B0503020204020204" pitchFamily="34" charset="-122"/>
                <a:cs typeface="Times New Roman" charset="0"/>
              </a:rPr>
              <a:t>fls</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line = </a:t>
            </a:r>
            <a:r>
              <a:rPr lang="en-US" sz="1600" kern="100" dirty="0" err="1">
                <a:effectLst/>
                <a:latin typeface="微软雅黑" panose="020B0503020204020204" pitchFamily="34" charset="-122"/>
                <a:ea typeface="微软雅黑" panose="020B0503020204020204" pitchFamily="34" charset="-122"/>
                <a:cs typeface="Times New Roman" charset="0"/>
              </a:rPr>
              <a:t>line.strip</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lstr</a:t>
            </a:r>
            <a:r>
              <a:rPr lang="en-US" sz="1600" kern="100" dirty="0">
                <a:effectLst/>
                <a:latin typeface="微软雅黑" panose="020B0503020204020204" pitchFamily="34" charset="-122"/>
                <a:ea typeface="微软雅黑" panose="020B0503020204020204" pitchFamily="34" charset="-122"/>
                <a:cs typeface="Times New Roman" charset="0"/>
              </a:rPr>
              <a:t> = </a:t>
            </a:r>
            <a:r>
              <a:rPr lang="en-US" sz="1600" kern="100" dirty="0" err="1">
                <a:effectLst/>
                <a:latin typeface="微软雅黑" panose="020B0503020204020204" pitchFamily="34" charset="-122"/>
                <a:ea typeface="微软雅黑" panose="020B0503020204020204" pitchFamily="34" charset="-122"/>
                <a:cs typeface="Times New Roman" charset="0"/>
              </a:rPr>
              <a:t>line.split</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if </a:t>
            </a:r>
            <a:r>
              <a:rPr lang="en-US" sz="1600" kern="100" dirty="0" err="1">
                <a:effectLst/>
                <a:latin typeface="微软雅黑" panose="020B0503020204020204" pitchFamily="34" charset="-122"/>
                <a:ea typeface="微软雅黑" panose="020B0503020204020204" pitchFamily="34" charset="-122"/>
                <a:cs typeface="Times New Roman" charset="0"/>
              </a:rPr>
              <a:t>lstr</a:t>
            </a:r>
            <a:r>
              <a:rPr lang="en-US" sz="1600" kern="100" dirty="0">
                <a:effectLst/>
                <a:latin typeface="微软雅黑" panose="020B0503020204020204" pitchFamily="34" charset="-122"/>
                <a:ea typeface="微软雅黑" panose="020B0503020204020204" pitchFamily="34" charset="-122"/>
                <a:cs typeface="Times New Roman" charset="0"/>
              </a:rPr>
              <a:t>[0] == '3':</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res = 0</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for e in </a:t>
            </a:r>
            <a:r>
              <a:rPr lang="en-US" sz="1600" kern="100" dirty="0" err="1">
                <a:effectLst/>
                <a:latin typeface="微软雅黑" panose="020B0503020204020204" pitchFamily="34" charset="-122"/>
                <a:ea typeface="微软雅黑" panose="020B0503020204020204" pitchFamily="34" charset="-122"/>
                <a:cs typeface="Times New Roman" charset="0"/>
              </a:rPr>
              <a:t>lstr</a:t>
            </a:r>
            <a:r>
              <a:rPr lang="en-US" sz="1600" kern="100" dirty="0">
                <a:effectLst/>
                <a:latin typeface="微软雅黑" panose="020B0503020204020204" pitchFamily="34" charset="-122"/>
                <a:ea typeface="微软雅黑" panose="020B0503020204020204" pitchFamily="34" charset="-122"/>
                <a:cs typeface="Times New Roman" charset="0"/>
              </a:rPr>
              <a:t>[1:]:</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res+=</a:t>
            </a:r>
            <a:r>
              <a:rPr lang="en-US" sz="1600" kern="100" dirty="0" err="1">
                <a:effectLst/>
                <a:latin typeface="微软雅黑" panose="020B0503020204020204" pitchFamily="34" charset="-122"/>
                <a:ea typeface="微软雅黑" panose="020B0503020204020204" pitchFamily="34" charset="-122"/>
                <a:cs typeface="Times New Roman" charset="0"/>
              </a:rPr>
              <a:t>int</a:t>
            </a:r>
            <a:r>
              <a:rPr lang="en-US" sz="1600" kern="100" dirty="0">
                <a:effectLst/>
                <a:latin typeface="微软雅黑" panose="020B0503020204020204" pitchFamily="34" charset="-122"/>
                <a:ea typeface="微软雅黑" panose="020B0503020204020204" pitchFamily="34" charset="-122"/>
                <a:cs typeface="Times New Roman" charset="0"/>
              </a:rPr>
              <a:t>(e)</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f.write</a:t>
            </a:r>
            <a:r>
              <a:rPr lang="en-US" sz="1600" kern="100" dirty="0">
                <a:effectLst/>
                <a:latin typeface="微软雅黑" panose="020B0503020204020204" pitchFamily="34" charset="-122"/>
                <a:ea typeface="微软雅黑" panose="020B0503020204020204" pitchFamily="34" charset="-122"/>
                <a:cs typeface="Times New Roman" charset="0"/>
              </a:rPr>
              <a:t>('\n4 '+</a:t>
            </a:r>
            <a:r>
              <a:rPr lang="en-US" sz="1600" kern="100" dirty="0" err="1">
                <a:effectLst/>
                <a:latin typeface="微软雅黑" panose="020B0503020204020204" pitchFamily="34" charset="-122"/>
                <a:ea typeface="微软雅黑" panose="020B0503020204020204" pitchFamily="34" charset="-122"/>
                <a:cs typeface="Times New Roman" charset="0"/>
              </a:rPr>
              <a:t>str</a:t>
            </a:r>
            <a:r>
              <a:rPr lang="en-US" sz="1600" kern="100" dirty="0">
                <a:effectLst/>
                <a:latin typeface="微软雅黑" panose="020B0503020204020204" pitchFamily="34" charset="-122"/>
                <a:ea typeface="微软雅黑" panose="020B0503020204020204" pitchFamily="34" charset="-122"/>
                <a:cs typeface="Times New Roman" charset="0"/>
              </a:rPr>
              <a:t>(res));</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0" name="文本框 9"/>
          <p:cNvSpPr txBox="1">
            <a:spLocks noChangeArrowheads="1"/>
          </p:cNvSpPr>
          <p:nvPr/>
        </p:nvSpPr>
        <p:spPr bwMode="auto">
          <a:xfrm>
            <a:off x="2531386" y="5391397"/>
            <a:ext cx="6046781" cy="1274195"/>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1 this is a test file</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2 Python can easily read files</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3 10 5 19 20 37</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lnSpc>
                <a:spcPct val="120000"/>
              </a:lnSpc>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4 91</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16364555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3.5.3</a:t>
            </a:r>
            <a:r>
              <a:rPr lang="zh-CN" altLang="en-US" dirty="0">
                <a:solidFill>
                  <a:srgbClr val="C00000"/>
                </a:solidFill>
              </a:rPr>
              <a:t> 文件操作</a:t>
            </a:r>
            <a:r>
              <a:rPr lang="en-US" altLang="zh-CN" dirty="0">
                <a:solidFill>
                  <a:srgbClr val="C00000"/>
                </a:solidFill>
              </a:rPr>
              <a:t>—</a:t>
            </a:r>
            <a:r>
              <a:rPr lang="zh-CN" altLang="en-US" dirty="0">
                <a:solidFill>
                  <a:srgbClr val="C00000"/>
                </a:solidFill>
              </a:rPr>
              <a:t>关闭文件</a:t>
            </a:r>
          </a:p>
        </p:txBody>
      </p:sp>
      <p:sp>
        <p:nvSpPr>
          <p:cNvPr id="9" name="文本框 8"/>
          <p:cNvSpPr txBox="1"/>
          <p:nvPr/>
        </p:nvSpPr>
        <p:spPr>
          <a:xfrm>
            <a:off x="1469135" y="1151001"/>
            <a:ext cx="8506138" cy="2862322"/>
          </a:xfrm>
          <a:prstGeom prst="rect">
            <a:avLst/>
          </a:prstGeom>
          <a:noFill/>
        </p:spPr>
        <p:txBody>
          <a:bodyPr wrap="square" rtlCol="0">
            <a:spAutoFit/>
          </a:bodyPr>
          <a:lstStyle/>
          <a:p>
            <a:pPr marL="342900" indent="-342900">
              <a:lnSpc>
                <a:spcPct val="150000"/>
              </a:lnSpc>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在对</a:t>
            </a:r>
            <a:r>
              <a:rPr lang="zh-CN" altLang="zh-CN" sz="2000" kern="100" dirty="0">
                <a:latin typeface="微软雅黑" panose="020B0503020204020204" pitchFamily="34" charset="-122"/>
                <a:ea typeface="微软雅黑" panose="020B0503020204020204" pitchFamily="34" charset="-122"/>
                <a:cs typeface="Times New Roman" charset="0"/>
              </a:rPr>
              <a:t>文件操作完成时，不要忘记收尾工作，即关闭文件。我们在进行文件操作时，首先需要使用</a:t>
            </a:r>
            <a:r>
              <a:rPr lang="en-US" altLang="zh-CN" sz="2000" kern="100" dirty="0">
                <a:latin typeface="微软雅黑" panose="020B0503020204020204" pitchFamily="34" charset="-122"/>
                <a:ea typeface="微软雅黑" panose="020B0503020204020204" pitchFamily="34" charset="-122"/>
              </a:rPr>
              <a:t>open()</a:t>
            </a:r>
            <a:r>
              <a:rPr lang="zh-CN" altLang="zh-CN" sz="2000" kern="100" dirty="0">
                <a:latin typeface="微软雅黑" panose="020B0503020204020204" pitchFamily="34" charset="-122"/>
                <a:ea typeface="微软雅黑" panose="020B0503020204020204" pitchFamily="34" charset="-122"/>
                <a:cs typeface="Times New Roman" charset="0"/>
              </a:rPr>
              <a:t>打开文件，每次对文件操作完成后，不要遗忘</a:t>
            </a:r>
            <a:r>
              <a:rPr lang="en-US" altLang="zh-CN" sz="2000" kern="100" dirty="0">
                <a:latin typeface="微软雅黑" panose="020B0503020204020204" pitchFamily="34" charset="-122"/>
                <a:ea typeface="微软雅黑" panose="020B0503020204020204" pitchFamily="34" charset="-122"/>
              </a:rPr>
              <a:t>close()</a:t>
            </a:r>
            <a:r>
              <a:rPr lang="zh-CN" altLang="zh-CN" sz="2000" kern="100" dirty="0">
                <a:latin typeface="微软雅黑" panose="020B0503020204020204" pitchFamily="34" charset="-122"/>
                <a:ea typeface="微软雅黑" panose="020B0503020204020204" pitchFamily="34" charset="-122"/>
                <a:cs typeface="Times New Roman" charset="0"/>
              </a:rPr>
              <a:t>操作，将已经打开并操作完成的文件关闭。养成这个习惯可以避免程序出现很多奇怪的</a:t>
            </a:r>
            <a:r>
              <a:rPr lang="en-US" altLang="zh-CN" sz="2000" kern="100" dirty="0">
                <a:latin typeface="微软雅黑" panose="020B0503020204020204" pitchFamily="34" charset="-122"/>
                <a:ea typeface="微软雅黑" panose="020B0503020204020204" pitchFamily="34" charset="-122"/>
              </a:rPr>
              <a:t>bug</a:t>
            </a:r>
            <a:r>
              <a:rPr lang="zh-CN" altLang="zh-CN" sz="2000" kern="100" dirty="0">
                <a:latin typeface="微软雅黑" panose="020B0503020204020204" pitchFamily="34" charset="-122"/>
                <a:ea typeface="微软雅黑" panose="020B0503020204020204" pitchFamily="34" charset="-122"/>
                <a:cs typeface="Times New Roman" charset="0"/>
              </a:rPr>
              <a:t>。事实上，每个进程打开文件的数量是有限的，每次系统打开文件后会占用一个文件描述符，而关闭文件时会释放这个文件描述符，以便系统打开其它文件</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7579610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4" name="文本框 3"/>
          <p:cNvSpPr txBox="1"/>
          <p:nvPr/>
        </p:nvSpPr>
        <p:spPr>
          <a:xfrm>
            <a:off x="1020249" y="939533"/>
            <a:ext cx="8406384" cy="5447645"/>
          </a:xfrm>
          <a:prstGeom prst="rect">
            <a:avLst/>
          </a:prstGeom>
          <a:noFill/>
        </p:spPr>
        <p:txBody>
          <a:bodyPr wrap="square" rtlCol="0">
            <a:spAutoFit/>
          </a:bodyPr>
          <a:lstStyle/>
          <a:p>
            <a:pPr>
              <a:lnSpc>
                <a:spcPct val="120000"/>
              </a:lnSpc>
              <a:buClr>
                <a:srgbClr val="FF0000"/>
              </a:buClr>
            </a:pPr>
            <a:r>
              <a:rPr lang="zh-CN" altLang="en-US" sz="2000" b="1" kern="100" dirty="0">
                <a:latin typeface="微软雅黑" panose="020B0503020204020204" pitchFamily="34" charset="-122"/>
                <a:ea typeface="微软雅黑" panose="020B0503020204020204" pitchFamily="34" charset="-122"/>
                <a:cs typeface="Times New Roman" charset="0"/>
              </a:rPr>
              <a:t>什么是异常？</a:t>
            </a:r>
            <a:endParaRPr lang="en-US" altLang="zh-CN" sz="2000" b="1" kern="100"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比如因写错文件名而找不到文件</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比如直接输出一个未定义的变量</a:t>
            </a:r>
            <a:r>
              <a:rPr lang="en-US" altLang="zh-CN" sz="2000" kern="100" dirty="0">
                <a:latin typeface="微软雅黑" panose="020B0503020204020204" pitchFamily="34" charset="-122"/>
                <a:ea typeface="微软雅黑" panose="020B0503020204020204" pitchFamily="34" charset="-122"/>
                <a:cs typeface="Times New Roman" charset="0"/>
              </a:rPr>
              <a:t>a</a:t>
            </a: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异常包括很多种情况，且每种异常都有自己的名字</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5" name="文本框 4"/>
          <p:cNvSpPr txBox="1">
            <a:spLocks noChangeArrowheads="1"/>
          </p:cNvSpPr>
          <p:nvPr/>
        </p:nvSpPr>
        <p:spPr bwMode="auto">
          <a:xfrm>
            <a:off x="1020249" y="1801832"/>
            <a:ext cx="7503414" cy="1679107"/>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程序：程序出现异常示例</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 = open("F:/</a:t>
            </a:r>
            <a:r>
              <a:rPr lang="en-US" sz="1600" kern="100" dirty="0" err="1">
                <a:effectLst/>
                <a:latin typeface="微软雅黑" panose="020B0503020204020204" pitchFamily="34" charset="-122"/>
                <a:ea typeface="微软雅黑" panose="020B0503020204020204" pitchFamily="34" charset="-122"/>
                <a:cs typeface="Times New Roman" charset="0"/>
              </a:rPr>
              <a:t>file.txt",'r</a:t>
            </a:r>
            <a:r>
              <a:rPr lang="en-US" sz="1600" kern="100" dirty="0">
                <a:effectLst/>
                <a:latin typeface="微软雅黑" panose="020B0503020204020204" pitchFamily="34" charset="-122"/>
                <a:ea typeface="微软雅黑" panose="020B0503020204020204" pitchFamily="34" charset="-122"/>
                <a:cs typeface="Times New Roman" charset="0"/>
              </a:rPr>
              <a:t>') #</a:t>
            </a:r>
            <a:r>
              <a:rPr lang="zh-CN" sz="1600" kern="100" dirty="0">
                <a:effectLst/>
                <a:latin typeface="微软雅黑" panose="020B0503020204020204" pitchFamily="34" charset="-122"/>
                <a:ea typeface="微软雅黑" panose="020B0503020204020204" pitchFamily="34" charset="-122"/>
                <a:cs typeface="Times New Roman" charset="0"/>
              </a:rPr>
              <a:t>文件名为</a:t>
            </a:r>
            <a:r>
              <a:rPr lang="en-US" sz="1600" kern="100" dirty="0">
                <a:effectLst/>
                <a:latin typeface="微软雅黑" panose="020B0503020204020204" pitchFamily="34" charset="-122"/>
                <a:ea typeface="微软雅黑" panose="020B0503020204020204" pitchFamily="34" charset="-122"/>
                <a:cs typeface="Times New Roman" charset="0"/>
              </a:rPr>
              <a:t>file1.txt,</a:t>
            </a:r>
            <a:r>
              <a:rPr lang="zh-CN" sz="1600" kern="100" dirty="0">
                <a:effectLst/>
                <a:latin typeface="微软雅黑" panose="020B0503020204020204" pitchFamily="34" charset="-122"/>
                <a:ea typeface="微软雅黑" panose="020B0503020204020204" pitchFamily="34" charset="-122"/>
                <a:cs typeface="Times New Roman" charset="0"/>
              </a:rPr>
              <a:t>我们却写成</a:t>
            </a:r>
            <a:r>
              <a:rPr lang="en-US" sz="1600" kern="100" dirty="0" err="1">
                <a:effectLst/>
                <a:latin typeface="微软雅黑" panose="020B0503020204020204" pitchFamily="34" charset="-122"/>
                <a:ea typeface="微软雅黑" panose="020B0503020204020204" pitchFamily="34" charset="-122"/>
                <a:cs typeface="Times New Roman" charset="0"/>
              </a:rPr>
              <a:t>file.txt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输出如下错误：</a:t>
            </a: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Traceback</a:t>
            </a:r>
            <a:r>
              <a:rPr lang="en-US" sz="1600" kern="100" dirty="0">
                <a:effectLst/>
                <a:latin typeface="微软雅黑" panose="020B0503020204020204" pitchFamily="34" charset="-122"/>
                <a:ea typeface="微软雅黑" panose="020B0503020204020204" pitchFamily="34" charset="-122"/>
                <a:cs typeface="Times New Roman" charset="0"/>
              </a:rPr>
              <a:t> (most recent call last):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File "&lt;pyshell#8&gt;", line 1, in &lt;module&gt;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FileNotFoundError</a:t>
            </a: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Errno</a:t>
            </a:r>
            <a:r>
              <a:rPr lang="en-US" sz="1600" kern="100" dirty="0">
                <a:effectLst/>
                <a:latin typeface="微软雅黑" panose="020B0503020204020204" pitchFamily="34" charset="-122"/>
                <a:ea typeface="微软雅黑" panose="020B0503020204020204" pitchFamily="34" charset="-122"/>
                <a:cs typeface="Times New Roman" charset="0"/>
              </a:rPr>
              <a:t> 2] No such file or directory: 'F:/</a:t>
            </a:r>
            <a:r>
              <a:rPr lang="en-US" sz="1600" kern="100" dirty="0" err="1">
                <a:effectLst/>
                <a:latin typeface="微软雅黑" panose="020B0503020204020204" pitchFamily="34" charset="-122"/>
                <a:ea typeface="微软雅黑" panose="020B0503020204020204" pitchFamily="34" charset="-122"/>
                <a:cs typeface="Times New Roman" charset="0"/>
              </a:rPr>
              <a:t>fil.txt</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6" name="文本框 5"/>
          <p:cNvSpPr txBox="1">
            <a:spLocks noChangeArrowheads="1"/>
          </p:cNvSpPr>
          <p:nvPr/>
        </p:nvSpPr>
        <p:spPr bwMode="auto">
          <a:xfrm>
            <a:off x="1020249" y="3934188"/>
            <a:ext cx="5274310"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程序：程序出现异常示例</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&gt;&gt;&gt; print(a) #</a:t>
            </a:r>
            <a:r>
              <a:rPr lang="zh-CN" sz="1600" kern="100" dirty="0">
                <a:effectLst/>
                <a:latin typeface="微软雅黑" panose="020B0503020204020204" pitchFamily="34" charset="-122"/>
                <a:ea typeface="微软雅黑" panose="020B0503020204020204" pitchFamily="34" charset="-122"/>
                <a:cs typeface="Times New Roman" charset="0"/>
              </a:rPr>
              <a:t>变量</a:t>
            </a:r>
            <a:r>
              <a:rPr lang="en-US" sz="1600" kern="100" dirty="0">
                <a:effectLst/>
                <a:latin typeface="微软雅黑" panose="020B0503020204020204" pitchFamily="34" charset="-122"/>
                <a:ea typeface="微软雅黑" panose="020B0503020204020204" pitchFamily="34" charset="-122"/>
                <a:cs typeface="Times New Roman" charset="0"/>
              </a:rPr>
              <a:t>a</a:t>
            </a:r>
            <a:r>
              <a:rPr lang="zh-CN" sz="1600" kern="100" dirty="0">
                <a:effectLst/>
                <a:latin typeface="微软雅黑" panose="020B0503020204020204" pitchFamily="34" charset="-122"/>
                <a:ea typeface="微软雅黑" panose="020B0503020204020204" pitchFamily="34" charset="-122"/>
                <a:cs typeface="Times New Roman" charset="0"/>
              </a:rPr>
              <a:t>未定义</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a:t>
            </a:r>
            <a:r>
              <a:rPr lang="zh-CN" sz="1600" kern="100" dirty="0">
                <a:effectLst/>
                <a:latin typeface="微软雅黑" panose="020B0503020204020204" pitchFamily="34" charset="-122"/>
                <a:ea typeface="微软雅黑" panose="020B0503020204020204" pitchFamily="34" charset="-122"/>
                <a:cs typeface="Times New Roman" charset="0"/>
              </a:rPr>
              <a:t>屏幕输出如下错误：</a:t>
            </a: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Traceback</a:t>
            </a:r>
            <a:r>
              <a:rPr lang="en-US" sz="1600" kern="100" dirty="0">
                <a:effectLst/>
                <a:latin typeface="微软雅黑" panose="020B0503020204020204" pitchFamily="34" charset="-122"/>
                <a:ea typeface="微软雅黑" panose="020B0503020204020204" pitchFamily="34" charset="-122"/>
                <a:cs typeface="Times New Roman" charset="0"/>
              </a:rPr>
              <a:t> (most recent call last):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File "&lt;pyshell#9&gt;", line 1, in &lt;module&gt;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err="1">
                <a:effectLst/>
                <a:latin typeface="微软雅黑" panose="020B0503020204020204" pitchFamily="34" charset="-122"/>
                <a:ea typeface="微软雅黑" panose="020B0503020204020204" pitchFamily="34" charset="-122"/>
                <a:cs typeface="Times New Roman" charset="0"/>
              </a:rPr>
              <a:t>NameError</a:t>
            </a:r>
            <a:r>
              <a:rPr lang="en-US" sz="1600" kern="100" dirty="0">
                <a:effectLst/>
                <a:latin typeface="微软雅黑" panose="020B0503020204020204" pitchFamily="34" charset="-122"/>
                <a:ea typeface="微软雅黑" panose="020B0503020204020204" pitchFamily="34" charset="-122"/>
                <a:cs typeface="Times New Roman" charset="0"/>
              </a:rPr>
              <a:t>: name 'a' is not defined'</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8" name="矩形 7"/>
          <p:cNvSpPr/>
          <p:nvPr/>
        </p:nvSpPr>
        <p:spPr>
          <a:xfrm>
            <a:off x="6375861" y="3743118"/>
            <a:ext cx="5561215" cy="2058577"/>
          </a:xfrm>
          <a:prstGeom prst="rect">
            <a:avLst/>
          </a:prstGeom>
        </p:spPr>
        <p:txBody>
          <a:bodyPr wrap="square">
            <a:spAutoFit/>
          </a:bodyPr>
          <a:lstStyle/>
          <a:p>
            <a:pPr marL="342900" indent="-342900">
              <a:lnSpc>
                <a:spcPct val="120000"/>
              </a:lnSpc>
              <a:buClr>
                <a:srgbClr val="FF0000"/>
              </a:buClr>
              <a:buFont typeface="Arial" charset="0"/>
              <a:buChar char="•"/>
            </a:pPr>
            <a:r>
              <a:rPr lang="en-US" altLang="zh-CN" kern="100" dirty="0" err="1">
                <a:latin typeface="微软雅黑" panose="020B0503020204020204" pitchFamily="34" charset="-122"/>
                <a:ea typeface="微软雅黑" panose="020B0503020204020204" pitchFamily="34" charset="-122"/>
                <a:cs typeface="Times New Roman" charset="0"/>
              </a:rPr>
              <a:t>FileNotFoundError</a:t>
            </a:r>
            <a:r>
              <a:rPr lang="zh-CN" altLang="en-US" kern="100" dirty="0">
                <a:latin typeface="微软雅黑" panose="020B0503020204020204" pitchFamily="34" charset="-122"/>
                <a:ea typeface="微软雅黑" panose="020B0503020204020204" pitchFamily="34" charset="-122"/>
                <a:cs typeface="Times New Roman" charset="0"/>
              </a:rPr>
              <a:t>和 </a:t>
            </a:r>
            <a:r>
              <a:rPr lang="en-US" altLang="zh-CN" kern="100" dirty="0" err="1">
                <a:latin typeface="微软雅黑" panose="020B0503020204020204" pitchFamily="34" charset="-122"/>
                <a:ea typeface="微软雅黑" panose="020B0503020204020204" pitchFamily="34" charset="-122"/>
                <a:cs typeface="Times New Roman" charset="0"/>
              </a:rPr>
              <a:t>NameError</a:t>
            </a:r>
            <a:r>
              <a:rPr lang="en-US" altLang="zh-CN" kern="100" dirty="0">
                <a:latin typeface="微软雅黑" panose="020B0503020204020204" pitchFamily="34" charset="-122"/>
                <a:ea typeface="微软雅黑" panose="020B0503020204020204" pitchFamily="34" charset="-122"/>
                <a:cs typeface="Times New Roman" charset="0"/>
              </a:rPr>
              <a:t> </a:t>
            </a:r>
            <a:r>
              <a:rPr lang="zh-CN" altLang="en-US" kern="100" dirty="0">
                <a:latin typeface="微软雅黑" panose="020B0503020204020204" pitchFamily="34" charset="-122"/>
                <a:ea typeface="微软雅黑" panose="020B0503020204020204" pitchFamily="34" charset="-122"/>
                <a:cs typeface="Times New Roman" charset="0"/>
              </a:rPr>
              <a:t>都是</a:t>
            </a:r>
            <a:r>
              <a:rPr lang="zh-CN" altLang="en-US" b="1" kern="100" dirty="0">
                <a:latin typeface="微软雅黑" panose="020B0503020204020204" pitchFamily="34" charset="-122"/>
                <a:ea typeface="微软雅黑" panose="020B0503020204020204" pitchFamily="34" charset="-122"/>
                <a:cs typeface="Times New Roman" charset="0"/>
              </a:rPr>
              <a:t>异常对象</a:t>
            </a:r>
            <a:endParaRPr lang="en-US" altLang="zh-CN" b="1" kern="100"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charset="0"/>
              <a:buChar char="•"/>
            </a:pPr>
            <a:r>
              <a:rPr lang="zh-CN" altLang="en-US" kern="100" dirty="0">
                <a:latin typeface="微软雅黑" panose="020B0503020204020204" pitchFamily="34" charset="-122"/>
                <a:ea typeface="微软雅黑" panose="020B0503020204020204" pitchFamily="34" charset="-122"/>
                <a:cs typeface="Times New Roman" charset="0"/>
              </a:rPr>
              <a:t>如果未对异常进行处理，程序将停止，并显示一个</a:t>
            </a:r>
            <a:r>
              <a:rPr lang="en-US" altLang="zh-CN" kern="100" dirty="0" err="1">
                <a:latin typeface="微软雅黑" panose="020B0503020204020204" pitchFamily="34" charset="-122"/>
                <a:ea typeface="微软雅黑" panose="020B0503020204020204" pitchFamily="34" charset="-122"/>
                <a:cs typeface="Times New Roman" charset="0"/>
              </a:rPr>
              <a:t>traceback</a:t>
            </a:r>
            <a:r>
              <a:rPr lang="en-US" altLang="zh-CN" kern="100" dirty="0">
                <a:latin typeface="微软雅黑" panose="020B0503020204020204" pitchFamily="34" charset="-122"/>
                <a:ea typeface="微软雅黑" panose="020B0503020204020204" pitchFamily="34" charset="-122"/>
                <a:cs typeface="Times New Roman" charset="0"/>
              </a:rPr>
              <a:t>(</a:t>
            </a:r>
            <a:r>
              <a:rPr lang="zh-CN" altLang="en-US" kern="100" dirty="0">
                <a:latin typeface="微软雅黑" panose="020B0503020204020204" pitchFamily="34" charset="-122"/>
                <a:ea typeface="微软雅黑" panose="020B0503020204020204" pitchFamily="34" charset="-122"/>
                <a:cs typeface="Times New Roman" charset="0"/>
              </a:rPr>
              <a:t>错误的跟踪报告</a:t>
            </a:r>
            <a:r>
              <a:rPr lang="en-US" altLang="zh-CN" kern="100" dirty="0">
                <a:latin typeface="微软雅黑" panose="020B0503020204020204" pitchFamily="34" charset="-122"/>
                <a:ea typeface="微软雅黑" panose="020B0503020204020204" pitchFamily="34" charset="-122"/>
                <a:cs typeface="Times New Roman" charset="0"/>
              </a:rPr>
              <a:t>)</a:t>
            </a:r>
          </a:p>
          <a:p>
            <a:pPr marL="342900" indent="-342900">
              <a:lnSpc>
                <a:spcPct val="120000"/>
              </a:lnSpc>
              <a:buClr>
                <a:srgbClr val="FF0000"/>
              </a:buClr>
              <a:buFont typeface="Arial" charset="0"/>
              <a:buChar char="•"/>
            </a:pPr>
            <a:r>
              <a:rPr lang="zh-CN" altLang="en-US" kern="100" dirty="0">
                <a:latin typeface="微软雅黑" panose="020B0503020204020204" pitchFamily="34" charset="-122"/>
                <a:ea typeface="微软雅黑" panose="020B0503020204020204" pitchFamily="34" charset="-122"/>
                <a:cs typeface="Times New Roman" charset="0"/>
              </a:rPr>
              <a:t>如果编写了处理异常的代码，捕捉到这些错误并处理，程序就可以正常继续执行</a:t>
            </a:r>
            <a:endParaRPr lang="en-US" altLang="zh-CN" kern="100" dirty="0">
              <a:latin typeface="微软雅黑" panose="020B0503020204020204" pitchFamily="34" charset="-122"/>
              <a:ea typeface="微软雅黑" panose="020B0503020204020204" pitchFamily="34" charset="-122"/>
              <a:cs typeface="Times New Roman" charset="0"/>
            </a:endParaRPr>
          </a:p>
          <a:p>
            <a:pPr marL="342900" indent="-342900">
              <a:lnSpc>
                <a:spcPct val="120000"/>
              </a:lnSpc>
              <a:buClr>
                <a:srgbClr val="FF0000"/>
              </a:buClr>
              <a:buFont typeface="Arial" charset="0"/>
              <a:buChar char="•"/>
            </a:pPr>
            <a:r>
              <a:rPr lang="zh-CN" altLang="en-US" kern="100" dirty="0">
                <a:latin typeface="微软雅黑" panose="020B0503020204020204" pitchFamily="34" charset="-122"/>
                <a:ea typeface="微软雅黑" panose="020B0503020204020204" pitchFamily="34" charset="-122"/>
                <a:cs typeface="Times New Roman" charset="0"/>
              </a:rPr>
              <a:t>怎么捕获和处理异常？</a:t>
            </a:r>
            <a:endParaRPr lang="en-US" altLang="zh-CN" kern="100" dirty="0">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2320670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8" name="文本框 7"/>
          <p:cNvSpPr txBox="1"/>
          <p:nvPr/>
        </p:nvSpPr>
        <p:spPr>
          <a:xfrm>
            <a:off x="1386008" y="768557"/>
            <a:ext cx="8738895" cy="1785104"/>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用</a:t>
            </a: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en-US" sz="2000" kern="100" dirty="0">
                <a:latin typeface="微软雅黑" panose="020B0503020204020204" pitchFamily="34" charset="-122"/>
                <a:ea typeface="微软雅黑" panose="020B0503020204020204" pitchFamily="34" charset="-122"/>
                <a:cs typeface="Times New Roman" charset="0"/>
              </a:rPr>
              <a:t>语句处理异常</a:t>
            </a:r>
            <a:endParaRPr lang="en-US" altLang="zh-CN" sz="2000" kern="100" dirty="0">
              <a:latin typeface="微软雅黑" panose="020B0503020204020204" pitchFamily="34" charset="-122"/>
              <a:ea typeface="微软雅黑" panose="020B0503020204020204" pitchFamily="34" charset="-122"/>
              <a:cs typeface="Times New Roman" charset="0"/>
            </a:endParaRPr>
          </a:p>
          <a:p>
            <a:pPr>
              <a:lnSpc>
                <a:spcPct val="150000"/>
              </a:lnSpc>
              <a:buClr>
                <a:srgbClr val="FF0000"/>
              </a:buClr>
            </a:pPr>
            <a:r>
              <a:rPr lang="en-US" altLang="zh-CN" sz="2000" kern="100" dirty="0">
                <a:latin typeface="微软雅黑" panose="020B0503020204020204" pitchFamily="34" charset="-122"/>
                <a:ea typeface="微软雅黑" panose="020B0503020204020204" pitchFamily="34" charset="-122"/>
                <a:cs typeface="Times New Roman" charset="0"/>
              </a:rPr>
              <a:t>    </a:t>
            </a:r>
            <a:r>
              <a:rPr lang="zh-CN" altLang="zh-CN" sz="2000" kern="100" dirty="0">
                <a:latin typeface="微软雅黑" panose="020B0503020204020204" pitchFamily="34" charset="-122"/>
                <a:ea typeface="微软雅黑" panose="020B0503020204020204" pitchFamily="34" charset="-122"/>
                <a:cs typeface="Times New Roman" charset="0"/>
              </a:rPr>
              <a:t>异常捕获可以使用</a:t>
            </a:r>
            <a:r>
              <a:rPr lang="en-US" altLang="zh-CN" sz="2000" kern="100" dirty="0">
                <a:latin typeface="微软雅黑" panose="020B0503020204020204" pitchFamily="34" charset="-122"/>
                <a:ea typeface="微软雅黑" panose="020B0503020204020204" pitchFamily="34" charset="-122"/>
              </a:rPr>
              <a:t>try</a:t>
            </a:r>
            <a:r>
              <a:rPr lang="zh-CN" altLang="zh-CN" sz="2000" kern="100" dirty="0">
                <a:latin typeface="微软雅黑" panose="020B0503020204020204" pitchFamily="34" charset="-122"/>
                <a:ea typeface="微软雅黑" panose="020B0503020204020204" pitchFamily="34" charset="-122"/>
                <a:cs typeface="Times New Roman" charset="0"/>
              </a:rPr>
              <a:t>语句来实现，任何出现在</a:t>
            </a:r>
            <a:r>
              <a:rPr lang="en-US" altLang="zh-CN" sz="2000" kern="100" dirty="0">
                <a:latin typeface="微软雅黑" panose="020B0503020204020204" pitchFamily="34" charset="-122"/>
                <a:ea typeface="微软雅黑" panose="020B0503020204020204" pitchFamily="34" charset="-122"/>
              </a:rPr>
              <a:t>try</a:t>
            </a:r>
            <a:r>
              <a:rPr lang="zh-CN" altLang="zh-CN" sz="2000" kern="100" dirty="0">
                <a:latin typeface="微软雅黑" panose="020B0503020204020204" pitchFamily="34" charset="-122"/>
                <a:ea typeface="微软雅黑" panose="020B0503020204020204" pitchFamily="34" charset="-122"/>
                <a:cs typeface="Times New Roman" charset="0"/>
              </a:rPr>
              <a:t>语句范围内的异常都会被及时捕获到</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Clr>
                <a:srgbClr val="FF0000"/>
              </a:buClr>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en-US" sz="2000" kern="100" dirty="0">
                <a:latin typeface="微软雅黑" panose="020B0503020204020204" pitchFamily="34" charset="-122"/>
                <a:ea typeface="微软雅黑" panose="020B0503020204020204" pitchFamily="34" charset="-122"/>
                <a:cs typeface="Times New Roman" charset="0"/>
              </a:rPr>
              <a:t>语句的两种常见形式：</a:t>
            </a:r>
            <a:r>
              <a:rPr lang="en-US" altLang="zh-CN" sz="2000" kern="100" dirty="0">
                <a:latin typeface="微软雅黑" panose="020B0503020204020204" pitchFamily="34" charset="-122"/>
                <a:ea typeface="微软雅黑" panose="020B0503020204020204" pitchFamily="34" charset="-122"/>
              </a:rPr>
              <a:t> try-except</a:t>
            </a:r>
            <a:r>
              <a:rPr lang="zh-CN" altLang="en-US" sz="2000" kern="100" dirty="0">
                <a:latin typeface="微软雅黑" panose="020B0503020204020204" pitchFamily="34" charset="-122"/>
                <a:ea typeface="微软雅黑" panose="020B0503020204020204" pitchFamily="34" charset="-122"/>
                <a:cs typeface="Times New Roman" charset="0"/>
              </a:rPr>
              <a:t>、</a:t>
            </a:r>
            <a:r>
              <a:rPr lang="en-US" altLang="zh-CN" sz="2000" kern="100" dirty="0">
                <a:latin typeface="微软雅黑" panose="020B0503020204020204" pitchFamily="34" charset="-122"/>
                <a:ea typeface="微软雅黑" panose="020B0503020204020204" pitchFamily="34" charset="-122"/>
              </a:rPr>
              <a:t> try-finally</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724362691"/>
              </p:ext>
            </p:extLst>
          </p:nvPr>
        </p:nvGraphicFramePr>
        <p:xfrm>
          <a:off x="1367195" y="2732691"/>
          <a:ext cx="4012331" cy="2689449"/>
        </p:xfrm>
        <a:graphic>
          <a:graphicData uri="http://schemas.openxmlformats.org/presentationml/2006/ole">
            <mc:AlternateContent xmlns:mc="http://schemas.openxmlformats.org/markup-compatibility/2006">
              <mc:Choice xmlns:v="urn:schemas-microsoft-com:vml" Requires="v">
                <p:oleObj spid="_x0000_s27670" r:id="rId3" imgW="2768600" imgH="2108200" progId="Visio.Drawing.15">
                  <p:embed/>
                </p:oleObj>
              </mc:Choice>
              <mc:Fallback>
                <p:oleObj r:id="rId3" imgW="2768600" imgH="2108200" progId="Visio.Drawing.15">
                  <p:embed/>
                  <p:pic>
                    <p:nvPicPr>
                      <p:cNvPr id="16"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195" y="2732691"/>
                        <a:ext cx="4012331" cy="2689449"/>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36148165"/>
              </p:ext>
            </p:extLst>
          </p:nvPr>
        </p:nvGraphicFramePr>
        <p:xfrm>
          <a:off x="5349990" y="2732691"/>
          <a:ext cx="4026648" cy="2779560"/>
        </p:xfrm>
        <a:graphic>
          <a:graphicData uri="http://schemas.openxmlformats.org/presentationml/2006/ole">
            <mc:AlternateContent xmlns:mc="http://schemas.openxmlformats.org/markup-compatibility/2006">
              <mc:Choice xmlns:v="urn:schemas-microsoft-com:vml" Requires="v">
                <p:oleObj spid="_x0000_s27671" r:id="rId5" imgW="2768600" imgH="2451100" progId="Visio.Drawing.15">
                  <p:embed/>
                </p:oleObj>
              </mc:Choice>
              <mc:Fallback>
                <p:oleObj r:id="rId5" imgW="2768600" imgH="2451100" progId="Visio.Drawing.15">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990" y="2732691"/>
                        <a:ext cx="4026648" cy="2779560"/>
                      </a:xfrm>
                      <a:prstGeom prst="rect">
                        <a:avLst/>
                      </a:prstGeom>
                      <a:noFill/>
                    </p:spPr>
                  </p:pic>
                </p:oleObj>
              </mc:Fallback>
            </mc:AlternateContent>
          </a:graphicData>
        </a:graphic>
      </p:graphicFrame>
      <p:sp>
        <p:nvSpPr>
          <p:cNvPr id="11" name="文本框 10"/>
          <p:cNvSpPr txBox="1"/>
          <p:nvPr/>
        </p:nvSpPr>
        <p:spPr>
          <a:xfrm>
            <a:off x="2066832" y="5512251"/>
            <a:ext cx="2205909"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charset="0"/>
              </a:rPr>
              <a:t>try-except</a:t>
            </a:r>
            <a:r>
              <a:rPr lang="zh-CN" altLang="en-US" sz="2000" dirty="0">
                <a:latin typeface="微软雅黑" panose="020B0503020204020204" pitchFamily="34" charset="-122"/>
                <a:ea typeface="微软雅黑" panose="020B0503020204020204" pitchFamily="34" charset="-122"/>
                <a:cs typeface="Times New Roman" charset="0"/>
              </a:rPr>
              <a:t>模型</a:t>
            </a:r>
          </a:p>
        </p:txBody>
      </p:sp>
      <p:sp>
        <p:nvSpPr>
          <p:cNvPr id="12" name="文本框 11"/>
          <p:cNvSpPr txBox="1"/>
          <p:nvPr/>
        </p:nvSpPr>
        <p:spPr>
          <a:xfrm>
            <a:off x="6172479" y="5512251"/>
            <a:ext cx="2205909"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charset="0"/>
              </a:rPr>
              <a:t>try-finally</a:t>
            </a:r>
            <a:r>
              <a:rPr lang="zh-CN" altLang="en-US" sz="2000" dirty="0">
                <a:latin typeface="微软雅黑" panose="020B0503020204020204" pitchFamily="34" charset="-122"/>
                <a:ea typeface="微软雅黑" panose="020B0503020204020204" pitchFamily="34" charset="-122"/>
                <a:cs typeface="Times New Roman" charset="0"/>
              </a:rPr>
              <a:t>模型</a:t>
            </a:r>
          </a:p>
        </p:txBody>
      </p:sp>
      <p:sp>
        <p:nvSpPr>
          <p:cNvPr id="13" name="矩形 12"/>
          <p:cNvSpPr/>
          <p:nvPr/>
        </p:nvSpPr>
        <p:spPr>
          <a:xfrm>
            <a:off x="1273557" y="5912361"/>
            <a:ext cx="6946022" cy="400110"/>
          </a:xfrm>
          <a:prstGeom prst="rect">
            <a:avLst/>
          </a:prstGeom>
        </p:spPr>
        <p:txBody>
          <a:bodyPr wrap="square">
            <a:spAutoFit/>
          </a:bodyPr>
          <a:lstStyle/>
          <a:p>
            <a:pPr marL="342900" lvl="0" indent="-342900">
              <a:buClr>
                <a:srgbClr val="FF0000"/>
              </a:buClr>
              <a:buFont typeface="Arial" charset="0"/>
              <a:buChar char="•"/>
            </a:pPr>
            <a:r>
              <a:rPr lang="zh-CN" altLang="en-US" sz="2000" kern="100" dirty="0">
                <a:solidFill>
                  <a:prstClr val="black"/>
                </a:solidFill>
                <a:latin typeface="微软雅黑" panose="020B0503020204020204" pitchFamily="34" charset="-122"/>
                <a:ea typeface="微软雅黑" panose="020B0503020204020204" pitchFamily="34" charset="-122"/>
                <a:cs typeface="Times New Roman" charset="0"/>
              </a:rPr>
              <a:t>虚线方框表示可有可无</a:t>
            </a:r>
            <a:endParaRPr lang="en-US" altLang="zh-CN" sz="2000" kern="100" dirty="0">
              <a:solidFill>
                <a:prstClr val="black"/>
              </a:solidFill>
              <a:latin typeface="微软雅黑" panose="020B0503020204020204" pitchFamily="34" charset="-122"/>
              <a:ea typeface="微软雅黑" panose="020B0503020204020204" pitchFamily="34" charset="-122"/>
              <a:cs typeface="Times New Roman" charset="0"/>
            </a:endParaRPr>
          </a:p>
        </p:txBody>
      </p:sp>
    </p:spTree>
    <p:extLst>
      <p:ext uri="{BB962C8B-B14F-4D97-AF65-F5344CB8AC3E}">
        <p14:creationId xmlns:p14="http://schemas.microsoft.com/office/powerpoint/2010/main" val="22463523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13" name="文本框 12"/>
          <p:cNvSpPr txBox="1"/>
          <p:nvPr/>
        </p:nvSpPr>
        <p:spPr>
          <a:xfrm>
            <a:off x="906087" y="917878"/>
            <a:ext cx="9919163" cy="147732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rPr>
              <a:t>try-except</a:t>
            </a:r>
            <a:r>
              <a:rPr lang="zh-CN" altLang="en-US" sz="2000" kern="100" dirty="0">
                <a:latin typeface="微软雅黑" panose="020B0503020204020204" pitchFamily="34" charset="-122"/>
                <a:ea typeface="微软雅黑" panose="020B0503020204020204" pitchFamily="34" charset="-122"/>
              </a:rPr>
              <a:t>模型</a:t>
            </a:r>
            <a:r>
              <a:rPr lang="zh-CN" altLang="zh-CN" sz="2000" kern="100" dirty="0">
                <a:latin typeface="微软雅黑" panose="020B0503020204020204" pitchFamily="34" charset="-122"/>
                <a:ea typeface="微软雅黑" panose="020B0503020204020204" pitchFamily="34" charset="-122"/>
                <a:cs typeface="Times New Roman" charset="0"/>
              </a:rPr>
              <a:t>执行方式如下：尝试执行</a:t>
            </a: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zh-CN" sz="2000" kern="100" dirty="0">
                <a:latin typeface="微软雅黑" panose="020B0503020204020204" pitchFamily="34" charset="-122"/>
                <a:ea typeface="微软雅黑" panose="020B0503020204020204" pitchFamily="34" charset="-122"/>
                <a:cs typeface="Times New Roman" charset="0"/>
              </a:rPr>
              <a:t>语句内可能出现问题的代码，如果发现确实出现了我们所写的异常，则执行</a:t>
            </a:r>
            <a:r>
              <a:rPr lang="en-US" altLang="zh-CN" sz="2000" kern="100" dirty="0">
                <a:latin typeface="微软雅黑" panose="020B0503020204020204" pitchFamily="34" charset="-122"/>
                <a:ea typeface="微软雅黑" panose="020B0503020204020204" pitchFamily="34" charset="-122"/>
                <a:cs typeface="Times New Roman" charset="0"/>
              </a:rPr>
              <a:t>except</a:t>
            </a:r>
            <a:r>
              <a:rPr lang="zh-CN" altLang="zh-CN" sz="2000" kern="100" dirty="0">
                <a:latin typeface="微软雅黑" panose="020B0503020204020204" pitchFamily="34" charset="-122"/>
                <a:ea typeface="微软雅黑" panose="020B0503020204020204" pitchFamily="34" charset="-122"/>
                <a:cs typeface="Times New Roman" charset="0"/>
              </a:rPr>
              <a:t>部分的处理代码，然后正常执行后面的代码；否则直接执行</a:t>
            </a:r>
            <a:r>
              <a:rPr lang="en-US" altLang="zh-CN" sz="2000" kern="100" dirty="0">
                <a:latin typeface="微软雅黑" panose="020B0503020204020204" pitchFamily="34" charset="-122"/>
                <a:ea typeface="微软雅黑" panose="020B0503020204020204" pitchFamily="34" charset="-122"/>
                <a:cs typeface="Times New Roman" charset="0"/>
              </a:rPr>
              <a:t>try</a:t>
            </a:r>
            <a:r>
              <a:rPr lang="zh-CN" altLang="zh-CN" sz="2000" kern="100" dirty="0">
                <a:latin typeface="微软雅黑" panose="020B0503020204020204" pitchFamily="34" charset="-122"/>
                <a:ea typeface="微软雅黑" panose="020B0503020204020204" pitchFamily="34" charset="-122"/>
                <a:cs typeface="Times New Roman" charset="0"/>
              </a:rPr>
              <a:t>语句中的代码段，然后正常执行后面的代码。</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4" name="文本框 13"/>
          <p:cNvSpPr txBox="1">
            <a:spLocks noChangeArrowheads="1"/>
          </p:cNvSpPr>
          <p:nvPr/>
        </p:nvSpPr>
        <p:spPr bwMode="auto">
          <a:xfrm>
            <a:off x="3985787" y="3770009"/>
            <a:ext cx="4025013" cy="1815882"/>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try-except</a:t>
            </a:r>
            <a:r>
              <a:rPr lang="zh-CN" sz="1600" b="1" kern="100" dirty="0">
                <a:effectLst/>
                <a:latin typeface="微软雅黑" panose="020B0503020204020204" pitchFamily="34" charset="-122"/>
                <a:ea typeface="微软雅黑" panose="020B0503020204020204" pitchFamily="34" charset="-122"/>
                <a:cs typeface="Times New Roman" charset="0"/>
              </a:rPr>
              <a:t>示例</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try: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zh-CN" altLang="en-US" sz="1600" kern="100" dirty="0">
                <a:effectLst/>
                <a:latin typeface="微软雅黑" panose="020B0503020204020204" pitchFamily="34" charset="-122"/>
                <a:ea typeface="微软雅黑" panose="020B0503020204020204" pitchFamily="34" charset="-122"/>
                <a:cs typeface="Times New Roman" charset="0"/>
              </a:rPr>
              <a:t>   </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文件名为</a:t>
            </a:r>
            <a:r>
              <a:rPr lang="en-US" altLang="zh-CN" sz="1600" kern="100" dirty="0">
                <a:latin typeface="微软雅黑" panose="020B0503020204020204" pitchFamily="34" charset="-122"/>
                <a:ea typeface="微软雅黑" panose="020B0503020204020204" pitchFamily="34" charset="-122"/>
                <a:cs typeface="Times New Roman" charset="0"/>
              </a:rPr>
              <a:t>file1.txt,</a:t>
            </a:r>
            <a:r>
              <a:rPr lang="zh-CN" altLang="zh-CN" sz="1600" kern="100" dirty="0">
                <a:latin typeface="微软雅黑" panose="020B0503020204020204" pitchFamily="34" charset="-122"/>
                <a:ea typeface="微软雅黑" panose="020B0503020204020204" pitchFamily="34" charset="-122"/>
                <a:cs typeface="Times New Roman" charset="0"/>
              </a:rPr>
              <a:t>我们却写成</a:t>
            </a:r>
            <a:r>
              <a:rPr lang="en-US" altLang="zh-CN" sz="1600" kern="100" dirty="0" err="1">
                <a:latin typeface="微软雅黑" panose="020B0503020204020204" pitchFamily="34" charset="-122"/>
                <a:ea typeface="微软雅黑" panose="020B0503020204020204" pitchFamily="34" charset="-122"/>
                <a:cs typeface="Times New Roman" charset="0"/>
              </a:rPr>
              <a:t>file.txt</a:t>
            </a:r>
            <a:endParaRPr lang="en-US"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zh-CN" altLang="en-US" sz="1600" kern="100" dirty="0">
                <a:latin typeface="微软雅黑" panose="020B0503020204020204" pitchFamily="34" charset="-122"/>
                <a:ea typeface="微软雅黑" panose="020B0503020204020204" pitchFamily="34" charset="-122"/>
                <a:cs typeface="Times New Roman" charset="0"/>
              </a:rPr>
              <a:t>    </a:t>
            </a:r>
            <a:r>
              <a:rPr lang="en-US" sz="1600" kern="100" dirty="0">
                <a:effectLst/>
                <a:latin typeface="微软雅黑" panose="020B0503020204020204" pitchFamily="34" charset="-122"/>
                <a:ea typeface="微软雅黑" panose="020B0503020204020204" pitchFamily="34" charset="-122"/>
                <a:cs typeface="Times New Roman" charset="0"/>
              </a:rPr>
              <a:t>f = open("F:/</a:t>
            </a:r>
            <a:r>
              <a:rPr lang="en-US" sz="1600" kern="100" dirty="0" err="1">
                <a:effectLst/>
                <a:latin typeface="微软雅黑" panose="020B0503020204020204" pitchFamily="34" charset="-122"/>
                <a:ea typeface="微软雅黑" panose="020B0503020204020204" pitchFamily="34" charset="-122"/>
                <a:cs typeface="Times New Roman" charset="0"/>
              </a:rPr>
              <a:t>file.txt",'r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except </a:t>
            </a:r>
            <a:r>
              <a:rPr lang="en-US" sz="1600" kern="100" dirty="0" err="1">
                <a:effectLst/>
                <a:latin typeface="微软雅黑" panose="020B0503020204020204" pitchFamily="34" charset="-122"/>
                <a:ea typeface="微软雅黑" panose="020B0503020204020204" pitchFamily="34" charset="-122"/>
                <a:cs typeface="Times New Roman" charset="0"/>
              </a:rPr>
              <a:t>FileNotFoundError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文件找不到！！</a:t>
            </a:r>
            <a:r>
              <a:rPr lang="en-US" sz="1600" kern="100" dirty="0">
                <a:effectLst/>
                <a:latin typeface="微软雅黑" panose="020B0503020204020204" pitchFamily="34" charset="-122"/>
                <a:ea typeface="微软雅黑" panose="020B0503020204020204" pitchFamily="34" charset="-122"/>
                <a:cs typeface="Times New Roman" charset="0"/>
              </a:rPr>
              <a:t>”)</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en-US" sz="1600" kern="100" dirty="0">
                <a:latin typeface="微软雅黑" panose="020B0503020204020204" pitchFamily="34" charset="-122"/>
                <a:ea typeface="微软雅黑" panose="020B0503020204020204" pitchFamily="34" charset="-122"/>
                <a:cs typeface="Times New Roman" charset="0"/>
              </a:rPr>
              <a:t>最终会输出文件找不到！！</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5" name="文本框 14"/>
          <p:cNvSpPr txBox="1">
            <a:spLocks noChangeArrowheads="1"/>
          </p:cNvSpPr>
          <p:nvPr/>
        </p:nvSpPr>
        <p:spPr bwMode="auto">
          <a:xfrm>
            <a:off x="8156542" y="3794277"/>
            <a:ext cx="3156564" cy="261114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try-except</a:t>
            </a:r>
            <a:r>
              <a:rPr lang="zh-CN" sz="1600" b="1" kern="100" dirty="0">
                <a:effectLst/>
                <a:latin typeface="微软雅黑" panose="020B0503020204020204" pitchFamily="34" charset="-122"/>
                <a:ea typeface="微软雅黑" panose="020B0503020204020204" pitchFamily="34" charset="-122"/>
                <a:cs typeface="Times New Roman" charset="0"/>
              </a:rPr>
              <a:t>示例</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try:</a:t>
            </a:r>
          </a:p>
          <a:p>
            <a:pPr indent="266700" algn="just"/>
            <a:r>
              <a:rPr lang="zh-CN" altLang="en-US" sz="1600" kern="100" dirty="0">
                <a:latin typeface="微软雅黑" panose="020B0503020204020204" pitchFamily="34" charset="-122"/>
                <a:ea typeface="微软雅黑" panose="020B0503020204020204" pitchFamily="34" charset="-122"/>
                <a:cs typeface="Times New Roman" charset="0"/>
              </a:rPr>
              <a:t>    </a:t>
            </a:r>
            <a:r>
              <a:rPr lang="en-US" altLang="zh-CN" sz="1600" kern="100" dirty="0">
                <a:latin typeface="微软雅黑" panose="020B0503020204020204" pitchFamily="34" charset="-122"/>
                <a:ea typeface="微软雅黑" panose="020B0503020204020204" pitchFamily="34" charset="-122"/>
                <a:cs typeface="Times New Roman" charset="0"/>
              </a:rPr>
              <a:t>#</a:t>
            </a:r>
            <a:r>
              <a:rPr lang="zh-CN" altLang="zh-CN" sz="1600" kern="100" dirty="0">
                <a:latin typeface="微软雅黑" panose="020B0503020204020204" pitchFamily="34" charset="-122"/>
                <a:ea typeface="微软雅黑" panose="020B0503020204020204" pitchFamily="34" charset="-122"/>
                <a:cs typeface="Times New Roman" charset="0"/>
              </a:rPr>
              <a:t>文件存在</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 = open("F:/file1.txt",'r') </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cs typeface="Times New Roman" charset="0"/>
              </a:rPr>
              <a:t>    </a:t>
            </a:r>
            <a:r>
              <a:rPr lang="en-US" sz="1600" kern="100" dirty="0">
                <a:effectLst/>
                <a:latin typeface="微软雅黑" panose="020B0503020204020204" pitchFamily="34" charset="-122"/>
                <a:ea typeface="微软雅黑" panose="020B0503020204020204" pitchFamily="34" charset="-122"/>
                <a:cs typeface="Times New Roman" charset="0"/>
              </a:rPr>
              <a:t>print(a)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except </a:t>
            </a:r>
            <a:r>
              <a:rPr lang="en-US" sz="1600" kern="100" dirty="0" err="1">
                <a:effectLst/>
                <a:latin typeface="微软雅黑" panose="020B0503020204020204" pitchFamily="34" charset="-122"/>
                <a:ea typeface="微软雅黑" panose="020B0503020204020204" pitchFamily="34" charset="-122"/>
                <a:cs typeface="Times New Roman" charset="0"/>
              </a:rPr>
              <a:t>FileNotFoundError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文件找不到！！</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except </a:t>
            </a:r>
            <a:r>
              <a:rPr lang="en-US" sz="1600" kern="100" dirty="0" err="1">
                <a:effectLst/>
                <a:latin typeface="微软雅黑" panose="020B0503020204020204" pitchFamily="34" charset="-122"/>
                <a:ea typeface="微软雅黑" panose="020B0503020204020204" pitchFamily="34" charset="-122"/>
                <a:cs typeface="Times New Roman" charset="0"/>
              </a:rPr>
              <a:t>NameError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变量未定义！！</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16" name="文本框 15"/>
          <p:cNvSpPr txBox="1"/>
          <p:nvPr/>
        </p:nvSpPr>
        <p:spPr>
          <a:xfrm>
            <a:off x="3702932" y="3092500"/>
            <a:ext cx="4364228" cy="400110"/>
          </a:xfrm>
          <a:prstGeom prst="rect">
            <a:avLst/>
          </a:prstGeom>
          <a:noFill/>
        </p:spPr>
        <p:txBody>
          <a:bodyPr wrap="square" rtlCol="0">
            <a:spAutoFit/>
          </a:bodyPr>
          <a:lstStyle/>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例如处理</a:t>
            </a:r>
            <a:r>
              <a:rPr lang="en-US" altLang="zh-CN" sz="2000" kern="100" dirty="0" err="1">
                <a:latin typeface="微软雅黑" panose="020B0503020204020204" pitchFamily="34" charset="-122"/>
                <a:ea typeface="微软雅黑" panose="020B0503020204020204" pitchFamily="34" charset="-122"/>
              </a:rPr>
              <a:t>FileNotFoundError</a:t>
            </a:r>
            <a:r>
              <a:rPr lang="zh-CN" altLang="zh-CN" sz="2000" kern="100" dirty="0">
                <a:latin typeface="微软雅黑" panose="020B0503020204020204" pitchFamily="34" charset="-122"/>
                <a:ea typeface="微软雅黑" panose="020B0503020204020204" pitchFamily="34" charset="-122"/>
                <a:cs typeface="Times New Roman" charset="0"/>
              </a:rPr>
              <a:t>异常</a:t>
            </a:r>
            <a:r>
              <a:rPr lang="zh-CN"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8010800" y="3092500"/>
            <a:ext cx="3469076" cy="400110"/>
          </a:xfrm>
          <a:prstGeom prst="rect">
            <a:avLst/>
          </a:prstGeom>
          <a:noFill/>
        </p:spPr>
        <p:txBody>
          <a:bodyPr wrap="square" rtlCol="0">
            <a:spAutoFit/>
          </a:bodyPr>
          <a:lstStyle/>
          <a:p>
            <a:pPr marL="342900" indent="-342900">
              <a:buClr>
                <a:srgbClr val="FF0000"/>
              </a:buClr>
              <a:buFont typeface="Arial" charset="0"/>
              <a:buChar char="•"/>
            </a:pPr>
            <a:r>
              <a:rPr lang="zh-CN" altLang="en-US" sz="2000" kern="100" dirty="0">
                <a:latin typeface="微软雅黑" panose="020B0503020204020204" pitchFamily="34" charset="-122"/>
                <a:ea typeface="微软雅黑" panose="020B0503020204020204" pitchFamily="34" charset="-122"/>
                <a:cs typeface="Times New Roman" charset="0"/>
              </a:rPr>
              <a:t>例如处理</a:t>
            </a:r>
            <a:r>
              <a:rPr lang="en-US" altLang="zh-CN" sz="2000" kern="100" dirty="0" err="1">
                <a:latin typeface="微软雅黑" panose="020B0503020204020204" pitchFamily="34" charset="-122"/>
                <a:ea typeface="微软雅黑" panose="020B0503020204020204" pitchFamily="34" charset="-122"/>
              </a:rPr>
              <a:t>NameError</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grpSp>
        <p:nvGrpSpPr>
          <p:cNvPr id="2" name="组合 1"/>
          <p:cNvGrpSpPr/>
          <p:nvPr/>
        </p:nvGrpSpPr>
        <p:grpSpPr>
          <a:xfrm>
            <a:off x="468627" y="2863337"/>
            <a:ext cx="3144924" cy="2722554"/>
            <a:chOff x="8243804" y="2451240"/>
            <a:chExt cx="3144924" cy="2722554"/>
          </a:xfrm>
        </p:grpSpPr>
        <p:graphicFrame>
          <p:nvGraphicFramePr>
            <p:cNvPr id="8" name="对象 7"/>
            <p:cNvGraphicFramePr>
              <a:graphicFrameLocks noChangeAspect="1"/>
            </p:cNvGraphicFramePr>
            <p:nvPr>
              <p:extLst>
                <p:ext uri="{D42A27DB-BD31-4B8C-83A1-F6EECF244321}">
                  <p14:modId xmlns:p14="http://schemas.microsoft.com/office/powerpoint/2010/main" val="4280623813"/>
                </p:ext>
              </p:extLst>
            </p:nvPr>
          </p:nvGraphicFramePr>
          <p:xfrm>
            <a:off x="8243804" y="2451240"/>
            <a:ext cx="3144924" cy="2407008"/>
          </p:xfrm>
          <a:graphic>
            <a:graphicData uri="http://schemas.openxmlformats.org/presentationml/2006/ole">
              <mc:AlternateContent xmlns:mc="http://schemas.openxmlformats.org/markup-compatibility/2006">
                <mc:Choice xmlns:v="urn:schemas-microsoft-com:vml" Requires="v">
                  <p:oleObj spid="_x0000_s28681" r:id="rId3" imgW="2768600" imgH="2108200" progId="Visio.Drawing.15">
                    <p:embed/>
                  </p:oleObj>
                </mc:Choice>
                <mc:Fallback>
                  <p:oleObj r:id="rId3" imgW="2768600" imgH="2108200" progId="Visio.Drawing.15">
                    <p:embed/>
                    <p:pic>
                      <p:nvPicPr>
                        <p:cNvPr id="24" name="对象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804" y="2451240"/>
                          <a:ext cx="3144924" cy="2407008"/>
                        </a:xfrm>
                        <a:prstGeom prst="rect">
                          <a:avLst/>
                        </a:prstGeom>
                        <a:noFill/>
                      </p:spPr>
                    </p:pic>
                  </p:oleObj>
                </mc:Fallback>
              </mc:AlternateContent>
            </a:graphicData>
          </a:graphic>
        </p:graphicFrame>
        <p:sp>
          <p:nvSpPr>
            <p:cNvPr id="9" name="文本框 8"/>
            <p:cNvSpPr txBox="1"/>
            <p:nvPr/>
          </p:nvSpPr>
          <p:spPr>
            <a:xfrm>
              <a:off x="8951754" y="4773684"/>
              <a:ext cx="1729024" cy="400110"/>
            </a:xfrm>
            <a:prstGeom prst="rect">
              <a:avLst/>
            </a:prstGeom>
            <a:noFill/>
          </p:spPr>
          <p:txBody>
            <a:bodyPr wrap="square" rtlCol="0">
              <a:spAutoFit/>
            </a:bodyPr>
            <a:lstStyle/>
            <a:p>
              <a:r>
                <a:rPr lang="en-US" altLang="zh-CN" sz="2000" dirty="0">
                  <a:latin typeface="Times New Roman" charset="0"/>
                  <a:ea typeface="Times New Roman" charset="0"/>
                  <a:cs typeface="Times New Roman" charset="0"/>
                </a:rPr>
                <a:t>try-except</a:t>
              </a:r>
              <a:r>
                <a:rPr lang="zh-CN" altLang="en-US" sz="2000" dirty="0">
                  <a:latin typeface="Times New Roman" charset="0"/>
                  <a:ea typeface="Times New Roman" charset="0"/>
                  <a:cs typeface="Times New Roman" charset="0"/>
                </a:rPr>
                <a:t>模型</a:t>
              </a:r>
            </a:p>
          </p:txBody>
        </p:sp>
      </p:grpSp>
    </p:spTree>
    <p:extLst>
      <p:ext uri="{BB962C8B-B14F-4D97-AF65-F5344CB8AC3E}">
        <p14:creationId xmlns:p14="http://schemas.microsoft.com/office/powerpoint/2010/main" val="38989916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11" name="文本框 10"/>
          <p:cNvSpPr txBox="1"/>
          <p:nvPr/>
        </p:nvSpPr>
        <p:spPr>
          <a:xfrm>
            <a:off x="1167201" y="912576"/>
            <a:ext cx="9639343" cy="2811026"/>
          </a:xfrm>
          <a:prstGeom prst="rect">
            <a:avLst/>
          </a:prstGeom>
          <a:noFill/>
        </p:spPr>
        <p:txBody>
          <a:bodyPr wrap="square" rtlCol="0">
            <a:spAutoFit/>
          </a:bodyPr>
          <a:lstStyle/>
          <a:p>
            <a:pPr marL="342900" indent="-342900">
              <a:buFont typeface="Arial" charset="0"/>
              <a:buChar char="•"/>
            </a:pPr>
            <a:r>
              <a:rPr lang="zh-CN" altLang="en-US" sz="2000" kern="100" dirty="0">
                <a:latin typeface="微软雅黑" panose="020B0503020204020204" pitchFamily="34" charset="-122"/>
                <a:ea typeface="微软雅黑" panose="020B0503020204020204" pitchFamily="34" charset="-122"/>
              </a:rPr>
              <a:t>如果无法确定要对哪一类异常做处理，希望一旦</a:t>
            </a:r>
            <a:r>
              <a:rPr lang="en-US" altLang="zh-CN" sz="2000" kern="100" dirty="0">
                <a:latin typeface="微软雅黑" panose="020B0503020204020204" pitchFamily="34" charset="-122"/>
                <a:ea typeface="微软雅黑" panose="020B0503020204020204" pitchFamily="34" charset="-122"/>
              </a:rPr>
              <a:t>try</a:t>
            </a:r>
            <a:r>
              <a:rPr lang="zh-CN" altLang="en-US" sz="2000" kern="100" dirty="0">
                <a:latin typeface="微软雅黑" panose="020B0503020204020204" pitchFamily="34" charset="-122"/>
                <a:ea typeface="微软雅黑" panose="020B0503020204020204" pitchFamily="34" charset="-122"/>
              </a:rPr>
              <a:t>语句块出错，就给用户一个友好的提醒，也可以这样做：</a:t>
            </a:r>
            <a:endParaRPr lang="en-US" altLang="zh-CN" sz="2000" kern="100" dirty="0">
              <a:latin typeface="微软雅黑" panose="020B0503020204020204" pitchFamily="34" charset="-122"/>
              <a:ea typeface="微软雅黑" panose="020B0503020204020204" pitchFamily="34" charset="-122"/>
            </a:endParaRPr>
          </a:p>
          <a:p>
            <a:pPr marL="342900" indent="-342900">
              <a:buFont typeface="Arial" charset="0"/>
              <a:buChar char="•"/>
            </a:pPr>
            <a:endParaRPr lang="en-US" altLang="zh-CN" sz="1000" kern="100" dirty="0">
              <a:latin typeface="微软雅黑" panose="020B0503020204020204" pitchFamily="34" charset="-122"/>
              <a:ea typeface="微软雅黑" panose="020B0503020204020204" pitchFamily="34" charset="-122"/>
            </a:endParaRPr>
          </a:p>
          <a:p>
            <a:pPr lvl="2" indent="304800" algn="just">
              <a:lnSpc>
                <a:spcPts val="2000"/>
              </a:lnSpc>
            </a:pPr>
            <a:r>
              <a:rPr lang="en-US" altLang="zh-CN" sz="2000" kern="100" dirty="0">
                <a:latin typeface="微软雅黑" panose="020B0503020204020204" pitchFamily="34" charset="-122"/>
                <a:ea typeface="微软雅黑" panose="020B0503020204020204" pitchFamily="34" charset="-122"/>
                <a:cs typeface="Times New Roman" charset="0"/>
              </a:rPr>
              <a:t>…</a:t>
            </a:r>
            <a:endParaRPr lang="zh-CN" altLang="zh-CN" sz="1600" kern="100" dirty="0">
              <a:latin typeface="微软雅黑" panose="020B0503020204020204" pitchFamily="34" charset="-122"/>
              <a:ea typeface="微软雅黑" panose="020B0503020204020204" pitchFamily="34" charset="-122"/>
              <a:cs typeface="Times New Roman" charset="0"/>
            </a:endParaRPr>
          </a:p>
          <a:p>
            <a:pPr lvl="2" indent="304800" algn="just">
              <a:lnSpc>
                <a:spcPts val="2000"/>
              </a:lnSpc>
            </a:pPr>
            <a:r>
              <a:rPr lang="en-US" altLang="zh-CN" sz="2000" kern="100" dirty="0">
                <a:latin typeface="微软雅黑" panose="020B0503020204020204" pitchFamily="34" charset="-122"/>
                <a:ea typeface="微软雅黑" panose="020B0503020204020204" pitchFamily="34" charset="-122"/>
                <a:cs typeface="Times New Roman" charset="0"/>
              </a:rPr>
              <a:t>except:</a:t>
            </a:r>
            <a:endParaRPr lang="zh-CN" altLang="zh-CN" sz="1600" kern="100" dirty="0">
              <a:latin typeface="微软雅黑" panose="020B0503020204020204" pitchFamily="34" charset="-122"/>
              <a:ea typeface="微软雅黑" panose="020B0503020204020204" pitchFamily="34" charset="-122"/>
              <a:cs typeface="Times New Roman" charset="0"/>
            </a:endParaRPr>
          </a:p>
          <a:p>
            <a:pPr lvl="2" indent="304800" algn="just">
              <a:lnSpc>
                <a:spcPts val="2000"/>
              </a:lnSpc>
            </a:pPr>
            <a:r>
              <a:rPr lang="en-US" altLang="zh-CN" sz="2000" kern="100" dirty="0">
                <a:latin typeface="微软雅黑" panose="020B0503020204020204" pitchFamily="34" charset="-122"/>
                <a:ea typeface="微软雅黑" panose="020B0503020204020204" pitchFamily="34" charset="-122"/>
                <a:cs typeface="Times New Roman" charset="0"/>
              </a:rPr>
              <a:t>    print(“</a:t>
            </a:r>
            <a:r>
              <a:rPr lang="zh-CN" altLang="zh-CN" sz="2000" kern="100" dirty="0">
                <a:latin typeface="微软雅黑" panose="020B0503020204020204" pitchFamily="34" charset="-122"/>
                <a:ea typeface="微软雅黑" panose="020B0503020204020204" pitchFamily="34" charset="-122"/>
                <a:cs typeface="Times New Roman" charset="0"/>
              </a:rPr>
              <a:t>出错了！</a:t>
            </a:r>
            <a:r>
              <a:rPr lang="en-US" altLang="zh-CN" sz="2000" kern="100" dirty="0">
                <a:latin typeface="微软雅黑" panose="020B0503020204020204" pitchFamily="34" charset="-122"/>
                <a:ea typeface="微软雅黑" panose="020B0503020204020204" pitchFamily="34" charset="-122"/>
                <a:cs typeface="Times New Roman" charset="0"/>
              </a:rPr>
              <a:t>”)</a:t>
            </a:r>
            <a:endParaRPr lang="zh-CN" altLang="zh-CN" sz="1600" kern="100" dirty="0">
              <a:latin typeface="微软雅黑" panose="020B0503020204020204" pitchFamily="34" charset="-122"/>
              <a:ea typeface="微软雅黑" panose="020B0503020204020204" pitchFamily="34" charset="-122"/>
              <a:cs typeface="Times New Roman" charset="0"/>
            </a:endParaRPr>
          </a:p>
          <a:p>
            <a:pPr lvl="2" indent="304800" algn="just">
              <a:lnSpc>
                <a:spcPts val="2000"/>
              </a:lnSpc>
            </a:pPr>
            <a:r>
              <a:rPr lang="en-US" altLang="zh-CN" sz="2000" kern="100" dirty="0">
                <a:latin typeface="微软雅黑" panose="020B0503020204020204" pitchFamily="34" charset="-122"/>
                <a:ea typeface="微软雅黑" panose="020B0503020204020204" pitchFamily="34" charset="-122"/>
                <a:cs typeface="Times New Roman" charset="0"/>
              </a:rPr>
              <a:t>…</a:t>
            </a:r>
            <a:endParaRPr lang="zh-CN" altLang="zh-CN" sz="16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练习题</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charset="0"/>
              </a:rPr>
              <a:t>3.5.1</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编写程序，输入一个字符串作为表达式，例如字符串“</a:t>
            </a:r>
            <a:r>
              <a:rPr lang="en-US" altLang="zh-CN" sz="2000" kern="100" dirty="0">
                <a:latin typeface="微软雅黑" panose="020B0503020204020204" pitchFamily="34" charset="-122"/>
                <a:ea typeface="微软雅黑" panose="020B0503020204020204" pitchFamily="34" charset="-122"/>
              </a:rPr>
              <a:t>2+3</a:t>
            </a:r>
            <a:r>
              <a:rPr lang="zh-CN" altLang="zh-CN" sz="2000" kern="100" dirty="0">
                <a:latin typeface="微软雅黑" panose="020B0503020204020204" pitchFamily="34" charset="-122"/>
                <a:ea typeface="微软雅黑" panose="020B0503020204020204" pitchFamily="34" charset="-122"/>
                <a:cs typeface="Times New Roman" charset="0"/>
              </a:rPr>
              <a:t>”，用</a:t>
            </a:r>
            <a:r>
              <a:rPr lang="en-US" altLang="zh-CN" sz="2000" kern="100" dirty="0" err="1">
                <a:latin typeface="微软雅黑" panose="020B0503020204020204" pitchFamily="34" charset="-122"/>
                <a:ea typeface="微软雅黑" panose="020B0503020204020204" pitchFamily="34" charset="-122"/>
              </a:rPr>
              <a:t>eval</a:t>
            </a:r>
            <a:r>
              <a:rPr lang="zh-CN" altLang="zh-CN" sz="2000" kern="100" dirty="0">
                <a:latin typeface="微软雅黑" panose="020B0503020204020204" pitchFamily="34" charset="-122"/>
                <a:ea typeface="微软雅黑" panose="020B0503020204020204" pitchFamily="34" charset="-122"/>
                <a:cs typeface="Times New Roman" charset="0"/>
              </a:rPr>
              <a:t>求该字符串的值。假如字符串有除以</a:t>
            </a:r>
            <a:r>
              <a:rPr lang="en-US" altLang="zh-CN" sz="2000" kern="100" dirty="0">
                <a:latin typeface="微软雅黑" panose="020B0503020204020204" pitchFamily="34" charset="-122"/>
                <a:ea typeface="微软雅黑" panose="020B0503020204020204" pitchFamily="34" charset="-122"/>
              </a:rPr>
              <a:t>0</a:t>
            </a:r>
            <a:r>
              <a:rPr lang="zh-CN" altLang="zh-CN" sz="2000" kern="100" dirty="0">
                <a:latin typeface="微软雅黑" panose="020B0503020204020204" pitchFamily="34" charset="-122"/>
                <a:ea typeface="微软雅黑" panose="020B0503020204020204" pitchFamily="34" charset="-122"/>
                <a:cs typeface="Times New Roman" charset="0"/>
              </a:rPr>
              <a:t>，则使用</a:t>
            </a:r>
            <a:r>
              <a:rPr lang="en-US" altLang="zh-CN" sz="2000" kern="100" dirty="0">
                <a:latin typeface="微软雅黑" panose="020B0503020204020204" pitchFamily="34" charset="-122"/>
                <a:ea typeface="微软雅黑" panose="020B0503020204020204" pitchFamily="34" charset="-122"/>
              </a:rPr>
              <a:t>try-except</a:t>
            </a:r>
            <a:r>
              <a:rPr lang="zh-CN" altLang="zh-CN" sz="2000" kern="100" dirty="0">
                <a:latin typeface="微软雅黑" panose="020B0503020204020204" pitchFamily="34" charset="-122"/>
                <a:ea typeface="微软雅黑" panose="020B0503020204020204" pitchFamily="34" charset="-122"/>
                <a:cs typeface="Times New Roman" charset="0"/>
              </a:rPr>
              <a:t>处理异常。</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2" name="文本框 11"/>
          <p:cNvSpPr txBox="1">
            <a:spLocks noChangeArrowheads="1"/>
          </p:cNvSpPr>
          <p:nvPr/>
        </p:nvSpPr>
        <p:spPr bwMode="auto">
          <a:xfrm>
            <a:off x="2825335" y="3940033"/>
            <a:ext cx="5274310" cy="1604400"/>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程序：处理除数有</a:t>
            </a:r>
            <a:r>
              <a:rPr lang="en-US" sz="1600" b="1" kern="100" dirty="0">
                <a:effectLst/>
                <a:latin typeface="微软雅黑" panose="020B0503020204020204" pitchFamily="34" charset="-122"/>
                <a:ea typeface="微软雅黑" panose="020B0503020204020204" pitchFamily="34" charset="-122"/>
                <a:cs typeface="Times New Roman" charset="0"/>
              </a:rPr>
              <a:t>0</a:t>
            </a:r>
            <a:r>
              <a:rPr lang="zh-CN" sz="1600" b="1" kern="100" dirty="0">
                <a:effectLst/>
                <a:latin typeface="微软雅黑" panose="020B0503020204020204" pitchFamily="34" charset="-122"/>
                <a:ea typeface="微软雅黑" panose="020B0503020204020204" pitchFamily="34" charset="-122"/>
                <a:cs typeface="Times New Roman" charset="0"/>
              </a:rPr>
              <a:t>的异常</a:t>
            </a:r>
            <a:r>
              <a:rPr lang="en-US" sz="1600" b="1" kern="100" dirty="0">
                <a:effectLst/>
                <a:latin typeface="微软雅黑" panose="020B0503020204020204" pitchFamily="34" charset="-122"/>
                <a:ea typeface="微软雅黑" panose="020B0503020204020204" pitchFamily="34" charset="-122"/>
                <a:cs typeface="Times New Roman" charset="0"/>
              </a:rPr>
              <a:t>&gt;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try: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s = input("</a:t>
            </a:r>
            <a:r>
              <a:rPr lang="zh-CN" sz="1600" kern="100" dirty="0">
                <a:effectLst/>
                <a:latin typeface="微软雅黑" panose="020B0503020204020204" pitchFamily="34" charset="-122"/>
                <a:ea typeface="微软雅黑" panose="020B0503020204020204" pitchFamily="34" charset="-122"/>
                <a:cs typeface="Times New Roman" charset="0"/>
              </a:rPr>
              <a:t>请输入一个数学表达式：</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en-US" sz="1600" kern="100" dirty="0" err="1">
                <a:effectLst/>
                <a:latin typeface="微软雅黑" panose="020B0503020204020204" pitchFamily="34" charset="-122"/>
                <a:ea typeface="微软雅黑" panose="020B0503020204020204" pitchFamily="34" charset="-122"/>
                <a:cs typeface="Times New Roman" charset="0"/>
              </a:rPr>
              <a:t>eval</a:t>
            </a:r>
            <a:r>
              <a:rPr lang="en-US" sz="1600" kern="100" dirty="0">
                <a:effectLst/>
                <a:latin typeface="微软雅黑" panose="020B0503020204020204" pitchFamily="34" charset="-122"/>
                <a:ea typeface="微软雅黑" panose="020B0503020204020204" pitchFamily="34" charset="-122"/>
                <a:cs typeface="Times New Roman" charset="0"/>
              </a:rPr>
              <a:t>(s))</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except </a:t>
            </a:r>
            <a:r>
              <a:rPr lang="en-US" sz="1600" kern="100" dirty="0" err="1">
                <a:effectLst/>
                <a:latin typeface="微软雅黑" panose="020B0503020204020204" pitchFamily="34" charset="-122"/>
                <a:ea typeface="微软雅黑" panose="020B0503020204020204" pitchFamily="34" charset="-122"/>
                <a:cs typeface="Times New Roman" charset="0"/>
              </a:rPr>
              <a:t>ZeroDivisionError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除数不可以为</a:t>
            </a:r>
            <a:r>
              <a:rPr lang="en-US" sz="1600" kern="100" dirty="0">
                <a:effectLst/>
                <a:latin typeface="微软雅黑" panose="020B0503020204020204" pitchFamily="34" charset="-122"/>
                <a:ea typeface="微软雅黑" panose="020B0503020204020204" pitchFamily="34" charset="-122"/>
                <a:cs typeface="Times New Roman" charset="0"/>
              </a:rPr>
              <a:t>0</a:t>
            </a:r>
            <a:r>
              <a:rPr lang="zh-CN"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722" y="5927499"/>
            <a:ext cx="2597398" cy="538485"/>
          </a:xfrm>
          <a:prstGeom prst="rect">
            <a:avLst/>
          </a:prstGeom>
        </p:spPr>
      </p:pic>
    </p:spTree>
    <p:extLst>
      <p:ext uri="{BB962C8B-B14F-4D97-AF65-F5344CB8AC3E}">
        <p14:creationId xmlns:p14="http://schemas.microsoft.com/office/powerpoint/2010/main" val="688729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6" name="文本框 5"/>
          <p:cNvSpPr txBox="1"/>
          <p:nvPr/>
        </p:nvSpPr>
        <p:spPr>
          <a:xfrm>
            <a:off x="980902" y="928810"/>
            <a:ext cx="6611030" cy="3354765"/>
          </a:xfrm>
          <a:prstGeom prst="rect">
            <a:avLst/>
          </a:prstGeom>
          <a:noFill/>
        </p:spPr>
        <p:txBody>
          <a:bodyPr wrap="square" rtlCol="0">
            <a:spAutoFit/>
          </a:bodyPr>
          <a:lstStyle/>
          <a:p>
            <a:pPr marL="342900" indent="-342900">
              <a:buClr>
                <a:srgbClr val="FF0000"/>
              </a:buClr>
              <a:buFont typeface="Arial" charset="0"/>
              <a:buChar char="•"/>
            </a:pPr>
            <a:r>
              <a:rPr lang="zh-CN" altLang="zh-CN" sz="2000" kern="100" dirty="0">
                <a:latin typeface="微软雅黑" panose="020B0503020204020204" pitchFamily="34" charset="-122"/>
                <a:ea typeface="微软雅黑" panose="020B0503020204020204" pitchFamily="34" charset="-122"/>
                <a:cs typeface="Times New Roman" charset="0"/>
              </a:rPr>
              <a:t>程序出现异常后，执行必要的收尾工作，比如程序崩溃前保存用户文档，引入</a:t>
            </a:r>
            <a:r>
              <a:rPr lang="en-US" altLang="zh-CN" sz="2000" kern="100" dirty="0">
                <a:latin typeface="微软雅黑" panose="020B0503020204020204" pitchFamily="34" charset="-122"/>
                <a:ea typeface="微软雅黑" panose="020B0503020204020204" pitchFamily="34" charset="-122"/>
              </a:rPr>
              <a:t>try-finally</a:t>
            </a:r>
            <a:r>
              <a:rPr lang="zh-CN" altLang="zh-CN" sz="2000" kern="100" dirty="0">
                <a:latin typeface="微软雅黑" panose="020B0503020204020204" pitchFamily="34" charset="-122"/>
                <a:ea typeface="微软雅黑" panose="020B0503020204020204" pitchFamily="34" charset="-122"/>
                <a:cs typeface="Times New Roman" charset="0"/>
              </a:rPr>
              <a:t>处理模型，</a:t>
            </a:r>
            <a:r>
              <a:rPr lang="zh-CN" altLang="en-US" sz="2000" kern="100" dirty="0">
                <a:latin typeface="微软雅黑" panose="020B0503020204020204" pitchFamily="34" charset="-122"/>
                <a:ea typeface="微软雅黑" panose="020B0503020204020204" pitchFamily="34" charset="-122"/>
                <a:cs typeface="Times New Roman" charset="0"/>
              </a:rPr>
              <a:t>该模型中</a:t>
            </a:r>
            <a:r>
              <a:rPr lang="en-US" altLang="zh-CN" sz="2000" kern="100" dirty="0">
                <a:latin typeface="微软雅黑" panose="020B0503020204020204" pitchFamily="34" charset="-122"/>
                <a:ea typeface="微软雅黑" panose="020B0503020204020204" pitchFamily="34" charset="-122"/>
                <a:cs typeface="Times New Roman" charset="0"/>
              </a:rPr>
              <a:t> </a:t>
            </a:r>
            <a:r>
              <a:rPr lang="en-US" altLang="zh-CN" sz="2000" kern="100" dirty="0">
                <a:latin typeface="微软雅黑" panose="020B0503020204020204" pitchFamily="34" charset="-122"/>
                <a:ea typeface="微软雅黑" panose="020B0503020204020204" pitchFamily="34" charset="-122"/>
              </a:rPr>
              <a:t>except </a:t>
            </a:r>
            <a:r>
              <a:rPr lang="zh-CN" altLang="zh-CN" sz="2000" kern="100" dirty="0">
                <a:latin typeface="微软雅黑" panose="020B0503020204020204" pitchFamily="34" charset="-122"/>
                <a:ea typeface="微软雅黑" panose="020B0503020204020204" pitchFamily="34" charset="-122"/>
                <a:cs typeface="Times New Roman" charset="0"/>
              </a:rPr>
              <a:t>部分可有可无</a:t>
            </a:r>
            <a:endParaRPr lang="en-US" altLang="zh-CN" sz="2000" kern="100" dirty="0">
              <a:latin typeface="微软雅黑" panose="020B0503020204020204" pitchFamily="34" charset="-122"/>
              <a:ea typeface="微软雅黑" panose="020B0503020204020204" pitchFamily="34" charset="-122"/>
              <a:cs typeface="Times New Roman" charset="0"/>
            </a:endParaRPr>
          </a:p>
          <a:p>
            <a:pPr marL="342900" indent="-342900">
              <a:buFont typeface="Arial" charset="0"/>
              <a:buChar char="•"/>
            </a:pPr>
            <a:endParaRPr lang="en-US" altLang="zh-CN" sz="1000" kern="100" dirty="0">
              <a:latin typeface="微软雅黑" panose="020B0503020204020204" pitchFamily="34" charset="-122"/>
              <a:ea typeface="微软雅黑" panose="020B0503020204020204" pitchFamily="34" charset="-122"/>
            </a:endParaRPr>
          </a:p>
          <a:p>
            <a:pPr marL="342900" indent="-342900">
              <a:buFont typeface="Arial" charset="0"/>
              <a:buChar char="•"/>
            </a:pPr>
            <a:r>
              <a:rPr lang="en-US" altLang="zh-CN" sz="2200" b="1" kern="100" dirty="0">
                <a:solidFill>
                  <a:srgbClr val="FF0000"/>
                </a:solidFill>
                <a:latin typeface="微软雅黑" panose="020B0503020204020204" pitchFamily="34" charset="-122"/>
                <a:ea typeface="微软雅黑" panose="020B0503020204020204" pitchFamily="34" charset="-122"/>
              </a:rPr>
              <a:t>try-finally</a:t>
            </a:r>
            <a:r>
              <a:rPr lang="zh-CN" altLang="en-US" sz="2200" b="1" kern="100" dirty="0">
                <a:solidFill>
                  <a:srgbClr val="FF0000"/>
                </a:solidFill>
                <a:latin typeface="微软雅黑" panose="020B0503020204020204" pitchFamily="34" charset="-122"/>
                <a:ea typeface="微软雅黑" panose="020B0503020204020204" pitchFamily="34" charset="-122"/>
              </a:rPr>
              <a:t>模型</a:t>
            </a:r>
            <a:r>
              <a:rPr lang="zh-CN" altLang="zh-CN" sz="2200" b="1" kern="100" dirty="0">
                <a:solidFill>
                  <a:srgbClr val="FF0000"/>
                </a:solidFill>
                <a:latin typeface="微软雅黑" panose="020B0503020204020204" pitchFamily="34" charset="-122"/>
                <a:ea typeface="微软雅黑" panose="020B0503020204020204" pitchFamily="34" charset="-122"/>
                <a:cs typeface="Times New Roman" charset="0"/>
              </a:rPr>
              <a:t>执行方式</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charset="0"/>
              </a:rPr>
              <a:t>：</a:t>
            </a:r>
            <a:r>
              <a:rPr lang="zh-CN" altLang="zh-CN" sz="2000" kern="100" dirty="0">
                <a:latin typeface="微软雅黑" panose="020B0503020204020204" pitchFamily="34" charset="-122"/>
                <a:ea typeface="微软雅黑" panose="020B0503020204020204" pitchFamily="34" charset="-122"/>
                <a:cs typeface="Times New Roman" charset="0"/>
              </a:rPr>
              <a:t>尝试执行</a:t>
            </a:r>
            <a:r>
              <a:rPr lang="en-US" altLang="zh-CN" sz="2000" kern="100" dirty="0">
                <a:latin typeface="微软雅黑" panose="020B0503020204020204" pitchFamily="34" charset="-122"/>
                <a:ea typeface="微软雅黑" panose="020B0503020204020204" pitchFamily="34" charset="-122"/>
              </a:rPr>
              <a:t>try</a:t>
            </a:r>
            <a:r>
              <a:rPr lang="zh-CN" altLang="zh-CN" sz="2000" kern="100" dirty="0">
                <a:latin typeface="微软雅黑" panose="020B0503020204020204" pitchFamily="34" charset="-122"/>
                <a:ea typeface="微软雅黑" panose="020B0503020204020204" pitchFamily="34" charset="-122"/>
                <a:cs typeface="Times New Roman" charset="0"/>
              </a:rPr>
              <a:t>语句内可能出现问题的代码，如果发现确实出现了所写的异常，则执行</a:t>
            </a:r>
            <a:r>
              <a:rPr lang="en-US" altLang="zh-CN" sz="2000" kern="100" dirty="0">
                <a:latin typeface="微软雅黑" panose="020B0503020204020204" pitchFamily="34" charset="-122"/>
                <a:ea typeface="微软雅黑" panose="020B0503020204020204" pitchFamily="34" charset="-122"/>
              </a:rPr>
              <a:t>except</a:t>
            </a:r>
            <a:r>
              <a:rPr lang="zh-CN" altLang="zh-CN" sz="2000" kern="100" dirty="0">
                <a:latin typeface="微软雅黑" panose="020B0503020204020204" pitchFamily="34" charset="-122"/>
                <a:ea typeface="微软雅黑" panose="020B0503020204020204" pitchFamily="34" charset="-122"/>
                <a:cs typeface="Times New Roman" charset="0"/>
              </a:rPr>
              <a:t>部分的处理代码，然后必须执行</a:t>
            </a:r>
            <a:r>
              <a:rPr lang="en-US" altLang="zh-CN" sz="2000" kern="100" dirty="0">
                <a:latin typeface="微软雅黑" panose="020B0503020204020204" pitchFamily="34" charset="-122"/>
                <a:ea typeface="微软雅黑" panose="020B0503020204020204" pitchFamily="34" charset="-122"/>
              </a:rPr>
              <a:t>finally</a:t>
            </a:r>
            <a:r>
              <a:rPr lang="zh-CN" altLang="zh-CN" sz="2000" kern="100" dirty="0">
                <a:latin typeface="微软雅黑" panose="020B0503020204020204" pitchFamily="34" charset="-122"/>
                <a:ea typeface="微软雅黑" panose="020B0503020204020204" pitchFamily="34" charset="-122"/>
                <a:cs typeface="Times New Roman" charset="0"/>
              </a:rPr>
              <a:t>部分的代码，再去执行后面其它的代码；如果没有发现异常，则直接执行</a:t>
            </a:r>
            <a:r>
              <a:rPr lang="en-US" altLang="zh-CN" sz="2000" kern="100" dirty="0">
                <a:latin typeface="微软雅黑" panose="020B0503020204020204" pitchFamily="34" charset="-122"/>
                <a:ea typeface="微软雅黑" panose="020B0503020204020204" pitchFamily="34" charset="-122"/>
              </a:rPr>
              <a:t>try</a:t>
            </a:r>
            <a:r>
              <a:rPr lang="zh-CN" altLang="zh-CN" sz="2000" kern="100" dirty="0">
                <a:latin typeface="微软雅黑" panose="020B0503020204020204" pitchFamily="34" charset="-122"/>
                <a:ea typeface="微软雅黑" panose="020B0503020204020204" pitchFamily="34" charset="-122"/>
                <a:cs typeface="Times New Roman" charset="0"/>
              </a:rPr>
              <a:t>语句中的代码段，跳过</a:t>
            </a:r>
            <a:r>
              <a:rPr lang="en-US" altLang="zh-CN" sz="2000" kern="100" dirty="0">
                <a:latin typeface="微软雅黑" panose="020B0503020204020204" pitchFamily="34" charset="-122"/>
                <a:ea typeface="微软雅黑" panose="020B0503020204020204" pitchFamily="34" charset="-122"/>
              </a:rPr>
              <a:t>except</a:t>
            </a:r>
            <a:r>
              <a:rPr lang="zh-CN" altLang="zh-CN" sz="2000" kern="100" dirty="0">
                <a:latin typeface="微软雅黑" panose="020B0503020204020204" pitchFamily="34" charset="-122"/>
                <a:ea typeface="微软雅黑" panose="020B0503020204020204" pitchFamily="34" charset="-122"/>
                <a:cs typeface="Times New Roman" charset="0"/>
              </a:rPr>
              <a:t>部分，但仍旧要执行</a:t>
            </a:r>
            <a:r>
              <a:rPr lang="en-US" altLang="zh-CN" sz="2000" kern="100" dirty="0">
                <a:latin typeface="微软雅黑" panose="020B0503020204020204" pitchFamily="34" charset="-122"/>
                <a:ea typeface="微软雅黑" panose="020B0503020204020204" pitchFamily="34" charset="-122"/>
              </a:rPr>
              <a:t>finally</a:t>
            </a:r>
            <a:r>
              <a:rPr lang="zh-CN" altLang="zh-CN" sz="2000" kern="100" dirty="0">
                <a:latin typeface="微软雅黑" panose="020B0503020204020204" pitchFamily="34" charset="-122"/>
                <a:ea typeface="微软雅黑" panose="020B0503020204020204" pitchFamily="34" charset="-122"/>
                <a:cs typeface="Times New Roman" charset="0"/>
              </a:rPr>
              <a:t>部分的代码，再去执行后面其它的代码</a:t>
            </a:r>
            <a:r>
              <a:rPr lang="zh-CN" altLang="zh-CN" sz="2000" dirty="0">
                <a:latin typeface="微软雅黑" panose="020B0503020204020204" pitchFamily="34" charset="-122"/>
                <a:ea typeface="微软雅黑" panose="020B0503020204020204" pitchFamily="34" charset="-122"/>
              </a:rPr>
              <a:t> </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8" name="文本框 7"/>
          <p:cNvSpPr txBox="1">
            <a:spLocks noChangeArrowheads="1"/>
          </p:cNvSpPr>
          <p:nvPr/>
        </p:nvSpPr>
        <p:spPr bwMode="auto">
          <a:xfrm>
            <a:off x="2949212" y="4447519"/>
            <a:ext cx="4943061" cy="2062103"/>
          </a:xfrm>
          <a:prstGeom prst="rect">
            <a:avLst/>
          </a:prstGeom>
          <a:solidFill>
            <a:srgbClr val="DEEAF6"/>
          </a:solidFill>
          <a:ln w="9525">
            <a:noFill/>
            <a:miter lim="800000"/>
            <a:headEnd/>
            <a:tailEnd/>
          </a:ln>
        </p:spPr>
        <p:txBody>
          <a:bodyPr rot="0" vert="horz" wrap="square" lIns="91440" tIns="45720" rIns="91440" bIns="45720" anchor="t" anchorCtr="0" upright="1">
            <a:sp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try-finally</a:t>
            </a:r>
            <a:r>
              <a:rPr lang="zh-CN" sz="1600" b="1" kern="100" dirty="0">
                <a:effectLst/>
                <a:latin typeface="微软雅黑" panose="020B0503020204020204" pitchFamily="34" charset="-122"/>
                <a:ea typeface="微软雅黑" panose="020B0503020204020204" pitchFamily="34" charset="-122"/>
                <a:cs typeface="Times New Roman" charset="0"/>
              </a:rPr>
              <a:t>示例</a:t>
            </a:r>
            <a:r>
              <a:rPr lang="en-US" sz="1600" b="1" kern="100" dirty="0">
                <a:effectLst/>
                <a:latin typeface="微软雅黑" panose="020B0503020204020204" pitchFamily="34" charset="-122"/>
                <a:ea typeface="微软雅黑" panose="020B0503020204020204" pitchFamily="34" charset="-122"/>
                <a:cs typeface="Times New Roman" charset="0"/>
              </a:rPr>
              <a:t>1&gt;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try: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 = open("F:/file1.txt",'r') #</a:t>
            </a:r>
            <a:r>
              <a:rPr lang="zh-CN" sz="1600" kern="100" dirty="0">
                <a:effectLst/>
                <a:latin typeface="微软雅黑" panose="020B0503020204020204" pitchFamily="34" charset="-122"/>
                <a:ea typeface="微软雅黑" panose="020B0503020204020204" pitchFamily="34" charset="-122"/>
                <a:cs typeface="Times New Roman" charset="0"/>
              </a:rPr>
              <a:t>文件存在</a:t>
            </a: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except </a:t>
            </a:r>
            <a:r>
              <a:rPr lang="en-US" sz="1600" kern="100" dirty="0" err="1">
                <a:effectLst/>
                <a:latin typeface="微软雅黑" panose="020B0503020204020204" pitchFamily="34" charset="-122"/>
                <a:ea typeface="微软雅黑" panose="020B0503020204020204" pitchFamily="34" charset="-122"/>
                <a:cs typeface="Times New Roman" charset="0"/>
              </a:rPr>
              <a:t>NameError</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t>
            </a:r>
            <a:r>
              <a:rPr lang="zh-CN" sz="1600" kern="100" dirty="0">
                <a:effectLst/>
                <a:latin typeface="微软雅黑" panose="020B0503020204020204" pitchFamily="34" charset="-122"/>
                <a:ea typeface="微软雅黑" panose="020B0503020204020204" pitchFamily="34" charset="-122"/>
                <a:cs typeface="Times New Roman" charset="0"/>
              </a:rPr>
              <a:t>变量未定义！！</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finally: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sp>
        <p:nvSpPr>
          <p:cNvPr id="9" name="文本框 8"/>
          <p:cNvSpPr txBox="1"/>
          <p:nvPr/>
        </p:nvSpPr>
        <p:spPr>
          <a:xfrm>
            <a:off x="8078582" y="5027856"/>
            <a:ext cx="1729024"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输出：</a:t>
            </a:r>
            <a:endParaRPr lang="en-US" altLang="zh-CN" sz="2000" dirty="0">
              <a:latin typeface="微软雅黑" panose="020B0503020204020204" pitchFamily="34" charset="-122"/>
              <a:ea typeface="微软雅黑" panose="020B0503020204020204" pitchFamily="34" charset="-122"/>
              <a:cs typeface="Times New Roman" charset="0"/>
            </a:endParaRPr>
          </a:p>
          <a:p>
            <a:r>
              <a:rPr lang="zh-CN" altLang="en-US" sz="2000" dirty="0">
                <a:latin typeface="微软雅黑" panose="020B0503020204020204" pitchFamily="34" charset="-122"/>
                <a:ea typeface="微软雅黑" panose="020B0503020204020204" pitchFamily="34" charset="-122"/>
                <a:cs typeface="Times New Roman" charset="0"/>
              </a:rPr>
              <a:t>变量未定义！！</a:t>
            </a:r>
          </a:p>
        </p:txBody>
      </p:sp>
      <p:graphicFrame>
        <p:nvGraphicFramePr>
          <p:cNvPr id="10" name="对象 9"/>
          <p:cNvGraphicFramePr>
            <a:graphicFrameLocks noChangeAspect="1"/>
          </p:cNvGraphicFramePr>
          <p:nvPr>
            <p:extLst>
              <p:ext uri="{D42A27DB-BD31-4B8C-83A1-F6EECF244321}">
                <p14:modId xmlns:p14="http://schemas.microsoft.com/office/powerpoint/2010/main" val="4073605139"/>
              </p:ext>
            </p:extLst>
          </p:nvPr>
        </p:nvGraphicFramePr>
        <p:xfrm>
          <a:off x="7678488" y="928810"/>
          <a:ext cx="3156146" cy="2779560"/>
        </p:xfrm>
        <a:graphic>
          <a:graphicData uri="http://schemas.openxmlformats.org/presentationml/2006/ole">
            <mc:AlternateContent xmlns:mc="http://schemas.openxmlformats.org/markup-compatibility/2006">
              <mc:Choice xmlns:v="urn:schemas-microsoft-com:vml" Requires="v">
                <p:oleObj spid="_x0000_s29705" r:id="rId3" imgW="2768600" imgH="2451100" progId="Visio.Drawing.15">
                  <p:embed/>
                </p:oleObj>
              </mc:Choice>
              <mc:Fallback>
                <p:oleObj r:id="rId3" imgW="2768600" imgH="2451100" progId="Visio.Drawing.15">
                  <p:embed/>
                  <p:pic>
                    <p:nvPicPr>
                      <p:cNvPr id="23" name="对象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8488" y="928810"/>
                        <a:ext cx="3156146" cy="2779560"/>
                      </a:xfrm>
                      <a:prstGeom prst="rect">
                        <a:avLst/>
                      </a:prstGeom>
                      <a:noFill/>
                    </p:spPr>
                  </p:pic>
                </p:oleObj>
              </mc:Fallback>
            </mc:AlternateContent>
          </a:graphicData>
        </a:graphic>
      </p:graphicFrame>
      <p:sp>
        <p:nvSpPr>
          <p:cNvPr id="13" name="文本框 12"/>
          <p:cNvSpPr txBox="1"/>
          <p:nvPr/>
        </p:nvSpPr>
        <p:spPr>
          <a:xfrm>
            <a:off x="8584576" y="3745779"/>
            <a:ext cx="1729024" cy="400110"/>
          </a:xfrm>
          <a:prstGeom prst="rect">
            <a:avLst/>
          </a:prstGeom>
          <a:noFill/>
        </p:spPr>
        <p:txBody>
          <a:bodyPr wrap="square" rtlCol="0">
            <a:spAutoFit/>
          </a:bodyPr>
          <a:lstStyle/>
          <a:p>
            <a:r>
              <a:rPr lang="en-US" altLang="zh-CN" sz="2000" dirty="0">
                <a:latin typeface="Times New Roman" charset="0"/>
                <a:ea typeface="Times New Roman" charset="0"/>
                <a:cs typeface="Times New Roman" charset="0"/>
              </a:rPr>
              <a:t>try-finally</a:t>
            </a:r>
            <a:r>
              <a:rPr lang="zh-CN" altLang="en-US" sz="2000" dirty="0">
                <a:latin typeface="Times New Roman" charset="0"/>
                <a:ea typeface="Times New Roman" charset="0"/>
                <a:cs typeface="Times New Roman" charset="0"/>
              </a:rPr>
              <a:t>模型</a:t>
            </a:r>
          </a:p>
        </p:txBody>
      </p:sp>
    </p:spTree>
    <p:extLst>
      <p:ext uri="{BB962C8B-B14F-4D97-AF65-F5344CB8AC3E}">
        <p14:creationId xmlns:p14="http://schemas.microsoft.com/office/powerpoint/2010/main" val="39780022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929566" y="215034"/>
            <a:ext cx="7886700" cy="646810"/>
          </a:xfrm>
          <a:prstGeom prst="rect">
            <a:avLst/>
          </a:prstGeom>
        </p:spPr>
        <p:txBody>
          <a:bodyPr/>
          <a:lstStyle>
            <a:lvl1pPr algn="ctr" rtl="0" fontAlgn="base">
              <a:lnSpc>
                <a:spcPct val="90000"/>
              </a:lnSpc>
              <a:spcBef>
                <a:spcPct val="0"/>
              </a:spcBef>
              <a:spcAft>
                <a:spcPct val="0"/>
              </a:spcAft>
              <a:defRPr kumimoji="1" sz="32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dirty="0">
                <a:solidFill>
                  <a:srgbClr val="C00000"/>
                </a:solidFill>
              </a:rPr>
              <a:t>3.5.4 </a:t>
            </a:r>
            <a:r>
              <a:rPr lang="zh-CN" altLang="en-US" dirty="0">
                <a:solidFill>
                  <a:srgbClr val="C00000"/>
                </a:solidFill>
              </a:rPr>
              <a:t>异常处理</a:t>
            </a:r>
          </a:p>
        </p:txBody>
      </p:sp>
      <p:sp>
        <p:nvSpPr>
          <p:cNvPr id="11" name="文本框 10"/>
          <p:cNvSpPr txBox="1"/>
          <p:nvPr/>
        </p:nvSpPr>
        <p:spPr>
          <a:xfrm>
            <a:off x="1429789" y="1074240"/>
            <a:ext cx="9160626" cy="1015663"/>
          </a:xfrm>
          <a:prstGeom prst="rect">
            <a:avLst/>
          </a:prstGeom>
          <a:noFill/>
        </p:spPr>
        <p:txBody>
          <a:bodyPr wrap="square" rtlCol="0">
            <a:spAutoFit/>
          </a:bodyPr>
          <a:lstStyle/>
          <a:p>
            <a:pPr marL="342900" indent="-342900">
              <a:buFont typeface="Arial" charset="0"/>
              <a:buChar char="•"/>
            </a:pPr>
            <a:r>
              <a:rPr lang="zh-CN" altLang="en-US" sz="2000" kern="100" dirty="0">
                <a:latin typeface="微软雅黑" panose="020B0503020204020204" pitchFamily="34" charset="-122"/>
                <a:ea typeface="微软雅黑" panose="020B0503020204020204" pitchFamily="34" charset="-122"/>
              </a:rPr>
              <a:t>对</a:t>
            </a:r>
            <a:r>
              <a:rPr lang="en-US" altLang="zh-CN" sz="2000" kern="100" dirty="0">
                <a:latin typeface="微软雅黑" panose="020B0503020204020204" pitchFamily="34" charset="-122"/>
                <a:ea typeface="微软雅黑" panose="020B0503020204020204" pitchFamily="34" charset="-122"/>
              </a:rPr>
              <a:t>try-finally</a:t>
            </a:r>
            <a:r>
              <a:rPr lang="zh-CN" altLang="en-US" sz="2000" kern="100" dirty="0">
                <a:latin typeface="微软雅黑" panose="020B0503020204020204" pitchFamily="34" charset="-122"/>
                <a:ea typeface="微软雅黑" panose="020B0503020204020204" pitchFamily="34" charset="-122"/>
              </a:rPr>
              <a:t>模型</a:t>
            </a:r>
            <a:r>
              <a:rPr lang="zh-CN" altLang="en-US" sz="2000" kern="100" dirty="0">
                <a:latin typeface="微软雅黑" panose="020B0503020204020204" pitchFamily="34" charset="-122"/>
                <a:ea typeface="微软雅黑" panose="020B0503020204020204" pitchFamily="34" charset="-122"/>
                <a:cs typeface="Times New Roman" charset="0"/>
              </a:rPr>
              <a:t>来说，</a:t>
            </a:r>
            <a:r>
              <a:rPr lang="en-US" altLang="zh-CN" sz="2000" kern="100" dirty="0">
                <a:latin typeface="微软雅黑" panose="020B0503020204020204" pitchFamily="34" charset="-122"/>
                <a:ea typeface="微软雅黑" panose="020B0503020204020204" pitchFamily="34" charset="-122"/>
              </a:rPr>
              <a:t>except</a:t>
            </a:r>
            <a:r>
              <a:rPr lang="zh-CN" altLang="zh-CN" sz="2000" kern="100" dirty="0">
                <a:latin typeface="微软雅黑" panose="020B0503020204020204" pitchFamily="34" charset="-122"/>
                <a:ea typeface="微软雅黑" panose="020B0503020204020204" pitchFamily="34" charset="-122"/>
                <a:cs typeface="Times New Roman" charset="0"/>
              </a:rPr>
              <a:t>语句部分是可有可无的，如果不写</a:t>
            </a:r>
            <a:r>
              <a:rPr lang="en-US" altLang="zh-CN" sz="2000" kern="100" dirty="0">
                <a:latin typeface="微软雅黑" panose="020B0503020204020204" pitchFamily="34" charset="-122"/>
                <a:ea typeface="微软雅黑" panose="020B0503020204020204" pitchFamily="34" charset="-122"/>
              </a:rPr>
              <a:t>except</a:t>
            </a:r>
            <a:r>
              <a:rPr lang="zh-CN" altLang="zh-CN" sz="2000" kern="100" dirty="0">
                <a:latin typeface="微软雅黑" panose="020B0503020204020204" pitchFamily="34" charset="-122"/>
                <a:ea typeface="微软雅黑" panose="020B0503020204020204" pitchFamily="34" charset="-122"/>
                <a:cs typeface="Times New Roman" charset="0"/>
              </a:rPr>
              <a:t>语句部分，则如果发生异常，会输出</a:t>
            </a:r>
            <a:r>
              <a:rPr lang="en-US" altLang="zh-CN" sz="2000" kern="100" dirty="0" err="1">
                <a:latin typeface="微软雅黑" panose="020B0503020204020204" pitchFamily="34" charset="-122"/>
                <a:ea typeface="微软雅黑" panose="020B0503020204020204" pitchFamily="34" charset="-122"/>
              </a:rPr>
              <a:t>Traceback</a:t>
            </a:r>
            <a:r>
              <a:rPr lang="zh-CN" altLang="zh-CN" sz="2000" kern="100" dirty="0">
                <a:latin typeface="微软雅黑" panose="020B0503020204020204" pitchFamily="34" charset="-122"/>
                <a:ea typeface="微软雅黑" panose="020B0503020204020204" pitchFamily="34" charset="-122"/>
                <a:cs typeface="Times New Roman" charset="0"/>
              </a:rPr>
              <a:t>信息，然后执行</a:t>
            </a:r>
            <a:r>
              <a:rPr lang="en-US" altLang="zh-CN" sz="2000" kern="100" dirty="0">
                <a:latin typeface="微软雅黑" panose="020B0503020204020204" pitchFamily="34" charset="-122"/>
                <a:ea typeface="微软雅黑" panose="020B0503020204020204" pitchFamily="34" charset="-122"/>
              </a:rPr>
              <a:t>finally</a:t>
            </a:r>
            <a:r>
              <a:rPr lang="zh-CN" altLang="zh-CN" sz="2000" kern="100" dirty="0">
                <a:latin typeface="微软雅黑" panose="020B0503020204020204" pitchFamily="34" charset="-122"/>
                <a:ea typeface="微软雅黑" panose="020B0503020204020204" pitchFamily="34" charset="-122"/>
                <a:cs typeface="Times New Roman" charset="0"/>
              </a:rPr>
              <a:t>部分的语句</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，所以我们还可以写出如下程序</a:t>
            </a:r>
            <a:endParaRPr lang="en-US" altLang="zh-CN" sz="2000" kern="100" dirty="0">
              <a:latin typeface="微软雅黑" panose="020B0503020204020204" pitchFamily="34" charset="-122"/>
              <a:ea typeface="微软雅黑" panose="020B0503020204020204" pitchFamily="34" charset="-122"/>
              <a:cs typeface="Times New Roman" charset="0"/>
            </a:endParaRPr>
          </a:p>
        </p:txBody>
      </p:sp>
      <p:sp>
        <p:nvSpPr>
          <p:cNvPr id="12" name="文本框 11"/>
          <p:cNvSpPr txBox="1">
            <a:spLocks noChangeArrowheads="1"/>
          </p:cNvSpPr>
          <p:nvPr/>
        </p:nvSpPr>
        <p:spPr bwMode="auto">
          <a:xfrm>
            <a:off x="2942779" y="2302300"/>
            <a:ext cx="4078497" cy="1591374"/>
          </a:xfrm>
          <a:prstGeom prst="rect">
            <a:avLst/>
          </a:prstGeom>
          <a:solidFill>
            <a:srgbClr val="DEEAF6"/>
          </a:solidFill>
          <a:ln w="9525">
            <a:noFill/>
            <a:miter lim="800000"/>
            <a:headEnd/>
            <a:tailEnd/>
          </a:ln>
        </p:spPr>
        <p:txBody>
          <a:bodyPr rot="0" vert="horz" wrap="square" lIns="91440" tIns="45720" rIns="91440" bIns="45720" anchor="t" anchorCtr="0" upright="1">
            <a:noAutofit/>
          </a:bodyPr>
          <a:lstStyle/>
          <a:p>
            <a:pPr indent="266700" algn="just">
              <a:spcAft>
                <a:spcPts val="0"/>
              </a:spcAft>
            </a:pPr>
            <a:r>
              <a:rPr lang="en-US" sz="1600" b="1" kern="100" dirty="0">
                <a:effectLst/>
                <a:latin typeface="微软雅黑" panose="020B0503020204020204" pitchFamily="34" charset="-122"/>
                <a:ea typeface="微软雅黑" panose="020B0503020204020204" pitchFamily="34" charset="-122"/>
                <a:cs typeface="Times New Roman" charset="0"/>
              </a:rPr>
              <a:t>#&lt;</a:t>
            </a:r>
            <a:r>
              <a:rPr lang="zh-CN" sz="1600" b="1" kern="100" dirty="0">
                <a:effectLst/>
                <a:latin typeface="微软雅黑" panose="020B0503020204020204" pitchFamily="34" charset="-122"/>
                <a:ea typeface="微软雅黑" panose="020B0503020204020204" pitchFamily="34" charset="-122"/>
                <a:cs typeface="Times New Roman" charset="0"/>
              </a:rPr>
              <a:t>程序：</a:t>
            </a:r>
            <a:r>
              <a:rPr lang="en-US" sz="1600" b="1" kern="100" dirty="0">
                <a:effectLst/>
                <a:latin typeface="微软雅黑" panose="020B0503020204020204" pitchFamily="34" charset="-122"/>
                <a:ea typeface="微软雅黑" panose="020B0503020204020204" pitchFamily="34" charset="-122"/>
                <a:cs typeface="Times New Roman" charset="0"/>
              </a:rPr>
              <a:t>try-finally</a:t>
            </a:r>
            <a:r>
              <a:rPr lang="zh-CN" sz="1600" b="1" kern="100" dirty="0">
                <a:effectLst/>
                <a:latin typeface="微软雅黑" panose="020B0503020204020204" pitchFamily="34" charset="-122"/>
                <a:ea typeface="微软雅黑" panose="020B0503020204020204" pitchFamily="34" charset="-122"/>
                <a:cs typeface="Times New Roman" charset="0"/>
              </a:rPr>
              <a:t>示例</a:t>
            </a:r>
            <a:r>
              <a:rPr lang="en-US" sz="1600" b="1" kern="100" dirty="0">
                <a:effectLst/>
                <a:latin typeface="微软雅黑" panose="020B0503020204020204" pitchFamily="34" charset="-122"/>
                <a:ea typeface="微软雅黑" panose="020B0503020204020204" pitchFamily="34" charset="-122"/>
                <a:cs typeface="Times New Roman" charset="0"/>
              </a:rPr>
              <a:t>2&gt;</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try: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f = open(“</a:t>
            </a:r>
            <a:r>
              <a:rPr lang="en-US" altLang="zh-CN" sz="1600" kern="100" dirty="0">
                <a:effectLst/>
                <a:latin typeface="微软雅黑" panose="020B0503020204020204" pitchFamily="34" charset="-122"/>
                <a:ea typeface="微软雅黑" panose="020B0503020204020204" pitchFamily="34" charset="-122"/>
                <a:cs typeface="Times New Roman" charset="0"/>
              </a:rPr>
              <a:t>D</a:t>
            </a:r>
            <a:r>
              <a:rPr lang="en-US" sz="1600" kern="100" dirty="0">
                <a:effectLst/>
                <a:latin typeface="微软雅黑" panose="020B0503020204020204" pitchFamily="34" charset="-122"/>
                <a:ea typeface="微软雅黑" panose="020B0503020204020204" pitchFamily="34" charset="-122"/>
                <a:cs typeface="Times New Roman" charset="0"/>
              </a:rPr>
              <a:t>:/</a:t>
            </a:r>
            <a:r>
              <a:rPr lang="en-US" sz="1600" kern="100" dirty="0" err="1">
                <a:effectLst/>
                <a:latin typeface="微软雅黑" panose="020B0503020204020204" pitchFamily="34" charset="-122"/>
                <a:ea typeface="微软雅黑" panose="020B0503020204020204" pitchFamily="34" charset="-122"/>
                <a:cs typeface="Times New Roman" charset="0"/>
              </a:rPr>
              <a:t>file.txt",'w</a:t>
            </a:r>
            <a:r>
              <a:rPr lang="en-US" sz="1600" kern="100" dirty="0">
                <a:effectLst/>
                <a:latin typeface="微软雅黑" panose="020B0503020204020204" pitchFamily="34" charset="-122"/>
                <a:ea typeface="微软雅黑" panose="020B0503020204020204" pitchFamily="34" charset="-122"/>
                <a:cs typeface="Times New Roman" charset="0"/>
              </a:rPr>
              <a:t>') </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print(a)</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finally:</a:t>
            </a:r>
            <a:endParaRPr lang="zh-CN" sz="1600" kern="100" dirty="0">
              <a:effectLst/>
              <a:latin typeface="微软雅黑" panose="020B0503020204020204" pitchFamily="34" charset="-122"/>
              <a:ea typeface="微软雅黑" panose="020B0503020204020204" pitchFamily="34" charset="-122"/>
              <a:cs typeface="Times New Roman" charset="0"/>
            </a:endParaRPr>
          </a:p>
          <a:p>
            <a:pPr indent="266700" algn="just">
              <a:spcAft>
                <a:spcPts val="0"/>
              </a:spcAft>
            </a:pPr>
            <a:r>
              <a:rPr lang="en-US" sz="1600" kern="100" dirty="0">
                <a:effectLst/>
                <a:latin typeface="微软雅黑" panose="020B0503020204020204" pitchFamily="34" charset="-122"/>
                <a:ea typeface="微软雅黑" panose="020B0503020204020204" pitchFamily="34" charset="-122"/>
                <a:cs typeface="Times New Roman" charset="0"/>
              </a:rPr>
              <a:t>    </a:t>
            </a:r>
            <a:r>
              <a:rPr lang="en-US" sz="1600" kern="100" dirty="0" err="1">
                <a:effectLst/>
                <a:latin typeface="微软雅黑" panose="020B0503020204020204" pitchFamily="34" charset="-122"/>
                <a:ea typeface="微软雅黑" panose="020B0503020204020204" pitchFamily="34" charset="-122"/>
                <a:cs typeface="Times New Roman" charset="0"/>
              </a:rPr>
              <a:t>f.close</a:t>
            </a:r>
            <a:r>
              <a:rPr lang="en-US" sz="1600" kern="100" dirty="0">
                <a:effectLst/>
                <a:latin typeface="微软雅黑" panose="020B0503020204020204" pitchFamily="34" charset="-122"/>
                <a:ea typeface="微软雅黑" panose="020B0503020204020204" pitchFamily="34" charset="-122"/>
                <a:cs typeface="Times New Roman" charset="0"/>
              </a:rPr>
              <a:t>()</a:t>
            </a:r>
            <a:endParaRPr lang="zh-CN" sz="1600" kern="100" dirty="0">
              <a:effectLst/>
              <a:latin typeface="微软雅黑" panose="020B0503020204020204" pitchFamily="34" charset="-122"/>
              <a:ea typeface="微软雅黑" panose="020B0503020204020204" pitchFamily="34" charset="-122"/>
              <a:cs typeface="Times New Roman" charset="0"/>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24" y="4117420"/>
            <a:ext cx="6658904" cy="1943371"/>
          </a:xfrm>
          <a:prstGeom prst="rect">
            <a:avLst/>
          </a:prstGeom>
        </p:spPr>
      </p:pic>
      <p:sp>
        <p:nvSpPr>
          <p:cNvPr id="15" name="文本框 14"/>
          <p:cNvSpPr txBox="1"/>
          <p:nvPr/>
        </p:nvSpPr>
        <p:spPr>
          <a:xfrm>
            <a:off x="5605012" y="4961098"/>
            <a:ext cx="3654154"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charset="0"/>
              </a:rPr>
              <a:t>为了保证安全性，对于打开文件，不管是否捕获到异常，会使用</a:t>
            </a:r>
            <a:r>
              <a:rPr lang="en-US" altLang="zh-CN" sz="2000" dirty="0">
                <a:latin typeface="微软雅黑" panose="020B0503020204020204" pitchFamily="34" charset="-122"/>
                <a:ea typeface="微软雅黑" panose="020B0503020204020204" pitchFamily="34" charset="-122"/>
                <a:cs typeface="Times New Roman" charset="0"/>
              </a:rPr>
              <a:t>finally</a:t>
            </a:r>
            <a:r>
              <a:rPr lang="zh-CN" altLang="en-US" sz="2000" dirty="0">
                <a:latin typeface="微软雅黑" panose="020B0503020204020204" pitchFamily="34" charset="-122"/>
                <a:ea typeface="微软雅黑" panose="020B0503020204020204" pitchFamily="34" charset="-122"/>
                <a:cs typeface="Times New Roman" charset="0"/>
              </a:rPr>
              <a:t>语句来强制关闭文件！</a:t>
            </a:r>
          </a:p>
        </p:txBody>
      </p:sp>
    </p:spTree>
    <p:extLst>
      <p:ext uri="{BB962C8B-B14F-4D97-AF65-F5344CB8AC3E}">
        <p14:creationId xmlns:p14="http://schemas.microsoft.com/office/powerpoint/2010/main" val="1492421688"/>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兰亭粗黑_GBK"/>
        <a:ea typeface="方正兰亭粗黑_GBK"/>
        <a:cs typeface=""/>
      </a:majorFont>
      <a:minorFont>
        <a:latin typeface="方正兰亭纤黑_GBK"/>
        <a:ea typeface="方正兰亭纤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3568</TotalTime>
  <Words>14357</Words>
  <Application>Microsoft Office PowerPoint</Application>
  <PresentationFormat>宽屏</PresentationFormat>
  <Paragraphs>1458</Paragraphs>
  <Slides>103</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103</vt:i4>
      </vt:variant>
    </vt:vector>
  </HeadingPairs>
  <TitlesOfParts>
    <vt:vector size="121" baseType="lpstr">
      <vt:lpstr>Microsoft YaHei Light</vt:lpstr>
      <vt:lpstr>方正兰亭超细黑简体</vt:lpstr>
      <vt:lpstr>方正兰亭粗黑_GBK</vt:lpstr>
      <vt:lpstr>方正兰亭纤黑_GBK</vt:lpstr>
      <vt:lpstr>宋体</vt:lpstr>
      <vt:lpstr>微软雅黑</vt:lpstr>
      <vt:lpstr>Arial</vt:lpstr>
      <vt:lpstr>Calibri</vt:lpstr>
      <vt:lpstr>Cambria Math</vt:lpstr>
      <vt:lpstr>Courier New</vt:lpstr>
      <vt:lpstr>Times New Roman</vt:lpstr>
      <vt:lpstr>Wingdings</vt:lpstr>
      <vt:lpstr>第一PPT，www.1ppt.com</vt:lpstr>
      <vt:lpstr>Visio</vt:lpstr>
      <vt:lpstr>Document</vt:lpstr>
      <vt:lpstr>文档</vt:lpstr>
      <vt:lpstr>Visio.Drawing.11</vt:lpstr>
      <vt:lpstr>Visio.Drawing.15</vt:lpstr>
      <vt:lpstr>PowerPoint 演示文稿</vt:lpstr>
      <vt:lpstr>第三章 深谈Python函数、变量与输入输出</vt:lpstr>
      <vt:lpstr>PowerPoint 演示文稿</vt:lpstr>
      <vt:lpstr>PowerPoint 演示文稿</vt:lpstr>
      <vt:lpstr>3.1.1 编写完美函数</vt:lpstr>
      <vt:lpstr>3.1.2 参数与返回值</vt:lpstr>
      <vt:lpstr>3.1.3 局部变量与全局变量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序列与字典数据类型</vt:lpstr>
      <vt:lpstr>3.2.1 列表与元组—列表</vt:lpstr>
      <vt:lpstr>3.2.1 列表与元组—列表</vt:lpstr>
      <vt:lpstr>3.2.1 列表与元组—列表</vt:lpstr>
      <vt:lpstr>3.2.1 列表与元组—列表</vt:lpstr>
      <vt:lpstr>3.2.1 列表与元组—列表</vt:lpstr>
      <vt:lpstr>3.2.1 列表与元组—列表</vt:lpstr>
      <vt:lpstr>3.2.1 列表与元组—元组（Tuple）</vt:lpstr>
      <vt:lpstr>3.2.1 列表与元组—元组（Tuple）</vt:lpstr>
      <vt:lpstr>3.2.1 列表与元组—元组（Tuple）</vt:lpstr>
      <vt:lpstr>3.2.2 字符串—字符串的基本操作</vt:lpstr>
      <vt:lpstr>3.2.2 字符串—字符串的基本操作</vt:lpstr>
      <vt:lpstr>3.2.2 字符串—字符串的基本操作</vt:lpstr>
      <vt:lpstr>3.2.2 字符串—字符串的基本操作</vt:lpstr>
      <vt:lpstr>3.2.2 字符串—字符串的基本操作</vt:lpstr>
      <vt:lpstr>3.2.2 字符串</vt:lpstr>
      <vt:lpstr>3.2.3 字典</vt:lpstr>
      <vt:lpstr>3.2.3 字典</vt:lpstr>
      <vt:lpstr>3.2.3 字典</vt:lpstr>
      <vt:lpstr>3.2.3 字典—字典的常用方法</vt:lpstr>
      <vt:lpstr>3.2.3 字典—字典的常用方法</vt:lpstr>
      <vt:lpstr>3.2.3 字典</vt:lpstr>
      <vt:lpstr>3.2.3 字典</vt:lpstr>
      <vt:lpstr>3.2.3 字典</vt:lpstr>
      <vt:lpstr>PowerPoint 演示文稿</vt:lpstr>
      <vt:lpstr>3.3.1 可变与不可变类型的讨论—不可变类型</vt:lpstr>
      <vt:lpstr>3.3.1 可变与不可变类型的讨论—不可变类型</vt:lpstr>
      <vt:lpstr>3.3.1 可变与不可变类型的讨论—不可变类型</vt:lpstr>
      <vt:lpstr>3.3.1 可变与不可变类型的讨论—可变类型</vt:lpstr>
      <vt:lpstr>3.3.1 可变与不可变类型的讨论—可变类型</vt:lpstr>
      <vt:lpstr>3.3.1 可变与不可变类型的讨论—可变类型</vt:lpstr>
      <vt:lpstr>3.3.1 可变与不可变类型的讨论—可变类型</vt:lpstr>
      <vt:lpstr>3.3.1 可变与不可变类型的讨论</vt:lpstr>
      <vt:lpstr>3.3.2 参数的传递问题</vt:lpstr>
      <vt:lpstr>3.3.2 参数的传递问题</vt:lpstr>
      <vt:lpstr>3.3.2 参数的传递问题</vt:lpstr>
      <vt:lpstr>3.3.2 参数的传递问题</vt:lpstr>
      <vt:lpstr>3.3.2 参数的传递问题</vt:lpstr>
      <vt:lpstr>3.3.2 参数的传递问题</vt:lpstr>
      <vt:lpstr>3.3.2 参数的传递问题</vt:lpstr>
      <vt:lpstr>3.3.2 参数的传递问题</vt:lpstr>
      <vt:lpstr>3.3.2 参数的传递问题</vt:lpstr>
      <vt:lpstr>3.3.3 默认参数的传递问题（可选）</vt:lpstr>
      <vt:lpstr>3.3.3 默认参数的传递问题（可选）</vt:lpstr>
      <vt:lpstr>3.3.3 默认参数的传递问题（可选）</vt:lpstr>
      <vt:lpstr>PowerPoint 演示文稿</vt:lpstr>
      <vt:lpstr>3.4.1 添加列表元素的讨论</vt:lpstr>
      <vt:lpstr>3.4.2 删除列表元素的讨论</vt:lpstr>
      <vt:lpstr>3.4.2 删除列表元素的讨论</vt:lpstr>
      <vt:lpstr>3.4.2 删除列表元素的讨论</vt:lpstr>
      <vt:lpstr>3.4.2 删除列表元素的讨论</vt:lpstr>
      <vt:lpstr>3.4.2 删除列表元素的讨论</vt:lpstr>
      <vt:lpstr>3.4.2 删除列表元素的讨论</vt:lpstr>
      <vt:lpstr>3.4.2 删除列表元素的讨论</vt:lpstr>
      <vt:lpstr>3.3.4 生成列表的一些技巧</vt:lpstr>
      <vt:lpstr>3.3.4 生成列表的一些技巧</vt:lpstr>
      <vt:lpstr>3.4.2 删除列表元素的讨论</vt:lpstr>
      <vt:lpstr>3.4.2 删除列表元素的讨论</vt:lpstr>
      <vt:lpstr>PowerPoint 演示文稿</vt:lpstr>
      <vt:lpstr>3.5.1 输入—类型转换</vt:lpstr>
      <vt:lpstr>3.5.1 输入—类型转换</vt:lpstr>
      <vt:lpstr>3.5.1 输入—类型转换</vt:lpstr>
      <vt:lpstr>3.5.1 输入—类型转换</vt:lpstr>
      <vt:lpstr>3.5.1 输入—输入合法性检查</vt:lpstr>
      <vt:lpstr>3.5.1 输入—输入合法性检查</vt:lpstr>
      <vt:lpstr>3.5.2 输出</vt:lpstr>
      <vt:lpstr>3.5.3 文件操作—打开文件</vt:lpstr>
      <vt:lpstr>3.5.3 文件操作—打开文件</vt:lpstr>
      <vt:lpstr>3.5.3 文件操作—打开文件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欧美杂志</dc:title>
  <dc:creator>第一PPT</dc:creator>
  <cp:keywords>www.1ppt.com</cp:keywords>
  <cp:lastModifiedBy>angel yang</cp:lastModifiedBy>
  <cp:revision>476</cp:revision>
  <dcterms:created xsi:type="dcterms:W3CDTF">2015-03-19T12:08:17Z</dcterms:created>
  <dcterms:modified xsi:type="dcterms:W3CDTF">2018-11-08T05:52:10Z</dcterms:modified>
</cp:coreProperties>
</file>