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94" r:id="rId2"/>
    <p:sldId id="695" r:id="rId3"/>
    <p:sldId id="696" r:id="rId4"/>
    <p:sldId id="697" r:id="rId5"/>
    <p:sldId id="698" r:id="rId6"/>
    <p:sldId id="699" r:id="rId7"/>
    <p:sldId id="700" r:id="rId8"/>
    <p:sldId id="701" r:id="rId9"/>
    <p:sldId id="702" r:id="rId10"/>
    <p:sldId id="703" r:id="rId11"/>
    <p:sldId id="704" r:id="rId12"/>
    <p:sldId id="6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81" d="100"/>
          <a:sy n="81" d="100"/>
        </p:scale>
        <p:origin x="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0EE3E-A4AF-459D-AE19-08AD69C6B2FB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20D65-9BB3-4E68-A70D-6921ACFF7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4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838DCC-8E11-4CB0-97BE-D75DADD869DC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1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3EC2E7-40C8-484A-B875-F1E7769394B9}" type="slidenum">
              <a:rPr lang="zh-CN" altLang="en-US" sz="1200" smtClean="0"/>
              <a:pPr/>
              <a:t>10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4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3EC2E7-40C8-484A-B875-F1E7769394B9}" type="slidenum">
              <a:rPr lang="zh-CN" altLang="en-US" sz="1200" smtClean="0"/>
              <a:pPr/>
              <a:t>11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838DCC-8E11-4CB0-97BE-D75DADD869DC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0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838DCC-8E11-4CB0-97BE-D75DADD869DC}" type="slidenum">
              <a:rPr lang="zh-CN" altLang="en-US" sz="1200" smtClean="0"/>
              <a:pPr/>
              <a:t>3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4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838DCC-8E11-4CB0-97BE-D75DADD869DC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6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CD729E3-E8FB-4A60-B943-7337B3DAAF47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9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37B4B0-1C47-4B4A-8AF6-B22E6455D8F2}" type="slidenum">
              <a:rPr lang="zh-CN" altLang="en-US" sz="1200" smtClean="0"/>
              <a:pPr/>
              <a:t>6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8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3EC2E7-40C8-484A-B875-F1E7769394B9}" type="slidenum">
              <a:rPr lang="zh-CN" altLang="en-US" sz="1200" smtClean="0"/>
              <a:pPr/>
              <a:t>7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2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3EC2E7-40C8-484A-B875-F1E7769394B9}" type="slidenum">
              <a:rPr lang="zh-CN" altLang="en-US" sz="1200" smtClean="0"/>
              <a:pPr/>
              <a:t>8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77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3EC2E7-40C8-484A-B875-F1E7769394B9}" type="slidenum">
              <a:rPr lang="zh-CN" altLang="en-US" sz="1200" smtClean="0"/>
              <a:pPr/>
              <a:t>9</a:t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7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9AB12-7806-4682-99EE-39FC71B1B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3D0790-E76B-4E18-934A-836D2CEA5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D4E70-3243-4D93-9B93-8909F35B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C3B29-D467-4504-911D-D4200832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E6997-5582-44DC-9A8A-B82EA3CA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46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85532-08DB-452B-A39D-F7B236D7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6B6D90-6056-433C-B412-F60CD428B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A5E7C-9CD7-4DFF-8CBB-4894616C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1E14A-5B61-43FC-AEC8-3451134D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62F28E-9576-4FE6-90A3-ABE4B7B9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27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A9A07A-24F4-4D0D-9C43-0A59ECBFE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D66C4-E0C0-4174-A9C2-6384ED22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FCE228-620F-4EB4-AEDE-CB0F7C0A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39590-B049-4B47-8EC7-0F463333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15EF7-FD98-4CDB-82C7-E1BACDDB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1CE8D-1214-4B58-8693-EACCB603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98971-F9A8-4BDE-8BDC-813D26B3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4C8BE-F34D-4964-A896-A6CD7439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6ABD6-7E62-4A2C-BA18-51A8589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914A5-8727-44A7-9A43-C05F4DEB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59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2D80D-6C06-4545-A452-3177E877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99D43-3CEA-4DA3-BB6A-A9B44DC1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7B87F-E3D9-41C1-99E3-A77A893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C5C39-6BB0-4D0E-8FFC-789CEF5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4BEA7-A32F-4F39-A95A-E206F6D4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1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A0025-9119-436A-A1F7-6402283E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3216D-7E41-4498-B128-42523397C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5DBA33-76B6-4402-8D57-3123AE569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0D435-761A-44C3-8DA8-A8AAF2D1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5FDF7C-B8FF-4ADF-8972-1912FD53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EB84D-A101-49D3-B35B-F686AF6D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8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21727-8050-4925-8865-0D933A77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BC9D0-3B3C-4129-8A5F-297D7F6E5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5EFAA2-402F-4094-8157-6617B0099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561050-582E-49BD-B38F-56373524D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C2D56A-70E6-489D-95D5-1DAC00FE2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DF3C35-2E89-4395-96E6-2CEF6B19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438FB2-389C-4D57-BEF4-CA1E8986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ADA05F-947A-42A3-B56E-46AEE7BF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26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7D191-24B2-4F50-9BE8-312976E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B25A2F-56EA-4129-9C56-377AFCEA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9BBFB7-98F3-442B-965C-90998B65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5EFD7-BDF3-4DC0-B238-C8586C85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994B60-B2A0-4F81-9750-1AD5E286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6163A7-CAEE-4EE5-B886-4B746CDE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D70F1-5DFE-4604-A3FC-A5028BA2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74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FC2B9-E151-40FC-BED2-4B404742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78B65-FF2C-4564-B263-4EC76ABC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41E47-62A7-467C-8E92-58E8A9B37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0D082D-52D9-4B20-AC75-F51B2BB7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86E37-7583-4460-858B-4BFE1C88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F7E0B-484A-482D-865B-DDCF0C7C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6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A3A80-51F9-46F4-B8C7-6E1065570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C7F53C-318D-40BB-BF81-106953878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8A77FA-3AE6-46C8-9D34-2B74DD39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95919-CF1C-4592-A535-5DEF8670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78B92-4812-4A3F-98FF-43D4D4EE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580FA-3840-428B-8759-9DFDC9E1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73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0470DD-46B8-4E96-B8B5-6775AABD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2DFBA-2664-4DD0-BB61-09CA63CF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3F627-C5DE-4451-B879-2DA1B32DF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B356-5CA8-4AD3-888A-9EA2E695AD21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DB9AA-77AC-482D-8E40-34FDE939A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45CF7-55DD-45AD-A617-3D3C2E1EB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80EB7-333D-46BA-99E0-58FD8A6A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F0609E-43FD-43FB-A497-8154DD6BB59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kumimoji="0" lang="en-US" altLang="zh-CN" sz="1400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84977" y="1629344"/>
            <a:ext cx="10516036" cy="311466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非十进制数</a:t>
            </a:r>
            <a:r>
              <a:rPr lang="zh-CN" altLang="en-US" sz="2799" b="1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十进制数：</a:t>
            </a:r>
          </a:p>
          <a:p>
            <a:pPr eaLnBrk="1" hangingPunct="1">
              <a:buFontTx/>
              <a:buNone/>
            </a:pPr>
            <a:endParaRPr lang="zh-CN" altLang="en-US" sz="2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进制: 数位</a:t>
            </a:r>
            <a:r>
              <a:rPr lang="en-US" altLang="zh-CN" sz="2799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上的权是</a:t>
            </a:r>
            <a:r>
              <a:rPr lang="en-US" altLang="zh-CN" sz="2799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799" i="1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Tx/>
              <a:buNone/>
            </a:pPr>
            <a:endParaRPr lang="zh-CN" altLang="en-US" sz="2799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31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31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r>
              <a:rPr lang="zh-CN" altLang="en-US" sz="31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9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将各位按权计算就得到十进制数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323234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8D0A6-5687-483C-948D-F443C24D8FAA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CN" sz="14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962" y="1341399"/>
            <a:ext cx="10222048" cy="3455340"/>
          </a:xfr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二进制数 </a:t>
            </a:r>
            <a:r>
              <a:rPr lang="zh-CN" altLang="en-US" sz="27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十六进制数举例：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399" dirty="0"/>
              <a:t>  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(1101001011111.100011)</a:t>
            </a:r>
            <a:r>
              <a:rPr lang="zh-CN" altLang="en-US" sz="23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转换为十六进制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399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整数分组：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0001，1010，0101，1111    = 1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a5f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399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小数分组：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1000，1100                            = 8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(10111101.10010111)</a:t>
            </a:r>
            <a:r>
              <a:rPr lang="zh-CN" altLang="en-US" sz="23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(1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a5f.8c)</a:t>
            </a:r>
            <a:r>
              <a:rPr lang="en-US" altLang="zh-CN" sz="23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369732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8D0A6-5687-483C-948D-F443C24D8FAA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8949" y="1629343"/>
            <a:ext cx="10006089" cy="2447533"/>
          </a:xfr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</a:t>
            </a:r>
            <a:r>
              <a:rPr lang="zh-CN" altLang="en-US" sz="27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二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进制数：</a:t>
            </a:r>
            <a:endParaRPr lang="en-US" altLang="zh-CN" sz="27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Tx/>
              <a:buNone/>
            </a:pPr>
            <a:endParaRPr lang="zh-CN" altLang="en-US" sz="2399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将每位十六进制位转换成4位二进制位即可。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举例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f2f0)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(1111001011110000)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75864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8880" y="893"/>
            <a:ext cx="3410028" cy="615545"/>
          </a:xfrm>
        </p:spPr>
        <p:txBody>
          <a:bodyPr/>
          <a:lstStyle/>
          <a:p>
            <a:pPr algn="l"/>
            <a:r>
              <a:rPr lang="zh-CN" altLang="en-US" sz="35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进制转换方法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059" y="693486"/>
            <a:ext cx="9214239" cy="435020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zh-CN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将一个整数变为其八进制、十六进制的数字字符串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lang="en-US" altLang="zh-CN" sz="2399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oct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：转换为八进制</a:t>
            </a:r>
            <a:endParaRPr lang="en-US" altLang="zh-CN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  <a:buClr>
                <a:srgbClr val="FF0000"/>
              </a:buClr>
            </a:pP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hex()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：转换为十六进制</a:t>
            </a:r>
            <a:endParaRPr lang="en-US" altLang="zh-CN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返回以</a:t>
            </a:r>
            <a:r>
              <a:rPr lang="en-US" altLang="zh-CN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进制表示的</a:t>
            </a:r>
            <a:r>
              <a:rPr lang="zh-CN" altLang="zh-CN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一个数字的字符串</a:t>
            </a: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的十进制的</a:t>
            </a:r>
            <a:r>
              <a:rPr lang="zh-CN" altLang="zh-CN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399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数字字符串</a:t>
            </a:r>
            <a:r>
              <a:rPr lang="en-US" altLang="zh-CN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,n</a:t>
            </a:r>
            <a:r>
              <a:rPr lang="zh-CN" altLang="en-US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r>
              <a:rPr lang="en-US" altLang="zh-CN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zh-CN" sz="2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FF0000"/>
              </a:buClr>
              <a:buNone/>
            </a:pPr>
            <a:endParaRPr lang="zh-CN" altLang="zh-CN" sz="2399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zh-CN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用字符串格式表达式转换成八进制、十六进制的字符串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546916" y="1117774"/>
            <a:ext cx="3239244" cy="126823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/>
          <a:lstStyle/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&gt;&gt;&gt; </a:t>
            </a:r>
            <a:r>
              <a:rPr lang="en-US" altLang="zh-CN" sz="1999" b="1" dirty="0" err="1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oct</a:t>
            </a:r>
            <a:r>
              <a:rPr lang="en-US" altLang="zh-CN" sz="1999" b="1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(64)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'0100'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&gt;&gt;&gt; </a:t>
            </a:r>
            <a:r>
              <a:rPr lang="en-US" altLang="zh-CN" sz="1999" b="1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hex(64)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'0x40'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898907" y="3087216"/>
            <a:ext cx="3239244" cy="127806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/>
          <a:lstStyle/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&gt;&gt;&gt; </a:t>
            </a:r>
            <a:r>
              <a:rPr lang="en-US" altLang="zh-CN" sz="1999" dirty="0" err="1">
                <a:latin typeface="Courier New" panose="02070309020205020404" pitchFamily="49" charset="0"/>
                <a:sym typeface="Arial" panose="020B0604020202020204" pitchFamily="34" charset="0"/>
              </a:rPr>
              <a:t>int</a:t>
            </a:r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('0100')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100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&gt;&gt;&gt; </a:t>
            </a:r>
            <a:r>
              <a:rPr lang="en-US" altLang="zh-CN" sz="1999" dirty="0" err="1">
                <a:latin typeface="Courier New" panose="02070309020205020404" pitchFamily="49" charset="0"/>
                <a:sym typeface="Arial" panose="020B0604020202020204" pitchFamily="34" charset="0"/>
              </a:rPr>
              <a:t>int</a:t>
            </a:r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('0100', 8)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64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984976" y="5173227"/>
            <a:ext cx="7153175" cy="68328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</p:spPr>
        <p:txBody>
          <a:bodyPr/>
          <a:lstStyle/>
          <a:p>
            <a:pPr eaLnBrk="1" hangingPunct="1"/>
            <a:r>
              <a:rPr lang="pt-BR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&gt;&gt;&gt; print(</a:t>
            </a:r>
            <a:r>
              <a:rPr lang="pt-BR" altLang="zh-CN" sz="1999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"</a:t>
            </a:r>
            <a:r>
              <a:rPr lang="pt-BR" altLang="zh-CN" sz="2399" b="1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%d %o %x %X</a:t>
            </a:r>
            <a:r>
              <a:rPr lang="pt-BR" altLang="zh-CN" sz="1999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"</a:t>
            </a:r>
            <a:r>
              <a:rPr lang="pt-BR" altLang="zh-CN" sz="2399" b="1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%</a:t>
            </a:r>
            <a:r>
              <a:rPr lang="pt-BR" altLang="zh-CN" sz="2399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(</a:t>
            </a:r>
            <a:r>
              <a:rPr lang="pt-BR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64,64, 64, 255</a:t>
            </a:r>
            <a:r>
              <a:rPr lang="pt-BR" altLang="zh-CN" sz="2399" dirty="0">
                <a:solidFill>
                  <a:srgbClr val="FF0000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)</a:t>
            </a:r>
            <a:r>
              <a:rPr lang="pt-BR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)</a:t>
            </a:r>
          </a:p>
          <a:p>
            <a:pPr eaLnBrk="1" hangingPunct="1"/>
            <a:r>
              <a:rPr lang="pt-BR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64 100 40 FF</a:t>
            </a:r>
            <a:endParaRPr lang="en-US" altLang="zh-CN" sz="1999" dirty="0">
              <a:latin typeface="Courier New" panose="02070309020205020404" pitchFamily="49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454750" y="3357014"/>
            <a:ext cx="184683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799" dirty="0"/>
          </a:p>
        </p:txBody>
      </p:sp>
      <p:sp>
        <p:nvSpPr>
          <p:cNvPr id="3" name="矩形 2"/>
          <p:cNvSpPr/>
          <p:nvPr/>
        </p:nvSpPr>
        <p:spPr>
          <a:xfrm>
            <a:off x="8549713" y="2849315"/>
            <a:ext cx="3236447" cy="193848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&gt;&gt;&gt; </a:t>
            </a:r>
            <a:r>
              <a:rPr lang="en-US" altLang="zh-CN" sz="1999" dirty="0" err="1">
                <a:latin typeface="Courier New" panose="02070309020205020404" pitchFamily="49" charset="0"/>
                <a:sym typeface="Arial" panose="020B0604020202020204" pitchFamily="34" charset="0"/>
              </a:rPr>
              <a:t>int</a:t>
            </a:r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('0x40', 16)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64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&gt;&gt;&gt; </a:t>
            </a:r>
            <a:r>
              <a:rPr lang="en-US" altLang="zh-CN" sz="1999" dirty="0" err="1">
                <a:latin typeface="Courier New" panose="02070309020205020404" pitchFamily="49" charset="0"/>
                <a:sym typeface="Arial" panose="020B0604020202020204" pitchFamily="34" charset="0"/>
              </a:rPr>
              <a:t>int</a:t>
            </a:r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('39',10)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39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&gt;&gt;&gt; </a:t>
            </a:r>
            <a:r>
              <a:rPr lang="en-US" altLang="zh-CN" sz="1999" dirty="0" err="1">
                <a:latin typeface="Courier New" panose="02070309020205020404" pitchFamily="49" charset="0"/>
                <a:sym typeface="Arial" panose="020B0604020202020204" pitchFamily="34" charset="0"/>
              </a:rPr>
              <a:t>int</a:t>
            </a:r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('0111111',2)</a:t>
            </a:r>
          </a:p>
          <a:p>
            <a:pPr eaLnBrk="1" hangingPunct="1"/>
            <a:r>
              <a:rPr lang="en-US" altLang="zh-CN" sz="1999" dirty="0">
                <a:latin typeface="Courier New" panose="02070309020205020404" pitchFamily="49" charset="0"/>
                <a:sym typeface="Arial" panose="020B0604020202020204" pitchFamily="34" charset="0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82746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 autoUpdateAnimBg="0"/>
      <p:bldP spid="13317" grpId="0" bldLvl="0" animBg="1" autoUpdateAnimBg="0"/>
      <p:bldP spid="13318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F0609E-43FD-43FB-A497-8154DD6BB59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CN" sz="1400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2990" y="981468"/>
            <a:ext cx="10294034" cy="4224739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非十进制数</a:t>
            </a:r>
            <a:r>
              <a:rPr lang="zh-CN" altLang="en-US" sz="2799" b="1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十进制数举例：</a:t>
            </a:r>
          </a:p>
          <a:p>
            <a:pPr eaLnBrk="1" hangingPunct="1">
              <a:buFontTx/>
              <a:buNone/>
            </a:pPr>
            <a:endParaRPr lang="zh-CN" altLang="en-US" sz="2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(17.2)</a:t>
            </a:r>
            <a:r>
              <a:rPr lang="zh-CN" altLang="en-US" sz="27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1*8</a:t>
            </a:r>
            <a:r>
              <a:rPr lang="zh-CN" altLang="en-US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+7*8</a:t>
            </a:r>
            <a:r>
              <a:rPr lang="zh-CN" altLang="en-US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+2*8</a:t>
            </a:r>
            <a:r>
              <a:rPr lang="zh-CN" altLang="en-US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 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15.25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(1101.11)</a:t>
            </a:r>
            <a:r>
              <a:rPr lang="zh-CN" altLang="en-US" sz="27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1*2</a:t>
            </a:r>
            <a:r>
              <a:rPr lang="zh-CN" altLang="en-US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+1*2</a:t>
            </a:r>
            <a:r>
              <a:rPr lang="zh-CN" altLang="en-US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+0*2</a:t>
            </a:r>
            <a:r>
              <a:rPr lang="zh-CN" altLang="en-US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+1*2</a:t>
            </a:r>
            <a:r>
              <a:rPr lang="zh-CN" altLang="en-US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+1*2</a:t>
            </a:r>
            <a:r>
              <a:rPr lang="zh-CN" altLang="en-US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+1*2</a:t>
            </a:r>
            <a:r>
              <a:rPr lang="zh-CN" altLang="en-US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= 13.75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(3</a:t>
            </a: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AC)</a:t>
            </a:r>
            <a:r>
              <a:rPr lang="en-US" altLang="zh-CN" sz="27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3*16</a:t>
            </a:r>
            <a:r>
              <a:rPr lang="en-US" altLang="zh-CN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+10*16</a:t>
            </a:r>
            <a:r>
              <a:rPr lang="en-US" altLang="zh-CN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+12*16</a:t>
            </a:r>
            <a:r>
              <a:rPr lang="en-US" altLang="zh-CN" sz="2799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940</a:t>
            </a:r>
            <a:endParaRPr lang="en-US" altLang="zh-CN" sz="3199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143480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F0609E-43FD-43FB-A497-8154DD6BB59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CN" sz="1400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841004" y="765509"/>
            <a:ext cx="10581979" cy="487553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十进制数</a:t>
            </a:r>
            <a:r>
              <a:rPr lang="zh-CN" altLang="en-US" sz="27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非十进制数(</a:t>
            </a:r>
            <a:r>
              <a:rPr lang="en-US" altLang="zh-CN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进制)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将整数和小数分开计算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整数部分：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将整数部分除</a:t>
            </a:r>
            <a:r>
              <a:rPr lang="en-US" altLang="zh-CN" sz="2399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取余，再重复地用相除后的整数部分除</a:t>
            </a:r>
            <a:r>
              <a:rPr lang="en-US" altLang="zh-CN" sz="2399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取余，直到整数部分为0时止。按先后次序，将所得到的余数由右到左（即由低到高）排列，即得到</a:t>
            </a:r>
            <a:r>
              <a:rPr lang="en-US" altLang="zh-CN" sz="2399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进制数的整数部分。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小数部分：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将小数部分乘</a:t>
            </a:r>
            <a:r>
              <a:rPr lang="en-US" altLang="zh-CN" sz="2399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取整，再重复地用相乘后的小数部分乘</a:t>
            </a:r>
            <a:r>
              <a:rPr lang="en-US" altLang="zh-CN" sz="2399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取整，直到小数部分为0或达到要求精度时为止。按先后次序将所得到的整数由左到右（即由高到低）排列，即得到</a:t>
            </a:r>
            <a:r>
              <a:rPr lang="en-US" altLang="zh-CN" sz="2399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进制数的小数部分。</a:t>
            </a: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4001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F0609E-43FD-43FB-A497-8154DD6BB59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CN" sz="1400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17269" y="765509"/>
            <a:ext cx="9213865" cy="5183010"/>
          </a:xfrm>
          <a:prstGeom prst="rect">
            <a:avLst/>
          </a:prstGeo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十进制数</a:t>
            </a:r>
            <a:r>
              <a:rPr lang="zh-CN" altLang="en-US" sz="2799" b="1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非十进制数举例：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10.6875转换为二进制 </a:t>
            </a:r>
            <a:endParaRPr lang="en-US" altLang="zh-CN" sz="2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整数用“除2取余”, 小数用“乘2取整”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10 除2 取余0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5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除2 取余1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2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除2 取余0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除2 取余1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10 =  (1010)</a:t>
            </a:r>
            <a:r>
              <a:rPr lang="zh-CN" altLang="en-US" sz="27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5664457" y="3363570"/>
            <a:ext cx="0" cy="20875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187043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31A273-4756-4134-BCD2-C15872DCA08F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CN" sz="1400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2921" y="765509"/>
            <a:ext cx="9502185" cy="4967052"/>
          </a:xfrm>
          <a:solidFill>
            <a:schemeClr val="bg2"/>
          </a:solidFill>
          <a:ln>
            <a:solidFill>
              <a:srgbClr val="FFC000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十进制数</a:t>
            </a:r>
            <a:r>
              <a:rPr lang="zh-CN" altLang="en-US" sz="2799" b="1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非十进制数举例：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10.6875转换为二进制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整数用“除2取余” ,小数用“乘2取整”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.6875 乘2 取整1</a:t>
            </a:r>
            <a:endParaRPr lang="en-US" altLang="zh-CN" sz="2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.375 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乘2 取整0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.75 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乘2 取整1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.5 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乘2 取整1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.6875 =  (1011)</a:t>
            </a:r>
            <a:r>
              <a:rPr lang="zh-CN" altLang="en-US" sz="27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10.6875 =  (1010.1011)</a:t>
            </a:r>
            <a:r>
              <a:rPr lang="zh-CN" altLang="en-US" sz="27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 </a:t>
            </a:r>
            <a:endParaRPr lang="zh-CN" altLang="en-US" sz="2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6096000" y="2781124"/>
            <a:ext cx="0" cy="17521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93797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95E329-7D27-44DD-AB3D-B0D2FC3DA678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CN" sz="140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4976" y="1125440"/>
            <a:ext cx="10222048" cy="4247281"/>
          </a:xfr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二进制数</a:t>
            </a:r>
            <a:r>
              <a:rPr lang="zh-CN" altLang="en-US" sz="27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八进制数：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将整数和小数分开计算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整数部分</a:t>
            </a:r>
            <a:r>
              <a:rPr lang="en-US" altLang="zh-CN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将整数部分从右向左每3位分成一组，当最左边的组不满3位时在左边添0补足，然后将每组3位二进制数用相应的八进制数表示。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小数部分</a:t>
            </a:r>
            <a:r>
              <a:rPr lang="en-US" altLang="zh-CN" sz="23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将小数部分从左向右每3位分成一组，当最右边的组不满3位时在右边添0补足，然后将每组3位二进制数用相应的八进制数表示。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17206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8D0A6-5687-483C-948D-F443C24D8FAA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CN" sz="14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7269" y="1269412"/>
            <a:ext cx="9645782" cy="4031230"/>
          </a:xfr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二进制数</a:t>
            </a:r>
            <a:r>
              <a:rPr lang="zh-CN" altLang="en-US" sz="27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八进制数举例：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(10111101.10010111)</a:t>
            </a:r>
            <a:r>
              <a:rPr lang="zh-CN" altLang="en-US" sz="27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转换为八进制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整数分组：010，111，101    = 275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小数分组：100，101，110    = 456</a:t>
            </a:r>
            <a:endParaRPr lang="en-US" altLang="zh-CN" sz="27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(10111101.10010111)</a:t>
            </a:r>
            <a:r>
              <a:rPr lang="zh-CN" altLang="en-US" sz="27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(275.456)</a:t>
            </a:r>
            <a:r>
              <a:rPr lang="zh-CN" altLang="en-US" sz="2799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21072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8D0A6-5687-483C-948D-F443C24D8FAA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CN" sz="14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7269" y="1917289"/>
            <a:ext cx="9645782" cy="2015615"/>
          </a:xfr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八进制数</a:t>
            </a:r>
            <a:r>
              <a:rPr lang="zh-CN" altLang="en-US" sz="27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二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进制数：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将每位八进制位转换成3位二进制位即可。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165604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076684" y="6247666"/>
            <a:ext cx="1904504" cy="457081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1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727" indent="-285664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2657" indent="-228531">
              <a:spcBef>
                <a:spcPct val="20000"/>
              </a:spcBef>
              <a:buChar char="•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9720" indent="-228531">
              <a:spcBef>
                <a:spcPct val="20000"/>
              </a:spcBef>
              <a:buChar char="–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6783" indent="-228531">
              <a:spcBef>
                <a:spcPct val="20000"/>
              </a:spcBef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3846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0908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7971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5034" indent="-22853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799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8D0A6-5687-483C-948D-F443C24D8FAA}" type="slidenum">
              <a:rPr kumimoji="0" lang="zh-CN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CN" sz="14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962" y="1053454"/>
            <a:ext cx="10222048" cy="4103216"/>
          </a:xfr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二进制数 </a:t>
            </a:r>
            <a:r>
              <a:rPr lang="zh-CN" altLang="en-US" sz="2799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zh-CN" altLang="en-US" sz="2799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7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十六进制数：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将整数和小数分开计算</a:t>
            </a:r>
          </a:p>
          <a:p>
            <a:pPr eaLnBrk="1" hangingPunct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整数部分。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将整数部分从右向左每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位分成一组，当最左边的组不满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位时在左边添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补足，然后将每组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位二进制数用相应的十六进制数表示。</a:t>
            </a:r>
          </a:p>
          <a:p>
            <a:pPr eaLnBrk="1" hangingPunct="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399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小数部分。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将小数部分从左向右每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位分成一组，当最右边的组不满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位时在右边添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补足，然后将每组</a:t>
            </a:r>
            <a:r>
              <a:rPr lang="en-US" altLang="zh-CN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位二进制数用相应的十六进制数表示。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0" y="893"/>
            <a:ext cx="1417269" cy="620551"/>
          </a:xfrm>
          <a:prstGeom prst="rect">
            <a:avLst/>
          </a:prstGeom>
          <a:solidFill>
            <a:srgbClr val="88E70F">
              <a:alpha val="7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799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417270" y="893"/>
            <a:ext cx="10774731" cy="620551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599" b="1" dirty="0">
                <a:solidFill>
                  <a:schemeClr val="bg1"/>
                </a:solidFill>
                <a:latin typeface="华康俪金黑W8(P)" pitchFamily="34" charset="-122"/>
                <a:ea typeface="华康俪金黑W8(P)" pitchFamily="34" charset="-122"/>
                <a:cs typeface="+mj-cs"/>
              </a:rPr>
              <a:t>二进制表示</a:t>
            </a:r>
          </a:p>
        </p:txBody>
      </p:sp>
    </p:spTree>
    <p:extLst>
      <p:ext uri="{BB962C8B-B14F-4D97-AF65-F5344CB8AC3E}">
        <p14:creationId xmlns:p14="http://schemas.microsoft.com/office/powerpoint/2010/main" val="341724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宽屏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华康俪金黑W8(P)</vt:lpstr>
      <vt:lpstr>宋体</vt:lpstr>
      <vt:lpstr>微软雅黑</vt:lpstr>
      <vt:lpstr>Arial</vt:lpstr>
      <vt:lpstr>Calibri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进制转换方法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 yang</dc:creator>
  <cp:lastModifiedBy>angel yang</cp:lastModifiedBy>
  <cp:revision>1</cp:revision>
  <dcterms:created xsi:type="dcterms:W3CDTF">2018-10-25T05:07:44Z</dcterms:created>
  <dcterms:modified xsi:type="dcterms:W3CDTF">2018-10-25T05:08:26Z</dcterms:modified>
</cp:coreProperties>
</file>