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7" r:id="rId4"/>
    <p:sldId id="288" r:id="rId5"/>
    <p:sldId id="294" r:id="rId6"/>
    <p:sldId id="289" r:id="rId7"/>
    <p:sldId id="290" r:id="rId8"/>
    <p:sldId id="291" r:id="rId9"/>
    <p:sldId id="292" r:id="rId10"/>
    <p:sldId id="295" r:id="rId11"/>
    <p:sldId id="293" r:id="rId12"/>
    <p:sldId id="29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FF5C01"/>
    <a:srgbClr val="181717"/>
    <a:srgbClr val="FFDE75"/>
    <a:srgbClr val="5D5C5C"/>
    <a:srgbClr val="808080"/>
    <a:srgbClr val="A3A2A2"/>
    <a:srgbClr val="C5C5C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898" autoAdjust="0"/>
  </p:normalViewPr>
  <p:slideViewPr>
    <p:cSldViewPr snapToGrid="0" showGuides="1">
      <p:cViewPr varScale="1">
        <p:scale>
          <a:sx n="114" d="100"/>
          <a:sy n="114" d="100"/>
        </p:scale>
        <p:origin x="414" y="108"/>
      </p:cViewPr>
      <p:guideLst>
        <p:guide pos="3840"/>
        <p:guide orient="horz" pos="86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76715-7BDE-4B0A-B8F1-C2848A53D8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50058-4BD9-4A84-96EB-E9FC2F0324E6}"/>
              </a:ext>
            </a:extLst>
          </p:cNvPr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chemeClr val="bg2">
              <a:lumMod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0" y="4009292"/>
            <a:ext cx="9158068" cy="166579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7741579" y="3361846"/>
            <a:ext cx="1418728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7" y="4412177"/>
            <a:ext cx="75329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/>
              <a:t> 普及期中考试</a:t>
            </a:r>
            <a:endParaRPr lang="en-US" altLang="zh-CN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CF9B7B-EC9E-4124-8D67-BE299476FC62}"/>
              </a:ext>
            </a:extLst>
          </p:cNvPr>
          <p:cNvSpPr txBox="1"/>
          <p:nvPr/>
        </p:nvSpPr>
        <p:spPr>
          <a:xfrm>
            <a:off x="431576" y="5056758"/>
            <a:ext cx="7816806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					</a:t>
            </a:r>
            <a:r>
              <a:rPr lang="en-US" altLang="zh-CN" sz="1600" strike="sngStrike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anantheparty</a:t>
            </a:r>
            <a:r>
              <a:rPr lang="ja-JP" altLang="en-US" sz="1600" strike="sngStrike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　</a:t>
            </a:r>
            <a:r>
              <a:rPr lang="en-US" altLang="ja-JP" sz="1600" strike="sngStrike" dirty="0" err="1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cdqz</a:t>
            </a:r>
            <a:r>
              <a:rPr lang="en-US" altLang="ja-JP" sz="1600" strike="sngStrike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-&gt;</a:t>
            </a:r>
            <a:r>
              <a:rPr lang="en-US" altLang="ja-JP" sz="1600" strike="sngStrike" dirty="0" err="1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hust</a:t>
            </a:r>
            <a:endParaRPr lang="en-US" altLang="zh-CN" sz="1600" strike="sngStrike" dirty="0">
              <a:solidFill>
                <a:srgbClr val="CC49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ja-JP" sz="1400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						             </a:t>
            </a:r>
            <a:r>
              <a:rPr lang="ja-JP" altLang="en-US" sz="1600" dirty="0">
                <a:solidFill>
                  <a:srgbClr val="CC49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ーー神子 杏 </a:t>
            </a:r>
            <a:endParaRPr lang="en-US" sz="1400" dirty="0">
              <a:solidFill>
                <a:srgbClr val="CC49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8714876" y="3428999"/>
            <a:ext cx="1019675" cy="981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7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674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考虑</a:t>
            </a:r>
            <a:r>
              <a:rPr lang="en-US" altLang="zh-CN" sz="2000" dirty="0" err="1"/>
              <a:t>dp</a:t>
            </a:r>
            <a:r>
              <a:rPr lang="zh-CN" altLang="en-US" sz="2000" dirty="0"/>
              <a:t>中状态的存储，每个时间点，左手右手一定有一个位置，于是可以用三维数组</a:t>
            </a:r>
            <a:r>
              <a:rPr lang="en-US" altLang="zh-CN" sz="2000" dirty="0" err="1"/>
              <a:t>dp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][j][k]</a:t>
            </a:r>
            <a:r>
              <a:rPr lang="zh-CN" altLang="en-US" sz="2000" dirty="0"/>
              <a:t>储存当前状态，表示时间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的时候，左手在</a:t>
            </a:r>
            <a:r>
              <a:rPr lang="en-US" altLang="zh-CN" sz="2000" dirty="0"/>
              <a:t>j</a:t>
            </a:r>
            <a:r>
              <a:rPr lang="zh-CN" altLang="en-US" sz="2000" dirty="0"/>
              <a:t>右手在</a:t>
            </a:r>
            <a:r>
              <a:rPr lang="en-US" altLang="zh-CN" sz="2000" dirty="0"/>
              <a:t>k</a:t>
            </a:r>
            <a:r>
              <a:rPr lang="zh-CN" altLang="en-US" sz="2000" dirty="0"/>
              <a:t>的最小移动和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每次转移的时候枚举上一个</a:t>
            </a:r>
            <a:r>
              <a:rPr lang="en-US" altLang="zh-CN" sz="2000" dirty="0"/>
              <a:t>note</a:t>
            </a:r>
            <a:r>
              <a:rPr lang="zh-CN" altLang="en-US" sz="2000" dirty="0"/>
              <a:t>和这个</a:t>
            </a:r>
            <a:r>
              <a:rPr lang="en-US" altLang="zh-CN" sz="2000" dirty="0"/>
              <a:t>note</a:t>
            </a:r>
            <a:r>
              <a:rPr lang="zh-CN" altLang="en-US" sz="2000" dirty="0"/>
              <a:t>是左手还是右手打的，转移即可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可以看出，每次转移的时候，当前状态和之前的状态一定都有一个手指按在一个</a:t>
            </a:r>
            <a:r>
              <a:rPr lang="en-US" altLang="zh-CN" sz="2000" dirty="0"/>
              <a:t>note</a:t>
            </a:r>
            <a:r>
              <a:rPr lang="zh-CN" altLang="en-US" sz="2000" dirty="0"/>
              <a:t>上，同时，当前状态只会移动一根手指来击打，另一只手指不移动显然是最优的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转移复杂度</a:t>
            </a:r>
            <a:r>
              <a:rPr lang="en-US" altLang="zh-CN" sz="2000" dirty="0"/>
              <a:t>L^2*W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总复杂度</a:t>
            </a:r>
            <a:r>
              <a:rPr lang="en-US" altLang="zh-CN" sz="2000" dirty="0"/>
              <a:t>O(n</a:t>
            </a:r>
            <a:r>
              <a:rPr lang="zh-CN" altLang="en-US" sz="2000" dirty="0"/>
              <a:t>*</a:t>
            </a:r>
            <a:r>
              <a:rPr lang="en-US" altLang="zh-CN" sz="2000" dirty="0"/>
              <a:t>L^2</a:t>
            </a:r>
            <a:r>
              <a:rPr lang="zh-CN" altLang="en-US" sz="2000" dirty="0"/>
              <a:t>*</a:t>
            </a:r>
            <a:r>
              <a:rPr lang="en-US" altLang="zh-CN" sz="2000" dirty="0"/>
              <a:t>W)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769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100% </a:t>
            </a:r>
            <a:r>
              <a:rPr lang="zh-CN" altLang="en-US" sz="2000" dirty="0"/>
              <a:t>分类讨论</a:t>
            </a:r>
          </a:p>
        </p:txBody>
      </p:sp>
    </p:spTree>
    <p:extLst>
      <p:ext uri="{BB962C8B-B14F-4D97-AF65-F5344CB8AC3E}">
        <p14:creationId xmlns:p14="http://schemas.microsoft.com/office/powerpoint/2010/main" val="256158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再考虑分类讨论上次是不是双押以及这次是不是双押，如果有不是双押的情况，再枚举一下是用的哪只手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都是双押的转移复杂度为</a:t>
            </a:r>
            <a:r>
              <a:rPr lang="en-US" altLang="zh-CN" sz="2000" dirty="0"/>
              <a:t>L^4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一个双押一个单点的转移复杂度为 </a:t>
            </a:r>
            <a:r>
              <a:rPr lang="en-US" altLang="zh-CN" sz="2000" dirty="0"/>
              <a:t>L^3*W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单点到单点复杂度为</a:t>
            </a:r>
            <a:r>
              <a:rPr lang="en-US" altLang="zh-CN" sz="2000" dirty="0"/>
              <a:t>L^2*W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总复杂度为</a:t>
            </a:r>
            <a:r>
              <a:rPr lang="en-US" altLang="zh-CN" sz="2000" dirty="0"/>
              <a:t>O(n*W*L^3)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大概为</a:t>
            </a:r>
            <a:r>
              <a:rPr lang="en-US" altLang="zh-CN" sz="2000" dirty="0"/>
              <a:t>5e7</a:t>
            </a:r>
            <a:r>
              <a:rPr lang="zh-CN" altLang="en-US" sz="2000"/>
              <a:t>的数量级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17601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BF871-F5CA-4023-9AF0-B36BC2E37415}"/>
              </a:ext>
            </a:extLst>
          </p:cNvPr>
          <p:cNvGrpSpPr/>
          <p:nvPr/>
        </p:nvGrpSpPr>
        <p:grpSpPr>
          <a:xfrm>
            <a:off x="3181350" y="514350"/>
            <a:ext cx="5829300" cy="5829300"/>
            <a:chOff x="4124325" y="752475"/>
            <a:chExt cx="5524500" cy="5524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3E09B7-780B-4BE0-A3B8-984113B89774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pattFill prst="dotGri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197961-26A7-496A-8635-40C7A0587D36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0CBD8-6C79-49F0-BC96-F62C87195F9D}"/>
              </a:ext>
            </a:extLst>
          </p:cNvPr>
          <p:cNvCxnSpPr/>
          <p:nvPr/>
        </p:nvCxnSpPr>
        <p:spPr>
          <a:xfrm>
            <a:off x="106680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9A742-DD78-4414-88DE-69F5EBB0DE8C}"/>
              </a:ext>
            </a:extLst>
          </p:cNvPr>
          <p:cNvCxnSpPr/>
          <p:nvPr/>
        </p:nvCxnSpPr>
        <p:spPr>
          <a:xfrm>
            <a:off x="931545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75C7E-62E0-44C6-9365-0680DBCBCF33}"/>
              </a:ext>
            </a:extLst>
          </p:cNvPr>
          <p:cNvSpPr txBox="1"/>
          <p:nvPr/>
        </p:nvSpPr>
        <p:spPr>
          <a:xfrm>
            <a:off x="4324350" y="296075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C1D4D-4093-4EA0-8FC1-9C1674CB5890}"/>
              </a:ext>
            </a:extLst>
          </p:cNvPr>
          <p:cNvCxnSpPr>
            <a:stCxn id="2" idx="0"/>
          </p:cNvCxnSpPr>
          <p:nvPr/>
        </p:nvCxnSpPr>
        <p:spPr>
          <a:xfrm>
            <a:off x="6096000" y="514350"/>
            <a:ext cx="0" cy="1085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FCD2CA-E7B9-4084-A238-9F2DE856CA8B}"/>
              </a:ext>
            </a:extLst>
          </p:cNvPr>
          <p:cNvSpPr/>
          <p:nvPr/>
        </p:nvSpPr>
        <p:spPr>
          <a:xfrm>
            <a:off x="5848350" y="1597025"/>
            <a:ext cx="495300" cy="495300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317CB4-94F0-4E81-BA3A-868E89759996}"/>
              </a:ext>
            </a:extLst>
          </p:cNvPr>
          <p:cNvGrpSpPr/>
          <p:nvPr/>
        </p:nvGrpSpPr>
        <p:grpSpPr>
          <a:xfrm>
            <a:off x="6002482" y="1793875"/>
            <a:ext cx="187036" cy="104775"/>
            <a:chOff x="6473825" y="955675"/>
            <a:chExt cx="342900" cy="1397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AFFA72-BAE2-4848-9AC2-E579D72FA23C}"/>
                </a:ext>
              </a:extLst>
            </p:cNvPr>
            <p:cNvCxnSpPr/>
            <p:nvPr/>
          </p:nvCxnSpPr>
          <p:spPr>
            <a:xfrm>
              <a:off x="647382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4F28B-3B7F-4C3D-A3AE-F975A1D9B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27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03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T1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1569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只需要维护最大的</a:t>
            </a:r>
            <a:r>
              <a:rPr lang="en-US" altLang="zh-CN" sz="2000" dirty="0"/>
              <a:t>20</a:t>
            </a:r>
            <a:r>
              <a:rPr lang="zh-CN" altLang="en-US" sz="2000" dirty="0"/>
              <a:t>个数就好了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所以建立一个优先队列，每次一首歌来的时候，算出</a:t>
            </a:r>
            <a:r>
              <a:rPr lang="en-US" altLang="zh-CN" sz="2000" dirty="0"/>
              <a:t>force</a:t>
            </a:r>
            <a:r>
              <a:rPr lang="zh-CN" altLang="en-US" sz="2000" dirty="0"/>
              <a:t>，和当前</a:t>
            </a:r>
            <a:r>
              <a:rPr lang="en-US" altLang="zh-CN" sz="2000" dirty="0"/>
              <a:t>20</a:t>
            </a:r>
            <a:r>
              <a:rPr lang="zh-CN" altLang="en-US" sz="2000" dirty="0"/>
              <a:t>个数比较，若比最小的数大，</a:t>
            </a:r>
            <a:r>
              <a:rPr lang="en-US" altLang="zh-CN" sz="2000" dirty="0"/>
              <a:t>pop</a:t>
            </a:r>
            <a:r>
              <a:rPr lang="zh-CN" altLang="en-US" sz="2000" dirty="0"/>
              <a:t>最小的</a:t>
            </a:r>
            <a:r>
              <a:rPr lang="en-US" altLang="zh-CN" sz="2000" dirty="0"/>
              <a:t>force</a:t>
            </a:r>
            <a:r>
              <a:rPr lang="zh-CN" altLang="en-US" sz="2000" dirty="0"/>
              <a:t>然后插入新的点</a:t>
            </a:r>
          </a:p>
        </p:txBody>
      </p:sp>
    </p:spTree>
    <p:extLst>
      <p:ext uri="{BB962C8B-B14F-4D97-AF65-F5344CB8AC3E}">
        <p14:creationId xmlns:p14="http://schemas.microsoft.com/office/powerpoint/2010/main" val="308613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搜索 </a:t>
            </a:r>
            <a:r>
              <a:rPr lang="en-US" altLang="zh-CN" sz="2000" dirty="0"/>
              <a:t>30%  m=1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034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位运算搜索 </a:t>
            </a:r>
            <a:r>
              <a:rPr lang="en-US" altLang="zh-CN" sz="2000" dirty="0"/>
              <a:t>100%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813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T2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208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一共只有</a:t>
            </a:r>
            <a:r>
              <a:rPr lang="en-US" altLang="zh-CN" sz="2000" dirty="0"/>
              <a:t>28</a:t>
            </a:r>
            <a:r>
              <a:rPr lang="zh-CN" altLang="en-US" sz="2000" dirty="0"/>
              <a:t>个点，考虑将每个直线对应二进制每一位，那么每个星星就可以看做一个二进制数，表示经过了哪些直线，同时当前状态也可以被表示为一个二进制数，表示当前哪些直线已经被走过了</a:t>
            </a:r>
            <a:endParaRPr lang="en-US" altLang="zh-CN" sz="2000" dirty="0"/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然后</a:t>
            </a:r>
            <a:r>
              <a:rPr lang="en-US" altLang="zh-CN" sz="2000" dirty="0" err="1"/>
              <a:t>dfs</a:t>
            </a:r>
            <a:r>
              <a:rPr lang="zh-CN" altLang="en-US" sz="2000" dirty="0"/>
              <a:t>即可</a:t>
            </a:r>
          </a:p>
        </p:txBody>
      </p:sp>
    </p:spTree>
    <p:extLst>
      <p:ext uri="{BB962C8B-B14F-4D97-AF65-F5344CB8AC3E}">
        <p14:creationId xmlns:p14="http://schemas.microsoft.com/office/powerpoint/2010/main" val="1145017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T3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838200" y="1426128"/>
            <a:ext cx="10763774" cy="464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第一个问题：按照解锁关系建出</a:t>
            </a:r>
            <a:r>
              <a:rPr lang="en-US" altLang="zh-CN" sz="2000" dirty="0"/>
              <a:t>DAG</a:t>
            </a:r>
            <a:r>
              <a:rPr lang="zh-CN" altLang="en-US" sz="2000" dirty="0"/>
              <a:t>，则给出的歌曲能到达的点</a:t>
            </a:r>
            <a:r>
              <a:rPr lang="en-US" altLang="zh-CN" sz="2000" dirty="0"/>
              <a:t>(</a:t>
            </a:r>
            <a:r>
              <a:rPr lang="zh-CN" altLang="en-US" sz="2000" dirty="0"/>
              <a:t>计为</a:t>
            </a:r>
            <a:r>
              <a:rPr lang="en-US" altLang="zh-CN" sz="2000" dirty="0"/>
              <a:t>S)</a:t>
            </a:r>
            <a:r>
              <a:rPr lang="zh-CN" altLang="en-US" sz="2000" dirty="0"/>
              <a:t>一定未解锁，除此之外（</a:t>
            </a:r>
            <a:r>
              <a:rPr lang="en-US" altLang="zh-CN" sz="2000" dirty="0"/>
              <a:t>n-q-|S|</a:t>
            </a:r>
            <a:r>
              <a:rPr lang="zh-CN" altLang="en-US" sz="2000" dirty="0"/>
              <a:t>）的一定已解锁并通过。第一个结论显然。第二个结论，考虑到达不了的点，如果它未解锁，则能到达它的点中，一定有未通过的歌曲，矛盾。再考虑</a:t>
            </a:r>
            <a:r>
              <a:rPr lang="en-US" altLang="zh-CN" sz="2000" dirty="0"/>
              <a:t>DLC</a:t>
            </a:r>
            <a:r>
              <a:rPr lang="zh-CN" altLang="en-US" sz="2000" dirty="0"/>
              <a:t>的问题。不管是不是</a:t>
            </a:r>
            <a:r>
              <a:rPr lang="en-US" altLang="zh-CN" sz="2000" dirty="0"/>
              <a:t>DLC</a:t>
            </a:r>
            <a:r>
              <a:rPr lang="zh-CN" altLang="en-US" sz="2000" dirty="0"/>
              <a:t>歌曲，未满足解锁条件的一定未解锁。但是原来认为一定解锁通过的歌曲中，</a:t>
            </a:r>
            <a:r>
              <a:rPr lang="en-US" altLang="zh-CN" sz="2000" dirty="0"/>
              <a:t>DLC</a:t>
            </a:r>
            <a:r>
              <a:rPr lang="zh-CN" altLang="en-US" sz="2000" dirty="0"/>
              <a:t>歌曲可能通过（买了），可能未解锁（没买）。注意</a:t>
            </a:r>
            <a:r>
              <a:rPr lang="en-US" altLang="zh-CN" sz="2000" dirty="0"/>
              <a:t>DLC</a:t>
            </a:r>
            <a:r>
              <a:rPr lang="zh-CN" altLang="en-US" sz="2000" dirty="0"/>
              <a:t>歌曲只能解锁</a:t>
            </a:r>
            <a:r>
              <a:rPr lang="en-US" altLang="zh-CN" sz="2000" dirty="0"/>
              <a:t>DLC</a:t>
            </a:r>
            <a:r>
              <a:rPr lang="zh-CN" altLang="en-US" sz="2000" dirty="0"/>
              <a:t>歌曲，所以只有</a:t>
            </a:r>
            <a:r>
              <a:rPr lang="en-US" altLang="zh-CN" sz="2000" dirty="0"/>
              <a:t>S</a:t>
            </a:r>
            <a:r>
              <a:rPr lang="zh-CN" altLang="en-US" sz="2000" dirty="0"/>
              <a:t>中的</a:t>
            </a:r>
            <a:r>
              <a:rPr lang="en-US" altLang="zh-CN" sz="2000" dirty="0"/>
              <a:t>DLC</a:t>
            </a:r>
            <a:r>
              <a:rPr lang="zh-CN" altLang="en-US" sz="2000" dirty="0"/>
              <a:t>全部通过通过（计入答案）和全部锁定两种情况。因此，上界很简单，就是所有</a:t>
            </a:r>
            <a:r>
              <a:rPr lang="en-US" altLang="zh-CN" sz="2000" dirty="0"/>
              <a:t>DLC</a:t>
            </a:r>
            <a:r>
              <a:rPr lang="zh-CN" altLang="en-US" sz="2000" dirty="0"/>
              <a:t>都购买了的情况。但是下界并不是所有</a:t>
            </a:r>
            <a:r>
              <a:rPr lang="en-US" altLang="zh-CN" sz="2000" dirty="0"/>
              <a:t>DLC</a:t>
            </a:r>
            <a:r>
              <a:rPr lang="zh-CN" altLang="en-US" sz="2000" dirty="0"/>
              <a:t>都没有购买。假如你在输入的</a:t>
            </a:r>
            <a:r>
              <a:rPr lang="en-US" altLang="zh-CN" sz="2000" dirty="0"/>
              <a:t>q</a:t>
            </a:r>
            <a:r>
              <a:rPr lang="zh-CN" altLang="en-US" sz="2000" dirty="0"/>
              <a:t>个歌曲中看到了</a:t>
            </a:r>
            <a:r>
              <a:rPr lang="en-US" altLang="zh-CN" sz="2000" dirty="0"/>
              <a:t>DLC</a:t>
            </a:r>
            <a:r>
              <a:rPr lang="zh-CN" altLang="en-US" sz="2000" dirty="0"/>
              <a:t>歌曲，那这个</a:t>
            </a:r>
            <a:r>
              <a:rPr lang="en-US" altLang="zh-CN" sz="2000" dirty="0"/>
              <a:t>DLC</a:t>
            </a:r>
            <a:r>
              <a:rPr lang="zh-CN" altLang="en-US" sz="2000" dirty="0"/>
              <a:t>肯定购买了。所以下界是剩下的</a:t>
            </a:r>
            <a:r>
              <a:rPr lang="en-US" altLang="zh-CN" sz="2000" dirty="0"/>
              <a:t>DLC</a:t>
            </a:r>
            <a:r>
              <a:rPr lang="zh-CN" altLang="en-US" sz="2000" dirty="0"/>
              <a:t>都没有购买。可以每个</a:t>
            </a:r>
            <a:r>
              <a:rPr lang="en-US" altLang="zh-CN" sz="2000" dirty="0"/>
              <a:t>DLC</a:t>
            </a:r>
            <a:r>
              <a:rPr lang="zh-CN" altLang="en-US" sz="2000" dirty="0"/>
              <a:t>分别统计答案，也可以直接跑一遍带所有</a:t>
            </a:r>
            <a:r>
              <a:rPr lang="en-US" altLang="zh-CN" sz="2000" dirty="0"/>
              <a:t>DLC</a:t>
            </a:r>
            <a:r>
              <a:rPr lang="zh-CN" altLang="en-US" sz="2000" dirty="0"/>
              <a:t>一遍带必要</a:t>
            </a:r>
            <a:r>
              <a:rPr lang="en-US" altLang="zh-CN" sz="2000" dirty="0"/>
              <a:t>DLC</a:t>
            </a:r>
            <a:r>
              <a:rPr lang="zh-CN" altLang="en-US" sz="2000" dirty="0"/>
              <a:t>的图。</a:t>
            </a:r>
          </a:p>
        </p:txBody>
      </p:sp>
    </p:spTree>
    <p:extLst>
      <p:ext uri="{BB962C8B-B14F-4D97-AF65-F5344CB8AC3E}">
        <p14:creationId xmlns:p14="http://schemas.microsoft.com/office/powerpoint/2010/main" val="238740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10%</a:t>
            </a:r>
            <a:r>
              <a:rPr lang="zh-CN" altLang="en-US" sz="2000" dirty="0"/>
              <a:t>输出</a:t>
            </a:r>
            <a:r>
              <a:rPr lang="en-US" altLang="zh-CN" sz="2000" dirty="0"/>
              <a:t>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04366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/>
              <a:t>30%</a:t>
            </a:r>
            <a:r>
              <a:rPr lang="zh-CN" altLang="en-US" sz="2000" dirty="0"/>
              <a:t>只考虑右手的</a:t>
            </a:r>
            <a:r>
              <a:rPr lang="en-US" altLang="zh-CN" sz="2000" dirty="0" err="1"/>
              <a:t>dp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313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221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T4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7/26/2019</a:t>
            </a:fld>
            <a:endParaRPr 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C20C82-B5C6-4907-84A4-772554A9C618}"/>
              </a:ext>
            </a:extLst>
          </p:cNvPr>
          <p:cNvGrpSpPr/>
          <p:nvPr/>
        </p:nvGrpSpPr>
        <p:grpSpPr>
          <a:xfrm>
            <a:off x="757011" y="161895"/>
            <a:ext cx="1878475" cy="1098687"/>
            <a:chOff x="757011" y="161895"/>
            <a:chExt cx="1878475" cy="1098687"/>
          </a:xfrm>
        </p:grpSpPr>
        <p:sp>
          <p:nvSpPr>
            <p:cNvPr id="9" name="Flowchart: Manual Input 7">
              <a:extLst>
                <a:ext uri="{FF2B5EF4-FFF2-40B4-BE49-F238E27FC236}">
                  <a16:creationId xmlns:a16="http://schemas.microsoft.com/office/drawing/2014/main" id="{B51AA91D-0A57-4102-8BA8-0AB89CA8F42F}"/>
                </a:ext>
              </a:extLst>
            </p:cNvPr>
            <p:cNvSpPr/>
            <p:nvPr/>
          </p:nvSpPr>
          <p:spPr>
            <a:xfrm rot="5400000" flipH="1" flipV="1">
              <a:off x="1201594" y="-46536"/>
              <a:ext cx="862535" cy="175170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524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5247 h 10000"/>
                <a:gd name="connsiteX0" fmla="*/ 0 w 10000"/>
                <a:gd name="connsiteY0" fmla="*/ 4506 h 9259"/>
                <a:gd name="connsiteX1" fmla="*/ 10000 w 10000"/>
                <a:gd name="connsiteY1" fmla="*/ 0 h 9259"/>
                <a:gd name="connsiteX2" fmla="*/ 10000 w 10000"/>
                <a:gd name="connsiteY2" fmla="*/ 9259 h 9259"/>
                <a:gd name="connsiteX3" fmla="*/ 0 w 10000"/>
                <a:gd name="connsiteY3" fmla="*/ 9259 h 9259"/>
                <a:gd name="connsiteX4" fmla="*/ 0 w 10000"/>
                <a:gd name="connsiteY4" fmla="*/ 4506 h 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59">
                  <a:moveTo>
                    <a:pt x="0" y="4506"/>
                  </a:moveTo>
                  <a:lnTo>
                    <a:pt x="10000" y="0"/>
                  </a:lnTo>
                  <a:lnTo>
                    <a:pt x="10000" y="9259"/>
                  </a:lnTo>
                  <a:lnTo>
                    <a:pt x="0" y="9259"/>
                  </a:lnTo>
                  <a:lnTo>
                    <a:pt x="0" y="4506"/>
                  </a:lnTo>
                  <a:close/>
                </a:path>
              </a:pathLst>
            </a:custGeom>
            <a:solidFill>
              <a:srgbClr val="FF5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13">
              <a:extLst>
                <a:ext uri="{FF2B5EF4-FFF2-40B4-BE49-F238E27FC236}">
                  <a16:creationId xmlns:a16="http://schemas.microsoft.com/office/drawing/2014/main" id="{2B96FD5B-E58C-4C1B-A467-EF99ED068D14}"/>
                </a:ext>
              </a:extLst>
            </p:cNvPr>
            <p:cNvCxnSpPr>
              <a:cxnSpLocks/>
            </p:cNvCxnSpPr>
            <p:nvPr/>
          </p:nvCxnSpPr>
          <p:spPr>
            <a:xfrm>
              <a:off x="1787764" y="161895"/>
              <a:ext cx="847722" cy="8159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E78F71A-ACC7-47F3-BF4F-74CAF89D8F3E}"/>
              </a:ext>
            </a:extLst>
          </p:cNvPr>
          <p:cNvSpPr txBox="1"/>
          <p:nvPr/>
        </p:nvSpPr>
        <p:spPr>
          <a:xfrm>
            <a:off x="2087418" y="1522154"/>
            <a:ext cx="8597276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另</a:t>
            </a:r>
            <a:r>
              <a:rPr lang="en-US" altLang="zh-CN" sz="2000" dirty="0"/>
              <a:t>30%</a:t>
            </a:r>
            <a:r>
              <a:rPr lang="zh-CN" altLang="en-US" sz="2000" dirty="0"/>
              <a:t>讨论这次和上次的</a:t>
            </a:r>
            <a:r>
              <a:rPr lang="en-US" altLang="zh-CN" sz="2000" dirty="0"/>
              <a:t>note</a:t>
            </a:r>
            <a:r>
              <a:rPr lang="zh-CN" altLang="en-US" sz="2000" dirty="0"/>
              <a:t>分别是哪个手指点的</a:t>
            </a:r>
          </a:p>
        </p:txBody>
      </p:sp>
    </p:spTree>
    <p:extLst>
      <p:ext uri="{BB962C8B-B14F-4D97-AF65-F5344CB8AC3E}">
        <p14:creationId xmlns:p14="http://schemas.microsoft.com/office/powerpoint/2010/main" val="425092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3159</TotalTime>
  <Words>655</Words>
  <Application>Microsoft Office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Segoe UI Semibold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Rhofi</dc:creator>
  <cp:lastModifiedBy>anantheparty</cp:lastModifiedBy>
  <cp:revision>140</cp:revision>
  <dcterms:created xsi:type="dcterms:W3CDTF">2018-07-17T06:47:50Z</dcterms:created>
  <dcterms:modified xsi:type="dcterms:W3CDTF">2019-07-26T09:29:56Z</dcterms:modified>
</cp:coreProperties>
</file>