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237ff96c9d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237ff96c9d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237ff96c9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237ff96c9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237ff96c9d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237ff96c9d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237ff96c9d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237ff96c9d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237ff96c9d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237ff96c9d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237ff96c9d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237ff96c9d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237ff96c9d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237ff96c9d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237ff96c9d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237ff96c9d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237ff96c9d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237ff96c9d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237ff96c9d_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237ff96c9d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4f5dc6e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4f5dc6e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237ff96c9d_2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237ff96c9d_2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237ff96c9d_2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237ff96c9d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237ff96c9d_2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237ff96c9d_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237ff96c9d_2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237ff96c9d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237ff96c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237ff96c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237ff96c9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237ff96c9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237ff96c9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237ff96c9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237ff96c9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237ff96c9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237ff96c9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237ff96c9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237ff96c9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237ff96c9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237ff96c9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237ff96c9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Transformers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t>A dry run</a:t>
            </a:r>
            <a:endParaRPr sz="4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Example run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Suppose we take this sentence and a case where the only update we want on this sentence is that the adjectives update the meaning of the nouns</a:t>
            </a:r>
            <a:endParaRPr/>
          </a:p>
        </p:txBody>
      </p:sp>
      <p:pic>
        <p:nvPicPr>
          <p:cNvPr id="118" name="Google Shape;118;p23"/>
          <p:cNvPicPr preferRelativeResize="0"/>
          <p:nvPr/>
        </p:nvPicPr>
        <p:blipFill rotWithShape="1">
          <a:blip r:embed="rId3">
            <a:alphaModFix/>
          </a:blip>
          <a:srcRect b="47193" l="0" r="0" t="0"/>
          <a:stretch/>
        </p:blipFill>
        <p:spPr>
          <a:xfrm>
            <a:off x="1139200" y="2333225"/>
            <a:ext cx="6981825" cy="1589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Single headed attention</a:t>
            </a:r>
            <a:endParaRPr/>
          </a:p>
        </p:txBody>
      </p:sp>
      <p:pic>
        <p:nvPicPr>
          <p:cNvPr id="124" name="Google Shape;124;p24"/>
          <p:cNvPicPr preferRelativeResize="0"/>
          <p:nvPr/>
        </p:nvPicPr>
        <p:blipFill>
          <a:blip r:embed="rId3">
            <a:alphaModFix/>
          </a:blip>
          <a:stretch>
            <a:fillRect/>
          </a:stretch>
        </p:blipFill>
        <p:spPr>
          <a:xfrm>
            <a:off x="2670375" y="1017725"/>
            <a:ext cx="6161924" cy="3857625"/>
          </a:xfrm>
          <a:prstGeom prst="rect">
            <a:avLst/>
          </a:prstGeom>
          <a:noFill/>
          <a:ln>
            <a:noFill/>
          </a:ln>
        </p:spPr>
      </p:pic>
      <p:sp>
        <p:nvSpPr>
          <p:cNvPr id="125" name="Google Shape;125;p24"/>
          <p:cNvSpPr txBox="1"/>
          <p:nvPr/>
        </p:nvSpPr>
        <p:spPr>
          <a:xfrm>
            <a:off x="312375" y="1017850"/>
            <a:ext cx="2358000" cy="38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For our case we will be considering a single headed attention pattern as opposed to the real world multi-headed attention pattern where tens or hundreds of attention heads are running in </a:t>
            </a:r>
            <a:r>
              <a:rPr lang="en" sz="1800">
                <a:solidFill>
                  <a:schemeClr val="dk2"/>
                </a:solidFill>
              </a:rPr>
              <a:t>parallel</a:t>
            </a:r>
            <a:endParaRPr sz="18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Encoder</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encoder generates high dimensional vector embeddings for each word that tell basically tell you “what the word is” and “where it exists in the context”</a:t>
            </a:r>
            <a:endParaRPr/>
          </a:p>
        </p:txBody>
      </p:sp>
      <p:pic>
        <p:nvPicPr>
          <p:cNvPr id="132" name="Google Shape;132;p25"/>
          <p:cNvPicPr preferRelativeResize="0"/>
          <p:nvPr/>
        </p:nvPicPr>
        <p:blipFill>
          <a:blip r:embed="rId3">
            <a:alphaModFix/>
          </a:blip>
          <a:stretch>
            <a:fillRect/>
          </a:stretch>
        </p:blipFill>
        <p:spPr>
          <a:xfrm>
            <a:off x="1957375" y="2027125"/>
            <a:ext cx="5229225" cy="2762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Query vector</a:t>
            </a:r>
            <a:endParaRPr/>
          </a:p>
        </p:txBody>
      </p:sp>
      <p:sp>
        <p:nvSpPr>
          <p:cNvPr id="138" name="Google Shape;138;p26"/>
          <p:cNvSpPr txBox="1"/>
          <p:nvPr>
            <p:ph idx="1" type="body"/>
          </p:nvPr>
        </p:nvSpPr>
        <p:spPr>
          <a:xfrm>
            <a:off x="311700" y="1152475"/>
            <a:ext cx="2904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“question” encoded as a vector with a much smaller dimension is generated as the ‘query’ for that word for that token</a:t>
            </a:r>
            <a:endParaRPr/>
          </a:p>
        </p:txBody>
      </p:sp>
      <p:sp>
        <p:nvSpPr>
          <p:cNvPr id="139" name="Google Shape;139;p26"/>
          <p:cNvSpPr txBox="1"/>
          <p:nvPr>
            <p:ph idx="2" type="body"/>
          </p:nvPr>
        </p:nvSpPr>
        <p:spPr>
          <a:xfrm>
            <a:off x="3378975" y="1152475"/>
            <a:ext cx="5453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6"/>
          <p:cNvPicPr preferRelativeResize="0"/>
          <p:nvPr/>
        </p:nvPicPr>
        <p:blipFill>
          <a:blip r:embed="rId3">
            <a:alphaModFix/>
          </a:blip>
          <a:stretch>
            <a:fillRect/>
          </a:stretch>
        </p:blipFill>
        <p:spPr>
          <a:xfrm>
            <a:off x="3378975" y="1152475"/>
            <a:ext cx="5453401" cy="341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Query vector</a:t>
            </a:r>
            <a:endParaRPr/>
          </a:p>
        </p:txBody>
      </p:sp>
      <p:sp>
        <p:nvSpPr>
          <p:cNvPr id="146" name="Google Shape;146;p27"/>
          <p:cNvSpPr txBox="1"/>
          <p:nvPr>
            <p:ph idx="1" type="body"/>
          </p:nvPr>
        </p:nvSpPr>
        <p:spPr>
          <a:xfrm>
            <a:off x="311700" y="1152475"/>
            <a:ext cx="2904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query vector is generated by </a:t>
            </a:r>
            <a:r>
              <a:rPr lang="en"/>
              <a:t>multiplying</a:t>
            </a:r>
            <a:r>
              <a:rPr lang="en"/>
              <a:t> a certain matrix (labelled as Wq) by the generated embedding for the word.</a:t>
            </a:r>
            <a:endParaRPr/>
          </a:p>
          <a:p>
            <a:pPr indent="0" lvl="0" marL="0" rtl="0" algn="l">
              <a:spcBef>
                <a:spcPts val="1200"/>
              </a:spcBef>
              <a:spcAft>
                <a:spcPts val="1200"/>
              </a:spcAft>
              <a:buNone/>
            </a:pPr>
            <a:r>
              <a:rPr lang="en"/>
              <a:t>The entries of this matrix are the ‘parameters’ of the model and for a real model with multi headed attention heads it would be much more complex to parse</a:t>
            </a:r>
            <a:endParaRPr/>
          </a:p>
        </p:txBody>
      </p:sp>
      <p:sp>
        <p:nvSpPr>
          <p:cNvPr id="147" name="Google Shape;147;p27"/>
          <p:cNvSpPr txBox="1"/>
          <p:nvPr>
            <p:ph idx="2" type="body"/>
          </p:nvPr>
        </p:nvSpPr>
        <p:spPr>
          <a:xfrm>
            <a:off x="3378975" y="1152475"/>
            <a:ext cx="5453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27"/>
          <p:cNvPicPr preferRelativeResize="0"/>
          <p:nvPr/>
        </p:nvPicPr>
        <p:blipFill>
          <a:blip r:embed="rId3">
            <a:alphaModFix/>
          </a:blip>
          <a:stretch>
            <a:fillRect/>
          </a:stretch>
        </p:blipFill>
        <p:spPr>
          <a:xfrm>
            <a:off x="3378975" y="1152475"/>
            <a:ext cx="5453401" cy="341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Wq</a:t>
            </a:r>
            <a:endParaRPr/>
          </a:p>
        </p:txBody>
      </p:sp>
      <p:sp>
        <p:nvSpPr>
          <p:cNvPr id="154" name="Google Shape;154;p28"/>
          <p:cNvSpPr txBox="1"/>
          <p:nvPr>
            <p:ph idx="1" type="body"/>
          </p:nvPr>
        </p:nvSpPr>
        <p:spPr>
          <a:xfrm>
            <a:off x="311700" y="1152475"/>
            <a:ext cx="1754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For our example we are going to suppose that the Wq matrix maps the nouns from the embedding space to certain directions in a smaller query space that somehow ‘encodes’ the notion of looking for adjectives</a:t>
            </a:r>
            <a:endParaRPr/>
          </a:p>
        </p:txBody>
      </p:sp>
      <p:pic>
        <p:nvPicPr>
          <p:cNvPr id="155" name="Google Shape;155;p28"/>
          <p:cNvPicPr preferRelativeResize="0"/>
          <p:nvPr/>
        </p:nvPicPr>
        <p:blipFill>
          <a:blip r:embed="rId3">
            <a:alphaModFix/>
          </a:blip>
          <a:stretch>
            <a:fillRect/>
          </a:stretch>
        </p:blipFill>
        <p:spPr>
          <a:xfrm>
            <a:off x="2149325" y="1152475"/>
            <a:ext cx="6682976" cy="27227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Wk</a:t>
            </a:r>
            <a:endParaRPr/>
          </a:p>
        </p:txBody>
      </p:sp>
      <p:sp>
        <p:nvSpPr>
          <p:cNvPr id="161" name="Google Shape;161;p29"/>
          <p:cNvSpPr txBox="1"/>
          <p:nvPr>
            <p:ph idx="1" type="body"/>
          </p:nvPr>
        </p:nvSpPr>
        <p:spPr>
          <a:xfrm>
            <a:off x="311700" y="1152475"/>
            <a:ext cx="2509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There is also a key matrix that does a </a:t>
            </a:r>
            <a:r>
              <a:rPr lang="en"/>
              <a:t>similar</a:t>
            </a:r>
            <a:r>
              <a:rPr lang="en"/>
              <a:t> thing by mapping the “answers to the query” to a smaller key space.</a:t>
            </a:r>
            <a:endParaRPr/>
          </a:p>
        </p:txBody>
      </p:sp>
      <p:pic>
        <p:nvPicPr>
          <p:cNvPr id="162" name="Google Shape;162;p29"/>
          <p:cNvPicPr preferRelativeResize="0"/>
          <p:nvPr/>
        </p:nvPicPr>
        <p:blipFill>
          <a:blip r:embed="rId3">
            <a:alphaModFix/>
          </a:blip>
          <a:stretch>
            <a:fillRect/>
          </a:stretch>
        </p:blipFill>
        <p:spPr>
          <a:xfrm>
            <a:off x="2988472" y="1152475"/>
            <a:ext cx="6037979" cy="34163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Wk • Wq</a:t>
            </a:r>
            <a:endParaRPr/>
          </a:p>
        </p:txBody>
      </p:sp>
      <p:sp>
        <p:nvSpPr>
          <p:cNvPr id="168" name="Google Shape;168;p30"/>
          <p:cNvSpPr txBox="1"/>
          <p:nvPr>
            <p:ph idx="1" type="body"/>
          </p:nvPr>
        </p:nvSpPr>
        <p:spPr>
          <a:xfrm>
            <a:off x="311700" y="1152475"/>
            <a:ext cx="237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dot product of the Query and the Key matrices lets us measure how close or similar the generated mappings are for all the queries and the keys.</a:t>
            </a:r>
            <a:endParaRPr/>
          </a:p>
          <a:p>
            <a:pPr indent="0" lvl="0" marL="0" rtl="0" algn="l">
              <a:spcBef>
                <a:spcPts val="1200"/>
              </a:spcBef>
              <a:spcAft>
                <a:spcPts val="1200"/>
              </a:spcAft>
              <a:buNone/>
            </a:pPr>
            <a:r>
              <a:rPr lang="en"/>
              <a:t>In the example you can see how the values of fluffy and blue “attend to” the value of creature</a:t>
            </a:r>
            <a:endParaRPr/>
          </a:p>
        </p:txBody>
      </p:sp>
      <p:sp>
        <p:nvSpPr>
          <p:cNvPr id="169" name="Google Shape;169;p3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0" name="Google Shape;170;p30"/>
          <p:cNvPicPr preferRelativeResize="0"/>
          <p:nvPr/>
        </p:nvPicPr>
        <p:blipFill>
          <a:blip r:embed="rId3">
            <a:alphaModFix/>
          </a:blip>
          <a:stretch>
            <a:fillRect/>
          </a:stretch>
        </p:blipFill>
        <p:spPr>
          <a:xfrm>
            <a:off x="2740076" y="788975"/>
            <a:ext cx="6248650" cy="41434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Softmax</a:t>
            </a:r>
            <a:endParaRPr/>
          </a:p>
        </p:txBody>
      </p:sp>
      <p:sp>
        <p:nvSpPr>
          <p:cNvPr id="176" name="Google Shape;176;p31"/>
          <p:cNvSpPr txBox="1"/>
          <p:nvPr>
            <p:ph idx="1" type="body"/>
          </p:nvPr>
        </p:nvSpPr>
        <p:spPr>
          <a:xfrm>
            <a:off x="311700" y="1017725"/>
            <a:ext cx="2556300" cy="388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softmax operation is performed to normalise the generated vectors so that the generated dot products add </a:t>
            </a:r>
            <a:r>
              <a:rPr lang="en"/>
              <a:t>up to</a:t>
            </a:r>
            <a:r>
              <a:rPr lang="en"/>
              <a:t> 1.00, to represent how the probabilities of the </a:t>
            </a:r>
            <a:r>
              <a:rPr lang="en"/>
              <a:t>similarities</a:t>
            </a:r>
            <a:r>
              <a:rPr lang="en"/>
              <a:t> add up to 1.0.</a:t>
            </a:r>
            <a:endParaRPr/>
          </a:p>
        </p:txBody>
      </p:sp>
      <p:pic>
        <p:nvPicPr>
          <p:cNvPr id="177" name="Google Shape;177;p31"/>
          <p:cNvPicPr preferRelativeResize="0"/>
          <p:nvPr/>
        </p:nvPicPr>
        <p:blipFill>
          <a:blip r:embed="rId3">
            <a:alphaModFix/>
          </a:blip>
          <a:stretch>
            <a:fillRect/>
          </a:stretch>
        </p:blipFill>
        <p:spPr>
          <a:xfrm>
            <a:off x="2965524" y="1017726"/>
            <a:ext cx="5797077" cy="38801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2119825" y="152400"/>
            <a:ext cx="4415314" cy="4838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Masking</a:t>
            </a:r>
            <a:endParaRPr/>
          </a:p>
        </p:txBody>
      </p:sp>
      <p:sp>
        <p:nvSpPr>
          <p:cNvPr id="183" name="Google Shape;183;p32"/>
          <p:cNvSpPr txBox="1"/>
          <p:nvPr>
            <p:ph idx="1" type="body"/>
          </p:nvPr>
        </p:nvSpPr>
        <p:spPr>
          <a:xfrm>
            <a:off x="311700" y="1152475"/>
            <a:ext cx="3218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tuning the weights for the model, to make the process more efficient, we can have the model predict the next token for each sub-sequence in the given passage. To make it guess what the next word could be while processing each sequence. This makes the whole process much more efficient as it runs multiple times (for each subsequence) in the same sequence allowing for better tuning overall.</a:t>
            </a:r>
            <a:endParaRPr/>
          </a:p>
        </p:txBody>
      </p:sp>
      <p:pic>
        <p:nvPicPr>
          <p:cNvPr id="184" name="Google Shape;184;p32"/>
          <p:cNvPicPr preferRelativeResize="0"/>
          <p:nvPr/>
        </p:nvPicPr>
        <p:blipFill>
          <a:blip r:embed="rId3">
            <a:alphaModFix/>
          </a:blip>
          <a:stretch>
            <a:fillRect/>
          </a:stretch>
        </p:blipFill>
        <p:spPr>
          <a:xfrm>
            <a:off x="3619958" y="1152475"/>
            <a:ext cx="5212342" cy="3416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Masking</a:t>
            </a:r>
            <a:endParaRPr/>
          </a:p>
        </p:txBody>
      </p:sp>
      <p:sp>
        <p:nvSpPr>
          <p:cNvPr id="190" name="Google Shape;190;p33"/>
          <p:cNvSpPr txBox="1"/>
          <p:nvPr>
            <p:ph idx="1" type="body"/>
          </p:nvPr>
        </p:nvSpPr>
        <p:spPr>
          <a:xfrm>
            <a:off x="218775" y="1261250"/>
            <a:ext cx="2323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For this purpose, we don’t want the later words/tokens to influence the values for the previous tokens, as it would give away the value for the “guess” </a:t>
            </a:r>
            <a:r>
              <a:rPr lang="en"/>
              <a:t>therefore we apply a sort of a mask on the values so that when the softmax is applied, it normalises to 0.0</a:t>
            </a:r>
            <a:endParaRPr/>
          </a:p>
        </p:txBody>
      </p:sp>
      <p:pic>
        <p:nvPicPr>
          <p:cNvPr id="191" name="Google Shape;191;p33"/>
          <p:cNvPicPr preferRelativeResize="0"/>
          <p:nvPr/>
        </p:nvPicPr>
        <p:blipFill>
          <a:blip r:embed="rId3">
            <a:alphaModFix/>
          </a:blip>
          <a:stretch>
            <a:fillRect/>
          </a:stretch>
        </p:blipFill>
        <p:spPr>
          <a:xfrm>
            <a:off x="2635500" y="1261238"/>
            <a:ext cx="6383048" cy="31988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value matrix</a:t>
            </a:r>
            <a:endParaRPr/>
          </a:p>
        </p:txBody>
      </p:sp>
      <p:sp>
        <p:nvSpPr>
          <p:cNvPr id="197" name="Google Shape;197;p34"/>
          <p:cNvSpPr txBox="1"/>
          <p:nvPr>
            <p:ph idx="1" type="body"/>
          </p:nvPr>
        </p:nvSpPr>
        <p:spPr>
          <a:xfrm>
            <a:off x="311700" y="1152475"/>
            <a:ext cx="2823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now update the value of the embeddings so that they reflect the changes due to the adjectives. We now take another value matrix </a:t>
            </a:r>
            <a:r>
              <a:rPr b="1" lang="en"/>
              <a:t>Wv</a:t>
            </a:r>
            <a:r>
              <a:rPr lang="en"/>
              <a:t> and multiply it by the adjective to get the value to add to the noun it describes, to </a:t>
            </a:r>
            <a:r>
              <a:rPr b="1" lang="en"/>
              <a:t>transform</a:t>
            </a:r>
            <a:r>
              <a:rPr lang="en"/>
              <a:t> it in the embedded space and reflect the meaning of the adjective</a:t>
            </a:r>
            <a:endParaRPr/>
          </a:p>
        </p:txBody>
      </p:sp>
      <p:pic>
        <p:nvPicPr>
          <p:cNvPr id="198" name="Google Shape;198;p34"/>
          <p:cNvPicPr preferRelativeResize="0"/>
          <p:nvPr/>
        </p:nvPicPr>
        <p:blipFill>
          <a:blip r:embed="rId3">
            <a:alphaModFix/>
          </a:blip>
          <a:stretch>
            <a:fillRect/>
          </a:stretch>
        </p:blipFill>
        <p:spPr>
          <a:xfrm>
            <a:off x="3292700" y="1152475"/>
            <a:ext cx="5539601" cy="30710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Finishing up</a:t>
            </a:r>
            <a:endParaRPr/>
          </a:p>
        </p:txBody>
      </p:sp>
      <p:sp>
        <p:nvSpPr>
          <p:cNvPr id="204" name="Google Shape;204;p35"/>
          <p:cNvSpPr txBox="1"/>
          <p:nvPr>
            <p:ph idx="1" type="body"/>
          </p:nvPr>
        </p:nvSpPr>
        <p:spPr>
          <a:xfrm>
            <a:off x="311700" y="1152475"/>
            <a:ext cx="7295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final computed values let us “transform” the meaning of </a:t>
            </a:r>
            <a:r>
              <a:rPr b="1" lang="en"/>
              <a:t>creature </a:t>
            </a:r>
            <a:r>
              <a:rPr lang="en"/>
              <a:t>by</a:t>
            </a:r>
            <a:r>
              <a:rPr lang="en"/>
              <a:t> applying the values of </a:t>
            </a:r>
            <a:r>
              <a:rPr b="1" lang="en"/>
              <a:t>blue </a:t>
            </a:r>
            <a:r>
              <a:rPr lang="en"/>
              <a:t>and </a:t>
            </a:r>
            <a:r>
              <a:rPr b="1" lang="en"/>
              <a:t>fluffy</a:t>
            </a:r>
            <a:r>
              <a:rPr lang="en"/>
              <a:t>.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rPr lang="en"/>
              <a:t>This wraps up the process for the single attention head. For a real world model this same process is </a:t>
            </a:r>
            <a:r>
              <a:rPr lang="en"/>
              <a:t>repeated over tens of attention heads simultaneously to allow better and complete updates to the meaning of words.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This describes the entire process for a self-attention head (that is used in GPT models)</a:t>
            </a:r>
            <a:endParaRPr/>
          </a:p>
        </p:txBody>
      </p:sp>
      <p:pic>
        <p:nvPicPr>
          <p:cNvPr id="205" name="Google Shape;205;p35"/>
          <p:cNvPicPr preferRelativeResize="0"/>
          <p:nvPr/>
        </p:nvPicPr>
        <p:blipFill>
          <a:blip r:embed="rId3">
            <a:alphaModFix/>
          </a:blip>
          <a:stretch>
            <a:fillRect/>
          </a:stretch>
        </p:blipFill>
        <p:spPr>
          <a:xfrm>
            <a:off x="7824275" y="1152475"/>
            <a:ext cx="1008025" cy="34164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Overview </a:t>
            </a:r>
            <a:endParaRPr/>
          </a:p>
          <a:p>
            <a:pPr indent="0" lvl="0" marL="0" rtl="0" algn="l">
              <a:spcBef>
                <a:spcPts val="0"/>
              </a:spcBef>
              <a:spcAft>
                <a:spcPts val="0"/>
              </a:spcAft>
              <a:buNone/>
            </a:pPr>
            <a:r>
              <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Load the pretrained model into memory</a:t>
            </a:r>
            <a:endParaRPr/>
          </a:p>
          <a:p>
            <a:pPr indent="-342900" lvl="0" marL="457200" rtl="0" algn="l">
              <a:spcBef>
                <a:spcPts val="0"/>
              </a:spcBef>
              <a:spcAft>
                <a:spcPts val="0"/>
              </a:spcAft>
              <a:buSzPts val="1800"/>
              <a:buAutoNum type="arabicPeriod"/>
            </a:pPr>
            <a:r>
              <a:rPr lang="en"/>
              <a:t>Initialize the Tokenizer</a:t>
            </a:r>
            <a:endParaRPr/>
          </a:p>
          <a:p>
            <a:pPr indent="-317500" lvl="1" marL="914400" rtl="0" algn="l">
              <a:spcBef>
                <a:spcPts val="0"/>
              </a:spcBef>
              <a:spcAft>
                <a:spcPts val="0"/>
              </a:spcAft>
              <a:buSzPts val="1400"/>
              <a:buAutoNum type="alphaLcPeriod"/>
            </a:pPr>
            <a:r>
              <a:rPr lang="en"/>
              <a:t>The tokenizer is usually encoded and converted text into a format that the model can process (i.e. tokens). </a:t>
            </a:r>
            <a:endParaRPr/>
          </a:p>
          <a:p>
            <a:pPr indent="-342900" lvl="0" marL="457200" rtl="0" algn="l">
              <a:spcBef>
                <a:spcPts val="0"/>
              </a:spcBef>
              <a:spcAft>
                <a:spcPts val="0"/>
              </a:spcAft>
              <a:buSzPts val="1800"/>
              <a:buAutoNum type="arabicPeriod"/>
            </a:pPr>
            <a:r>
              <a:rPr lang="en"/>
              <a:t>Provide input to the transformer </a:t>
            </a:r>
            <a:endParaRPr/>
          </a:p>
          <a:p>
            <a:pPr indent="-342900" lvl="0" marL="457200" rtl="0" algn="l">
              <a:spcBef>
                <a:spcPts val="0"/>
              </a:spcBef>
              <a:spcAft>
                <a:spcPts val="0"/>
              </a:spcAft>
              <a:buSzPts val="1800"/>
              <a:buAutoNum type="arabicPeriod"/>
            </a:pPr>
            <a:r>
              <a:rPr lang="en"/>
              <a:t>Forward Pass</a:t>
            </a:r>
            <a:endParaRPr/>
          </a:p>
          <a:p>
            <a:pPr indent="-317500" lvl="1" marL="914400" rtl="0" algn="l">
              <a:spcBef>
                <a:spcPts val="0"/>
              </a:spcBef>
              <a:spcAft>
                <a:spcPts val="0"/>
              </a:spcAft>
              <a:buSzPts val="1400"/>
              <a:buAutoNum type="alphaLcPeriod"/>
            </a:pPr>
            <a:r>
              <a:rPr lang="en"/>
              <a:t>The sample input undergoes a forward pass through the model. This involves passing the tokenized input through the various layers (such as attention, feed-forward layers, etc.) of the transformer model.</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Attention in Transformers</a:t>
            </a:r>
            <a:endParaRPr/>
          </a:p>
        </p:txBody>
      </p:sp>
      <p:sp>
        <p:nvSpPr>
          <p:cNvPr id="72" name="Google Shape;72;p16"/>
          <p:cNvSpPr txBox="1"/>
          <p:nvPr>
            <p:ph idx="1" type="body"/>
          </p:nvPr>
        </p:nvSpPr>
        <p:spPr>
          <a:xfrm>
            <a:off x="311700" y="1374650"/>
            <a:ext cx="8520600" cy="3194100"/>
          </a:xfrm>
          <a:prstGeom prst="rect">
            <a:avLst/>
          </a:prstGeom>
        </p:spPr>
        <p:txBody>
          <a:bodyPr anchorCtr="0" anchor="t" bIns="91425" lIns="91425" spcFirstLastPara="1" rIns="91425" wrap="square" tIns="91425">
            <a:normAutofit lnSpcReduction="10000"/>
          </a:bodyPr>
          <a:lstStyle/>
          <a:p>
            <a:pPr indent="-317500" lvl="0" marL="457200" rtl="0" algn="l">
              <a:spcBef>
                <a:spcPts val="1400"/>
              </a:spcBef>
              <a:spcAft>
                <a:spcPts val="0"/>
              </a:spcAft>
              <a:buClr>
                <a:schemeClr val="dk1"/>
              </a:buClr>
              <a:buSzPts val="1400"/>
              <a:buChar char="●"/>
            </a:pPr>
            <a:r>
              <a:rPr lang="en" sz="1400">
                <a:solidFill>
                  <a:schemeClr val="dk1"/>
                </a:solidFill>
              </a:rPr>
              <a:t>Transformers use a mechanism called </a:t>
            </a:r>
            <a:r>
              <a:rPr b="1" lang="en" sz="1400">
                <a:solidFill>
                  <a:schemeClr val="dk1"/>
                </a:solidFill>
              </a:rPr>
              <a:t>self-attention</a:t>
            </a:r>
            <a:r>
              <a:rPr lang="en" sz="1400">
                <a:solidFill>
                  <a:schemeClr val="dk1"/>
                </a:solidFill>
              </a:rPr>
              <a:t> to process input data.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 idea behind attention is that, when processing a word (or token) in a sequence, the model should consider the relationship of that word with all other words in the sequence, not just the previous or next word.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This allows the model to "attend" to relevant parts of the input sequence, regardless of distance between them.</a:t>
            </a:r>
            <a:endParaRPr sz="1400">
              <a:solidFill>
                <a:schemeClr val="dk1"/>
              </a:solidFill>
            </a:endParaRPr>
          </a:p>
          <a:p>
            <a:pPr indent="0" lvl="0" marL="457200" rtl="0" algn="l">
              <a:spcBef>
                <a:spcPts val="1400"/>
              </a:spcBef>
              <a:spcAft>
                <a:spcPts val="0"/>
              </a:spcAft>
              <a:buNone/>
            </a:pPr>
            <a:r>
              <a:t/>
            </a:r>
            <a:endParaRPr sz="14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a:p>
        </p:txBody>
      </p:sp>
      <p:pic>
        <p:nvPicPr>
          <p:cNvPr id="73" name="Google Shape;73;p16"/>
          <p:cNvPicPr preferRelativeResize="0"/>
          <p:nvPr/>
        </p:nvPicPr>
        <p:blipFill>
          <a:blip r:embed="rId3">
            <a:alphaModFix/>
          </a:blip>
          <a:stretch>
            <a:fillRect/>
          </a:stretch>
        </p:blipFill>
        <p:spPr>
          <a:xfrm>
            <a:off x="1959575" y="3164400"/>
            <a:ext cx="4672500" cy="1277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Embeddings</a:t>
            </a:r>
            <a:endParaRPr/>
          </a:p>
        </p:txBody>
      </p:sp>
      <p:pic>
        <p:nvPicPr>
          <p:cNvPr id="79" name="Google Shape;79;p17"/>
          <p:cNvPicPr preferRelativeResize="0"/>
          <p:nvPr/>
        </p:nvPicPr>
        <p:blipFill>
          <a:blip r:embed="rId3">
            <a:alphaModFix/>
          </a:blip>
          <a:stretch>
            <a:fillRect/>
          </a:stretch>
        </p:blipFill>
        <p:spPr>
          <a:xfrm>
            <a:off x="152400" y="1219200"/>
            <a:ext cx="8839201" cy="381061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attention is calculated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chemeClr val="dk1"/>
              </a:buClr>
              <a:buSzPts val="1300"/>
              <a:buChar char="●"/>
            </a:pPr>
            <a:r>
              <a:rPr b="1" lang="en" sz="1300">
                <a:solidFill>
                  <a:schemeClr val="dk1"/>
                </a:solidFill>
              </a:rPr>
              <a:t>Query (Q)</a:t>
            </a:r>
            <a:r>
              <a:rPr lang="en" sz="1300">
                <a:solidFill>
                  <a:schemeClr val="dk1"/>
                </a:solidFill>
              </a:rPr>
              <a:t>, </a:t>
            </a:r>
            <a:r>
              <a:rPr b="1" lang="en" sz="1300">
                <a:solidFill>
                  <a:schemeClr val="dk1"/>
                </a:solidFill>
              </a:rPr>
              <a:t>Key (K)</a:t>
            </a:r>
            <a:r>
              <a:rPr lang="en" sz="1300">
                <a:solidFill>
                  <a:schemeClr val="dk1"/>
                </a:solidFill>
              </a:rPr>
              <a:t>, and </a:t>
            </a:r>
            <a:r>
              <a:rPr b="1" lang="en" sz="1300">
                <a:solidFill>
                  <a:schemeClr val="dk1"/>
                </a:solidFill>
              </a:rPr>
              <a:t>Value (V)</a:t>
            </a:r>
            <a:r>
              <a:rPr lang="en" sz="1300">
                <a:solidFill>
                  <a:schemeClr val="dk1"/>
                </a:solidFill>
              </a:rPr>
              <a:t> are the core components of the attention mechanism.</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Each word's embedding is transformed into three different vectors (Q, K, V) using learned weight matrices.</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The learned weight matrices are parameters that the model adjusts during training to better understand and process the data. </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These weights help the model capture patterns, relationships, and dependencies within the input data.</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For each word in the sequence we calculate the Q, K and V vectors using the embeddings</a:t>
            </a:r>
            <a:endParaRPr sz="1300">
              <a:solidFill>
                <a:schemeClr val="dk1"/>
              </a:solidFill>
            </a:endParaRPr>
          </a:p>
          <a:p>
            <a:pPr indent="0" lvl="0" marL="0" rtl="0" algn="ctr">
              <a:spcBef>
                <a:spcPts val="1200"/>
              </a:spcBef>
              <a:spcAft>
                <a:spcPts val="0"/>
              </a:spcAft>
              <a:buNone/>
            </a:pPr>
            <a:r>
              <a:rPr lang="en" sz="1300">
                <a:solidFill>
                  <a:schemeClr val="dk1"/>
                </a:solidFill>
              </a:rPr>
              <a:t>Q=Embedding×WQ​</a:t>
            </a:r>
            <a:endParaRPr sz="1300">
              <a:solidFill>
                <a:schemeClr val="dk1"/>
              </a:solidFill>
            </a:endParaRPr>
          </a:p>
          <a:p>
            <a:pPr indent="0" lvl="0" marL="0" rtl="0" algn="ctr">
              <a:spcBef>
                <a:spcPts val="0"/>
              </a:spcBef>
              <a:spcAft>
                <a:spcPts val="0"/>
              </a:spcAft>
              <a:buNone/>
            </a:pPr>
            <a:r>
              <a:rPr lang="en" sz="1300">
                <a:solidFill>
                  <a:schemeClr val="dk1"/>
                </a:solidFill>
              </a:rPr>
              <a:t>K=Embedding×WK</a:t>
            </a:r>
            <a:endParaRPr sz="1300">
              <a:solidFill>
                <a:schemeClr val="dk1"/>
              </a:solidFill>
            </a:endParaRPr>
          </a:p>
          <a:p>
            <a:pPr indent="0" lvl="0" marL="0" rtl="0" algn="ctr">
              <a:spcBef>
                <a:spcPts val="0"/>
              </a:spcBef>
              <a:spcAft>
                <a:spcPts val="0"/>
              </a:spcAft>
              <a:buNone/>
            </a:pPr>
            <a:r>
              <a:rPr lang="en" sz="1300">
                <a:solidFill>
                  <a:schemeClr val="dk1"/>
                </a:solidFill>
              </a:rPr>
              <a:t>V=Embedding×WV</a:t>
            </a:r>
            <a:endParaRPr sz="1300">
              <a:solidFill>
                <a:schemeClr val="dk1"/>
              </a:solidFill>
            </a:endParaRPr>
          </a:p>
          <a:p>
            <a:pPr indent="0" lvl="0" marL="0" rtl="0" algn="ctr">
              <a:spcBef>
                <a:spcPts val="0"/>
              </a:spcBef>
              <a:spcAft>
                <a:spcPts val="0"/>
              </a:spcAft>
              <a:buNone/>
            </a:pPr>
            <a:r>
              <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Query (Q)</a:t>
            </a:r>
            <a:r>
              <a:rPr lang="en" sz="1300">
                <a:solidFill>
                  <a:schemeClr val="dk1"/>
                </a:solidFill>
              </a:rPr>
              <a:t> represents the word's "question" or focus — which other words should it pay attention to?</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Key (K)</a:t>
            </a:r>
            <a:r>
              <a:rPr lang="en" sz="1300">
                <a:solidFill>
                  <a:schemeClr val="dk1"/>
                </a:solidFill>
              </a:rPr>
              <a:t> represents the "answer" to the query — how relevant is this word to the others?</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Value (V)</a:t>
            </a:r>
            <a:r>
              <a:rPr lang="en" sz="1300">
                <a:solidFill>
                  <a:schemeClr val="dk1"/>
                </a:solidFill>
              </a:rPr>
              <a:t> used to find the focus after finding out what words are important</a:t>
            </a:r>
            <a:endParaRPr sz="1300">
              <a:solidFill>
                <a:schemeClr val="dk1"/>
              </a:solidFill>
            </a:endParaRPr>
          </a:p>
          <a:p>
            <a:pPr indent="0" lvl="0" marL="457200" rtl="0" algn="l">
              <a:spcBef>
                <a:spcPts val="0"/>
              </a:spcBef>
              <a:spcAft>
                <a:spcPts val="0"/>
              </a:spcAft>
              <a:buNone/>
            </a:pPr>
            <a:r>
              <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397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Attention Scores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Char char="●"/>
            </a:pPr>
            <a:r>
              <a:rPr lang="en" sz="1300">
                <a:solidFill>
                  <a:schemeClr val="dk1"/>
                </a:solidFill>
              </a:rPr>
              <a:t>To decide how much attention one word should pay to another, we calculate the </a:t>
            </a:r>
            <a:r>
              <a:rPr b="1" lang="en" sz="1300">
                <a:solidFill>
                  <a:schemeClr val="dk1"/>
                </a:solidFill>
              </a:rPr>
              <a:t>attention score</a:t>
            </a:r>
            <a:r>
              <a:rPr lang="en" sz="1300">
                <a:solidFill>
                  <a:schemeClr val="dk1"/>
                </a:solidFill>
              </a:rPr>
              <a:t>. </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The attention score is the </a:t>
            </a:r>
            <a:r>
              <a:rPr b="1" lang="en" sz="1300">
                <a:solidFill>
                  <a:schemeClr val="dk1"/>
                </a:solidFill>
              </a:rPr>
              <a:t>dot product</a:t>
            </a:r>
            <a:r>
              <a:rPr lang="en" sz="1300">
                <a:solidFill>
                  <a:schemeClr val="dk1"/>
                </a:solidFill>
              </a:rPr>
              <a:t> between the Query vector of the current word and the Key vectors of all words in the sequence.</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Mathematically, for word i in the sequence, the attention score with word j is:</a:t>
            </a:r>
            <a:endParaRPr sz="1300">
              <a:solidFill>
                <a:schemeClr val="dk1"/>
              </a:solidFill>
            </a:endParaRPr>
          </a:p>
          <a:p>
            <a:pPr indent="457200" lvl="0" marL="2286000" rtl="0" algn="l">
              <a:spcBef>
                <a:spcPts val="1200"/>
              </a:spcBef>
              <a:spcAft>
                <a:spcPts val="0"/>
              </a:spcAft>
              <a:buNone/>
            </a:pPr>
            <a:r>
              <a:rPr lang="en" sz="1300">
                <a:solidFill>
                  <a:schemeClr val="dk1"/>
                </a:solidFill>
              </a:rPr>
              <a:t>Attention Score(i,j)=Qi​⋅Kj​</a:t>
            </a:r>
            <a:endParaRPr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The attention score is a scalar value, which indicates how much focus word i should give to word j</a:t>
            </a:r>
            <a:endParaRPr sz="1300">
              <a:solidFill>
                <a:schemeClr val="dk1"/>
              </a:solidFill>
            </a:endParaRPr>
          </a:p>
          <a:p>
            <a:pPr indent="0" lvl="0" marL="457200" rtl="0" algn="l">
              <a:spcBef>
                <a:spcPts val="1200"/>
              </a:spcBef>
              <a:spcAft>
                <a:spcPts val="0"/>
              </a:spcAft>
              <a:buNone/>
            </a:pPr>
            <a:r>
              <a:t/>
            </a:r>
            <a:endParaRPr sz="1300">
              <a:solidFill>
                <a:schemeClr val="dk1"/>
              </a:solidFill>
            </a:endParaRPr>
          </a:p>
          <a:p>
            <a:pPr indent="0" lvl="0" marL="0" rtl="0" algn="l">
              <a:spcBef>
                <a:spcPts val="1200"/>
              </a:spcBef>
              <a:spcAft>
                <a:spcPts val="1200"/>
              </a:spcAft>
              <a:buNone/>
            </a:pPr>
            <a:r>
              <a:t/>
            </a:r>
            <a:endParaRPr/>
          </a:p>
        </p:txBody>
      </p:sp>
      <p:pic>
        <p:nvPicPr>
          <p:cNvPr id="92" name="Google Shape;92;p19"/>
          <p:cNvPicPr preferRelativeResize="0"/>
          <p:nvPr/>
        </p:nvPicPr>
        <p:blipFill>
          <a:blip r:embed="rId3">
            <a:alphaModFix/>
          </a:blip>
          <a:stretch>
            <a:fillRect/>
          </a:stretch>
        </p:blipFill>
        <p:spPr>
          <a:xfrm>
            <a:off x="2280750" y="3165750"/>
            <a:ext cx="3722626" cy="10177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Softmax</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Char char="●"/>
            </a:pPr>
            <a:r>
              <a:rPr lang="en" sz="1300">
                <a:solidFill>
                  <a:schemeClr val="dk1"/>
                </a:solidFill>
              </a:rPr>
              <a:t>Softmax is a function that converts the scores into a probability distribution (i.e., all scores add up to 1).</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So in the context of our embeddings, softmax takes a vector as an input and outputs a embedding vector whose </a:t>
            </a:r>
            <a:r>
              <a:rPr lang="en" sz="1300">
                <a:solidFill>
                  <a:schemeClr val="dk1"/>
                </a:solidFill>
              </a:rPr>
              <a:t>entries add up to 1</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By applying softmax we ensure that words with higher attention scores get more focus, but all words in the input contribute in some way to our final embedding.</a:t>
            </a:r>
            <a:endParaRPr sz="1300">
              <a:solidFill>
                <a:schemeClr val="dk1"/>
              </a:solidFill>
            </a:endParaRPr>
          </a:p>
        </p:txBody>
      </p:sp>
      <p:pic>
        <p:nvPicPr>
          <p:cNvPr id="99" name="Google Shape;99;p20"/>
          <p:cNvPicPr preferRelativeResize="0"/>
          <p:nvPr/>
        </p:nvPicPr>
        <p:blipFill>
          <a:blip r:embed="rId3">
            <a:alphaModFix/>
          </a:blip>
          <a:stretch>
            <a:fillRect/>
          </a:stretch>
        </p:blipFill>
        <p:spPr>
          <a:xfrm>
            <a:off x="2909887" y="2571750"/>
            <a:ext cx="3324226" cy="2025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Weighted Sum of Values</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Clr>
                <a:schemeClr val="dk1"/>
              </a:buClr>
              <a:buSzPts val="1300"/>
              <a:buChar char="●"/>
            </a:pPr>
            <a:r>
              <a:rPr lang="en" sz="1300">
                <a:solidFill>
                  <a:schemeClr val="dk1"/>
                </a:solidFill>
              </a:rPr>
              <a:t> Final step is to compute a weighted sum of the </a:t>
            </a:r>
            <a:r>
              <a:rPr b="1" lang="en" sz="1300">
                <a:solidFill>
                  <a:schemeClr val="dk1"/>
                </a:solidFill>
              </a:rPr>
              <a:t>Value vectors</a:t>
            </a:r>
            <a:r>
              <a:rPr lang="en" sz="1300">
                <a:solidFill>
                  <a:schemeClr val="dk1"/>
                </a:solidFill>
              </a:rPr>
              <a:t> using the attention weight which gives the output for each word in the sequence.</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 I.e for a given sequence this is the end state of a particular embedding after being infused with the context of the words in the entire input. </a:t>
            </a:r>
            <a:endParaRPr sz="1300">
              <a:solidFill>
                <a:schemeClr val="dk1"/>
              </a:solidFill>
            </a:endParaRPr>
          </a:p>
          <a:p>
            <a:pPr indent="0" lvl="0" marL="0" rtl="0" algn="l">
              <a:spcBef>
                <a:spcPts val="1200"/>
              </a:spcBef>
              <a:spcAft>
                <a:spcPts val="0"/>
              </a:spcAft>
              <a:buNone/>
            </a:pPr>
            <a:r>
              <a:t/>
            </a:r>
            <a:endParaRPr sz="1300">
              <a:solidFill>
                <a:schemeClr val="dk1"/>
              </a:solidFill>
            </a:endParaRPr>
          </a:p>
          <a:p>
            <a:pPr indent="0" lvl="0" marL="0" rtl="0" algn="l">
              <a:spcBef>
                <a:spcPts val="1200"/>
              </a:spcBef>
              <a:spcAft>
                <a:spcPts val="0"/>
              </a:spcAft>
              <a:buNone/>
            </a:pPr>
            <a:r>
              <a:t/>
            </a:r>
            <a:endParaRPr sz="1300">
              <a:solidFill>
                <a:schemeClr val="dk1"/>
              </a:solidFill>
            </a:endParaRPr>
          </a:p>
          <a:p>
            <a:pPr indent="0" lvl="0" marL="0" rtl="0" algn="l">
              <a:spcBef>
                <a:spcPts val="1200"/>
              </a:spcBef>
              <a:spcAft>
                <a:spcPts val="0"/>
              </a:spcAft>
              <a:buNone/>
            </a:pPr>
            <a:r>
              <a:t/>
            </a:r>
            <a:endParaRPr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After calculating the weighted sum, we get a new vector for each word. This new vector is the "contextualized" representation of the word, taking into account the relationships with other words in the sequence.</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These contextualized vectors are passed through the remaining layers of the transformer (like feed-forward networks, etc.) to produce the final output.</a:t>
            </a:r>
            <a:endParaRPr sz="1300">
              <a:solidFill>
                <a:schemeClr val="dk1"/>
              </a:solidFill>
            </a:endParaRPr>
          </a:p>
        </p:txBody>
      </p:sp>
      <p:pic>
        <p:nvPicPr>
          <p:cNvPr id="106" name="Google Shape;106;p21"/>
          <p:cNvPicPr preferRelativeResize="0"/>
          <p:nvPr/>
        </p:nvPicPr>
        <p:blipFill>
          <a:blip r:embed="rId3">
            <a:alphaModFix/>
          </a:blip>
          <a:stretch>
            <a:fillRect/>
          </a:stretch>
        </p:blipFill>
        <p:spPr>
          <a:xfrm>
            <a:off x="1834512" y="2266875"/>
            <a:ext cx="5170176" cy="820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