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9" r:id="rId2"/>
    <p:sldId id="256" r:id="rId3"/>
    <p:sldId id="257" r:id="rId4"/>
    <p:sldId id="258"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43"/>
    <p:restoredTop sz="94682"/>
  </p:normalViewPr>
  <p:slideViewPr>
    <p:cSldViewPr>
      <p:cViewPr varScale="1">
        <p:scale>
          <a:sx n="143" d="100"/>
          <a:sy n="143" d="100"/>
        </p:scale>
        <p:origin x="240"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E1D1-63EA-233D-F323-D9E377EB1C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72BB9AD-56B9-CED6-381A-D4F3A5E7A4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93E41A-B113-2797-DA76-F7C3BC128CB0}"/>
              </a:ext>
            </a:extLst>
          </p:cNvPr>
          <p:cNvSpPr>
            <a:spLocks noGrp="1"/>
          </p:cNvSpPr>
          <p:nvPr>
            <p:ph type="dt" sz="half" idx="10"/>
          </p:nvPr>
        </p:nvSpPr>
        <p:spPr/>
        <p:txBody>
          <a:bodyPr/>
          <a:lstStyle/>
          <a:p>
            <a:fld id="{8F16EE55-E61D-E049-A58F-518719DB48B4}" type="datetimeFigureOut">
              <a:rPr lang="en-US" smtClean="0"/>
              <a:t>4/19/25</a:t>
            </a:fld>
            <a:endParaRPr lang="en-US" dirty="0"/>
          </a:p>
        </p:txBody>
      </p:sp>
      <p:sp>
        <p:nvSpPr>
          <p:cNvPr id="5" name="Footer Placeholder 4">
            <a:extLst>
              <a:ext uri="{FF2B5EF4-FFF2-40B4-BE49-F238E27FC236}">
                <a16:creationId xmlns:a16="http://schemas.microsoft.com/office/drawing/2014/main" id="{854D6737-B7BE-933B-6626-8101190F9AF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E43806F-C205-90DB-CD6F-4C12F4DAB560}"/>
              </a:ext>
            </a:extLst>
          </p:cNvPr>
          <p:cNvSpPr>
            <a:spLocks noGrp="1"/>
          </p:cNvSpPr>
          <p:nvPr>
            <p:ph type="sldNum" sz="quarter" idx="12"/>
          </p:nvPr>
        </p:nvSpPr>
        <p:spPr/>
        <p:txBody>
          <a:bodyPr/>
          <a:lstStyle/>
          <a:p>
            <a:fld id="{2632EE5E-5976-D74C-8D29-A2D82A9B3E26}" type="slidenum">
              <a:rPr lang="en-US" smtClean="0"/>
              <a:t>‹#›</a:t>
            </a:fld>
            <a:endParaRPr lang="en-US" dirty="0"/>
          </a:p>
        </p:txBody>
      </p:sp>
    </p:spTree>
    <p:extLst>
      <p:ext uri="{BB962C8B-B14F-4D97-AF65-F5344CB8AC3E}">
        <p14:creationId xmlns:p14="http://schemas.microsoft.com/office/powerpoint/2010/main" val="3077586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C6B8E-EACB-62C6-D4FB-BC221069F6C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51D82F-10D1-810A-9149-70DCAF5716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90C1A6-5823-0251-A4CA-C78D1DCE746D}"/>
              </a:ext>
            </a:extLst>
          </p:cNvPr>
          <p:cNvSpPr>
            <a:spLocks noGrp="1"/>
          </p:cNvSpPr>
          <p:nvPr>
            <p:ph type="dt" sz="half" idx="10"/>
          </p:nvPr>
        </p:nvSpPr>
        <p:spPr/>
        <p:txBody>
          <a:bodyPr/>
          <a:lstStyle/>
          <a:p>
            <a:fld id="{8F16EE55-E61D-E049-A58F-518719DB48B4}" type="datetimeFigureOut">
              <a:rPr lang="en-US" smtClean="0"/>
              <a:t>4/19/25</a:t>
            </a:fld>
            <a:endParaRPr lang="en-US" dirty="0"/>
          </a:p>
        </p:txBody>
      </p:sp>
      <p:sp>
        <p:nvSpPr>
          <p:cNvPr id="5" name="Footer Placeholder 4">
            <a:extLst>
              <a:ext uri="{FF2B5EF4-FFF2-40B4-BE49-F238E27FC236}">
                <a16:creationId xmlns:a16="http://schemas.microsoft.com/office/drawing/2014/main" id="{0EB7C54C-94A5-0033-4B86-F7D7216E1F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632E7B3-0889-DF6F-6C71-76BBEA84BAF5}"/>
              </a:ext>
            </a:extLst>
          </p:cNvPr>
          <p:cNvSpPr>
            <a:spLocks noGrp="1"/>
          </p:cNvSpPr>
          <p:nvPr>
            <p:ph type="sldNum" sz="quarter" idx="12"/>
          </p:nvPr>
        </p:nvSpPr>
        <p:spPr/>
        <p:txBody>
          <a:bodyPr/>
          <a:lstStyle/>
          <a:p>
            <a:fld id="{2632EE5E-5976-D74C-8D29-A2D82A9B3E26}" type="slidenum">
              <a:rPr lang="en-US" smtClean="0"/>
              <a:t>‹#›</a:t>
            </a:fld>
            <a:endParaRPr lang="en-US" dirty="0"/>
          </a:p>
        </p:txBody>
      </p:sp>
    </p:spTree>
    <p:extLst>
      <p:ext uri="{BB962C8B-B14F-4D97-AF65-F5344CB8AC3E}">
        <p14:creationId xmlns:p14="http://schemas.microsoft.com/office/powerpoint/2010/main" val="1625784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52D985-8ADF-8E2E-853E-FB52765DBEC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AC1655-6A44-44D7-22BA-C7E0DFAEF1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337C4-A4F3-FFCE-F074-FC3142D32605}"/>
              </a:ext>
            </a:extLst>
          </p:cNvPr>
          <p:cNvSpPr>
            <a:spLocks noGrp="1"/>
          </p:cNvSpPr>
          <p:nvPr>
            <p:ph type="dt" sz="half" idx="10"/>
          </p:nvPr>
        </p:nvSpPr>
        <p:spPr/>
        <p:txBody>
          <a:bodyPr/>
          <a:lstStyle/>
          <a:p>
            <a:fld id="{8F16EE55-E61D-E049-A58F-518719DB48B4}" type="datetimeFigureOut">
              <a:rPr lang="en-US" smtClean="0"/>
              <a:t>4/19/25</a:t>
            </a:fld>
            <a:endParaRPr lang="en-US" dirty="0"/>
          </a:p>
        </p:txBody>
      </p:sp>
      <p:sp>
        <p:nvSpPr>
          <p:cNvPr id="5" name="Footer Placeholder 4">
            <a:extLst>
              <a:ext uri="{FF2B5EF4-FFF2-40B4-BE49-F238E27FC236}">
                <a16:creationId xmlns:a16="http://schemas.microsoft.com/office/drawing/2014/main" id="{5210AB1E-8F91-37B5-B511-CF02EABE337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A52636B-2C48-924E-7298-AFFF8BE92A98}"/>
              </a:ext>
            </a:extLst>
          </p:cNvPr>
          <p:cNvSpPr>
            <a:spLocks noGrp="1"/>
          </p:cNvSpPr>
          <p:nvPr>
            <p:ph type="sldNum" sz="quarter" idx="12"/>
          </p:nvPr>
        </p:nvSpPr>
        <p:spPr/>
        <p:txBody>
          <a:bodyPr/>
          <a:lstStyle/>
          <a:p>
            <a:fld id="{2632EE5E-5976-D74C-8D29-A2D82A9B3E26}" type="slidenum">
              <a:rPr lang="en-US" smtClean="0"/>
              <a:t>‹#›</a:t>
            </a:fld>
            <a:endParaRPr lang="en-US" dirty="0"/>
          </a:p>
        </p:txBody>
      </p:sp>
    </p:spTree>
    <p:extLst>
      <p:ext uri="{BB962C8B-B14F-4D97-AF65-F5344CB8AC3E}">
        <p14:creationId xmlns:p14="http://schemas.microsoft.com/office/powerpoint/2010/main" val="2105675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3339-3B7E-F8D2-3CE1-763E18C979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650880-E9FA-0A71-71DD-D03757BD3E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85317E-D9D0-B244-0E0B-2A11E3B2D8B0}"/>
              </a:ext>
            </a:extLst>
          </p:cNvPr>
          <p:cNvSpPr>
            <a:spLocks noGrp="1"/>
          </p:cNvSpPr>
          <p:nvPr>
            <p:ph type="dt" sz="half" idx="10"/>
          </p:nvPr>
        </p:nvSpPr>
        <p:spPr/>
        <p:txBody>
          <a:bodyPr/>
          <a:lstStyle/>
          <a:p>
            <a:fld id="{8F16EE55-E61D-E049-A58F-518719DB48B4}" type="datetimeFigureOut">
              <a:rPr lang="en-US" smtClean="0"/>
              <a:t>4/19/25</a:t>
            </a:fld>
            <a:endParaRPr lang="en-US" dirty="0"/>
          </a:p>
        </p:txBody>
      </p:sp>
      <p:sp>
        <p:nvSpPr>
          <p:cNvPr id="5" name="Footer Placeholder 4">
            <a:extLst>
              <a:ext uri="{FF2B5EF4-FFF2-40B4-BE49-F238E27FC236}">
                <a16:creationId xmlns:a16="http://schemas.microsoft.com/office/drawing/2014/main" id="{FAF62734-13C0-8AC0-9CE1-41CC38A6C28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2BD868E-5301-1D18-58BC-4BC2FECD5A3B}"/>
              </a:ext>
            </a:extLst>
          </p:cNvPr>
          <p:cNvSpPr>
            <a:spLocks noGrp="1"/>
          </p:cNvSpPr>
          <p:nvPr>
            <p:ph type="sldNum" sz="quarter" idx="12"/>
          </p:nvPr>
        </p:nvSpPr>
        <p:spPr/>
        <p:txBody>
          <a:bodyPr/>
          <a:lstStyle/>
          <a:p>
            <a:fld id="{2632EE5E-5976-D74C-8D29-A2D82A9B3E26}" type="slidenum">
              <a:rPr lang="en-US" smtClean="0"/>
              <a:t>‹#›</a:t>
            </a:fld>
            <a:endParaRPr lang="en-US" dirty="0"/>
          </a:p>
        </p:txBody>
      </p:sp>
    </p:spTree>
    <p:extLst>
      <p:ext uri="{BB962C8B-B14F-4D97-AF65-F5344CB8AC3E}">
        <p14:creationId xmlns:p14="http://schemas.microsoft.com/office/powerpoint/2010/main" val="800006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F91B6-7951-D4A6-8A39-1161764308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3299082-DE85-5E54-2720-D5F8A265430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598A96-A4EC-B749-688E-0A3A3737325C}"/>
              </a:ext>
            </a:extLst>
          </p:cNvPr>
          <p:cNvSpPr>
            <a:spLocks noGrp="1"/>
          </p:cNvSpPr>
          <p:nvPr>
            <p:ph type="dt" sz="half" idx="10"/>
          </p:nvPr>
        </p:nvSpPr>
        <p:spPr/>
        <p:txBody>
          <a:bodyPr/>
          <a:lstStyle/>
          <a:p>
            <a:fld id="{8F16EE55-E61D-E049-A58F-518719DB48B4}" type="datetimeFigureOut">
              <a:rPr lang="en-US" smtClean="0"/>
              <a:t>4/19/25</a:t>
            </a:fld>
            <a:endParaRPr lang="en-US" dirty="0"/>
          </a:p>
        </p:txBody>
      </p:sp>
      <p:sp>
        <p:nvSpPr>
          <p:cNvPr id="5" name="Footer Placeholder 4">
            <a:extLst>
              <a:ext uri="{FF2B5EF4-FFF2-40B4-BE49-F238E27FC236}">
                <a16:creationId xmlns:a16="http://schemas.microsoft.com/office/drawing/2014/main" id="{90380ECF-1EC0-45F1-1240-FD618CB4DF9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023B31A-43EA-0043-24F3-2B94CBEAD6BB}"/>
              </a:ext>
            </a:extLst>
          </p:cNvPr>
          <p:cNvSpPr>
            <a:spLocks noGrp="1"/>
          </p:cNvSpPr>
          <p:nvPr>
            <p:ph type="sldNum" sz="quarter" idx="12"/>
          </p:nvPr>
        </p:nvSpPr>
        <p:spPr/>
        <p:txBody>
          <a:bodyPr/>
          <a:lstStyle/>
          <a:p>
            <a:fld id="{2632EE5E-5976-D74C-8D29-A2D82A9B3E26}" type="slidenum">
              <a:rPr lang="en-US" smtClean="0"/>
              <a:t>‹#›</a:t>
            </a:fld>
            <a:endParaRPr lang="en-US" dirty="0"/>
          </a:p>
        </p:txBody>
      </p:sp>
    </p:spTree>
    <p:extLst>
      <p:ext uri="{BB962C8B-B14F-4D97-AF65-F5344CB8AC3E}">
        <p14:creationId xmlns:p14="http://schemas.microsoft.com/office/powerpoint/2010/main" val="3108214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F9333-531B-A130-3D7E-5E924D412C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478ED8-A8A5-1DEA-79EB-D826E960EB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817E26-C3AC-7F1E-A40B-3CB7FEA282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1E1D10F-0A31-C9DB-6EC2-EED008FE1CB5}"/>
              </a:ext>
            </a:extLst>
          </p:cNvPr>
          <p:cNvSpPr>
            <a:spLocks noGrp="1"/>
          </p:cNvSpPr>
          <p:nvPr>
            <p:ph type="dt" sz="half" idx="10"/>
          </p:nvPr>
        </p:nvSpPr>
        <p:spPr/>
        <p:txBody>
          <a:bodyPr/>
          <a:lstStyle/>
          <a:p>
            <a:fld id="{8F16EE55-E61D-E049-A58F-518719DB48B4}" type="datetimeFigureOut">
              <a:rPr lang="en-US" smtClean="0"/>
              <a:t>4/19/25</a:t>
            </a:fld>
            <a:endParaRPr lang="en-US" dirty="0"/>
          </a:p>
        </p:txBody>
      </p:sp>
      <p:sp>
        <p:nvSpPr>
          <p:cNvPr id="6" name="Footer Placeholder 5">
            <a:extLst>
              <a:ext uri="{FF2B5EF4-FFF2-40B4-BE49-F238E27FC236}">
                <a16:creationId xmlns:a16="http://schemas.microsoft.com/office/drawing/2014/main" id="{A4D08C31-1E6A-9416-BEF6-E488CBACC1F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69BF9EF-DC00-56A1-0FB6-8A892AF104D8}"/>
              </a:ext>
            </a:extLst>
          </p:cNvPr>
          <p:cNvSpPr>
            <a:spLocks noGrp="1"/>
          </p:cNvSpPr>
          <p:nvPr>
            <p:ph type="sldNum" sz="quarter" idx="12"/>
          </p:nvPr>
        </p:nvSpPr>
        <p:spPr/>
        <p:txBody>
          <a:bodyPr/>
          <a:lstStyle/>
          <a:p>
            <a:fld id="{2632EE5E-5976-D74C-8D29-A2D82A9B3E26}" type="slidenum">
              <a:rPr lang="en-US" smtClean="0"/>
              <a:t>‹#›</a:t>
            </a:fld>
            <a:endParaRPr lang="en-US" dirty="0"/>
          </a:p>
        </p:txBody>
      </p:sp>
    </p:spTree>
    <p:extLst>
      <p:ext uri="{BB962C8B-B14F-4D97-AF65-F5344CB8AC3E}">
        <p14:creationId xmlns:p14="http://schemas.microsoft.com/office/powerpoint/2010/main" val="156512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31E83-1847-80BB-867A-4282EF32076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B215B1-9485-F7CC-2568-1540F02E5B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C5CFBB-FC52-4C0E-A39B-2FF7D4ACA9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A16D8C9-6EFA-902F-70B8-7E0DBEFF51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1C51BB-C6BC-90C9-16A5-302BB6A039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6E82E8C-378A-F1ED-1227-9D9F5242C2B8}"/>
              </a:ext>
            </a:extLst>
          </p:cNvPr>
          <p:cNvSpPr>
            <a:spLocks noGrp="1"/>
          </p:cNvSpPr>
          <p:nvPr>
            <p:ph type="dt" sz="half" idx="10"/>
          </p:nvPr>
        </p:nvSpPr>
        <p:spPr/>
        <p:txBody>
          <a:bodyPr/>
          <a:lstStyle/>
          <a:p>
            <a:fld id="{8F16EE55-E61D-E049-A58F-518719DB48B4}" type="datetimeFigureOut">
              <a:rPr lang="en-US" smtClean="0"/>
              <a:t>4/19/25</a:t>
            </a:fld>
            <a:endParaRPr lang="en-US" dirty="0"/>
          </a:p>
        </p:txBody>
      </p:sp>
      <p:sp>
        <p:nvSpPr>
          <p:cNvPr id="8" name="Footer Placeholder 7">
            <a:extLst>
              <a:ext uri="{FF2B5EF4-FFF2-40B4-BE49-F238E27FC236}">
                <a16:creationId xmlns:a16="http://schemas.microsoft.com/office/drawing/2014/main" id="{77EB1C32-2674-9620-523A-4FAE1C746BBC}"/>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3CDF721-C2F2-57FA-392E-6079656E818C}"/>
              </a:ext>
            </a:extLst>
          </p:cNvPr>
          <p:cNvSpPr>
            <a:spLocks noGrp="1"/>
          </p:cNvSpPr>
          <p:nvPr>
            <p:ph type="sldNum" sz="quarter" idx="12"/>
          </p:nvPr>
        </p:nvSpPr>
        <p:spPr/>
        <p:txBody>
          <a:bodyPr/>
          <a:lstStyle/>
          <a:p>
            <a:fld id="{2632EE5E-5976-D74C-8D29-A2D82A9B3E26}" type="slidenum">
              <a:rPr lang="en-US" smtClean="0"/>
              <a:t>‹#›</a:t>
            </a:fld>
            <a:endParaRPr lang="en-US" dirty="0"/>
          </a:p>
        </p:txBody>
      </p:sp>
    </p:spTree>
    <p:extLst>
      <p:ext uri="{BB962C8B-B14F-4D97-AF65-F5344CB8AC3E}">
        <p14:creationId xmlns:p14="http://schemas.microsoft.com/office/powerpoint/2010/main" val="4080811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45C22-61F0-511F-5600-05CCCFD3507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7497F2-FFB7-E329-B434-45DA6B3CD521}"/>
              </a:ext>
            </a:extLst>
          </p:cNvPr>
          <p:cNvSpPr>
            <a:spLocks noGrp="1"/>
          </p:cNvSpPr>
          <p:nvPr>
            <p:ph type="dt" sz="half" idx="10"/>
          </p:nvPr>
        </p:nvSpPr>
        <p:spPr/>
        <p:txBody>
          <a:bodyPr/>
          <a:lstStyle/>
          <a:p>
            <a:fld id="{8F16EE55-E61D-E049-A58F-518719DB48B4}" type="datetimeFigureOut">
              <a:rPr lang="en-US" smtClean="0"/>
              <a:t>4/19/25</a:t>
            </a:fld>
            <a:endParaRPr lang="en-US" dirty="0"/>
          </a:p>
        </p:txBody>
      </p:sp>
      <p:sp>
        <p:nvSpPr>
          <p:cNvPr id="4" name="Footer Placeholder 3">
            <a:extLst>
              <a:ext uri="{FF2B5EF4-FFF2-40B4-BE49-F238E27FC236}">
                <a16:creationId xmlns:a16="http://schemas.microsoft.com/office/drawing/2014/main" id="{7233BB44-53A0-1351-3BA6-89C55A7C5BF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D921051-E040-0633-CD74-A9748AC30BFA}"/>
              </a:ext>
            </a:extLst>
          </p:cNvPr>
          <p:cNvSpPr>
            <a:spLocks noGrp="1"/>
          </p:cNvSpPr>
          <p:nvPr>
            <p:ph type="sldNum" sz="quarter" idx="12"/>
          </p:nvPr>
        </p:nvSpPr>
        <p:spPr/>
        <p:txBody>
          <a:bodyPr/>
          <a:lstStyle/>
          <a:p>
            <a:fld id="{2632EE5E-5976-D74C-8D29-A2D82A9B3E26}" type="slidenum">
              <a:rPr lang="en-US" smtClean="0"/>
              <a:t>‹#›</a:t>
            </a:fld>
            <a:endParaRPr lang="en-US" dirty="0"/>
          </a:p>
        </p:txBody>
      </p:sp>
    </p:spTree>
    <p:extLst>
      <p:ext uri="{BB962C8B-B14F-4D97-AF65-F5344CB8AC3E}">
        <p14:creationId xmlns:p14="http://schemas.microsoft.com/office/powerpoint/2010/main" val="121660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95508B-7AEF-5945-03FC-60F433B3EA05}"/>
              </a:ext>
            </a:extLst>
          </p:cNvPr>
          <p:cNvSpPr>
            <a:spLocks noGrp="1"/>
          </p:cNvSpPr>
          <p:nvPr>
            <p:ph type="dt" sz="half" idx="10"/>
          </p:nvPr>
        </p:nvSpPr>
        <p:spPr/>
        <p:txBody>
          <a:bodyPr/>
          <a:lstStyle/>
          <a:p>
            <a:fld id="{8F16EE55-E61D-E049-A58F-518719DB48B4}" type="datetimeFigureOut">
              <a:rPr lang="en-US" smtClean="0"/>
              <a:t>4/19/25</a:t>
            </a:fld>
            <a:endParaRPr lang="en-US" dirty="0"/>
          </a:p>
        </p:txBody>
      </p:sp>
      <p:sp>
        <p:nvSpPr>
          <p:cNvPr id="3" name="Footer Placeholder 2">
            <a:extLst>
              <a:ext uri="{FF2B5EF4-FFF2-40B4-BE49-F238E27FC236}">
                <a16:creationId xmlns:a16="http://schemas.microsoft.com/office/drawing/2014/main" id="{0347DA36-CC1C-4A51-0591-EB1E046DE57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CB25F1C4-F871-A28A-5B64-E73089E8D683}"/>
              </a:ext>
            </a:extLst>
          </p:cNvPr>
          <p:cNvSpPr>
            <a:spLocks noGrp="1"/>
          </p:cNvSpPr>
          <p:nvPr>
            <p:ph type="sldNum" sz="quarter" idx="12"/>
          </p:nvPr>
        </p:nvSpPr>
        <p:spPr/>
        <p:txBody>
          <a:bodyPr/>
          <a:lstStyle/>
          <a:p>
            <a:fld id="{2632EE5E-5976-D74C-8D29-A2D82A9B3E26}" type="slidenum">
              <a:rPr lang="en-US" smtClean="0"/>
              <a:t>‹#›</a:t>
            </a:fld>
            <a:endParaRPr lang="en-US" dirty="0"/>
          </a:p>
        </p:txBody>
      </p:sp>
    </p:spTree>
    <p:extLst>
      <p:ext uri="{BB962C8B-B14F-4D97-AF65-F5344CB8AC3E}">
        <p14:creationId xmlns:p14="http://schemas.microsoft.com/office/powerpoint/2010/main" val="471757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70929-5961-D64F-6DA5-C84AAF4BB4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2AD7C89-4A7F-2B25-1C18-7B264366A4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570E7BB-0D5C-B9DD-1D1C-F65117F10D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B7A480-B035-3AA4-3784-3AA9589A1B96}"/>
              </a:ext>
            </a:extLst>
          </p:cNvPr>
          <p:cNvSpPr>
            <a:spLocks noGrp="1"/>
          </p:cNvSpPr>
          <p:nvPr>
            <p:ph type="dt" sz="half" idx="10"/>
          </p:nvPr>
        </p:nvSpPr>
        <p:spPr/>
        <p:txBody>
          <a:bodyPr/>
          <a:lstStyle/>
          <a:p>
            <a:fld id="{8F16EE55-E61D-E049-A58F-518719DB48B4}" type="datetimeFigureOut">
              <a:rPr lang="en-US" smtClean="0"/>
              <a:t>4/19/25</a:t>
            </a:fld>
            <a:endParaRPr lang="en-US" dirty="0"/>
          </a:p>
        </p:txBody>
      </p:sp>
      <p:sp>
        <p:nvSpPr>
          <p:cNvPr id="6" name="Footer Placeholder 5">
            <a:extLst>
              <a:ext uri="{FF2B5EF4-FFF2-40B4-BE49-F238E27FC236}">
                <a16:creationId xmlns:a16="http://schemas.microsoft.com/office/drawing/2014/main" id="{18E36619-FC5E-A2A2-B977-1AB417165E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CA58BB5-AC71-27AC-8EDA-E2B58FCFFC26}"/>
              </a:ext>
            </a:extLst>
          </p:cNvPr>
          <p:cNvSpPr>
            <a:spLocks noGrp="1"/>
          </p:cNvSpPr>
          <p:nvPr>
            <p:ph type="sldNum" sz="quarter" idx="12"/>
          </p:nvPr>
        </p:nvSpPr>
        <p:spPr/>
        <p:txBody>
          <a:bodyPr/>
          <a:lstStyle/>
          <a:p>
            <a:fld id="{2632EE5E-5976-D74C-8D29-A2D82A9B3E26}" type="slidenum">
              <a:rPr lang="en-US" smtClean="0"/>
              <a:t>‹#›</a:t>
            </a:fld>
            <a:endParaRPr lang="en-US" dirty="0"/>
          </a:p>
        </p:txBody>
      </p:sp>
    </p:spTree>
    <p:extLst>
      <p:ext uri="{BB962C8B-B14F-4D97-AF65-F5344CB8AC3E}">
        <p14:creationId xmlns:p14="http://schemas.microsoft.com/office/powerpoint/2010/main" val="1621419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D8EF2-511E-3777-68BC-1A34763EDD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9A21F39-33C1-CFB7-A83F-904A7CFA4B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EE5F574A-F2F9-797E-A0A3-9D7245B572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97B65C-7B2E-C2B3-DD3E-FA581CA81E8E}"/>
              </a:ext>
            </a:extLst>
          </p:cNvPr>
          <p:cNvSpPr>
            <a:spLocks noGrp="1"/>
          </p:cNvSpPr>
          <p:nvPr>
            <p:ph type="dt" sz="half" idx="10"/>
          </p:nvPr>
        </p:nvSpPr>
        <p:spPr/>
        <p:txBody>
          <a:bodyPr/>
          <a:lstStyle/>
          <a:p>
            <a:fld id="{8F16EE55-E61D-E049-A58F-518719DB48B4}" type="datetimeFigureOut">
              <a:rPr lang="en-US" smtClean="0"/>
              <a:t>4/19/25</a:t>
            </a:fld>
            <a:endParaRPr lang="en-US" dirty="0"/>
          </a:p>
        </p:txBody>
      </p:sp>
      <p:sp>
        <p:nvSpPr>
          <p:cNvPr id="6" name="Footer Placeholder 5">
            <a:extLst>
              <a:ext uri="{FF2B5EF4-FFF2-40B4-BE49-F238E27FC236}">
                <a16:creationId xmlns:a16="http://schemas.microsoft.com/office/drawing/2014/main" id="{9F45A889-F0D1-40A3-E705-A95A86E7C48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41E29AF-B01F-4CFE-B92E-5CE2244C4622}"/>
              </a:ext>
            </a:extLst>
          </p:cNvPr>
          <p:cNvSpPr>
            <a:spLocks noGrp="1"/>
          </p:cNvSpPr>
          <p:nvPr>
            <p:ph type="sldNum" sz="quarter" idx="12"/>
          </p:nvPr>
        </p:nvSpPr>
        <p:spPr/>
        <p:txBody>
          <a:bodyPr/>
          <a:lstStyle/>
          <a:p>
            <a:fld id="{2632EE5E-5976-D74C-8D29-A2D82A9B3E26}" type="slidenum">
              <a:rPr lang="en-US" smtClean="0"/>
              <a:t>‹#›</a:t>
            </a:fld>
            <a:endParaRPr lang="en-US" dirty="0"/>
          </a:p>
        </p:txBody>
      </p:sp>
    </p:spTree>
    <p:extLst>
      <p:ext uri="{BB962C8B-B14F-4D97-AF65-F5344CB8AC3E}">
        <p14:creationId xmlns:p14="http://schemas.microsoft.com/office/powerpoint/2010/main" val="2480784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A27A0E-87D2-C2BB-878B-17EA113F72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4189454-55E6-6DF1-BEF5-148003426E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71C920-5AB4-9B4F-3856-42E1B270C4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F16EE55-E61D-E049-A58F-518719DB48B4}" type="datetimeFigureOut">
              <a:rPr lang="en-US" smtClean="0"/>
              <a:t>4/19/25</a:t>
            </a:fld>
            <a:endParaRPr lang="en-US" dirty="0"/>
          </a:p>
        </p:txBody>
      </p:sp>
      <p:sp>
        <p:nvSpPr>
          <p:cNvPr id="5" name="Footer Placeholder 4">
            <a:extLst>
              <a:ext uri="{FF2B5EF4-FFF2-40B4-BE49-F238E27FC236}">
                <a16:creationId xmlns:a16="http://schemas.microsoft.com/office/drawing/2014/main" id="{C1B031A0-108B-B3F3-AD4F-77D1D055D8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45A1109A-58A2-0341-3887-A1422182F9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632EE5E-5976-D74C-8D29-A2D82A9B3E26}" type="slidenum">
              <a:rPr lang="en-US" smtClean="0"/>
              <a:t>‹#›</a:t>
            </a:fld>
            <a:endParaRPr lang="en-US" dirty="0"/>
          </a:p>
        </p:txBody>
      </p:sp>
    </p:spTree>
    <p:extLst>
      <p:ext uri="{BB962C8B-B14F-4D97-AF65-F5344CB8AC3E}">
        <p14:creationId xmlns:p14="http://schemas.microsoft.com/office/powerpoint/2010/main" val="22609451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1A9E2-0F96-7409-07AE-F56F08E95EB0}"/>
              </a:ext>
            </a:extLst>
          </p:cNvPr>
          <p:cNvSpPr>
            <a:spLocks noGrp="1"/>
          </p:cNvSpPr>
          <p:nvPr>
            <p:ph type="title"/>
          </p:nvPr>
        </p:nvSpPr>
        <p:spPr/>
        <p:txBody>
          <a:bodyPr/>
          <a:lstStyle/>
          <a:p>
            <a:r>
              <a:rPr lang="en-US" dirty="0"/>
              <a:t>Silo zoo element node, edge, face orderings</a:t>
            </a:r>
          </a:p>
        </p:txBody>
      </p:sp>
      <p:sp>
        <p:nvSpPr>
          <p:cNvPr id="3" name="Content Placeholder 2">
            <a:extLst>
              <a:ext uri="{FF2B5EF4-FFF2-40B4-BE49-F238E27FC236}">
                <a16:creationId xmlns:a16="http://schemas.microsoft.com/office/drawing/2014/main" id="{86521970-7F56-2735-9315-92D256146B30}"/>
              </a:ext>
            </a:extLst>
          </p:cNvPr>
          <p:cNvSpPr>
            <a:spLocks noGrp="1"/>
          </p:cNvSpPr>
          <p:nvPr>
            <p:ph idx="1"/>
          </p:nvPr>
        </p:nvSpPr>
        <p:spPr>
          <a:xfrm>
            <a:off x="838200" y="1600200"/>
            <a:ext cx="10515600" cy="4576763"/>
          </a:xfrm>
        </p:spPr>
        <p:txBody>
          <a:bodyPr>
            <a:normAutofit/>
          </a:bodyPr>
          <a:lstStyle/>
          <a:p>
            <a:r>
              <a:rPr lang="en-US" sz="1600" dirty="0"/>
              <a:t>Start with the standard, 8 node hex. Form Wedge/Prism, Pyramid and  Tet shapes by collapsing highest numbered nodes in hex element.</a:t>
            </a:r>
          </a:p>
          <a:p>
            <a:r>
              <a:rPr lang="en-US" sz="1600" dirty="0"/>
              <a:t>Sometimes, data producers do not bother with anything other than 8 node </a:t>
            </a:r>
            <a:r>
              <a:rPr lang="en-US" sz="1600" dirty="0" err="1"/>
              <a:t>hexs</a:t>
            </a:r>
            <a:r>
              <a:rPr lang="en-US" sz="1600" dirty="0"/>
              <a:t>. So, they will create degenerate hexahedra for the other shapes. Creating these shapes as degenerate </a:t>
            </a:r>
            <a:r>
              <a:rPr lang="en-US" sz="1600" dirty="0" err="1"/>
              <a:t>hexs</a:t>
            </a:r>
            <a:r>
              <a:rPr lang="en-US" sz="1600" dirty="0"/>
              <a:t> is done following the pattern of collapsing two or more of the highest number nodes into a single node to produce the required shape.</a:t>
            </a:r>
          </a:p>
          <a:p>
            <a:r>
              <a:rPr lang="en-US" sz="1600" dirty="0"/>
              <a:t>Form each edge by starting with lowest numbered node at tail and next highest numbered node on an incident edge as head. Repeat for all edges incident to this starting node. Then move to the next highest numbered node involving a new edge and repeat for all edges incident to that node.</a:t>
            </a:r>
          </a:p>
          <a:p>
            <a:r>
              <a:rPr lang="en-US" sz="1600" dirty="0"/>
              <a:t>Form each face starting always with lowest numbered node in a face and working around it to the next highest numbered node on the face right-hand rule, outward normal order. Repeat for all faces incident to this starting node. Then, move to the next highest numbered node involving a new face and repeat for all faces incident to that node.</a:t>
            </a:r>
          </a:p>
          <a:p>
            <a:r>
              <a:rPr lang="en-US" sz="1600" dirty="0"/>
              <a:t>For global traversals and orderings of all edges or faces in a mesh, the local orderings are repeated for each zone in the mesh starting with the first zone and, of course, skipping edges and faces in later zones that are already accounted for by having been visited in an earlier  zone.</a:t>
            </a:r>
          </a:p>
        </p:txBody>
      </p:sp>
    </p:spTree>
    <p:extLst>
      <p:ext uri="{BB962C8B-B14F-4D97-AF65-F5344CB8AC3E}">
        <p14:creationId xmlns:p14="http://schemas.microsoft.com/office/powerpoint/2010/main" val="3910360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16EAE704-5FE2-B84B-C695-D466462F385F}"/>
              </a:ext>
            </a:extLst>
          </p:cNvPr>
          <p:cNvCxnSpPr>
            <a:cxnSpLocks/>
          </p:cNvCxnSpPr>
          <p:nvPr/>
        </p:nvCxnSpPr>
        <p:spPr>
          <a:xfrm>
            <a:off x="609600" y="3429000"/>
            <a:ext cx="18288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B11537C1-090E-4D9F-42C1-2C060443842C}"/>
              </a:ext>
            </a:extLst>
          </p:cNvPr>
          <p:cNvCxnSpPr>
            <a:cxnSpLocks/>
          </p:cNvCxnSpPr>
          <p:nvPr/>
        </p:nvCxnSpPr>
        <p:spPr>
          <a:xfrm>
            <a:off x="609600" y="1600197"/>
            <a:ext cx="18288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BC28DCB2-0A86-40C0-ED44-03C3E7E96252}"/>
              </a:ext>
            </a:extLst>
          </p:cNvPr>
          <p:cNvCxnSpPr>
            <a:cxnSpLocks/>
          </p:cNvCxnSpPr>
          <p:nvPr/>
        </p:nvCxnSpPr>
        <p:spPr>
          <a:xfrm>
            <a:off x="1524000" y="685797"/>
            <a:ext cx="18288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0CF12B8D-4D3A-10A9-49CC-13F13C5FF378}"/>
              </a:ext>
            </a:extLst>
          </p:cNvPr>
          <p:cNvCxnSpPr>
            <a:cxnSpLocks/>
          </p:cNvCxnSpPr>
          <p:nvPr/>
        </p:nvCxnSpPr>
        <p:spPr>
          <a:xfrm>
            <a:off x="1524000" y="2514600"/>
            <a:ext cx="1828800" cy="0"/>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CAAB940D-908A-5FA0-2A9F-B9424275067E}"/>
              </a:ext>
            </a:extLst>
          </p:cNvPr>
          <p:cNvCxnSpPr>
            <a:cxnSpLocks/>
          </p:cNvCxnSpPr>
          <p:nvPr/>
        </p:nvCxnSpPr>
        <p:spPr>
          <a:xfrm flipV="1">
            <a:off x="609600" y="1600200"/>
            <a:ext cx="0" cy="18288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9E575218-BC87-5A91-E301-B637E677E1D8}"/>
              </a:ext>
            </a:extLst>
          </p:cNvPr>
          <p:cNvCxnSpPr>
            <a:cxnSpLocks/>
          </p:cNvCxnSpPr>
          <p:nvPr/>
        </p:nvCxnSpPr>
        <p:spPr>
          <a:xfrm flipV="1">
            <a:off x="2438400" y="1600200"/>
            <a:ext cx="0" cy="18288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9893EE64-A0B1-BDEB-3259-DC0870506E29}"/>
              </a:ext>
            </a:extLst>
          </p:cNvPr>
          <p:cNvCxnSpPr>
            <a:cxnSpLocks/>
          </p:cNvCxnSpPr>
          <p:nvPr/>
        </p:nvCxnSpPr>
        <p:spPr>
          <a:xfrm flipV="1">
            <a:off x="3352800" y="685800"/>
            <a:ext cx="0" cy="18288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F812F63A-75AD-974D-173D-C0BF8AFC491E}"/>
              </a:ext>
            </a:extLst>
          </p:cNvPr>
          <p:cNvCxnSpPr/>
          <p:nvPr/>
        </p:nvCxnSpPr>
        <p:spPr>
          <a:xfrm flipV="1">
            <a:off x="2438400" y="2514600"/>
            <a:ext cx="914400" cy="9144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CEDE10D9-B2E7-57CC-A661-02B3D626DE33}"/>
              </a:ext>
            </a:extLst>
          </p:cNvPr>
          <p:cNvCxnSpPr/>
          <p:nvPr/>
        </p:nvCxnSpPr>
        <p:spPr>
          <a:xfrm flipV="1">
            <a:off x="2438399" y="685797"/>
            <a:ext cx="914400" cy="9144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E38D30B1-378B-C438-8B72-CCD12C6A73D7}"/>
              </a:ext>
            </a:extLst>
          </p:cNvPr>
          <p:cNvCxnSpPr/>
          <p:nvPr/>
        </p:nvCxnSpPr>
        <p:spPr>
          <a:xfrm flipV="1">
            <a:off x="609600" y="685796"/>
            <a:ext cx="914400" cy="9144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6FF239B7-E271-D9F7-74C3-50D8B7BA0F30}"/>
              </a:ext>
            </a:extLst>
          </p:cNvPr>
          <p:cNvCxnSpPr/>
          <p:nvPr/>
        </p:nvCxnSpPr>
        <p:spPr>
          <a:xfrm flipV="1">
            <a:off x="609599" y="2514598"/>
            <a:ext cx="914400" cy="914400"/>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5CF8C521-0B71-9855-1371-D2D99AF398AE}"/>
              </a:ext>
            </a:extLst>
          </p:cNvPr>
          <p:cNvCxnSpPr>
            <a:cxnSpLocks/>
          </p:cNvCxnSpPr>
          <p:nvPr/>
        </p:nvCxnSpPr>
        <p:spPr>
          <a:xfrm flipV="1">
            <a:off x="1523999" y="685799"/>
            <a:ext cx="0" cy="1828800"/>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CEBF696E-3766-C164-6B61-B9CB4C1CF647}"/>
              </a:ext>
            </a:extLst>
          </p:cNvPr>
          <p:cNvSpPr txBox="1"/>
          <p:nvPr/>
        </p:nvSpPr>
        <p:spPr>
          <a:xfrm>
            <a:off x="1447808" y="2473867"/>
            <a:ext cx="304794" cy="307777"/>
          </a:xfrm>
          <a:prstGeom prst="rect">
            <a:avLst/>
          </a:prstGeom>
          <a:noFill/>
        </p:spPr>
        <p:txBody>
          <a:bodyPr wrap="square" rtlCol="0">
            <a:spAutoFit/>
          </a:bodyPr>
          <a:lstStyle/>
          <a:p>
            <a:r>
              <a:rPr lang="en-US" sz="1400" dirty="0"/>
              <a:t>0</a:t>
            </a:r>
          </a:p>
        </p:txBody>
      </p:sp>
      <p:sp>
        <p:nvSpPr>
          <p:cNvPr id="22" name="TextBox 21">
            <a:extLst>
              <a:ext uri="{FF2B5EF4-FFF2-40B4-BE49-F238E27FC236}">
                <a16:creationId xmlns:a16="http://schemas.microsoft.com/office/drawing/2014/main" id="{4B47765A-A915-F108-AEED-AA62F5DA12A5}"/>
              </a:ext>
            </a:extLst>
          </p:cNvPr>
          <p:cNvSpPr txBox="1"/>
          <p:nvPr/>
        </p:nvSpPr>
        <p:spPr>
          <a:xfrm>
            <a:off x="3208868" y="2473867"/>
            <a:ext cx="304794" cy="307777"/>
          </a:xfrm>
          <a:prstGeom prst="rect">
            <a:avLst/>
          </a:prstGeom>
          <a:noFill/>
        </p:spPr>
        <p:txBody>
          <a:bodyPr wrap="square" rtlCol="0">
            <a:spAutoFit/>
          </a:bodyPr>
          <a:lstStyle/>
          <a:p>
            <a:r>
              <a:rPr lang="en-US" sz="1400" dirty="0"/>
              <a:t>1</a:t>
            </a:r>
          </a:p>
        </p:txBody>
      </p:sp>
      <p:sp>
        <p:nvSpPr>
          <p:cNvPr id="23" name="TextBox 22">
            <a:extLst>
              <a:ext uri="{FF2B5EF4-FFF2-40B4-BE49-F238E27FC236}">
                <a16:creationId xmlns:a16="http://schemas.microsoft.com/office/drawing/2014/main" id="{68A48F79-214E-0700-B525-E001853CBEF4}"/>
              </a:ext>
            </a:extLst>
          </p:cNvPr>
          <p:cNvSpPr txBox="1"/>
          <p:nvPr/>
        </p:nvSpPr>
        <p:spPr>
          <a:xfrm>
            <a:off x="2362209" y="3332201"/>
            <a:ext cx="304794" cy="307777"/>
          </a:xfrm>
          <a:prstGeom prst="rect">
            <a:avLst/>
          </a:prstGeom>
          <a:noFill/>
        </p:spPr>
        <p:txBody>
          <a:bodyPr wrap="square" rtlCol="0">
            <a:spAutoFit/>
          </a:bodyPr>
          <a:lstStyle/>
          <a:p>
            <a:r>
              <a:rPr lang="en-US" sz="1400" dirty="0"/>
              <a:t>2</a:t>
            </a:r>
          </a:p>
        </p:txBody>
      </p:sp>
      <p:sp>
        <p:nvSpPr>
          <p:cNvPr id="24" name="TextBox 23">
            <a:extLst>
              <a:ext uri="{FF2B5EF4-FFF2-40B4-BE49-F238E27FC236}">
                <a16:creationId xmlns:a16="http://schemas.microsoft.com/office/drawing/2014/main" id="{A352C0D8-ED55-0170-5835-3FBFFB8B2676}"/>
              </a:ext>
            </a:extLst>
          </p:cNvPr>
          <p:cNvSpPr txBox="1"/>
          <p:nvPr/>
        </p:nvSpPr>
        <p:spPr>
          <a:xfrm>
            <a:off x="533400" y="3340668"/>
            <a:ext cx="304794" cy="307777"/>
          </a:xfrm>
          <a:prstGeom prst="rect">
            <a:avLst/>
          </a:prstGeom>
          <a:noFill/>
        </p:spPr>
        <p:txBody>
          <a:bodyPr wrap="square" rtlCol="0">
            <a:spAutoFit/>
          </a:bodyPr>
          <a:lstStyle/>
          <a:p>
            <a:r>
              <a:rPr lang="en-US" sz="1400" dirty="0"/>
              <a:t>3</a:t>
            </a:r>
          </a:p>
        </p:txBody>
      </p:sp>
      <p:sp>
        <p:nvSpPr>
          <p:cNvPr id="25" name="TextBox 24">
            <a:extLst>
              <a:ext uri="{FF2B5EF4-FFF2-40B4-BE49-F238E27FC236}">
                <a16:creationId xmlns:a16="http://schemas.microsoft.com/office/drawing/2014/main" id="{BE3BD2A7-F3A2-E0D3-CDF9-22CE7F6CA809}"/>
              </a:ext>
            </a:extLst>
          </p:cNvPr>
          <p:cNvSpPr txBox="1"/>
          <p:nvPr/>
        </p:nvSpPr>
        <p:spPr>
          <a:xfrm>
            <a:off x="1464741" y="626298"/>
            <a:ext cx="304794" cy="307777"/>
          </a:xfrm>
          <a:prstGeom prst="rect">
            <a:avLst/>
          </a:prstGeom>
          <a:noFill/>
        </p:spPr>
        <p:txBody>
          <a:bodyPr wrap="square" rtlCol="0">
            <a:spAutoFit/>
          </a:bodyPr>
          <a:lstStyle/>
          <a:p>
            <a:r>
              <a:rPr lang="en-US" sz="1400" dirty="0"/>
              <a:t>4</a:t>
            </a:r>
          </a:p>
        </p:txBody>
      </p:sp>
      <p:sp>
        <p:nvSpPr>
          <p:cNvPr id="26" name="TextBox 25">
            <a:extLst>
              <a:ext uri="{FF2B5EF4-FFF2-40B4-BE49-F238E27FC236}">
                <a16:creationId xmlns:a16="http://schemas.microsoft.com/office/drawing/2014/main" id="{24660086-0639-7A24-D247-B44FCB052254}"/>
              </a:ext>
            </a:extLst>
          </p:cNvPr>
          <p:cNvSpPr txBox="1"/>
          <p:nvPr/>
        </p:nvSpPr>
        <p:spPr>
          <a:xfrm>
            <a:off x="3302008" y="587629"/>
            <a:ext cx="304794" cy="307777"/>
          </a:xfrm>
          <a:prstGeom prst="rect">
            <a:avLst/>
          </a:prstGeom>
          <a:noFill/>
        </p:spPr>
        <p:txBody>
          <a:bodyPr wrap="square" rtlCol="0">
            <a:spAutoFit/>
          </a:bodyPr>
          <a:lstStyle/>
          <a:p>
            <a:r>
              <a:rPr lang="en-US" sz="1400" dirty="0"/>
              <a:t>5</a:t>
            </a:r>
          </a:p>
        </p:txBody>
      </p:sp>
      <p:sp>
        <p:nvSpPr>
          <p:cNvPr id="27" name="TextBox 26">
            <a:extLst>
              <a:ext uri="{FF2B5EF4-FFF2-40B4-BE49-F238E27FC236}">
                <a16:creationId xmlns:a16="http://schemas.microsoft.com/office/drawing/2014/main" id="{2545D83C-96A1-0A03-D683-5460876E6CEC}"/>
              </a:ext>
            </a:extLst>
          </p:cNvPr>
          <p:cNvSpPr txBox="1"/>
          <p:nvPr/>
        </p:nvSpPr>
        <p:spPr>
          <a:xfrm>
            <a:off x="2362200" y="1547565"/>
            <a:ext cx="304794" cy="307777"/>
          </a:xfrm>
          <a:prstGeom prst="rect">
            <a:avLst/>
          </a:prstGeom>
          <a:noFill/>
        </p:spPr>
        <p:txBody>
          <a:bodyPr wrap="square" rtlCol="0">
            <a:spAutoFit/>
          </a:bodyPr>
          <a:lstStyle/>
          <a:p>
            <a:r>
              <a:rPr lang="en-US" sz="1400" dirty="0"/>
              <a:t>6</a:t>
            </a:r>
          </a:p>
        </p:txBody>
      </p:sp>
      <p:sp>
        <p:nvSpPr>
          <p:cNvPr id="28" name="TextBox 27">
            <a:extLst>
              <a:ext uri="{FF2B5EF4-FFF2-40B4-BE49-F238E27FC236}">
                <a16:creationId xmlns:a16="http://schemas.microsoft.com/office/drawing/2014/main" id="{9CD08B8A-2AD8-EA6D-A8EF-5A8CA485185B}"/>
              </a:ext>
            </a:extLst>
          </p:cNvPr>
          <p:cNvSpPr txBox="1"/>
          <p:nvPr/>
        </p:nvSpPr>
        <p:spPr>
          <a:xfrm>
            <a:off x="533400" y="1547565"/>
            <a:ext cx="304794" cy="307777"/>
          </a:xfrm>
          <a:prstGeom prst="rect">
            <a:avLst/>
          </a:prstGeom>
          <a:noFill/>
        </p:spPr>
        <p:txBody>
          <a:bodyPr wrap="square" rtlCol="0">
            <a:spAutoFit/>
          </a:bodyPr>
          <a:lstStyle/>
          <a:p>
            <a:r>
              <a:rPr lang="en-US" sz="1400" dirty="0"/>
              <a:t>7</a:t>
            </a:r>
          </a:p>
        </p:txBody>
      </p:sp>
      <p:sp>
        <p:nvSpPr>
          <p:cNvPr id="39" name="TextBox 38">
            <a:extLst>
              <a:ext uri="{FF2B5EF4-FFF2-40B4-BE49-F238E27FC236}">
                <a16:creationId xmlns:a16="http://schemas.microsoft.com/office/drawing/2014/main" id="{AC3D0B6A-A352-C142-6971-73F28F893F48}"/>
              </a:ext>
            </a:extLst>
          </p:cNvPr>
          <p:cNvSpPr txBox="1"/>
          <p:nvPr/>
        </p:nvSpPr>
        <p:spPr>
          <a:xfrm>
            <a:off x="1932478" y="2406875"/>
            <a:ext cx="141368" cy="215444"/>
          </a:xfrm>
          <a:prstGeom prst="rect">
            <a:avLst/>
          </a:prstGeom>
          <a:solidFill>
            <a:schemeClr val="tx1"/>
          </a:solidFill>
        </p:spPr>
        <p:txBody>
          <a:bodyPr wrap="square" lIns="0" tIns="0" rIns="0" bIns="0" rtlCol="0">
            <a:spAutoFit/>
          </a:bodyPr>
          <a:lstStyle/>
          <a:p>
            <a:pPr algn="ctr"/>
            <a:r>
              <a:rPr lang="en-US" sz="1400" dirty="0">
                <a:solidFill>
                  <a:schemeClr val="bg1"/>
                </a:solidFill>
              </a:rPr>
              <a:t>0</a:t>
            </a:r>
            <a:endParaRPr lang="en-US" dirty="0">
              <a:solidFill>
                <a:schemeClr val="bg1"/>
              </a:solidFill>
            </a:endParaRPr>
          </a:p>
        </p:txBody>
      </p:sp>
      <p:sp>
        <p:nvSpPr>
          <p:cNvPr id="42" name="TextBox 41">
            <a:extLst>
              <a:ext uri="{FF2B5EF4-FFF2-40B4-BE49-F238E27FC236}">
                <a16:creationId xmlns:a16="http://schemas.microsoft.com/office/drawing/2014/main" id="{EB9E76BC-6E8F-26A1-7504-939250C20004}"/>
              </a:ext>
            </a:extLst>
          </p:cNvPr>
          <p:cNvSpPr txBox="1"/>
          <p:nvPr/>
        </p:nvSpPr>
        <p:spPr>
          <a:xfrm>
            <a:off x="1172788" y="2673922"/>
            <a:ext cx="141368" cy="215444"/>
          </a:xfrm>
          <a:prstGeom prst="rect">
            <a:avLst/>
          </a:prstGeom>
          <a:solidFill>
            <a:schemeClr val="tx1"/>
          </a:solidFill>
        </p:spPr>
        <p:txBody>
          <a:bodyPr wrap="square" lIns="0" tIns="0" rIns="0" bIns="0" rtlCol="0">
            <a:spAutoFit/>
          </a:bodyPr>
          <a:lstStyle/>
          <a:p>
            <a:pPr algn="ctr"/>
            <a:r>
              <a:rPr lang="en-US" sz="1400" dirty="0">
                <a:solidFill>
                  <a:schemeClr val="bg1"/>
                </a:solidFill>
              </a:rPr>
              <a:t>1</a:t>
            </a:r>
            <a:endParaRPr lang="en-US" dirty="0">
              <a:solidFill>
                <a:schemeClr val="bg1"/>
              </a:solidFill>
            </a:endParaRPr>
          </a:p>
        </p:txBody>
      </p:sp>
      <p:sp>
        <p:nvSpPr>
          <p:cNvPr id="43" name="TextBox 42">
            <a:extLst>
              <a:ext uri="{FF2B5EF4-FFF2-40B4-BE49-F238E27FC236}">
                <a16:creationId xmlns:a16="http://schemas.microsoft.com/office/drawing/2014/main" id="{9FA7FFFE-DF3E-7314-B61C-2AA13C863052}"/>
              </a:ext>
            </a:extLst>
          </p:cNvPr>
          <p:cNvSpPr txBox="1"/>
          <p:nvPr/>
        </p:nvSpPr>
        <p:spPr>
          <a:xfrm>
            <a:off x="1458837" y="1979532"/>
            <a:ext cx="141368" cy="215444"/>
          </a:xfrm>
          <a:prstGeom prst="rect">
            <a:avLst/>
          </a:prstGeom>
          <a:solidFill>
            <a:schemeClr val="tx1"/>
          </a:solidFill>
        </p:spPr>
        <p:txBody>
          <a:bodyPr wrap="square" lIns="0" tIns="0" rIns="0" bIns="0" rtlCol="0">
            <a:spAutoFit/>
          </a:bodyPr>
          <a:lstStyle/>
          <a:p>
            <a:pPr algn="ctr"/>
            <a:r>
              <a:rPr lang="en-US" sz="1400" dirty="0">
                <a:solidFill>
                  <a:schemeClr val="bg1"/>
                </a:solidFill>
              </a:rPr>
              <a:t>2</a:t>
            </a:r>
            <a:endParaRPr lang="en-US" dirty="0">
              <a:solidFill>
                <a:schemeClr val="bg1"/>
              </a:solidFill>
            </a:endParaRPr>
          </a:p>
        </p:txBody>
      </p:sp>
      <p:sp>
        <p:nvSpPr>
          <p:cNvPr id="44" name="TextBox 43">
            <a:extLst>
              <a:ext uri="{FF2B5EF4-FFF2-40B4-BE49-F238E27FC236}">
                <a16:creationId xmlns:a16="http://schemas.microsoft.com/office/drawing/2014/main" id="{FBDE9776-B6A9-C99C-872D-849388D775AA}"/>
              </a:ext>
            </a:extLst>
          </p:cNvPr>
          <p:cNvSpPr txBox="1"/>
          <p:nvPr/>
        </p:nvSpPr>
        <p:spPr>
          <a:xfrm>
            <a:off x="2985246" y="2707957"/>
            <a:ext cx="141368" cy="215444"/>
          </a:xfrm>
          <a:prstGeom prst="rect">
            <a:avLst/>
          </a:prstGeom>
          <a:solidFill>
            <a:schemeClr val="tx1"/>
          </a:solidFill>
        </p:spPr>
        <p:txBody>
          <a:bodyPr wrap="square" lIns="0" tIns="0" rIns="0" bIns="0" rtlCol="0">
            <a:spAutoFit/>
          </a:bodyPr>
          <a:lstStyle/>
          <a:p>
            <a:pPr algn="ctr"/>
            <a:r>
              <a:rPr lang="en-US" sz="1400" dirty="0">
                <a:solidFill>
                  <a:schemeClr val="bg1"/>
                </a:solidFill>
              </a:rPr>
              <a:t>3</a:t>
            </a:r>
            <a:endParaRPr lang="en-US" dirty="0">
              <a:solidFill>
                <a:schemeClr val="bg1"/>
              </a:solidFill>
            </a:endParaRPr>
          </a:p>
        </p:txBody>
      </p:sp>
      <p:sp>
        <p:nvSpPr>
          <p:cNvPr id="45" name="TextBox 44">
            <a:extLst>
              <a:ext uri="{FF2B5EF4-FFF2-40B4-BE49-F238E27FC236}">
                <a16:creationId xmlns:a16="http://schemas.microsoft.com/office/drawing/2014/main" id="{CD6001FC-C995-C68A-0684-9E81C1B9B26E}"/>
              </a:ext>
            </a:extLst>
          </p:cNvPr>
          <p:cNvSpPr txBox="1"/>
          <p:nvPr/>
        </p:nvSpPr>
        <p:spPr>
          <a:xfrm>
            <a:off x="3276596" y="1946458"/>
            <a:ext cx="141368" cy="215444"/>
          </a:xfrm>
          <a:prstGeom prst="rect">
            <a:avLst/>
          </a:prstGeom>
          <a:solidFill>
            <a:schemeClr val="tx1"/>
          </a:solidFill>
        </p:spPr>
        <p:txBody>
          <a:bodyPr wrap="square" lIns="0" tIns="0" rIns="0" bIns="0" rtlCol="0">
            <a:spAutoFit/>
          </a:bodyPr>
          <a:lstStyle/>
          <a:p>
            <a:pPr algn="ctr"/>
            <a:r>
              <a:rPr lang="en-US" sz="1400" dirty="0">
                <a:solidFill>
                  <a:schemeClr val="bg1"/>
                </a:solidFill>
              </a:rPr>
              <a:t>4</a:t>
            </a:r>
            <a:endParaRPr lang="en-US" dirty="0">
              <a:solidFill>
                <a:schemeClr val="bg1"/>
              </a:solidFill>
            </a:endParaRPr>
          </a:p>
        </p:txBody>
      </p:sp>
      <p:sp>
        <p:nvSpPr>
          <p:cNvPr id="46" name="TextBox 45">
            <a:extLst>
              <a:ext uri="{FF2B5EF4-FFF2-40B4-BE49-F238E27FC236}">
                <a16:creationId xmlns:a16="http://schemas.microsoft.com/office/drawing/2014/main" id="{6C085653-AFF1-1CC1-649E-C0719D013A7B}"/>
              </a:ext>
            </a:extLst>
          </p:cNvPr>
          <p:cNvSpPr txBox="1"/>
          <p:nvPr/>
        </p:nvSpPr>
        <p:spPr>
          <a:xfrm>
            <a:off x="1846118" y="3321274"/>
            <a:ext cx="141368" cy="215444"/>
          </a:xfrm>
          <a:prstGeom prst="rect">
            <a:avLst/>
          </a:prstGeom>
          <a:solidFill>
            <a:schemeClr val="tx1"/>
          </a:solidFill>
        </p:spPr>
        <p:txBody>
          <a:bodyPr wrap="square" lIns="0" tIns="0" rIns="0" bIns="0" rtlCol="0">
            <a:spAutoFit/>
          </a:bodyPr>
          <a:lstStyle/>
          <a:p>
            <a:pPr algn="ctr"/>
            <a:r>
              <a:rPr lang="en-US" sz="1400" dirty="0">
                <a:solidFill>
                  <a:schemeClr val="bg1"/>
                </a:solidFill>
              </a:rPr>
              <a:t>5</a:t>
            </a:r>
            <a:endParaRPr lang="en-US" dirty="0">
              <a:solidFill>
                <a:schemeClr val="bg1"/>
              </a:solidFill>
            </a:endParaRPr>
          </a:p>
        </p:txBody>
      </p:sp>
      <p:sp>
        <p:nvSpPr>
          <p:cNvPr id="47" name="TextBox 46">
            <a:extLst>
              <a:ext uri="{FF2B5EF4-FFF2-40B4-BE49-F238E27FC236}">
                <a16:creationId xmlns:a16="http://schemas.microsoft.com/office/drawing/2014/main" id="{B8E56864-32E5-DF78-FBA0-F1A1AE9A7BA7}"/>
              </a:ext>
            </a:extLst>
          </p:cNvPr>
          <p:cNvSpPr txBox="1"/>
          <p:nvPr/>
        </p:nvSpPr>
        <p:spPr>
          <a:xfrm>
            <a:off x="2366960" y="2767280"/>
            <a:ext cx="141368" cy="215444"/>
          </a:xfrm>
          <a:prstGeom prst="rect">
            <a:avLst/>
          </a:prstGeom>
          <a:solidFill>
            <a:schemeClr val="tx1"/>
          </a:solidFill>
        </p:spPr>
        <p:txBody>
          <a:bodyPr wrap="square" lIns="0" tIns="0" rIns="0" bIns="0" rtlCol="0">
            <a:spAutoFit/>
          </a:bodyPr>
          <a:lstStyle/>
          <a:p>
            <a:pPr algn="ctr"/>
            <a:r>
              <a:rPr lang="en-US" sz="1400" dirty="0">
                <a:solidFill>
                  <a:schemeClr val="bg1"/>
                </a:solidFill>
              </a:rPr>
              <a:t>6</a:t>
            </a:r>
            <a:endParaRPr lang="en-US" dirty="0">
              <a:solidFill>
                <a:schemeClr val="bg1"/>
              </a:solidFill>
            </a:endParaRPr>
          </a:p>
        </p:txBody>
      </p:sp>
      <p:sp>
        <p:nvSpPr>
          <p:cNvPr id="48" name="TextBox 47">
            <a:extLst>
              <a:ext uri="{FF2B5EF4-FFF2-40B4-BE49-F238E27FC236}">
                <a16:creationId xmlns:a16="http://schemas.microsoft.com/office/drawing/2014/main" id="{F800D4C8-8C28-3894-FDDB-16849C785561}"/>
              </a:ext>
            </a:extLst>
          </p:cNvPr>
          <p:cNvSpPr txBox="1"/>
          <p:nvPr/>
        </p:nvSpPr>
        <p:spPr>
          <a:xfrm>
            <a:off x="539256" y="2829606"/>
            <a:ext cx="141368" cy="215444"/>
          </a:xfrm>
          <a:prstGeom prst="rect">
            <a:avLst/>
          </a:prstGeom>
          <a:solidFill>
            <a:schemeClr val="tx1"/>
          </a:solidFill>
        </p:spPr>
        <p:txBody>
          <a:bodyPr wrap="square" lIns="0" tIns="0" rIns="0" bIns="0" rtlCol="0">
            <a:spAutoFit/>
          </a:bodyPr>
          <a:lstStyle/>
          <a:p>
            <a:pPr algn="ctr"/>
            <a:r>
              <a:rPr lang="en-US" sz="1400" dirty="0">
                <a:solidFill>
                  <a:schemeClr val="bg1"/>
                </a:solidFill>
              </a:rPr>
              <a:t>7</a:t>
            </a:r>
            <a:endParaRPr lang="en-US" dirty="0">
              <a:solidFill>
                <a:schemeClr val="bg1"/>
              </a:solidFill>
            </a:endParaRPr>
          </a:p>
        </p:txBody>
      </p:sp>
      <p:sp>
        <p:nvSpPr>
          <p:cNvPr id="49" name="TextBox 48">
            <a:extLst>
              <a:ext uri="{FF2B5EF4-FFF2-40B4-BE49-F238E27FC236}">
                <a16:creationId xmlns:a16="http://schemas.microsoft.com/office/drawing/2014/main" id="{C5219A18-C395-12AC-B76B-159549C64481}"/>
              </a:ext>
            </a:extLst>
          </p:cNvPr>
          <p:cNvSpPr txBox="1"/>
          <p:nvPr/>
        </p:nvSpPr>
        <p:spPr>
          <a:xfrm>
            <a:off x="1946616" y="596990"/>
            <a:ext cx="141368" cy="215444"/>
          </a:xfrm>
          <a:prstGeom prst="rect">
            <a:avLst/>
          </a:prstGeom>
          <a:solidFill>
            <a:schemeClr val="tx1"/>
          </a:solidFill>
        </p:spPr>
        <p:txBody>
          <a:bodyPr wrap="square" lIns="0" tIns="0" rIns="0" bIns="0" rtlCol="0">
            <a:spAutoFit/>
          </a:bodyPr>
          <a:lstStyle/>
          <a:p>
            <a:pPr algn="ctr"/>
            <a:r>
              <a:rPr lang="en-US" sz="1400" dirty="0">
                <a:solidFill>
                  <a:schemeClr val="bg1"/>
                </a:solidFill>
              </a:rPr>
              <a:t>8</a:t>
            </a:r>
            <a:endParaRPr lang="en-US" dirty="0">
              <a:solidFill>
                <a:schemeClr val="bg1"/>
              </a:solidFill>
            </a:endParaRPr>
          </a:p>
        </p:txBody>
      </p:sp>
      <p:sp>
        <p:nvSpPr>
          <p:cNvPr id="50" name="TextBox 49">
            <a:extLst>
              <a:ext uri="{FF2B5EF4-FFF2-40B4-BE49-F238E27FC236}">
                <a16:creationId xmlns:a16="http://schemas.microsoft.com/office/drawing/2014/main" id="{6ED6627B-23EA-B219-F547-54F34272BE9D}"/>
              </a:ext>
            </a:extLst>
          </p:cNvPr>
          <p:cNvSpPr txBox="1"/>
          <p:nvPr/>
        </p:nvSpPr>
        <p:spPr>
          <a:xfrm>
            <a:off x="1172788" y="845121"/>
            <a:ext cx="141368" cy="215444"/>
          </a:xfrm>
          <a:prstGeom prst="rect">
            <a:avLst/>
          </a:prstGeom>
          <a:solidFill>
            <a:schemeClr val="tx1"/>
          </a:solidFill>
        </p:spPr>
        <p:txBody>
          <a:bodyPr wrap="square" lIns="0" tIns="0" rIns="0" bIns="0" rtlCol="0">
            <a:spAutoFit/>
          </a:bodyPr>
          <a:lstStyle/>
          <a:p>
            <a:pPr algn="ctr"/>
            <a:r>
              <a:rPr lang="en-US" sz="1400" dirty="0">
                <a:solidFill>
                  <a:schemeClr val="bg1"/>
                </a:solidFill>
              </a:rPr>
              <a:t>9</a:t>
            </a:r>
            <a:endParaRPr lang="en-US" dirty="0">
              <a:solidFill>
                <a:schemeClr val="bg1"/>
              </a:solidFill>
            </a:endParaRPr>
          </a:p>
        </p:txBody>
      </p:sp>
      <p:sp>
        <p:nvSpPr>
          <p:cNvPr id="51" name="TextBox 50">
            <a:extLst>
              <a:ext uri="{FF2B5EF4-FFF2-40B4-BE49-F238E27FC236}">
                <a16:creationId xmlns:a16="http://schemas.microsoft.com/office/drawing/2014/main" id="{16964E35-0DC3-4ED3-C722-3B3585A90B15}"/>
              </a:ext>
            </a:extLst>
          </p:cNvPr>
          <p:cNvSpPr txBox="1"/>
          <p:nvPr/>
        </p:nvSpPr>
        <p:spPr>
          <a:xfrm>
            <a:off x="2945450" y="895406"/>
            <a:ext cx="195697" cy="215444"/>
          </a:xfrm>
          <a:prstGeom prst="rect">
            <a:avLst/>
          </a:prstGeom>
          <a:solidFill>
            <a:schemeClr val="tx1"/>
          </a:solidFill>
        </p:spPr>
        <p:txBody>
          <a:bodyPr wrap="square" lIns="0" tIns="0" rIns="0" bIns="0" rtlCol="0">
            <a:spAutoFit/>
          </a:bodyPr>
          <a:lstStyle/>
          <a:p>
            <a:pPr algn="ctr"/>
            <a:r>
              <a:rPr lang="en-US" sz="1400" dirty="0">
                <a:solidFill>
                  <a:schemeClr val="bg1"/>
                </a:solidFill>
              </a:rPr>
              <a:t>10</a:t>
            </a:r>
            <a:endParaRPr lang="en-US" dirty="0">
              <a:solidFill>
                <a:schemeClr val="bg1"/>
              </a:solidFill>
            </a:endParaRPr>
          </a:p>
        </p:txBody>
      </p:sp>
      <p:sp>
        <p:nvSpPr>
          <p:cNvPr id="52" name="TextBox 51">
            <a:extLst>
              <a:ext uri="{FF2B5EF4-FFF2-40B4-BE49-F238E27FC236}">
                <a16:creationId xmlns:a16="http://schemas.microsoft.com/office/drawing/2014/main" id="{BFB75DE6-C080-E83F-11EC-46FE52E8CE24}"/>
              </a:ext>
            </a:extLst>
          </p:cNvPr>
          <p:cNvSpPr txBox="1"/>
          <p:nvPr/>
        </p:nvSpPr>
        <p:spPr>
          <a:xfrm>
            <a:off x="1893477" y="1513293"/>
            <a:ext cx="195677" cy="215444"/>
          </a:xfrm>
          <a:prstGeom prst="rect">
            <a:avLst/>
          </a:prstGeom>
          <a:solidFill>
            <a:schemeClr val="tx1"/>
          </a:solidFill>
        </p:spPr>
        <p:txBody>
          <a:bodyPr wrap="square" lIns="0" tIns="0" rIns="0" bIns="0" rtlCol="0">
            <a:spAutoFit/>
          </a:bodyPr>
          <a:lstStyle/>
          <a:p>
            <a:pPr algn="ctr"/>
            <a:r>
              <a:rPr lang="en-US" sz="1400" dirty="0">
                <a:solidFill>
                  <a:schemeClr val="bg1"/>
                </a:solidFill>
              </a:rPr>
              <a:t>11</a:t>
            </a:r>
            <a:endParaRPr lang="en-US" dirty="0">
              <a:solidFill>
                <a:schemeClr val="bg1"/>
              </a:solidFill>
            </a:endParaRPr>
          </a:p>
        </p:txBody>
      </p:sp>
      <p:sp>
        <p:nvSpPr>
          <p:cNvPr id="53" name="TextBox 52">
            <a:extLst>
              <a:ext uri="{FF2B5EF4-FFF2-40B4-BE49-F238E27FC236}">
                <a16:creationId xmlns:a16="http://schemas.microsoft.com/office/drawing/2014/main" id="{A0F657FA-C849-C0ED-3E8D-7F36EB2572FF}"/>
              </a:ext>
            </a:extLst>
          </p:cNvPr>
          <p:cNvSpPr txBox="1"/>
          <p:nvPr/>
        </p:nvSpPr>
        <p:spPr>
          <a:xfrm>
            <a:off x="4834756" y="560215"/>
            <a:ext cx="952890" cy="2202975"/>
          </a:xfrm>
          <a:prstGeom prst="rect">
            <a:avLst/>
          </a:prstGeom>
          <a:noFill/>
        </p:spPr>
        <p:txBody>
          <a:bodyPr wrap="none" rtlCol="0">
            <a:spAutoFit/>
          </a:bodyPr>
          <a:lstStyle/>
          <a:p>
            <a:pPr algn="ctr"/>
            <a:r>
              <a:rPr lang="en-US" u="sng" dirty="0"/>
              <a:t>6 Faces</a:t>
            </a:r>
          </a:p>
          <a:p>
            <a:pPr>
              <a:lnSpc>
                <a:spcPts val="2400"/>
              </a:lnSpc>
            </a:pPr>
            <a:r>
              <a:rPr lang="en-US" dirty="0"/>
              <a:t>0: 0123</a:t>
            </a:r>
          </a:p>
          <a:p>
            <a:pPr>
              <a:lnSpc>
                <a:spcPts val="2400"/>
              </a:lnSpc>
            </a:pPr>
            <a:r>
              <a:rPr lang="en-US" dirty="0"/>
              <a:t>1: 0374</a:t>
            </a:r>
          </a:p>
          <a:p>
            <a:pPr>
              <a:lnSpc>
                <a:spcPts val="2400"/>
              </a:lnSpc>
            </a:pPr>
            <a:r>
              <a:rPr lang="en-US" dirty="0"/>
              <a:t>2: 0451</a:t>
            </a:r>
          </a:p>
          <a:p>
            <a:pPr>
              <a:lnSpc>
                <a:spcPts val="2400"/>
              </a:lnSpc>
            </a:pPr>
            <a:r>
              <a:rPr lang="en-US" dirty="0"/>
              <a:t>3: 1562</a:t>
            </a:r>
          </a:p>
          <a:p>
            <a:pPr>
              <a:lnSpc>
                <a:spcPts val="2400"/>
              </a:lnSpc>
            </a:pPr>
            <a:r>
              <a:rPr lang="en-US" dirty="0"/>
              <a:t>4: 2673</a:t>
            </a:r>
          </a:p>
          <a:p>
            <a:pPr>
              <a:lnSpc>
                <a:spcPts val="2400"/>
              </a:lnSpc>
            </a:pPr>
            <a:r>
              <a:rPr lang="en-US" dirty="0"/>
              <a:t>5: 4765</a:t>
            </a:r>
          </a:p>
        </p:txBody>
      </p:sp>
      <p:sp>
        <p:nvSpPr>
          <p:cNvPr id="56" name="TextBox 55">
            <a:extLst>
              <a:ext uri="{FF2B5EF4-FFF2-40B4-BE49-F238E27FC236}">
                <a16:creationId xmlns:a16="http://schemas.microsoft.com/office/drawing/2014/main" id="{6EEF6DC8-79B7-C2FA-BC0E-0FBE6609FCF8}"/>
              </a:ext>
            </a:extLst>
          </p:cNvPr>
          <p:cNvSpPr txBox="1"/>
          <p:nvPr/>
        </p:nvSpPr>
        <p:spPr>
          <a:xfrm>
            <a:off x="609599" y="137020"/>
            <a:ext cx="3657601" cy="369332"/>
          </a:xfrm>
          <a:prstGeom prst="rect">
            <a:avLst/>
          </a:prstGeom>
          <a:noFill/>
        </p:spPr>
        <p:txBody>
          <a:bodyPr wrap="square" rtlCol="0">
            <a:spAutoFit/>
          </a:bodyPr>
          <a:lstStyle/>
          <a:p>
            <a:pPr algn="ctr"/>
            <a:r>
              <a:rPr lang="en-US" dirty="0"/>
              <a:t>8 node, Hexahedron</a:t>
            </a:r>
          </a:p>
        </p:txBody>
      </p:sp>
      <p:sp>
        <p:nvSpPr>
          <p:cNvPr id="57" name="TextBox 56">
            <a:extLst>
              <a:ext uri="{FF2B5EF4-FFF2-40B4-BE49-F238E27FC236}">
                <a16:creationId xmlns:a16="http://schemas.microsoft.com/office/drawing/2014/main" id="{9A190C10-094C-2F4A-8585-65A9C1508D4D}"/>
              </a:ext>
            </a:extLst>
          </p:cNvPr>
          <p:cNvSpPr txBox="1"/>
          <p:nvPr/>
        </p:nvSpPr>
        <p:spPr>
          <a:xfrm>
            <a:off x="3768563" y="560215"/>
            <a:ext cx="1080681" cy="4049635"/>
          </a:xfrm>
          <a:prstGeom prst="rect">
            <a:avLst/>
          </a:prstGeom>
          <a:noFill/>
        </p:spPr>
        <p:txBody>
          <a:bodyPr wrap="none" rtlCol="0">
            <a:spAutoFit/>
          </a:bodyPr>
          <a:lstStyle/>
          <a:p>
            <a:pPr algn="ctr"/>
            <a:r>
              <a:rPr lang="en-US" u="sng" dirty="0"/>
              <a:t>12 Edges</a:t>
            </a:r>
          </a:p>
          <a:p>
            <a:pPr>
              <a:lnSpc>
                <a:spcPts val="2400"/>
              </a:lnSpc>
            </a:pPr>
            <a:r>
              <a:rPr lang="en-US" dirty="0">
                <a:solidFill>
                  <a:schemeClr val="bg1"/>
                </a:solidFill>
                <a:highlight>
                  <a:srgbClr val="000000"/>
                </a:highlight>
              </a:rPr>
              <a:t>0</a:t>
            </a:r>
            <a:r>
              <a:rPr lang="en-US" dirty="0"/>
              <a:t>: 01</a:t>
            </a:r>
          </a:p>
          <a:p>
            <a:pPr>
              <a:lnSpc>
                <a:spcPts val="2400"/>
              </a:lnSpc>
            </a:pPr>
            <a:r>
              <a:rPr lang="en-US" dirty="0">
                <a:solidFill>
                  <a:schemeClr val="bg1"/>
                </a:solidFill>
                <a:highlight>
                  <a:srgbClr val="000000"/>
                </a:highlight>
              </a:rPr>
              <a:t>1</a:t>
            </a:r>
            <a:r>
              <a:rPr lang="en-US" dirty="0"/>
              <a:t>: 03</a:t>
            </a:r>
          </a:p>
          <a:p>
            <a:pPr>
              <a:lnSpc>
                <a:spcPts val="2400"/>
              </a:lnSpc>
            </a:pPr>
            <a:r>
              <a:rPr lang="en-US" dirty="0">
                <a:solidFill>
                  <a:schemeClr val="bg1"/>
                </a:solidFill>
                <a:highlight>
                  <a:srgbClr val="000000"/>
                </a:highlight>
              </a:rPr>
              <a:t>2</a:t>
            </a:r>
            <a:r>
              <a:rPr lang="en-US" dirty="0"/>
              <a:t>: 04</a:t>
            </a:r>
          </a:p>
          <a:p>
            <a:pPr>
              <a:lnSpc>
                <a:spcPts val="2400"/>
              </a:lnSpc>
            </a:pPr>
            <a:r>
              <a:rPr lang="en-US" dirty="0">
                <a:solidFill>
                  <a:schemeClr val="bg1"/>
                </a:solidFill>
                <a:highlight>
                  <a:srgbClr val="000000"/>
                </a:highlight>
              </a:rPr>
              <a:t>3</a:t>
            </a:r>
            <a:r>
              <a:rPr lang="en-US" dirty="0"/>
              <a:t>: 12</a:t>
            </a:r>
          </a:p>
          <a:p>
            <a:pPr>
              <a:lnSpc>
                <a:spcPts val="2400"/>
              </a:lnSpc>
            </a:pPr>
            <a:r>
              <a:rPr lang="en-US" dirty="0">
                <a:solidFill>
                  <a:schemeClr val="bg1"/>
                </a:solidFill>
                <a:highlight>
                  <a:srgbClr val="000000"/>
                </a:highlight>
              </a:rPr>
              <a:t>4</a:t>
            </a:r>
            <a:r>
              <a:rPr lang="en-US" dirty="0"/>
              <a:t>: 15</a:t>
            </a:r>
          </a:p>
          <a:p>
            <a:pPr>
              <a:lnSpc>
                <a:spcPts val="2400"/>
              </a:lnSpc>
            </a:pPr>
            <a:r>
              <a:rPr lang="en-US" dirty="0">
                <a:solidFill>
                  <a:schemeClr val="bg1"/>
                </a:solidFill>
                <a:highlight>
                  <a:srgbClr val="000000"/>
                </a:highlight>
              </a:rPr>
              <a:t>5</a:t>
            </a:r>
            <a:r>
              <a:rPr lang="en-US" dirty="0"/>
              <a:t>: 23</a:t>
            </a:r>
          </a:p>
          <a:p>
            <a:pPr>
              <a:lnSpc>
                <a:spcPts val="2400"/>
              </a:lnSpc>
            </a:pPr>
            <a:r>
              <a:rPr lang="en-US" dirty="0">
                <a:solidFill>
                  <a:schemeClr val="bg1"/>
                </a:solidFill>
                <a:highlight>
                  <a:srgbClr val="000000"/>
                </a:highlight>
              </a:rPr>
              <a:t>6</a:t>
            </a:r>
            <a:r>
              <a:rPr lang="en-US" dirty="0"/>
              <a:t>: 26</a:t>
            </a:r>
          </a:p>
          <a:p>
            <a:pPr>
              <a:lnSpc>
                <a:spcPts val="2400"/>
              </a:lnSpc>
            </a:pPr>
            <a:r>
              <a:rPr lang="en-US" dirty="0">
                <a:solidFill>
                  <a:schemeClr val="bg1"/>
                </a:solidFill>
                <a:highlight>
                  <a:srgbClr val="000000"/>
                </a:highlight>
              </a:rPr>
              <a:t>7</a:t>
            </a:r>
            <a:r>
              <a:rPr lang="en-US" dirty="0"/>
              <a:t>: 37</a:t>
            </a:r>
          </a:p>
          <a:p>
            <a:pPr>
              <a:lnSpc>
                <a:spcPts val="2400"/>
              </a:lnSpc>
            </a:pPr>
            <a:r>
              <a:rPr lang="en-US" dirty="0">
                <a:solidFill>
                  <a:schemeClr val="bg1"/>
                </a:solidFill>
                <a:highlight>
                  <a:srgbClr val="000000"/>
                </a:highlight>
              </a:rPr>
              <a:t>8</a:t>
            </a:r>
            <a:r>
              <a:rPr lang="en-US" dirty="0"/>
              <a:t>: 45</a:t>
            </a:r>
          </a:p>
          <a:p>
            <a:pPr>
              <a:lnSpc>
                <a:spcPts val="2400"/>
              </a:lnSpc>
            </a:pPr>
            <a:r>
              <a:rPr lang="en-US" dirty="0">
                <a:solidFill>
                  <a:schemeClr val="bg1"/>
                </a:solidFill>
                <a:highlight>
                  <a:srgbClr val="000000"/>
                </a:highlight>
              </a:rPr>
              <a:t>9</a:t>
            </a:r>
            <a:r>
              <a:rPr lang="en-US" dirty="0"/>
              <a:t>: 47</a:t>
            </a:r>
          </a:p>
          <a:p>
            <a:pPr>
              <a:lnSpc>
                <a:spcPts val="2400"/>
              </a:lnSpc>
            </a:pPr>
            <a:r>
              <a:rPr lang="en-US" dirty="0">
                <a:solidFill>
                  <a:schemeClr val="bg1"/>
                </a:solidFill>
                <a:highlight>
                  <a:srgbClr val="000000"/>
                </a:highlight>
              </a:rPr>
              <a:t>10</a:t>
            </a:r>
            <a:r>
              <a:rPr lang="en-US" dirty="0"/>
              <a:t>: 56</a:t>
            </a:r>
          </a:p>
          <a:p>
            <a:pPr>
              <a:lnSpc>
                <a:spcPts val="2400"/>
              </a:lnSpc>
            </a:pPr>
            <a:r>
              <a:rPr lang="en-US" dirty="0">
                <a:solidFill>
                  <a:schemeClr val="bg1"/>
                </a:solidFill>
                <a:highlight>
                  <a:srgbClr val="000000"/>
                </a:highlight>
              </a:rPr>
              <a:t>11</a:t>
            </a:r>
            <a:r>
              <a:rPr lang="en-US" dirty="0"/>
              <a:t>: 67</a:t>
            </a:r>
          </a:p>
        </p:txBody>
      </p:sp>
      <p:sp>
        <p:nvSpPr>
          <p:cNvPr id="58" name="TextBox 57">
            <a:extLst>
              <a:ext uri="{FF2B5EF4-FFF2-40B4-BE49-F238E27FC236}">
                <a16:creationId xmlns:a16="http://schemas.microsoft.com/office/drawing/2014/main" id="{70F09B69-5ACC-9A30-28DA-22FDABDDA3BA}"/>
              </a:ext>
            </a:extLst>
          </p:cNvPr>
          <p:cNvSpPr txBox="1"/>
          <p:nvPr/>
        </p:nvSpPr>
        <p:spPr>
          <a:xfrm>
            <a:off x="6096000" y="3180249"/>
            <a:ext cx="4953000" cy="923330"/>
          </a:xfrm>
          <a:prstGeom prst="rect">
            <a:avLst/>
          </a:prstGeom>
          <a:noFill/>
        </p:spPr>
        <p:txBody>
          <a:bodyPr wrap="square" rtlCol="0">
            <a:spAutoFit/>
          </a:bodyPr>
          <a:lstStyle/>
          <a:p>
            <a:r>
              <a:rPr lang="en-US" dirty="0"/>
              <a:t>Tet as degenerate hex</a:t>
            </a:r>
          </a:p>
          <a:p>
            <a:pPr lvl="1"/>
            <a:r>
              <a:rPr lang="en-US" dirty="0"/>
              <a:t>Collapse 3</a:t>
            </a:r>
            <a:r>
              <a:rPr lang="en-US" dirty="0">
                <a:sym typeface="Wingdings" pitchFamily="2" charset="2"/>
              </a:rPr>
              <a:t>2 and 4,5,6,74 (the new 3)</a:t>
            </a:r>
          </a:p>
          <a:p>
            <a:pPr lvl="1"/>
            <a:r>
              <a:rPr lang="en-US" dirty="0">
                <a:sym typeface="Wingdings" pitchFamily="2" charset="2"/>
              </a:rPr>
              <a:t>Node duplication pattern: 01223333</a:t>
            </a:r>
            <a:endParaRPr lang="en-US" dirty="0"/>
          </a:p>
        </p:txBody>
      </p:sp>
      <p:sp>
        <p:nvSpPr>
          <p:cNvPr id="59" name="TextBox 58">
            <a:extLst>
              <a:ext uri="{FF2B5EF4-FFF2-40B4-BE49-F238E27FC236}">
                <a16:creationId xmlns:a16="http://schemas.microsoft.com/office/drawing/2014/main" id="{EFECDF17-DC9A-17CC-D96F-1FF573D10CF4}"/>
              </a:ext>
            </a:extLst>
          </p:cNvPr>
          <p:cNvSpPr txBox="1"/>
          <p:nvPr/>
        </p:nvSpPr>
        <p:spPr>
          <a:xfrm>
            <a:off x="6096000" y="1914717"/>
            <a:ext cx="4953000" cy="923330"/>
          </a:xfrm>
          <a:prstGeom prst="rect">
            <a:avLst/>
          </a:prstGeom>
          <a:noFill/>
        </p:spPr>
        <p:txBody>
          <a:bodyPr wrap="square" rtlCol="0">
            <a:spAutoFit/>
          </a:bodyPr>
          <a:lstStyle/>
          <a:p>
            <a:r>
              <a:rPr lang="en-US" dirty="0"/>
              <a:t>Pyramid as degenerate hex</a:t>
            </a:r>
          </a:p>
          <a:p>
            <a:pPr lvl="1"/>
            <a:r>
              <a:rPr lang="en-US" dirty="0"/>
              <a:t>Collapse </a:t>
            </a:r>
            <a:r>
              <a:rPr lang="en-US" dirty="0">
                <a:sym typeface="Wingdings" pitchFamily="2" charset="2"/>
              </a:rPr>
              <a:t>4,5,6,74</a:t>
            </a:r>
          </a:p>
          <a:p>
            <a:pPr lvl="1"/>
            <a:r>
              <a:rPr lang="en-US" dirty="0">
                <a:sym typeface="Wingdings" pitchFamily="2" charset="2"/>
              </a:rPr>
              <a:t>Node duplication pattern: 01234444</a:t>
            </a:r>
            <a:endParaRPr lang="en-US" dirty="0"/>
          </a:p>
        </p:txBody>
      </p:sp>
      <p:sp>
        <p:nvSpPr>
          <p:cNvPr id="60" name="TextBox 59">
            <a:extLst>
              <a:ext uri="{FF2B5EF4-FFF2-40B4-BE49-F238E27FC236}">
                <a16:creationId xmlns:a16="http://schemas.microsoft.com/office/drawing/2014/main" id="{95D93AAD-C513-3390-D3E5-AEEFEB1BADF3}"/>
              </a:ext>
            </a:extLst>
          </p:cNvPr>
          <p:cNvSpPr txBox="1"/>
          <p:nvPr/>
        </p:nvSpPr>
        <p:spPr>
          <a:xfrm>
            <a:off x="6096000" y="649185"/>
            <a:ext cx="4953000" cy="923330"/>
          </a:xfrm>
          <a:prstGeom prst="rect">
            <a:avLst/>
          </a:prstGeom>
          <a:noFill/>
        </p:spPr>
        <p:txBody>
          <a:bodyPr wrap="square" rtlCol="0">
            <a:spAutoFit/>
          </a:bodyPr>
          <a:lstStyle/>
          <a:p>
            <a:r>
              <a:rPr lang="en-US" dirty="0"/>
              <a:t>Wedge/Prism as degenerate hex</a:t>
            </a:r>
          </a:p>
          <a:p>
            <a:pPr lvl="1"/>
            <a:r>
              <a:rPr lang="en-US" dirty="0"/>
              <a:t>Collapse </a:t>
            </a:r>
            <a:r>
              <a:rPr lang="en-US" dirty="0">
                <a:sym typeface="Wingdings" pitchFamily="2" charset="2"/>
              </a:rPr>
              <a:t>74 and 65</a:t>
            </a:r>
          </a:p>
          <a:p>
            <a:pPr lvl="1"/>
            <a:r>
              <a:rPr lang="en-US" dirty="0">
                <a:sym typeface="Wingdings" pitchFamily="2" charset="2"/>
              </a:rPr>
              <a:t>Node duplication pattern: 01234554</a:t>
            </a:r>
            <a:endParaRPr lang="en-US" dirty="0"/>
          </a:p>
        </p:txBody>
      </p:sp>
    </p:spTree>
    <p:extLst>
      <p:ext uri="{BB962C8B-B14F-4D97-AF65-F5344CB8AC3E}">
        <p14:creationId xmlns:p14="http://schemas.microsoft.com/office/powerpoint/2010/main" val="2657808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7898A6-1CBC-A4E4-A4A9-9BD495C15AA7}"/>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F8A60AE6-96B9-BA9E-C006-375E2BD3C762}"/>
              </a:ext>
            </a:extLst>
          </p:cNvPr>
          <p:cNvCxnSpPr>
            <a:cxnSpLocks/>
          </p:cNvCxnSpPr>
          <p:nvPr/>
        </p:nvCxnSpPr>
        <p:spPr>
          <a:xfrm>
            <a:off x="609600" y="3429000"/>
            <a:ext cx="18288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79A40436-4394-C585-D3D3-CA6D573B0B49}"/>
              </a:ext>
            </a:extLst>
          </p:cNvPr>
          <p:cNvCxnSpPr>
            <a:cxnSpLocks/>
          </p:cNvCxnSpPr>
          <p:nvPr/>
        </p:nvCxnSpPr>
        <p:spPr>
          <a:xfrm>
            <a:off x="1524000" y="685797"/>
            <a:ext cx="18288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4F096438-8474-E855-268B-9A6480699AE2}"/>
              </a:ext>
            </a:extLst>
          </p:cNvPr>
          <p:cNvCxnSpPr>
            <a:cxnSpLocks/>
          </p:cNvCxnSpPr>
          <p:nvPr/>
        </p:nvCxnSpPr>
        <p:spPr>
          <a:xfrm>
            <a:off x="1524000" y="2514600"/>
            <a:ext cx="1828800" cy="0"/>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C3C0B26E-CA09-8ED7-C0DA-6E002E547032}"/>
              </a:ext>
            </a:extLst>
          </p:cNvPr>
          <p:cNvCxnSpPr>
            <a:cxnSpLocks/>
          </p:cNvCxnSpPr>
          <p:nvPr/>
        </p:nvCxnSpPr>
        <p:spPr>
          <a:xfrm flipV="1">
            <a:off x="609600" y="685797"/>
            <a:ext cx="918418" cy="274320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F3EC3E7-245D-9F2F-854D-91881C704128}"/>
              </a:ext>
            </a:extLst>
          </p:cNvPr>
          <p:cNvCxnSpPr>
            <a:cxnSpLocks/>
          </p:cNvCxnSpPr>
          <p:nvPr/>
        </p:nvCxnSpPr>
        <p:spPr>
          <a:xfrm flipV="1">
            <a:off x="2438400" y="685795"/>
            <a:ext cx="908870" cy="274320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F038C2D1-0E38-B06A-0F2B-BE614D41534E}"/>
              </a:ext>
            </a:extLst>
          </p:cNvPr>
          <p:cNvCxnSpPr>
            <a:cxnSpLocks/>
          </p:cNvCxnSpPr>
          <p:nvPr/>
        </p:nvCxnSpPr>
        <p:spPr>
          <a:xfrm flipV="1">
            <a:off x="3352800" y="685800"/>
            <a:ext cx="0" cy="18288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A53FF965-019B-2881-C6E1-CFF5BAAB1278}"/>
              </a:ext>
            </a:extLst>
          </p:cNvPr>
          <p:cNvCxnSpPr/>
          <p:nvPr/>
        </p:nvCxnSpPr>
        <p:spPr>
          <a:xfrm flipV="1">
            <a:off x="2438400" y="2514600"/>
            <a:ext cx="914400" cy="9144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D561893F-8E83-377D-3024-D5819A7A0744}"/>
              </a:ext>
            </a:extLst>
          </p:cNvPr>
          <p:cNvCxnSpPr/>
          <p:nvPr/>
        </p:nvCxnSpPr>
        <p:spPr>
          <a:xfrm flipV="1">
            <a:off x="609599" y="2514598"/>
            <a:ext cx="914400" cy="914400"/>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A49DACEE-A62B-CAA5-1405-2EB804937C67}"/>
              </a:ext>
            </a:extLst>
          </p:cNvPr>
          <p:cNvCxnSpPr>
            <a:cxnSpLocks/>
          </p:cNvCxnSpPr>
          <p:nvPr/>
        </p:nvCxnSpPr>
        <p:spPr>
          <a:xfrm flipV="1">
            <a:off x="1523999" y="685799"/>
            <a:ext cx="0" cy="1828800"/>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F7336563-BB37-9256-F3C5-1433574D06A9}"/>
              </a:ext>
            </a:extLst>
          </p:cNvPr>
          <p:cNvSpPr txBox="1"/>
          <p:nvPr/>
        </p:nvSpPr>
        <p:spPr>
          <a:xfrm>
            <a:off x="1447808" y="2473867"/>
            <a:ext cx="304794" cy="307777"/>
          </a:xfrm>
          <a:prstGeom prst="rect">
            <a:avLst/>
          </a:prstGeom>
          <a:noFill/>
        </p:spPr>
        <p:txBody>
          <a:bodyPr wrap="square" rtlCol="0">
            <a:spAutoFit/>
          </a:bodyPr>
          <a:lstStyle/>
          <a:p>
            <a:r>
              <a:rPr lang="en-US" sz="1400" dirty="0"/>
              <a:t>0</a:t>
            </a:r>
          </a:p>
        </p:txBody>
      </p:sp>
      <p:sp>
        <p:nvSpPr>
          <p:cNvPr id="22" name="TextBox 21">
            <a:extLst>
              <a:ext uri="{FF2B5EF4-FFF2-40B4-BE49-F238E27FC236}">
                <a16:creationId xmlns:a16="http://schemas.microsoft.com/office/drawing/2014/main" id="{9BF824ED-4AB6-AA51-9697-3499EA1844EE}"/>
              </a:ext>
            </a:extLst>
          </p:cNvPr>
          <p:cNvSpPr txBox="1"/>
          <p:nvPr/>
        </p:nvSpPr>
        <p:spPr>
          <a:xfrm>
            <a:off x="3208868" y="2473867"/>
            <a:ext cx="304794" cy="307777"/>
          </a:xfrm>
          <a:prstGeom prst="rect">
            <a:avLst/>
          </a:prstGeom>
          <a:noFill/>
        </p:spPr>
        <p:txBody>
          <a:bodyPr wrap="square" rtlCol="0">
            <a:spAutoFit/>
          </a:bodyPr>
          <a:lstStyle/>
          <a:p>
            <a:r>
              <a:rPr lang="en-US" sz="1400" dirty="0"/>
              <a:t>1</a:t>
            </a:r>
          </a:p>
        </p:txBody>
      </p:sp>
      <p:sp>
        <p:nvSpPr>
          <p:cNvPr id="23" name="TextBox 22">
            <a:extLst>
              <a:ext uri="{FF2B5EF4-FFF2-40B4-BE49-F238E27FC236}">
                <a16:creationId xmlns:a16="http://schemas.microsoft.com/office/drawing/2014/main" id="{15ECA39A-6803-195C-116A-C9EDD03C0315}"/>
              </a:ext>
            </a:extLst>
          </p:cNvPr>
          <p:cNvSpPr txBox="1"/>
          <p:nvPr/>
        </p:nvSpPr>
        <p:spPr>
          <a:xfrm>
            <a:off x="2362209" y="3332201"/>
            <a:ext cx="304794" cy="307777"/>
          </a:xfrm>
          <a:prstGeom prst="rect">
            <a:avLst/>
          </a:prstGeom>
          <a:noFill/>
        </p:spPr>
        <p:txBody>
          <a:bodyPr wrap="square" rtlCol="0">
            <a:spAutoFit/>
          </a:bodyPr>
          <a:lstStyle/>
          <a:p>
            <a:r>
              <a:rPr lang="en-US" sz="1400" dirty="0"/>
              <a:t>2</a:t>
            </a:r>
          </a:p>
        </p:txBody>
      </p:sp>
      <p:sp>
        <p:nvSpPr>
          <p:cNvPr id="24" name="TextBox 23">
            <a:extLst>
              <a:ext uri="{FF2B5EF4-FFF2-40B4-BE49-F238E27FC236}">
                <a16:creationId xmlns:a16="http://schemas.microsoft.com/office/drawing/2014/main" id="{E6191DA3-6018-E706-1B3A-908DC657BF25}"/>
              </a:ext>
            </a:extLst>
          </p:cNvPr>
          <p:cNvSpPr txBox="1"/>
          <p:nvPr/>
        </p:nvSpPr>
        <p:spPr>
          <a:xfrm>
            <a:off x="533400" y="3340668"/>
            <a:ext cx="304794" cy="307777"/>
          </a:xfrm>
          <a:prstGeom prst="rect">
            <a:avLst/>
          </a:prstGeom>
          <a:noFill/>
        </p:spPr>
        <p:txBody>
          <a:bodyPr wrap="square" rtlCol="0">
            <a:spAutoFit/>
          </a:bodyPr>
          <a:lstStyle/>
          <a:p>
            <a:r>
              <a:rPr lang="en-US" sz="1400" dirty="0"/>
              <a:t>3</a:t>
            </a:r>
          </a:p>
        </p:txBody>
      </p:sp>
      <p:sp>
        <p:nvSpPr>
          <p:cNvPr id="25" name="TextBox 24">
            <a:extLst>
              <a:ext uri="{FF2B5EF4-FFF2-40B4-BE49-F238E27FC236}">
                <a16:creationId xmlns:a16="http://schemas.microsoft.com/office/drawing/2014/main" id="{5A98C495-26F0-E9AA-2A01-AE396D2195B8}"/>
              </a:ext>
            </a:extLst>
          </p:cNvPr>
          <p:cNvSpPr txBox="1"/>
          <p:nvPr/>
        </p:nvSpPr>
        <p:spPr>
          <a:xfrm>
            <a:off x="1475104" y="626291"/>
            <a:ext cx="304794" cy="307777"/>
          </a:xfrm>
          <a:prstGeom prst="rect">
            <a:avLst/>
          </a:prstGeom>
          <a:noFill/>
        </p:spPr>
        <p:txBody>
          <a:bodyPr wrap="square" rtlCol="0">
            <a:spAutoFit/>
          </a:bodyPr>
          <a:lstStyle/>
          <a:p>
            <a:r>
              <a:rPr lang="en-US" sz="1400" dirty="0"/>
              <a:t>4</a:t>
            </a:r>
          </a:p>
        </p:txBody>
      </p:sp>
      <p:sp>
        <p:nvSpPr>
          <p:cNvPr id="26" name="TextBox 25">
            <a:extLst>
              <a:ext uri="{FF2B5EF4-FFF2-40B4-BE49-F238E27FC236}">
                <a16:creationId xmlns:a16="http://schemas.microsoft.com/office/drawing/2014/main" id="{AB3AA5D1-0361-26D3-C6B3-CAA4C2803A78}"/>
              </a:ext>
            </a:extLst>
          </p:cNvPr>
          <p:cNvSpPr txBox="1"/>
          <p:nvPr/>
        </p:nvSpPr>
        <p:spPr>
          <a:xfrm>
            <a:off x="3300331" y="612865"/>
            <a:ext cx="304794" cy="307777"/>
          </a:xfrm>
          <a:prstGeom prst="rect">
            <a:avLst/>
          </a:prstGeom>
          <a:noFill/>
        </p:spPr>
        <p:txBody>
          <a:bodyPr wrap="square" rtlCol="0">
            <a:spAutoFit/>
          </a:bodyPr>
          <a:lstStyle/>
          <a:p>
            <a:r>
              <a:rPr lang="en-US" sz="1400" dirty="0"/>
              <a:t>5</a:t>
            </a:r>
          </a:p>
        </p:txBody>
      </p:sp>
      <p:sp>
        <p:nvSpPr>
          <p:cNvPr id="39" name="TextBox 38">
            <a:extLst>
              <a:ext uri="{FF2B5EF4-FFF2-40B4-BE49-F238E27FC236}">
                <a16:creationId xmlns:a16="http://schemas.microsoft.com/office/drawing/2014/main" id="{35ACCDAA-91FC-DF52-78B7-F124A828A4DA}"/>
              </a:ext>
            </a:extLst>
          </p:cNvPr>
          <p:cNvSpPr txBox="1"/>
          <p:nvPr/>
        </p:nvSpPr>
        <p:spPr>
          <a:xfrm>
            <a:off x="1932478" y="2406875"/>
            <a:ext cx="141368" cy="215444"/>
          </a:xfrm>
          <a:prstGeom prst="rect">
            <a:avLst/>
          </a:prstGeom>
          <a:solidFill>
            <a:schemeClr val="tx1"/>
          </a:solidFill>
        </p:spPr>
        <p:txBody>
          <a:bodyPr wrap="square" lIns="0" tIns="0" rIns="0" bIns="0" rtlCol="0">
            <a:spAutoFit/>
          </a:bodyPr>
          <a:lstStyle/>
          <a:p>
            <a:pPr algn="ctr"/>
            <a:r>
              <a:rPr lang="en-US" sz="1400" dirty="0">
                <a:solidFill>
                  <a:schemeClr val="bg1"/>
                </a:solidFill>
              </a:rPr>
              <a:t>0</a:t>
            </a:r>
            <a:endParaRPr lang="en-US" dirty="0">
              <a:solidFill>
                <a:schemeClr val="bg1"/>
              </a:solidFill>
            </a:endParaRPr>
          </a:p>
        </p:txBody>
      </p:sp>
      <p:sp>
        <p:nvSpPr>
          <p:cNvPr id="42" name="TextBox 41">
            <a:extLst>
              <a:ext uri="{FF2B5EF4-FFF2-40B4-BE49-F238E27FC236}">
                <a16:creationId xmlns:a16="http://schemas.microsoft.com/office/drawing/2014/main" id="{BD5118DD-74D2-94E5-4EFE-F8BA6EFE5C95}"/>
              </a:ext>
            </a:extLst>
          </p:cNvPr>
          <p:cNvSpPr txBox="1"/>
          <p:nvPr/>
        </p:nvSpPr>
        <p:spPr>
          <a:xfrm>
            <a:off x="1172788" y="2673922"/>
            <a:ext cx="141368" cy="215444"/>
          </a:xfrm>
          <a:prstGeom prst="rect">
            <a:avLst/>
          </a:prstGeom>
          <a:solidFill>
            <a:schemeClr val="tx1"/>
          </a:solidFill>
        </p:spPr>
        <p:txBody>
          <a:bodyPr wrap="square" lIns="0" tIns="0" rIns="0" bIns="0" rtlCol="0">
            <a:spAutoFit/>
          </a:bodyPr>
          <a:lstStyle/>
          <a:p>
            <a:pPr algn="ctr"/>
            <a:r>
              <a:rPr lang="en-US" sz="1400" dirty="0">
                <a:solidFill>
                  <a:schemeClr val="bg1"/>
                </a:solidFill>
              </a:rPr>
              <a:t>1</a:t>
            </a:r>
            <a:endParaRPr lang="en-US" dirty="0">
              <a:solidFill>
                <a:schemeClr val="bg1"/>
              </a:solidFill>
            </a:endParaRPr>
          </a:p>
        </p:txBody>
      </p:sp>
      <p:sp>
        <p:nvSpPr>
          <p:cNvPr id="43" name="TextBox 42">
            <a:extLst>
              <a:ext uri="{FF2B5EF4-FFF2-40B4-BE49-F238E27FC236}">
                <a16:creationId xmlns:a16="http://schemas.microsoft.com/office/drawing/2014/main" id="{3092C359-0F35-D9F1-C4AF-F86D13C6E808}"/>
              </a:ext>
            </a:extLst>
          </p:cNvPr>
          <p:cNvSpPr txBox="1"/>
          <p:nvPr/>
        </p:nvSpPr>
        <p:spPr>
          <a:xfrm>
            <a:off x="1458837" y="1979532"/>
            <a:ext cx="141368" cy="215444"/>
          </a:xfrm>
          <a:prstGeom prst="rect">
            <a:avLst/>
          </a:prstGeom>
          <a:solidFill>
            <a:schemeClr val="tx1"/>
          </a:solidFill>
        </p:spPr>
        <p:txBody>
          <a:bodyPr wrap="square" lIns="0" tIns="0" rIns="0" bIns="0" rtlCol="0">
            <a:spAutoFit/>
          </a:bodyPr>
          <a:lstStyle/>
          <a:p>
            <a:pPr algn="ctr"/>
            <a:r>
              <a:rPr lang="en-US" sz="1400" dirty="0">
                <a:solidFill>
                  <a:schemeClr val="bg1"/>
                </a:solidFill>
              </a:rPr>
              <a:t>2</a:t>
            </a:r>
            <a:endParaRPr lang="en-US" dirty="0">
              <a:solidFill>
                <a:schemeClr val="bg1"/>
              </a:solidFill>
            </a:endParaRPr>
          </a:p>
        </p:txBody>
      </p:sp>
      <p:sp>
        <p:nvSpPr>
          <p:cNvPr id="44" name="TextBox 43">
            <a:extLst>
              <a:ext uri="{FF2B5EF4-FFF2-40B4-BE49-F238E27FC236}">
                <a16:creationId xmlns:a16="http://schemas.microsoft.com/office/drawing/2014/main" id="{C3398F6B-F3D0-8AD1-54C0-BE6FAD8317E4}"/>
              </a:ext>
            </a:extLst>
          </p:cNvPr>
          <p:cNvSpPr txBox="1"/>
          <p:nvPr/>
        </p:nvSpPr>
        <p:spPr>
          <a:xfrm>
            <a:off x="2985246" y="2707957"/>
            <a:ext cx="141368" cy="215444"/>
          </a:xfrm>
          <a:prstGeom prst="rect">
            <a:avLst/>
          </a:prstGeom>
          <a:solidFill>
            <a:schemeClr val="tx1"/>
          </a:solidFill>
        </p:spPr>
        <p:txBody>
          <a:bodyPr wrap="square" lIns="0" tIns="0" rIns="0" bIns="0" rtlCol="0">
            <a:spAutoFit/>
          </a:bodyPr>
          <a:lstStyle/>
          <a:p>
            <a:pPr algn="ctr"/>
            <a:r>
              <a:rPr lang="en-US" sz="1400" dirty="0">
                <a:solidFill>
                  <a:schemeClr val="bg1"/>
                </a:solidFill>
              </a:rPr>
              <a:t>3</a:t>
            </a:r>
            <a:endParaRPr lang="en-US" dirty="0">
              <a:solidFill>
                <a:schemeClr val="bg1"/>
              </a:solidFill>
            </a:endParaRPr>
          </a:p>
        </p:txBody>
      </p:sp>
      <p:sp>
        <p:nvSpPr>
          <p:cNvPr id="45" name="TextBox 44">
            <a:extLst>
              <a:ext uri="{FF2B5EF4-FFF2-40B4-BE49-F238E27FC236}">
                <a16:creationId xmlns:a16="http://schemas.microsoft.com/office/drawing/2014/main" id="{62465F43-6099-BDF3-113E-41728F8EE2C4}"/>
              </a:ext>
            </a:extLst>
          </p:cNvPr>
          <p:cNvSpPr txBox="1"/>
          <p:nvPr/>
        </p:nvSpPr>
        <p:spPr>
          <a:xfrm>
            <a:off x="3276596" y="1946458"/>
            <a:ext cx="141368" cy="215444"/>
          </a:xfrm>
          <a:prstGeom prst="rect">
            <a:avLst/>
          </a:prstGeom>
          <a:solidFill>
            <a:schemeClr val="tx1"/>
          </a:solidFill>
        </p:spPr>
        <p:txBody>
          <a:bodyPr wrap="square" lIns="0" tIns="0" rIns="0" bIns="0" rtlCol="0">
            <a:spAutoFit/>
          </a:bodyPr>
          <a:lstStyle/>
          <a:p>
            <a:pPr algn="ctr"/>
            <a:r>
              <a:rPr lang="en-US" sz="1400" dirty="0">
                <a:solidFill>
                  <a:schemeClr val="bg1"/>
                </a:solidFill>
              </a:rPr>
              <a:t>4</a:t>
            </a:r>
            <a:endParaRPr lang="en-US" dirty="0">
              <a:solidFill>
                <a:schemeClr val="bg1"/>
              </a:solidFill>
            </a:endParaRPr>
          </a:p>
        </p:txBody>
      </p:sp>
      <p:sp>
        <p:nvSpPr>
          <p:cNvPr id="46" name="TextBox 45">
            <a:extLst>
              <a:ext uri="{FF2B5EF4-FFF2-40B4-BE49-F238E27FC236}">
                <a16:creationId xmlns:a16="http://schemas.microsoft.com/office/drawing/2014/main" id="{BFF55889-1733-48EE-1719-41061B73BD6B}"/>
              </a:ext>
            </a:extLst>
          </p:cNvPr>
          <p:cNvSpPr txBox="1"/>
          <p:nvPr/>
        </p:nvSpPr>
        <p:spPr>
          <a:xfrm>
            <a:off x="1846118" y="3321274"/>
            <a:ext cx="141368" cy="215444"/>
          </a:xfrm>
          <a:prstGeom prst="rect">
            <a:avLst/>
          </a:prstGeom>
          <a:solidFill>
            <a:schemeClr val="tx1"/>
          </a:solidFill>
        </p:spPr>
        <p:txBody>
          <a:bodyPr wrap="square" lIns="0" tIns="0" rIns="0" bIns="0" rtlCol="0">
            <a:spAutoFit/>
          </a:bodyPr>
          <a:lstStyle/>
          <a:p>
            <a:pPr algn="ctr"/>
            <a:r>
              <a:rPr lang="en-US" sz="1400" dirty="0">
                <a:solidFill>
                  <a:schemeClr val="bg1"/>
                </a:solidFill>
              </a:rPr>
              <a:t>5</a:t>
            </a:r>
            <a:endParaRPr lang="en-US" dirty="0">
              <a:solidFill>
                <a:schemeClr val="bg1"/>
              </a:solidFill>
            </a:endParaRPr>
          </a:p>
        </p:txBody>
      </p:sp>
      <p:sp>
        <p:nvSpPr>
          <p:cNvPr id="47" name="TextBox 46">
            <a:extLst>
              <a:ext uri="{FF2B5EF4-FFF2-40B4-BE49-F238E27FC236}">
                <a16:creationId xmlns:a16="http://schemas.microsoft.com/office/drawing/2014/main" id="{C8E2A419-F84D-A218-269B-71823210ED8C}"/>
              </a:ext>
            </a:extLst>
          </p:cNvPr>
          <p:cNvSpPr txBox="1"/>
          <p:nvPr/>
        </p:nvSpPr>
        <p:spPr>
          <a:xfrm>
            <a:off x="2514627" y="2841744"/>
            <a:ext cx="141368" cy="215444"/>
          </a:xfrm>
          <a:prstGeom prst="rect">
            <a:avLst/>
          </a:prstGeom>
          <a:solidFill>
            <a:schemeClr val="tx1"/>
          </a:solidFill>
        </p:spPr>
        <p:txBody>
          <a:bodyPr wrap="square" lIns="0" tIns="0" rIns="0" bIns="0" rtlCol="0">
            <a:spAutoFit/>
          </a:bodyPr>
          <a:lstStyle/>
          <a:p>
            <a:pPr algn="ctr"/>
            <a:r>
              <a:rPr lang="en-US" sz="1400" dirty="0">
                <a:solidFill>
                  <a:schemeClr val="bg1"/>
                </a:solidFill>
              </a:rPr>
              <a:t>6</a:t>
            </a:r>
            <a:endParaRPr lang="en-US" dirty="0">
              <a:solidFill>
                <a:schemeClr val="bg1"/>
              </a:solidFill>
            </a:endParaRPr>
          </a:p>
        </p:txBody>
      </p:sp>
      <p:sp>
        <p:nvSpPr>
          <p:cNvPr id="48" name="TextBox 47">
            <a:extLst>
              <a:ext uri="{FF2B5EF4-FFF2-40B4-BE49-F238E27FC236}">
                <a16:creationId xmlns:a16="http://schemas.microsoft.com/office/drawing/2014/main" id="{28B8E764-14F3-8B6D-15D6-ACBDA40F710A}"/>
              </a:ext>
            </a:extLst>
          </p:cNvPr>
          <p:cNvSpPr txBox="1"/>
          <p:nvPr/>
        </p:nvSpPr>
        <p:spPr>
          <a:xfrm>
            <a:off x="700304" y="2829606"/>
            <a:ext cx="141368" cy="215444"/>
          </a:xfrm>
          <a:prstGeom prst="rect">
            <a:avLst/>
          </a:prstGeom>
          <a:solidFill>
            <a:schemeClr val="tx1"/>
          </a:solidFill>
        </p:spPr>
        <p:txBody>
          <a:bodyPr wrap="square" lIns="0" tIns="0" rIns="0" bIns="0" rtlCol="0">
            <a:spAutoFit/>
          </a:bodyPr>
          <a:lstStyle/>
          <a:p>
            <a:pPr algn="ctr"/>
            <a:r>
              <a:rPr lang="en-US" sz="1400" dirty="0">
                <a:solidFill>
                  <a:schemeClr val="bg1"/>
                </a:solidFill>
              </a:rPr>
              <a:t>7</a:t>
            </a:r>
            <a:endParaRPr lang="en-US" dirty="0">
              <a:solidFill>
                <a:schemeClr val="bg1"/>
              </a:solidFill>
            </a:endParaRPr>
          </a:p>
        </p:txBody>
      </p:sp>
      <p:sp>
        <p:nvSpPr>
          <p:cNvPr id="49" name="TextBox 48">
            <a:extLst>
              <a:ext uri="{FF2B5EF4-FFF2-40B4-BE49-F238E27FC236}">
                <a16:creationId xmlns:a16="http://schemas.microsoft.com/office/drawing/2014/main" id="{92183AB6-8535-DCE3-B7D1-15DAD902E20A}"/>
              </a:ext>
            </a:extLst>
          </p:cNvPr>
          <p:cNvSpPr txBox="1"/>
          <p:nvPr/>
        </p:nvSpPr>
        <p:spPr>
          <a:xfrm>
            <a:off x="1946616" y="596990"/>
            <a:ext cx="141368" cy="215444"/>
          </a:xfrm>
          <a:prstGeom prst="rect">
            <a:avLst/>
          </a:prstGeom>
          <a:solidFill>
            <a:schemeClr val="tx1"/>
          </a:solidFill>
        </p:spPr>
        <p:txBody>
          <a:bodyPr wrap="square" lIns="0" tIns="0" rIns="0" bIns="0" rtlCol="0">
            <a:spAutoFit/>
          </a:bodyPr>
          <a:lstStyle/>
          <a:p>
            <a:pPr algn="ctr"/>
            <a:r>
              <a:rPr lang="en-US" sz="1400" dirty="0">
                <a:solidFill>
                  <a:schemeClr val="bg1"/>
                </a:solidFill>
              </a:rPr>
              <a:t>8</a:t>
            </a:r>
            <a:endParaRPr lang="en-US" dirty="0">
              <a:solidFill>
                <a:schemeClr val="bg1"/>
              </a:solidFill>
            </a:endParaRPr>
          </a:p>
        </p:txBody>
      </p:sp>
      <p:sp>
        <p:nvSpPr>
          <p:cNvPr id="53" name="TextBox 52">
            <a:extLst>
              <a:ext uri="{FF2B5EF4-FFF2-40B4-BE49-F238E27FC236}">
                <a16:creationId xmlns:a16="http://schemas.microsoft.com/office/drawing/2014/main" id="{AC7F611B-1D0B-6ED8-6E58-63ABE84B526A}"/>
              </a:ext>
            </a:extLst>
          </p:cNvPr>
          <p:cNvSpPr txBox="1"/>
          <p:nvPr/>
        </p:nvSpPr>
        <p:spPr>
          <a:xfrm>
            <a:off x="4834756" y="560215"/>
            <a:ext cx="952890" cy="1895199"/>
          </a:xfrm>
          <a:prstGeom prst="rect">
            <a:avLst/>
          </a:prstGeom>
          <a:noFill/>
        </p:spPr>
        <p:txBody>
          <a:bodyPr wrap="none" rtlCol="0">
            <a:spAutoFit/>
          </a:bodyPr>
          <a:lstStyle/>
          <a:p>
            <a:pPr algn="ctr"/>
            <a:r>
              <a:rPr lang="en-US" u="sng" dirty="0"/>
              <a:t>5 Faces</a:t>
            </a:r>
          </a:p>
          <a:p>
            <a:pPr>
              <a:lnSpc>
                <a:spcPts val="2400"/>
              </a:lnSpc>
            </a:pPr>
            <a:r>
              <a:rPr lang="en-US" dirty="0"/>
              <a:t>0: 0123</a:t>
            </a:r>
          </a:p>
          <a:p>
            <a:pPr>
              <a:lnSpc>
                <a:spcPts val="2400"/>
              </a:lnSpc>
            </a:pPr>
            <a:r>
              <a:rPr lang="en-US" dirty="0"/>
              <a:t>1: 034</a:t>
            </a:r>
          </a:p>
          <a:p>
            <a:pPr>
              <a:lnSpc>
                <a:spcPts val="2400"/>
              </a:lnSpc>
            </a:pPr>
            <a:r>
              <a:rPr lang="en-US" dirty="0"/>
              <a:t>2: 0451</a:t>
            </a:r>
          </a:p>
          <a:p>
            <a:pPr>
              <a:lnSpc>
                <a:spcPts val="2400"/>
              </a:lnSpc>
            </a:pPr>
            <a:r>
              <a:rPr lang="en-US" dirty="0"/>
              <a:t>3: 152</a:t>
            </a:r>
          </a:p>
          <a:p>
            <a:pPr>
              <a:lnSpc>
                <a:spcPts val="2400"/>
              </a:lnSpc>
            </a:pPr>
            <a:r>
              <a:rPr lang="en-US" dirty="0"/>
              <a:t>4: 2543</a:t>
            </a:r>
          </a:p>
        </p:txBody>
      </p:sp>
      <p:sp>
        <p:nvSpPr>
          <p:cNvPr id="56" name="TextBox 55">
            <a:extLst>
              <a:ext uri="{FF2B5EF4-FFF2-40B4-BE49-F238E27FC236}">
                <a16:creationId xmlns:a16="http://schemas.microsoft.com/office/drawing/2014/main" id="{CA3E69E2-2CB0-922F-7583-0FCAF1672EC6}"/>
              </a:ext>
            </a:extLst>
          </p:cNvPr>
          <p:cNvSpPr txBox="1"/>
          <p:nvPr/>
        </p:nvSpPr>
        <p:spPr>
          <a:xfrm>
            <a:off x="609598" y="165217"/>
            <a:ext cx="3657601" cy="369332"/>
          </a:xfrm>
          <a:prstGeom prst="rect">
            <a:avLst/>
          </a:prstGeom>
          <a:noFill/>
        </p:spPr>
        <p:txBody>
          <a:bodyPr wrap="square" rtlCol="0">
            <a:spAutoFit/>
          </a:bodyPr>
          <a:lstStyle/>
          <a:p>
            <a:pPr algn="ctr"/>
            <a:r>
              <a:rPr lang="en-US" dirty="0"/>
              <a:t>6 node Prism/Wedge</a:t>
            </a:r>
          </a:p>
        </p:txBody>
      </p:sp>
      <p:sp>
        <p:nvSpPr>
          <p:cNvPr id="57" name="TextBox 56">
            <a:extLst>
              <a:ext uri="{FF2B5EF4-FFF2-40B4-BE49-F238E27FC236}">
                <a16:creationId xmlns:a16="http://schemas.microsoft.com/office/drawing/2014/main" id="{EBB82286-4C19-C663-E129-2FD50F03C721}"/>
              </a:ext>
            </a:extLst>
          </p:cNvPr>
          <p:cNvSpPr txBox="1"/>
          <p:nvPr/>
        </p:nvSpPr>
        <p:spPr>
          <a:xfrm>
            <a:off x="3830278" y="560215"/>
            <a:ext cx="957250" cy="3126305"/>
          </a:xfrm>
          <a:prstGeom prst="rect">
            <a:avLst/>
          </a:prstGeom>
          <a:noFill/>
        </p:spPr>
        <p:txBody>
          <a:bodyPr wrap="none" rtlCol="0">
            <a:spAutoFit/>
          </a:bodyPr>
          <a:lstStyle/>
          <a:p>
            <a:pPr algn="ctr"/>
            <a:r>
              <a:rPr lang="en-US" u="sng" dirty="0"/>
              <a:t>9 Edges</a:t>
            </a:r>
          </a:p>
          <a:p>
            <a:pPr>
              <a:lnSpc>
                <a:spcPts val="2400"/>
              </a:lnSpc>
            </a:pPr>
            <a:r>
              <a:rPr lang="en-US" dirty="0">
                <a:solidFill>
                  <a:schemeClr val="bg1"/>
                </a:solidFill>
                <a:highlight>
                  <a:srgbClr val="000000"/>
                </a:highlight>
              </a:rPr>
              <a:t>0</a:t>
            </a:r>
            <a:r>
              <a:rPr lang="en-US" dirty="0"/>
              <a:t>: 01</a:t>
            </a:r>
          </a:p>
          <a:p>
            <a:pPr>
              <a:lnSpc>
                <a:spcPts val="2400"/>
              </a:lnSpc>
            </a:pPr>
            <a:r>
              <a:rPr lang="en-US" dirty="0">
                <a:solidFill>
                  <a:schemeClr val="bg1"/>
                </a:solidFill>
                <a:highlight>
                  <a:srgbClr val="000000"/>
                </a:highlight>
              </a:rPr>
              <a:t>1</a:t>
            </a:r>
            <a:r>
              <a:rPr lang="en-US" dirty="0"/>
              <a:t>: 03</a:t>
            </a:r>
          </a:p>
          <a:p>
            <a:pPr>
              <a:lnSpc>
                <a:spcPts val="2400"/>
              </a:lnSpc>
            </a:pPr>
            <a:r>
              <a:rPr lang="en-US" dirty="0">
                <a:solidFill>
                  <a:schemeClr val="bg1"/>
                </a:solidFill>
                <a:highlight>
                  <a:srgbClr val="000000"/>
                </a:highlight>
              </a:rPr>
              <a:t>2</a:t>
            </a:r>
            <a:r>
              <a:rPr lang="en-US" dirty="0"/>
              <a:t>: 04</a:t>
            </a:r>
          </a:p>
          <a:p>
            <a:pPr>
              <a:lnSpc>
                <a:spcPts val="2400"/>
              </a:lnSpc>
            </a:pPr>
            <a:r>
              <a:rPr lang="en-US" dirty="0">
                <a:solidFill>
                  <a:schemeClr val="bg1"/>
                </a:solidFill>
                <a:highlight>
                  <a:srgbClr val="000000"/>
                </a:highlight>
              </a:rPr>
              <a:t>3</a:t>
            </a:r>
            <a:r>
              <a:rPr lang="en-US" dirty="0"/>
              <a:t>: 12</a:t>
            </a:r>
          </a:p>
          <a:p>
            <a:pPr>
              <a:lnSpc>
                <a:spcPts val="2400"/>
              </a:lnSpc>
            </a:pPr>
            <a:r>
              <a:rPr lang="en-US" dirty="0">
                <a:solidFill>
                  <a:schemeClr val="bg1"/>
                </a:solidFill>
                <a:highlight>
                  <a:srgbClr val="000000"/>
                </a:highlight>
              </a:rPr>
              <a:t>4</a:t>
            </a:r>
            <a:r>
              <a:rPr lang="en-US" dirty="0"/>
              <a:t>: 15</a:t>
            </a:r>
          </a:p>
          <a:p>
            <a:pPr>
              <a:lnSpc>
                <a:spcPts val="2400"/>
              </a:lnSpc>
            </a:pPr>
            <a:r>
              <a:rPr lang="en-US" dirty="0">
                <a:solidFill>
                  <a:schemeClr val="bg1"/>
                </a:solidFill>
                <a:highlight>
                  <a:srgbClr val="000000"/>
                </a:highlight>
              </a:rPr>
              <a:t>5</a:t>
            </a:r>
            <a:r>
              <a:rPr lang="en-US" dirty="0"/>
              <a:t>: 23</a:t>
            </a:r>
          </a:p>
          <a:p>
            <a:pPr>
              <a:lnSpc>
                <a:spcPts val="2400"/>
              </a:lnSpc>
            </a:pPr>
            <a:r>
              <a:rPr lang="en-US" dirty="0">
                <a:solidFill>
                  <a:schemeClr val="bg1"/>
                </a:solidFill>
                <a:highlight>
                  <a:srgbClr val="000000"/>
                </a:highlight>
              </a:rPr>
              <a:t>6</a:t>
            </a:r>
            <a:r>
              <a:rPr lang="en-US" dirty="0"/>
              <a:t>: 25</a:t>
            </a:r>
          </a:p>
          <a:p>
            <a:pPr>
              <a:lnSpc>
                <a:spcPts val="2400"/>
              </a:lnSpc>
            </a:pPr>
            <a:r>
              <a:rPr lang="en-US" dirty="0">
                <a:solidFill>
                  <a:schemeClr val="bg1"/>
                </a:solidFill>
                <a:highlight>
                  <a:srgbClr val="000000"/>
                </a:highlight>
              </a:rPr>
              <a:t>7</a:t>
            </a:r>
            <a:r>
              <a:rPr lang="en-US" dirty="0"/>
              <a:t>: 34</a:t>
            </a:r>
          </a:p>
          <a:p>
            <a:pPr>
              <a:lnSpc>
                <a:spcPts val="2400"/>
              </a:lnSpc>
            </a:pPr>
            <a:r>
              <a:rPr lang="en-US" dirty="0">
                <a:solidFill>
                  <a:schemeClr val="bg1"/>
                </a:solidFill>
                <a:highlight>
                  <a:srgbClr val="000000"/>
                </a:highlight>
              </a:rPr>
              <a:t>8</a:t>
            </a:r>
            <a:r>
              <a:rPr lang="en-US" dirty="0"/>
              <a:t>: 45</a:t>
            </a:r>
          </a:p>
        </p:txBody>
      </p:sp>
      <p:sp>
        <p:nvSpPr>
          <p:cNvPr id="29" name="TextBox 28">
            <a:extLst>
              <a:ext uri="{FF2B5EF4-FFF2-40B4-BE49-F238E27FC236}">
                <a16:creationId xmlns:a16="http://schemas.microsoft.com/office/drawing/2014/main" id="{D1396B75-57F0-4A6A-A23B-3D45A4897116}"/>
              </a:ext>
            </a:extLst>
          </p:cNvPr>
          <p:cNvSpPr txBox="1"/>
          <p:nvPr/>
        </p:nvSpPr>
        <p:spPr>
          <a:xfrm>
            <a:off x="6096000" y="676869"/>
            <a:ext cx="4953000" cy="923330"/>
          </a:xfrm>
          <a:prstGeom prst="rect">
            <a:avLst/>
          </a:prstGeom>
          <a:noFill/>
        </p:spPr>
        <p:txBody>
          <a:bodyPr wrap="square" rtlCol="0">
            <a:spAutoFit/>
          </a:bodyPr>
          <a:lstStyle/>
          <a:p>
            <a:r>
              <a:rPr lang="en-US" dirty="0"/>
              <a:t>Wedge/Prism as degenerate hex</a:t>
            </a:r>
          </a:p>
          <a:p>
            <a:pPr lvl="1"/>
            <a:r>
              <a:rPr lang="en-US" dirty="0"/>
              <a:t>Collapse </a:t>
            </a:r>
            <a:r>
              <a:rPr lang="en-US" dirty="0">
                <a:sym typeface="Wingdings" pitchFamily="2" charset="2"/>
              </a:rPr>
              <a:t>74 and 65</a:t>
            </a:r>
          </a:p>
          <a:p>
            <a:pPr lvl="1"/>
            <a:r>
              <a:rPr lang="en-US" dirty="0">
                <a:sym typeface="Wingdings" pitchFamily="2" charset="2"/>
              </a:rPr>
              <a:t>Node duplication pattern: 01234554</a:t>
            </a:r>
            <a:endParaRPr lang="en-US" dirty="0"/>
          </a:p>
        </p:txBody>
      </p:sp>
    </p:spTree>
    <p:extLst>
      <p:ext uri="{BB962C8B-B14F-4D97-AF65-F5344CB8AC3E}">
        <p14:creationId xmlns:p14="http://schemas.microsoft.com/office/powerpoint/2010/main" val="1492424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4F2C18-EDFA-71DD-5FE3-760DA9422000}"/>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5D4E4E2-33C1-BE90-27B5-D60E442E67A0}"/>
              </a:ext>
            </a:extLst>
          </p:cNvPr>
          <p:cNvCxnSpPr>
            <a:cxnSpLocks/>
          </p:cNvCxnSpPr>
          <p:nvPr/>
        </p:nvCxnSpPr>
        <p:spPr>
          <a:xfrm>
            <a:off x="609600" y="3429000"/>
            <a:ext cx="18288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8A15AA2E-B0CE-817E-C8AD-8EFFA844CF2A}"/>
              </a:ext>
            </a:extLst>
          </p:cNvPr>
          <p:cNvCxnSpPr>
            <a:cxnSpLocks/>
          </p:cNvCxnSpPr>
          <p:nvPr/>
        </p:nvCxnSpPr>
        <p:spPr>
          <a:xfrm>
            <a:off x="1524000" y="2514600"/>
            <a:ext cx="1828800" cy="0"/>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3C382115-BAA1-2A23-D58D-771FFF2E13CF}"/>
              </a:ext>
            </a:extLst>
          </p:cNvPr>
          <p:cNvCxnSpPr>
            <a:cxnSpLocks/>
          </p:cNvCxnSpPr>
          <p:nvPr/>
        </p:nvCxnSpPr>
        <p:spPr>
          <a:xfrm flipV="1">
            <a:off x="609600" y="699707"/>
            <a:ext cx="918700" cy="272929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CFE42C0E-38F3-B843-AE9D-AB7798BD3E4E}"/>
              </a:ext>
            </a:extLst>
          </p:cNvPr>
          <p:cNvCxnSpPr>
            <a:cxnSpLocks/>
          </p:cNvCxnSpPr>
          <p:nvPr/>
        </p:nvCxnSpPr>
        <p:spPr>
          <a:xfrm flipH="1" flipV="1">
            <a:off x="1522900" y="708886"/>
            <a:ext cx="915500" cy="272011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C5D64EC-CB3D-BFAD-EE6A-AC375041DBEB}"/>
              </a:ext>
            </a:extLst>
          </p:cNvPr>
          <p:cNvCxnSpPr>
            <a:cxnSpLocks/>
          </p:cNvCxnSpPr>
          <p:nvPr/>
        </p:nvCxnSpPr>
        <p:spPr>
          <a:xfrm flipH="1" flipV="1">
            <a:off x="1522901" y="699708"/>
            <a:ext cx="1829899" cy="181489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142F6D41-A29F-6D68-E024-F76EF8DDCF56}"/>
              </a:ext>
            </a:extLst>
          </p:cNvPr>
          <p:cNvCxnSpPr/>
          <p:nvPr/>
        </p:nvCxnSpPr>
        <p:spPr>
          <a:xfrm flipV="1">
            <a:off x="2438400" y="2514600"/>
            <a:ext cx="914400" cy="9144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86FB6B2D-8676-FBF5-A6A2-A4251C18995A}"/>
              </a:ext>
            </a:extLst>
          </p:cNvPr>
          <p:cNvCxnSpPr/>
          <p:nvPr/>
        </p:nvCxnSpPr>
        <p:spPr>
          <a:xfrm flipV="1">
            <a:off x="609599" y="2514598"/>
            <a:ext cx="914400" cy="914400"/>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D49A5ADD-7ACF-B04F-EF8B-4B2E4F3F430F}"/>
              </a:ext>
            </a:extLst>
          </p:cNvPr>
          <p:cNvCxnSpPr>
            <a:cxnSpLocks/>
          </p:cNvCxnSpPr>
          <p:nvPr/>
        </p:nvCxnSpPr>
        <p:spPr>
          <a:xfrm flipH="1" flipV="1">
            <a:off x="1522902" y="681335"/>
            <a:ext cx="1097" cy="1833264"/>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1E64FC10-C97C-619E-9C0B-C63981DFB7B8}"/>
              </a:ext>
            </a:extLst>
          </p:cNvPr>
          <p:cNvSpPr txBox="1"/>
          <p:nvPr/>
        </p:nvSpPr>
        <p:spPr>
          <a:xfrm>
            <a:off x="1447808" y="2473867"/>
            <a:ext cx="304794" cy="307777"/>
          </a:xfrm>
          <a:prstGeom prst="rect">
            <a:avLst/>
          </a:prstGeom>
          <a:noFill/>
        </p:spPr>
        <p:txBody>
          <a:bodyPr wrap="square" rtlCol="0">
            <a:spAutoFit/>
          </a:bodyPr>
          <a:lstStyle/>
          <a:p>
            <a:r>
              <a:rPr lang="en-US" sz="1400" dirty="0"/>
              <a:t>0</a:t>
            </a:r>
          </a:p>
        </p:txBody>
      </p:sp>
      <p:sp>
        <p:nvSpPr>
          <p:cNvPr id="22" name="TextBox 21">
            <a:extLst>
              <a:ext uri="{FF2B5EF4-FFF2-40B4-BE49-F238E27FC236}">
                <a16:creationId xmlns:a16="http://schemas.microsoft.com/office/drawing/2014/main" id="{8519DBBA-B30C-F9D3-27C0-1B97CEC9BD79}"/>
              </a:ext>
            </a:extLst>
          </p:cNvPr>
          <p:cNvSpPr txBox="1"/>
          <p:nvPr/>
        </p:nvSpPr>
        <p:spPr>
          <a:xfrm>
            <a:off x="3208868" y="2473867"/>
            <a:ext cx="304794" cy="307777"/>
          </a:xfrm>
          <a:prstGeom prst="rect">
            <a:avLst/>
          </a:prstGeom>
          <a:noFill/>
        </p:spPr>
        <p:txBody>
          <a:bodyPr wrap="square" rtlCol="0">
            <a:spAutoFit/>
          </a:bodyPr>
          <a:lstStyle/>
          <a:p>
            <a:r>
              <a:rPr lang="en-US" sz="1400" dirty="0"/>
              <a:t>1</a:t>
            </a:r>
          </a:p>
        </p:txBody>
      </p:sp>
      <p:sp>
        <p:nvSpPr>
          <p:cNvPr id="23" name="TextBox 22">
            <a:extLst>
              <a:ext uri="{FF2B5EF4-FFF2-40B4-BE49-F238E27FC236}">
                <a16:creationId xmlns:a16="http://schemas.microsoft.com/office/drawing/2014/main" id="{82A52AA4-37A6-1D5E-17F2-7923C7C27FA6}"/>
              </a:ext>
            </a:extLst>
          </p:cNvPr>
          <p:cNvSpPr txBox="1"/>
          <p:nvPr/>
        </p:nvSpPr>
        <p:spPr>
          <a:xfrm>
            <a:off x="2362209" y="3332201"/>
            <a:ext cx="304794" cy="307777"/>
          </a:xfrm>
          <a:prstGeom prst="rect">
            <a:avLst/>
          </a:prstGeom>
          <a:noFill/>
        </p:spPr>
        <p:txBody>
          <a:bodyPr wrap="square" rtlCol="0">
            <a:spAutoFit/>
          </a:bodyPr>
          <a:lstStyle/>
          <a:p>
            <a:r>
              <a:rPr lang="en-US" sz="1400" dirty="0"/>
              <a:t>2</a:t>
            </a:r>
          </a:p>
        </p:txBody>
      </p:sp>
      <p:sp>
        <p:nvSpPr>
          <p:cNvPr id="24" name="TextBox 23">
            <a:extLst>
              <a:ext uri="{FF2B5EF4-FFF2-40B4-BE49-F238E27FC236}">
                <a16:creationId xmlns:a16="http://schemas.microsoft.com/office/drawing/2014/main" id="{C68C0205-6D79-26C2-95D5-07430BC22BCE}"/>
              </a:ext>
            </a:extLst>
          </p:cNvPr>
          <p:cNvSpPr txBox="1"/>
          <p:nvPr/>
        </p:nvSpPr>
        <p:spPr>
          <a:xfrm>
            <a:off x="533400" y="3340668"/>
            <a:ext cx="304794" cy="307777"/>
          </a:xfrm>
          <a:prstGeom prst="rect">
            <a:avLst/>
          </a:prstGeom>
          <a:noFill/>
        </p:spPr>
        <p:txBody>
          <a:bodyPr wrap="square" rtlCol="0">
            <a:spAutoFit/>
          </a:bodyPr>
          <a:lstStyle/>
          <a:p>
            <a:r>
              <a:rPr lang="en-US" sz="1400" dirty="0"/>
              <a:t>3</a:t>
            </a:r>
          </a:p>
        </p:txBody>
      </p:sp>
      <p:sp>
        <p:nvSpPr>
          <p:cNvPr id="25" name="TextBox 24">
            <a:extLst>
              <a:ext uri="{FF2B5EF4-FFF2-40B4-BE49-F238E27FC236}">
                <a16:creationId xmlns:a16="http://schemas.microsoft.com/office/drawing/2014/main" id="{7E3DD27F-8303-4EE8-9547-A088C16D3679}"/>
              </a:ext>
            </a:extLst>
          </p:cNvPr>
          <p:cNvSpPr txBox="1"/>
          <p:nvPr/>
        </p:nvSpPr>
        <p:spPr>
          <a:xfrm>
            <a:off x="1290545" y="584306"/>
            <a:ext cx="304794" cy="307777"/>
          </a:xfrm>
          <a:prstGeom prst="rect">
            <a:avLst/>
          </a:prstGeom>
          <a:noFill/>
        </p:spPr>
        <p:txBody>
          <a:bodyPr wrap="square" rtlCol="0">
            <a:spAutoFit/>
          </a:bodyPr>
          <a:lstStyle/>
          <a:p>
            <a:r>
              <a:rPr lang="en-US" sz="1400" dirty="0"/>
              <a:t>4</a:t>
            </a:r>
          </a:p>
        </p:txBody>
      </p:sp>
      <p:sp>
        <p:nvSpPr>
          <p:cNvPr id="39" name="TextBox 38">
            <a:extLst>
              <a:ext uri="{FF2B5EF4-FFF2-40B4-BE49-F238E27FC236}">
                <a16:creationId xmlns:a16="http://schemas.microsoft.com/office/drawing/2014/main" id="{63069517-F38C-34B6-4844-B90627B1AFE5}"/>
              </a:ext>
            </a:extLst>
          </p:cNvPr>
          <p:cNvSpPr txBox="1"/>
          <p:nvPr/>
        </p:nvSpPr>
        <p:spPr>
          <a:xfrm>
            <a:off x="1839832" y="2406875"/>
            <a:ext cx="141368" cy="215444"/>
          </a:xfrm>
          <a:prstGeom prst="rect">
            <a:avLst/>
          </a:prstGeom>
          <a:solidFill>
            <a:schemeClr val="tx1"/>
          </a:solidFill>
        </p:spPr>
        <p:txBody>
          <a:bodyPr wrap="square" lIns="0" tIns="0" rIns="0" bIns="0" rtlCol="0">
            <a:spAutoFit/>
          </a:bodyPr>
          <a:lstStyle/>
          <a:p>
            <a:pPr algn="ctr"/>
            <a:r>
              <a:rPr lang="en-US" sz="1400" dirty="0">
                <a:solidFill>
                  <a:schemeClr val="bg1"/>
                </a:solidFill>
              </a:rPr>
              <a:t>0</a:t>
            </a:r>
            <a:endParaRPr lang="en-US" dirty="0">
              <a:solidFill>
                <a:schemeClr val="bg1"/>
              </a:solidFill>
            </a:endParaRPr>
          </a:p>
        </p:txBody>
      </p:sp>
      <p:sp>
        <p:nvSpPr>
          <p:cNvPr id="42" name="TextBox 41">
            <a:extLst>
              <a:ext uri="{FF2B5EF4-FFF2-40B4-BE49-F238E27FC236}">
                <a16:creationId xmlns:a16="http://schemas.microsoft.com/office/drawing/2014/main" id="{43315D52-1BFE-EB81-A95D-2FE976F75672}"/>
              </a:ext>
            </a:extLst>
          </p:cNvPr>
          <p:cNvSpPr txBox="1"/>
          <p:nvPr/>
        </p:nvSpPr>
        <p:spPr>
          <a:xfrm>
            <a:off x="1172788" y="2673922"/>
            <a:ext cx="141368" cy="215444"/>
          </a:xfrm>
          <a:prstGeom prst="rect">
            <a:avLst/>
          </a:prstGeom>
          <a:solidFill>
            <a:schemeClr val="tx1"/>
          </a:solidFill>
        </p:spPr>
        <p:txBody>
          <a:bodyPr wrap="square" lIns="0" tIns="0" rIns="0" bIns="0" rtlCol="0">
            <a:spAutoFit/>
          </a:bodyPr>
          <a:lstStyle/>
          <a:p>
            <a:pPr algn="ctr"/>
            <a:r>
              <a:rPr lang="en-US" sz="1400" dirty="0">
                <a:solidFill>
                  <a:schemeClr val="bg1"/>
                </a:solidFill>
              </a:rPr>
              <a:t>1</a:t>
            </a:r>
            <a:endParaRPr lang="en-US" dirty="0">
              <a:solidFill>
                <a:schemeClr val="bg1"/>
              </a:solidFill>
            </a:endParaRPr>
          </a:p>
        </p:txBody>
      </p:sp>
      <p:sp>
        <p:nvSpPr>
          <p:cNvPr id="43" name="TextBox 42">
            <a:extLst>
              <a:ext uri="{FF2B5EF4-FFF2-40B4-BE49-F238E27FC236}">
                <a16:creationId xmlns:a16="http://schemas.microsoft.com/office/drawing/2014/main" id="{E08BD97F-65E1-06E2-E703-742E89CB9DD6}"/>
              </a:ext>
            </a:extLst>
          </p:cNvPr>
          <p:cNvSpPr txBox="1"/>
          <p:nvPr/>
        </p:nvSpPr>
        <p:spPr>
          <a:xfrm>
            <a:off x="1458837" y="1979532"/>
            <a:ext cx="141368" cy="215444"/>
          </a:xfrm>
          <a:prstGeom prst="rect">
            <a:avLst/>
          </a:prstGeom>
          <a:solidFill>
            <a:schemeClr val="tx1"/>
          </a:solidFill>
        </p:spPr>
        <p:txBody>
          <a:bodyPr wrap="square" lIns="0" tIns="0" rIns="0" bIns="0" rtlCol="0">
            <a:spAutoFit/>
          </a:bodyPr>
          <a:lstStyle/>
          <a:p>
            <a:pPr algn="ctr"/>
            <a:r>
              <a:rPr lang="en-US" sz="1400" dirty="0">
                <a:solidFill>
                  <a:schemeClr val="bg1"/>
                </a:solidFill>
              </a:rPr>
              <a:t>2</a:t>
            </a:r>
            <a:endParaRPr lang="en-US" dirty="0">
              <a:solidFill>
                <a:schemeClr val="bg1"/>
              </a:solidFill>
            </a:endParaRPr>
          </a:p>
        </p:txBody>
      </p:sp>
      <p:sp>
        <p:nvSpPr>
          <p:cNvPr id="44" name="TextBox 43">
            <a:extLst>
              <a:ext uri="{FF2B5EF4-FFF2-40B4-BE49-F238E27FC236}">
                <a16:creationId xmlns:a16="http://schemas.microsoft.com/office/drawing/2014/main" id="{C98BDCA8-2AE9-3E12-B6C8-94D5BEC1B85D}"/>
              </a:ext>
            </a:extLst>
          </p:cNvPr>
          <p:cNvSpPr txBox="1"/>
          <p:nvPr/>
        </p:nvSpPr>
        <p:spPr>
          <a:xfrm>
            <a:off x="2985246" y="2707957"/>
            <a:ext cx="141368" cy="215444"/>
          </a:xfrm>
          <a:prstGeom prst="rect">
            <a:avLst/>
          </a:prstGeom>
          <a:solidFill>
            <a:schemeClr val="tx1"/>
          </a:solidFill>
        </p:spPr>
        <p:txBody>
          <a:bodyPr wrap="square" lIns="0" tIns="0" rIns="0" bIns="0" rtlCol="0">
            <a:spAutoFit/>
          </a:bodyPr>
          <a:lstStyle/>
          <a:p>
            <a:pPr algn="ctr"/>
            <a:r>
              <a:rPr lang="en-US" sz="1400" dirty="0">
                <a:solidFill>
                  <a:schemeClr val="bg1"/>
                </a:solidFill>
              </a:rPr>
              <a:t>3</a:t>
            </a:r>
            <a:endParaRPr lang="en-US" dirty="0">
              <a:solidFill>
                <a:schemeClr val="bg1"/>
              </a:solidFill>
            </a:endParaRPr>
          </a:p>
        </p:txBody>
      </p:sp>
      <p:sp>
        <p:nvSpPr>
          <p:cNvPr id="45" name="TextBox 44">
            <a:extLst>
              <a:ext uri="{FF2B5EF4-FFF2-40B4-BE49-F238E27FC236}">
                <a16:creationId xmlns:a16="http://schemas.microsoft.com/office/drawing/2014/main" id="{8C783EB5-D4F8-0FC0-AD0C-72D1083AD2C5}"/>
              </a:ext>
            </a:extLst>
          </p:cNvPr>
          <p:cNvSpPr txBox="1"/>
          <p:nvPr/>
        </p:nvSpPr>
        <p:spPr>
          <a:xfrm>
            <a:off x="2893614" y="2070556"/>
            <a:ext cx="141368" cy="215444"/>
          </a:xfrm>
          <a:prstGeom prst="rect">
            <a:avLst/>
          </a:prstGeom>
          <a:solidFill>
            <a:schemeClr val="tx1"/>
          </a:solidFill>
        </p:spPr>
        <p:txBody>
          <a:bodyPr wrap="square" lIns="0" tIns="0" rIns="0" bIns="0" rtlCol="0">
            <a:spAutoFit/>
          </a:bodyPr>
          <a:lstStyle/>
          <a:p>
            <a:pPr algn="ctr"/>
            <a:r>
              <a:rPr lang="en-US" sz="1400" dirty="0">
                <a:solidFill>
                  <a:schemeClr val="bg1"/>
                </a:solidFill>
              </a:rPr>
              <a:t>4</a:t>
            </a:r>
            <a:endParaRPr lang="en-US" dirty="0">
              <a:solidFill>
                <a:schemeClr val="bg1"/>
              </a:solidFill>
            </a:endParaRPr>
          </a:p>
        </p:txBody>
      </p:sp>
      <p:sp>
        <p:nvSpPr>
          <p:cNvPr id="46" name="TextBox 45">
            <a:extLst>
              <a:ext uri="{FF2B5EF4-FFF2-40B4-BE49-F238E27FC236}">
                <a16:creationId xmlns:a16="http://schemas.microsoft.com/office/drawing/2014/main" id="{98BF59EB-F862-4279-34B3-7D7B83ADFB8C}"/>
              </a:ext>
            </a:extLst>
          </p:cNvPr>
          <p:cNvSpPr txBox="1"/>
          <p:nvPr/>
        </p:nvSpPr>
        <p:spPr>
          <a:xfrm>
            <a:off x="1846118" y="3321274"/>
            <a:ext cx="141368" cy="215444"/>
          </a:xfrm>
          <a:prstGeom prst="rect">
            <a:avLst/>
          </a:prstGeom>
          <a:solidFill>
            <a:schemeClr val="tx1"/>
          </a:solidFill>
        </p:spPr>
        <p:txBody>
          <a:bodyPr wrap="square" lIns="0" tIns="0" rIns="0" bIns="0" rtlCol="0">
            <a:spAutoFit/>
          </a:bodyPr>
          <a:lstStyle/>
          <a:p>
            <a:pPr algn="ctr"/>
            <a:r>
              <a:rPr lang="en-US" sz="1400" dirty="0">
                <a:solidFill>
                  <a:schemeClr val="bg1"/>
                </a:solidFill>
              </a:rPr>
              <a:t>5</a:t>
            </a:r>
            <a:endParaRPr lang="en-US" dirty="0">
              <a:solidFill>
                <a:schemeClr val="bg1"/>
              </a:solidFill>
            </a:endParaRPr>
          </a:p>
        </p:txBody>
      </p:sp>
      <p:sp>
        <p:nvSpPr>
          <p:cNvPr id="47" name="TextBox 46">
            <a:extLst>
              <a:ext uri="{FF2B5EF4-FFF2-40B4-BE49-F238E27FC236}">
                <a16:creationId xmlns:a16="http://schemas.microsoft.com/office/drawing/2014/main" id="{108D3245-2B66-8237-1625-A9C72E42D94C}"/>
              </a:ext>
            </a:extLst>
          </p:cNvPr>
          <p:cNvSpPr txBox="1"/>
          <p:nvPr/>
        </p:nvSpPr>
        <p:spPr>
          <a:xfrm>
            <a:off x="2220832" y="2917938"/>
            <a:ext cx="141368" cy="215444"/>
          </a:xfrm>
          <a:prstGeom prst="rect">
            <a:avLst/>
          </a:prstGeom>
          <a:solidFill>
            <a:schemeClr val="tx1"/>
          </a:solidFill>
        </p:spPr>
        <p:txBody>
          <a:bodyPr wrap="square" lIns="0" tIns="0" rIns="0" bIns="0" rtlCol="0">
            <a:spAutoFit/>
          </a:bodyPr>
          <a:lstStyle/>
          <a:p>
            <a:pPr algn="ctr"/>
            <a:r>
              <a:rPr lang="en-US" sz="1400" dirty="0">
                <a:solidFill>
                  <a:schemeClr val="bg1"/>
                </a:solidFill>
              </a:rPr>
              <a:t>6</a:t>
            </a:r>
            <a:endParaRPr lang="en-US" dirty="0">
              <a:solidFill>
                <a:schemeClr val="bg1"/>
              </a:solidFill>
            </a:endParaRPr>
          </a:p>
        </p:txBody>
      </p:sp>
      <p:sp>
        <p:nvSpPr>
          <p:cNvPr id="48" name="TextBox 47">
            <a:extLst>
              <a:ext uri="{FF2B5EF4-FFF2-40B4-BE49-F238E27FC236}">
                <a16:creationId xmlns:a16="http://schemas.microsoft.com/office/drawing/2014/main" id="{349A80FE-EF8A-FCB3-E764-E9A20FAE35B1}"/>
              </a:ext>
            </a:extLst>
          </p:cNvPr>
          <p:cNvSpPr txBox="1"/>
          <p:nvPr/>
        </p:nvSpPr>
        <p:spPr>
          <a:xfrm>
            <a:off x="730535" y="2753292"/>
            <a:ext cx="141368" cy="215444"/>
          </a:xfrm>
          <a:prstGeom prst="rect">
            <a:avLst/>
          </a:prstGeom>
          <a:solidFill>
            <a:schemeClr val="tx1"/>
          </a:solidFill>
        </p:spPr>
        <p:txBody>
          <a:bodyPr wrap="square" lIns="0" tIns="0" rIns="0" bIns="0" rtlCol="0">
            <a:spAutoFit/>
          </a:bodyPr>
          <a:lstStyle/>
          <a:p>
            <a:pPr algn="ctr"/>
            <a:r>
              <a:rPr lang="en-US" sz="1400" dirty="0">
                <a:solidFill>
                  <a:schemeClr val="bg1"/>
                </a:solidFill>
              </a:rPr>
              <a:t>7</a:t>
            </a:r>
            <a:endParaRPr lang="en-US" dirty="0">
              <a:solidFill>
                <a:schemeClr val="bg1"/>
              </a:solidFill>
            </a:endParaRPr>
          </a:p>
        </p:txBody>
      </p:sp>
      <p:sp>
        <p:nvSpPr>
          <p:cNvPr id="53" name="TextBox 52">
            <a:extLst>
              <a:ext uri="{FF2B5EF4-FFF2-40B4-BE49-F238E27FC236}">
                <a16:creationId xmlns:a16="http://schemas.microsoft.com/office/drawing/2014/main" id="{56807A8E-D4BC-D32B-B755-3E80CEB15B13}"/>
              </a:ext>
            </a:extLst>
          </p:cNvPr>
          <p:cNvSpPr txBox="1"/>
          <p:nvPr/>
        </p:nvSpPr>
        <p:spPr>
          <a:xfrm>
            <a:off x="4834756" y="560215"/>
            <a:ext cx="952890" cy="1895199"/>
          </a:xfrm>
          <a:prstGeom prst="rect">
            <a:avLst/>
          </a:prstGeom>
          <a:noFill/>
        </p:spPr>
        <p:txBody>
          <a:bodyPr wrap="none" rtlCol="0">
            <a:spAutoFit/>
          </a:bodyPr>
          <a:lstStyle/>
          <a:p>
            <a:pPr algn="ctr"/>
            <a:r>
              <a:rPr lang="en-US" u="sng" dirty="0"/>
              <a:t>5 Faces</a:t>
            </a:r>
          </a:p>
          <a:p>
            <a:pPr>
              <a:lnSpc>
                <a:spcPts val="2400"/>
              </a:lnSpc>
            </a:pPr>
            <a:r>
              <a:rPr lang="en-US" dirty="0"/>
              <a:t>0: 0123</a:t>
            </a:r>
          </a:p>
          <a:p>
            <a:pPr>
              <a:lnSpc>
                <a:spcPts val="2400"/>
              </a:lnSpc>
            </a:pPr>
            <a:r>
              <a:rPr lang="en-US" dirty="0"/>
              <a:t>1: 034</a:t>
            </a:r>
          </a:p>
          <a:p>
            <a:pPr>
              <a:lnSpc>
                <a:spcPts val="2400"/>
              </a:lnSpc>
            </a:pPr>
            <a:r>
              <a:rPr lang="en-US" dirty="0"/>
              <a:t>2: 041</a:t>
            </a:r>
          </a:p>
          <a:p>
            <a:pPr>
              <a:lnSpc>
                <a:spcPts val="2400"/>
              </a:lnSpc>
            </a:pPr>
            <a:r>
              <a:rPr lang="en-US" dirty="0"/>
              <a:t>3: 142</a:t>
            </a:r>
          </a:p>
          <a:p>
            <a:pPr>
              <a:lnSpc>
                <a:spcPts val="2400"/>
              </a:lnSpc>
            </a:pPr>
            <a:r>
              <a:rPr lang="en-US" dirty="0"/>
              <a:t>4: 243</a:t>
            </a:r>
          </a:p>
        </p:txBody>
      </p:sp>
      <p:sp>
        <p:nvSpPr>
          <p:cNvPr id="56" name="TextBox 55">
            <a:extLst>
              <a:ext uri="{FF2B5EF4-FFF2-40B4-BE49-F238E27FC236}">
                <a16:creationId xmlns:a16="http://schemas.microsoft.com/office/drawing/2014/main" id="{BE78CEB4-6981-745C-7DB7-ACAE800EF340}"/>
              </a:ext>
            </a:extLst>
          </p:cNvPr>
          <p:cNvSpPr txBox="1"/>
          <p:nvPr/>
        </p:nvSpPr>
        <p:spPr>
          <a:xfrm>
            <a:off x="609599" y="137020"/>
            <a:ext cx="3657601" cy="369332"/>
          </a:xfrm>
          <a:prstGeom prst="rect">
            <a:avLst/>
          </a:prstGeom>
          <a:noFill/>
        </p:spPr>
        <p:txBody>
          <a:bodyPr wrap="square" rtlCol="0">
            <a:spAutoFit/>
          </a:bodyPr>
          <a:lstStyle/>
          <a:p>
            <a:pPr algn="ctr"/>
            <a:r>
              <a:rPr lang="en-US" dirty="0"/>
              <a:t>5 node, Pyramid</a:t>
            </a:r>
          </a:p>
        </p:txBody>
      </p:sp>
      <p:sp>
        <p:nvSpPr>
          <p:cNvPr id="57" name="TextBox 56">
            <a:extLst>
              <a:ext uri="{FF2B5EF4-FFF2-40B4-BE49-F238E27FC236}">
                <a16:creationId xmlns:a16="http://schemas.microsoft.com/office/drawing/2014/main" id="{C28E3F8C-8F32-EE02-AC97-F137EFE0E8B5}"/>
              </a:ext>
            </a:extLst>
          </p:cNvPr>
          <p:cNvSpPr txBox="1"/>
          <p:nvPr/>
        </p:nvSpPr>
        <p:spPr>
          <a:xfrm>
            <a:off x="3830278" y="560215"/>
            <a:ext cx="957250" cy="2818528"/>
          </a:xfrm>
          <a:prstGeom prst="rect">
            <a:avLst/>
          </a:prstGeom>
          <a:noFill/>
        </p:spPr>
        <p:txBody>
          <a:bodyPr wrap="none" rtlCol="0">
            <a:spAutoFit/>
          </a:bodyPr>
          <a:lstStyle/>
          <a:p>
            <a:pPr algn="ctr"/>
            <a:r>
              <a:rPr lang="en-US" u="sng" dirty="0"/>
              <a:t>8 Edges</a:t>
            </a:r>
          </a:p>
          <a:p>
            <a:pPr>
              <a:lnSpc>
                <a:spcPts val="2400"/>
              </a:lnSpc>
            </a:pPr>
            <a:r>
              <a:rPr lang="en-US" dirty="0">
                <a:solidFill>
                  <a:schemeClr val="bg1"/>
                </a:solidFill>
                <a:highlight>
                  <a:srgbClr val="000000"/>
                </a:highlight>
              </a:rPr>
              <a:t>0</a:t>
            </a:r>
            <a:r>
              <a:rPr lang="en-US" dirty="0"/>
              <a:t>: 01</a:t>
            </a:r>
          </a:p>
          <a:p>
            <a:pPr>
              <a:lnSpc>
                <a:spcPts val="2400"/>
              </a:lnSpc>
            </a:pPr>
            <a:r>
              <a:rPr lang="en-US" dirty="0">
                <a:solidFill>
                  <a:schemeClr val="bg1"/>
                </a:solidFill>
                <a:highlight>
                  <a:srgbClr val="000000"/>
                </a:highlight>
              </a:rPr>
              <a:t>1</a:t>
            </a:r>
            <a:r>
              <a:rPr lang="en-US" dirty="0"/>
              <a:t>: 03</a:t>
            </a:r>
          </a:p>
          <a:p>
            <a:pPr>
              <a:lnSpc>
                <a:spcPts val="2400"/>
              </a:lnSpc>
            </a:pPr>
            <a:r>
              <a:rPr lang="en-US" dirty="0">
                <a:solidFill>
                  <a:schemeClr val="bg1"/>
                </a:solidFill>
                <a:highlight>
                  <a:srgbClr val="000000"/>
                </a:highlight>
              </a:rPr>
              <a:t>2</a:t>
            </a:r>
            <a:r>
              <a:rPr lang="en-US" dirty="0"/>
              <a:t>: 04</a:t>
            </a:r>
          </a:p>
          <a:p>
            <a:pPr>
              <a:lnSpc>
                <a:spcPts val="2400"/>
              </a:lnSpc>
            </a:pPr>
            <a:r>
              <a:rPr lang="en-US" dirty="0">
                <a:solidFill>
                  <a:schemeClr val="bg1"/>
                </a:solidFill>
                <a:highlight>
                  <a:srgbClr val="000000"/>
                </a:highlight>
              </a:rPr>
              <a:t>3</a:t>
            </a:r>
            <a:r>
              <a:rPr lang="en-US" dirty="0"/>
              <a:t>: 12</a:t>
            </a:r>
          </a:p>
          <a:p>
            <a:pPr>
              <a:lnSpc>
                <a:spcPts val="2400"/>
              </a:lnSpc>
            </a:pPr>
            <a:r>
              <a:rPr lang="en-US" dirty="0">
                <a:solidFill>
                  <a:schemeClr val="bg1"/>
                </a:solidFill>
                <a:highlight>
                  <a:srgbClr val="000000"/>
                </a:highlight>
              </a:rPr>
              <a:t>4</a:t>
            </a:r>
            <a:r>
              <a:rPr lang="en-US" dirty="0"/>
              <a:t>: 14</a:t>
            </a:r>
          </a:p>
          <a:p>
            <a:pPr>
              <a:lnSpc>
                <a:spcPts val="2400"/>
              </a:lnSpc>
            </a:pPr>
            <a:r>
              <a:rPr lang="en-US" dirty="0">
                <a:solidFill>
                  <a:schemeClr val="bg1"/>
                </a:solidFill>
                <a:highlight>
                  <a:srgbClr val="000000"/>
                </a:highlight>
              </a:rPr>
              <a:t>5</a:t>
            </a:r>
            <a:r>
              <a:rPr lang="en-US" dirty="0"/>
              <a:t>: 23</a:t>
            </a:r>
          </a:p>
          <a:p>
            <a:pPr>
              <a:lnSpc>
                <a:spcPts val="2400"/>
              </a:lnSpc>
            </a:pPr>
            <a:r>
              <a:rPr lang="en-US" dirty="0">
                <a:solidFill>
                  <a:schemeClr val="bg1"/>
                </a:solidFill>
                <a:highlight>
                  <a:srgbClr val="000000"/>
                </a:highlight>
              </a:rPr>
              <a:t>6</a:t>
            </a:r>
            <a:r>
              <a:rPr lang="en-US" dirty="0"/>
              <a:t>: 24</a:t>
            </a:r>
          </a:p>
          <a:p>
            <a:pPr>
              <a:lnSpc>
                <a:spcPts val="2400"/>
              </a:lnSpc>
            </a:pPr>
            <a:r>
              <a:rPr lang="en-US" dirty="0">
                <a:solidFill>
                  <a:schemeClr val="bg1"/>
                </a:solidFill>
                <a:highlight>
                  <a:srgbClr val="000000"/>
                </a:highlight>
              </a:rPr>
              <a:t>7</a:t>
            </a:r>
            <a:r>
              <a:rPr lang="en-US" dirty="0"/>
              <a:t>: 34</a:t>
            </a:r>
          </a:p>
        </p:txBody>
      </p:sp>
      <p:sp>
        <p:nvSpPr>
          <p:cNvPr id="11" name="TextBox 10">
            <a:extLst>
              <a:ext uri="{FF2B5EF4-FFF2-40B4-BE49-F238E27FC236}">
                <a16:creationId xmlns:a16="http://schemas.microsoft.com/office/drawing/2014/main" id="{00C8B79D-534C-E850-FE2A-5A252DC64DC3}"/>
              </a:ext>
            </a:extLst>
          </p:cNvPr>
          <p:cNvSpPr txBox="1"/>
          <p:nvPr/>
        </p:nvSpPr>
        <p:spPr>
          <a:xfrm>
            <a:off x="6096000" y="681335"/>
            <a:ext cx="4953000" cy="923330"/>
          </a:xfrm>
          <a:prstGeom prst="rect">
            <a:avLst/>
          </a:prstGeom>
          <a:noFill/>
        </p:spPr>
        <p:txBody>
          <a:bodyPr wrap="square" rtlCol="0">
            <a:spAutoFit/>
          </a:bodyPr>
          <a:lstStyle/>
          <a:p>
            <a:r>
              <a:rPr lang="en-US" dirty="0"/>
              <a:t>Pyramid as degenerate hex</a:t>
            </a:r>
          </a:p>
          <a:p>
            <a:pPr lvl="1"/>
            <a:r>
              <a:rPr lang="en-US" dirty="0"/>
              <a:t>Collapse </a:t>
            </a:r>
            <a:r>
              <a:rPr lang="en-US" dirty="0">
                <a:sym typeface="Wingdings" pitchFamily="2" charset="2"/>
              </a:rPr>
              <a:t>4,5,6,74</a:t>
            </a:r>
          </a:p>
          <a:p>
            <a:pPr lvl="1"/>
            <a:r>
              <a:rPr lang="en-US" dirty="0">
                <a:sym typeface="Wingdings" pitchFamily="2" charset="2"/>
              </a:rPr>
              <a:t>Node duplication pattern: 01234444</a:t>
            </a:r>
            <a:endParaRPr lang="en-US" dirty="0"/>
          </a:p>
        </p:txBody>
      </p:sp>
    </p:spTree>
    <p:extLst>
      <p:ext uri="{BB962C8B-B14F-4D97-AF65-F5344CB8AC3E}">
        <p14:creationId xmlns:p14="http://schemas.microsoft.com/office/powerpoint/2010/main" val="3704189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7FBD32-2DF2-935E-454F-F0E7DE378765}"/>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E324F77-4AC9-88E5-A367-36E6A0930271}"/>
              </a:ext>
            </a:extLst>
          </p:cNvPr>
          <p:cNvCxnSpPr>
            <a:cxnSpLocks/>
          </p:cNvCxnSpPr>
          <p:nvPr/>
        </p:nvCxnSpPr>
        <p:spPr>
          <a:xfrm>
            <a:off x="1522488" y="2514597"/>
            <a:ext cx="915912" cy="91440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60FE1054-E7C9-DC82-B4D6-A41134E6A986}"/>
              </a:ext>
            </a:extLst>
          </p:cNvPr>
          <p:cNvCxnSpPr>
            <a:cxnSpLocks/>
          </p:cNvCxnSpPr>
          <p:nvPr/>
        </p:nvCxnSpPr>
        <p:spPr>
          <a:xfrm>
            <a:off x="1524000" y="2514600"/>
            <a:ext cx="1828800" cy="0"/>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F6126627-908A-1FD7-EA5F-5A6B7A295351}"/>
              </a:ext>
            </a:extLst>
          </p:cNvPr>
          <p:cNvCxnSpPr>
            <a:cxnSpLocks/>
          </p:cNvCxnSpPr>
          <p:nvPr/>
        </p:nvCxnSpPr>
        <p:spPr>
          <a:xfrm flipV="1">
            <a:off x="2438400" y="1600199"/>
            <a:ext cx="0" cy="182880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733159E3-BB83-7F4E-D10C-80940045F38D}"/>
              </a:ext>
            </a:extLst>
          </p:cNvPr>
          <p:cNvCxnSpPr>
            <a:cxnSpLocks/>
          </p:cNvCxnSpPr>
          <p:nvPr/>
        </p:nvCxnSpPr>
        <p:spPr>
          <a:xfrm flipH="1" flipV="1">
            <a:off x="2437644" y="1600199"/>
            <a:ext cx="915156" cy="91440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7E8EB84E-D8BA-4394-5A2D-304C91945C26}"/>
              </a:ext>
            </a:extLst>
          </p:cNvPr>
          <p:cNvCxnSpPr/>
          <p:nvPr/>
        </p:nvCxnSpPr>
        <p:spPr>
          <a:xfrm flipV="1">
            <a:off x="2438400" y="2514600"/>
            <a:ext cx="914400" cy="9144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B45AF92B-7E62-0315-0ABF-F69C8145C5CA}"/>
              </a:ext>
            </a:extLst>
          </p:cNvPr>
          <p:cNvCxnSpPr>
            <a:cxnSpLocks/>
          </p:cNvCxnSpPr>
          <p:nvPr/>
        </p:nvCxnSpPr>
        <p:spPr>
          <a:xfrm flipV="1">
            <a:off x="1523999" y="1600199"/>
            <a:ext cx="913645" cy="914400"/>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829AABDC-23BB-E398-A378-C65511E1157C}"/>
              </a:ext>
            </a:extLst>
          </p:cNvPr>
          <p:cNvSpPr txBox="1"/>
          <p:nvPr/>
        </p:nvSpPr>
        <p:spPr>
          <a:xfrm>
            <a:off x="1310176" y="2360708"/>
            <a:ext cx="304794" cy="307777"/>
          </a:xfrm>
          <a:prstGeom prst="rect">
            <a:avLst/>
          </a:prstGeom>
          <a:noFill/>
        </p:spPr>
        <p:txBody>
          <a:bodyPr wrap="square" rtlCol="0">
            <a:spAutoFit/>
          </a:bodyPr>
          <a:lstStyle/>
          <a:p>
            <a:r>
              <a:rPr lang="en-US" sz="1400" dirty="0"/>
              <a:t>0</a:t>
            </a:r>
          </a:p>
        </p:txBody>
      </p:sp>
      <p:sp>
        <p:nvSpPr>
          <p:cNvPr id="22" name="TextBox 21">
            <a:extLst>
              <a:ext uri="{FF2B5EF4-FFF2-40B4-BE49-F238E27FC236}">
                <a16:creationId xmlns:a16="http://schemas.microsoft.com/office/drawing/2014/main" id="{8BF3CCF5-6FFD-C1C7-35F3-CD0A621937FF}"/>
              </a:ext>
            </a:extLst>
          </p:cNvPr>
          <p:cNvSpPr txBox="1"/>
          <p:nvPr/>
        </p:nvSpPr>
        <p:spPr>
          <a:xfrm>
            <a:off x="3208868" y="2473867"/>
            <a:ext cx="304794" cy="307777"/>
          </a:xfrm>
          <a:prstGeom prst="rect">
            <a:avLst/>
          </a:prstGeom>
          <a:noFill/>
        </p:spPr>
        <p:txBody>
          <a:bodyPr wrap="square" rtlCol="0">
            <a:spAutoFit/>
          </a:bodyPr>
          <a:lstStyle/>
          <a:p>
            <a:r>
              <a:rPr lang="en-US" sz="1400" dirty="0"/>
              <a:t>1</a:t>
            </a:r>
          </a:p>
        </p:txBody>
      </p:sp>
      <p:sp>
        <p:nvSpPr>
          <p:cNvPr id="23" name="TextBox 22">
            <a:extLst>
              <a:ext uri="{FF2B5EF4-FFF2-40B4-BE49-F238E27FC236}">
                <a16:creationId xmlns:a16="http://schemas.microsoft.com/office/drawing/2014/main" id="{6A18986C-EEB6-FF75-E8F9-87C1E8F6D057}"/>
              </a:ext>
            </a:extLst>
          </p:cNvPr>
          <p:cNvSpPr txBox="1"/>
          <p:nvPr/>
        </p:nvSpPr>
        <p:spPr>
          <a:xfrm>
            <a:off x="2362209" y="3332201"/>
            <a:ext cx="304794" cy="307777"/>
          </a:xfrm>
          <a:prstGeom prst="rect">
            <a:avLst/>
          </a:prstGeom>
          <a:noFill/>
        </p:spPr>
        <p:txBody>
          <a:bodyPr wrap="square" rtlCol="0">
            <a:spAutoFit/>
          </a:bodyPr>
          <a:lstStyle/>
          <a:p>
            <a:r>
              <a:rPr lang="en-US" sz="1400" dirty="0"/>
              <a:t>2</a:t>
            </a:r>
          </a:p>
        </p:txBody>
      </p:sp>
      <p:sp>
        <p:nvSpPr>
          <p:cNvPr id="24" name="TextBox 23">
            <a:extLst>
              <a:ext uri="{FF2B5EF4-FFF2-40B4-BE49-F238E27FC236}">
                <a16:creationId xmlns:a16="http://schemas.microsoft.com/office/drawing/2014/main" id="{DF0DE820-693C-BF33-5D84-13BA80D81674}"/>
              </a:ext>
            </a:extLst>
          </p:cNvPr>
          <p:cNvSpPr txBox="1"/>
          <p:nvPr/>
        </p:nvSpPr>
        <p:spPr>
          <a:xfrm>
            <a:off x="2285960" y="1370286"/>
            <a:ext cx="304794" cy="307777"/>
          </a:xfrm>
          <a:prstGeom prst="rect">
            <a:avLst/>
          </a:prstGeom>
          <a:noFill/>
        </p:spPr>
        <p:txBody>
          <a:bodyPr wrap="square" rtlCol="0">
            <a:spAutoFit/>
          </a:bodyPr>
          <a:lstStyle/>
          <a:p>
            <a:r>
              <a:rPr lang="en-US" sz="1400" dirty="0"/>
              <a:t>3</a:t>
            </a:r>
          </a:p>
        </p:txBody>
      </p:sp>
      <p:sp>
        <p:nvSpPr>
          <p:cNvPr id="39" name="TextBox 38">
            <a:extLst>
              <a:ext uri="{FF2B5EF4-FFF2-40B4-BE49-F238E27FC236}">
                <a16:creationId xmlns:a16="http://schemas.microsoft.com/office/drawing/2014/main" id="{8E21911E-9F49-AF8C-DC49-E1B9B37A6071}"/>
              </a:ext>
            </a:extLst>
          </p:cNvPr>
          <p:cNvSpPr txBox="1"/>
          <p:nvPr/>
        </p:nvSpPr>
        <p:spPr>
          <a:xfrm>
            <a:off x="1932478" y="2406875"/>
            <a:ext cx="141368" cy="215444"/>
          </a:xfrm>
          <a:prstGeom prst="rect">
            <a:avLst/>
          </a:prstGeom>
          <a:solidFill>
            <a:schemeClr val="tx1"/>
          </a:solidFill>
        </p:spPr>
        <p:txBody>
          <a:bodyPr wrap="square" lIns="0" tIns="0" rIns="0" bIns="0" rtlCol="0">
            <a:spAutoFit/>
          </a:bodyPr>
          <a:lstStyle/>
          <a:p>
            <a:pPr algn="ctr"/>
            <a:r>
              <a:rPr lang="en-US" sz="1400" dirty="0">
                <a:solidFill>
                  <a:schemeClr val="bg1"/>
                </a:solidFill>
              </a:rPr>
              <a:t>0</a:t>
            </a:r>
            <a:endParaRPr lang="en-US" dirty="0">
              <a:solidFill>
                <a:schemeClr val="bg1"/>
              </a:solidFill>
            </a:endParaRPr>
          </a:p>
        </p:txBody>
      </p:sp>
      <p:sp>
        <p:nvSpPr>
          <p:cNvPr id="42" name="TextBox 41">
            <a:extLst>
              <a:ext uri="{FF2B5EF4-FFF2-40B4-BE49-F238E27FC236}">
                <a16:creationId xmlns:a16="http://schemas.microsoft.com/office/drawing/2014/main" id="{8DB2A766-A3B4-ECC1-8F2F-D0BE83EB8D86}"/>
              </a:ext>
            </a:extLst>
          </p:cNvPr>
          <p:cNvSpPr txBox="1"/>
          <p:nvPr/>
        </p:nvSpPr>
        <p:spPr>
          <a:xfrm>
            <a:off x="1738218" y="2707955"/>
            <a:ext cx="141368" cy="215444"/>
          </a:xfrm>
          <a:prstGeom prst="rect">
            <a:avLst/>
          </a:prstGeom>
          <a:solidFill>
            <a:schemeClr val="tx1"/>
          </a:solidFill>
        </p:spPr>
        <p:txBody>
          <a:bodyPr wrap="square" lIns="0" tIns="0" rIns="0" bIns="0" rtlCol="0">
            <a:spAutoFit/>
          </a:bodyPr>
          <a:lstStyle/>
          <a:p>
            <a:pPr algn="ctr"/>
            <a:r>
              <a:rPr lang="en-US" sz="1400" dirty="0">
                <a:solidFill>
                  <a:schemeClr val="bg1"/>
                </a:solidFill>
              </a:rPr>
              <a:t>1</a:t>
            </a:r>
            <a:endParaRPr lang="en-US" dirty="0">
              <a:solidFill>
                <a:schemeClr val="bg1"/>
              </a:solidFill>
            </a:endParaRPr>
          </a:p>
        </p:txBody>
      </p:sp>
      <p:sp>
        <p:nvSpPr>
          <p:cNvPr id="43" name="TextBox 42">
            <a:extLst>
              <a:ext uri="{FF2B5EF4-FFF2-40B4-BE49-F238E27FC236}">
                <a16:creationId xmlns:a16="http://schemas.microsoft.com/office/drawing/2014/main" id="{83960D60-B600-475E-B220-32767EEA6531}"/>
              </a:ext>
            </a:extLst>
          </p:cNvPr>
          <p:cNvSpPr txBox="1"/>
          <p:nvPr/>
        </p:nvSpPr>
        <p:spPr>
          <a:xfrm>
            <a:off x="1798568" y="2063343"/>
            <a:ext cx="141368" cy="215444"/>
          </a:xfrm>
          <a:prstGeom prst="rect">
            <a:avLst/>
          </a:prstGeom>
          <a:solidFill>
            <a:schemeClr val="tx1"/>
          </a:solidFill>
        </p:spPr>
        <p:txBody>
          <a:bodyPr wrap="square" lIns="0" tIns="0" rIns="0" bIns="0" rtlCol="0">
            <a:spAutoFit/>
          </a:bodyPr>
          <a:lstStyle/>
          <a:p>
            <a:pPr algn="ctr"/>
            <a:r>
              <a:rPr lang="en-US" sz="1400" dirty="0">
                <a:solidFill>
                  <a:schemeClr val="bg1"/>
                </a:solidFill>
              </a:rPr>
              <a:t>2</a:t>
            </a:r>
            <a:endParaRPr lang="en-US" dirty="0">
              <a:solidFill>
                <a:schemeClr val="bg1"/>
              </a:solidFill>
            </a:endParaRPr>
          </a:p>
        </p:txBody>
      </p:sp>
      <p:sp>
        <p:nvSpPr>
          <p:cNvPr id="44" name="TextBox 43">
            <a:extLst>
              <a:ext uri="{FF2B5EF4-FFF2-40B4-BE49-F238E27FC236}">
                <a16:creationId xmlns:a16="http://schemas.microsoft.com/office/drawing/2014/main" id="{A2304F1E-520B-90A2-B60E-D1480A8212D8}"/>
              </a:ext>
            </a:extLst>
          </p:cNvPr>
          <p:cNvSpPr txBox="1"/>
          <p:nvPr/>
        </p:nvSpPr>
        <p:spPr>
          <a:xfrm>
            <a:off x="2985246" y="2707957"/>
            <a:ext cx="141368" cy="215444"/>
          </a:xfrm>
          <a:prstGeom prst="rect">
            <a:avLst/>
          </a:prstGeom>
          <a:solidFill>
            <a:schemeClr val="tx1"/>
          </a:solidFill>
        </p:spPr>
        <p:txBody>
          <a:bodyPr wrap="square" lIns="0" tIns="0" rIns="0" bIns="0" rtlCol="0">
            <a:spAutoFit/>
          </a:bodyPr>
          <a:lstStyle/>
          <a:p>
            <a:pPr algn="ctr"/>
            <a:r>
              <a:rPr lang="en-US" sz="1400" dirty="0">
                <a:solidFill>
                  <a:schemeClr val="bg1"/>
                </a:solidFill>
              </a:rPr>
              <a:t>3</a:t>
            </a:r>
            <a:endParaRPr lang="en-US" dirty="0">
              <a:solidFill>
                <a:schemeClr val="bg1"/>
              </a:solidFill>
            </a:endParaRPr>
          </a:p>
        </p:txBody>
      </p:sp>
      <p:sp>
        <p:nvSpPr>
          <p:cNvPr id="45" name="TextBox 44">
            <a:extLst>
              <a:ext uri="{FF2B5EF4-FFF2-40B4-BE49-F238E27FC236}">
                <a16:creationId xmlns:a16="http://schemas.microsoft.com/office/drawing/2014/main" id="{2F4A67EC-B572-7C42-A218-EE83B3637F10}"/>
              </a:ext>
            </a:extLst>
          </p:cNvPr>
          <p:cNvSpPr txBox="1"/>
          <p:nvPr/>
        </p:nvSpPr>
        <p:spPr>
          <a:xfrm>
            <a:off x="2999212" y="2092920"/>
            <a:ext cx="141368" cy="215444"/>
          </a:xfrm>
          <a:prstGeom prst="rect">
            <a:avLst/>
          </a:prstGeom>
          <a:solidFill>
            <a:schemeClr val="tx1"/>
          </a:solidFill>
        </p:spPr>
        <p:txBody>
          <a:bodyPr wrap="square" lIns="0" tIns="0" rIns="0" bIns="0" rtlCol="0">
            <a:spAutoFit/>
          </a:bodyPr>
          <a:lstStyle/>
          <a:p>
            <a:pPr algn="ctr"/>
            <a:r>
              <a:rPr lang="en-US" sz="1400" dirty="0">
                <a:solidFill>
                  <a:schemeClr val="bg1"/>
                </a:solidFill>
              </a:rPr>
              <a:t>4</a:t>
            </a:r>
            <a:endParaRPr lang="en-US" dirty="0">
              <a:solidFill>
                <a:schemeClr val="bg1"/>
              </a:solidFill>
            </a:endParaRPr>
          </a:p>
        </p:txBody>
      </p:sp>
      <p:sp>
        <p:nvSpPr>
          <p:cNvPr id="46" name="TextBox 45">
            <a:extLst>
              <a:ext uri="{FF2B5EF4-FFF2-40B4-BE49-F238E27FC236}">
                <a16:creationId xmlns:a16="http://schemas.microsoft.com/office/drawing/2014/main" id="{A50CA7B3-5302-3C7C-5699-CA434C55D1E4}"/>
              </a:ext>
            </a:extLst>
          </p:cNvPr>
          <p:cNvSpPr txBox="1"/>
          <p:nvPr/>
        </p:nvSpPr>
        <p:spPr>
          <a:xfrm>
            <a:off x="2366960" y="2880113"/>
            <a:ext cx="141368" cy="215444"/>
          </a:xfrm>
          <a:prstGeom prst="rect">
            <a:avLst/>
          </a:prstGeom>
          <a:solidFill>
            <a:schemeClr val="tx1"/>
          </a:solidFill>
        </p:spPr>
        <p:txBody>
          <a:bodyPr wrap="square" lIns="0" tIns="0" rIns="0" bIns="0" rtlCol="0">
            <a:spAutoFit/>
          </a:bodyPr>
          <a:lstStyle/>
          <a:p>
            <a:pPr algn="ctr"/>
            <a:r>
              <a:rPr lang="en-US" sz="1400" dirty="0">
                <a:solidFill>
                  <a:schemeClr val="bg1"/>
                </a:solidFill>
              </a:rPr>
              <a:t>5</a:t>
            </a:r>
            <a:endParaRPr lang="en-US" dirty="0">
              <a:solidFill>
                <a:schemeClr val="bg1"/>
              </a:solidFill>
            </a:endParaRPr>
          </a:p>
        </p:txBody>
      </p:sp>
      <p:sp>
        <p:nvSpPr>
          <p:cNvPr id="53" name="TextBox 52">
            <a:extLst>
              <a:ext uri="{FF2B5EF4-FFF2-40B4-BE49-F238E27FC236}">
                <a16:creationId xmlns:a16="http://schemas.microsoft.com/office/drawing/2014/main" id="{8A5D7F50-9B0D-5F98-CCC3-53D6418D597A}"/>
              </a:ext>
            </a:extLst>
          </p:cNvPr>
          <p:cNvSpPr txBox="1"/>
          <p:nvPr/>
        </p:nvSpPr>
        <p:spPr>
          <a:xfrm>
            <a:off x="4834756" y="560215"/>
            <a:ext cx="952890" cy="1587422"/>
          </a:xfrm>
          <a:prstGeom prst="rect">
            <a:avLst/>
          </a:prstGeom>
          <a:noFill/>
        </p:spPr>
        <p:txBody>
          <a:bodyPr wrap="none" rtlCol="0">
            <a:spAutoFit/>
          </a:bodyPr>
          <a:lstStyle/>
          <a:p>
            <a:pPr algn="ctr"/>
            <a:r>
              <a:rPr lang="en-US" u="sng" dirty="0"/>
              <a:t>4 Faces</a:t>
            </a:r>
          </a:p>
          <a:p>
            <a:pPr>
              <a:lnSpc>
                <a:spcPts val="2400"/>
              </a:lnSpc>
            </a:pPr>
            <a:r>
              <a:rPr lang="en-US" dirty="0"/>
              <a:t>0: 012</a:t>
            </a:r>
          </a:p>
          <a:p>
            <a:pPr>
              <a:lnSpc>
                <a:spcPts val="2400"/>
              </a:lnSpc>
            </a:pPr>
            <a:r>
              <a:rPr lang="en-US" dirty="0"/>
              <a:t>1: 023</a:t>
            </a:r>
          </a:p>
          <a:p>
            <a:pPr>
              <a:lnSpc>
                <a:spcPts val="2400"/>
              </a:lnSpc>
            </a:pPr>
            <a:r>
              <a:rPr lang="en-US" dirty="0"/>
              <a:t>2: 031</a:t>
            </a:r>
          </a:p>
          <a:p>
            <a:pPr>
              <a:lnSpc>
                <a:spcPts val="2400"/>
              </a:lnSpc>
            </a:pPr>
            <a:r>
              <a:rPr lang="en-US" dirty="0"/>
              <a:t>3: 132</a:t>
            </a:r>
          </a:p>
        </p:txBody>
      </p:sp>
      <p:sp>
        <p:nvSpPr>
          <p:cNvPr id="56" name="TextBox 55">
            <a:extLst>
              <a:ext uri="{FF2B5EF4-FFF2-40B4-BE49-F238E27FC236}">
                <a16:creationId xmlns:a16="http://schemas.microsoft.com/office/drawing/2014/main" id="{7D584FD6-38A2-6A80-15BE-A05EA73E310F}"/>
              </a:ext>
            </a:extLst>
          </p:cNvPr>
          <p:cNvSpPr txBox="1"/>
          <p:nvPr/>
        </p:nvSpPr>
        <p:spPr>
          <a:xfrm>
            <a:off x="609600" y="137020"/>
            <a:ext cx="3657600" cy="369332"/>
          </a:xfrm>
          <a:prstGeom prst="rect">
            <a:avLst/>
          </a:prstGeom>
          <a:noFill/>
        </p:spPr>
        <p:txBody>
          <a:bodyPr wrap="square" rtlCol="0">
            <a:spAutoFit/>
          </a:bodyPr>
          <a:lstStyle/>
          <a:p>
            <a:pPr algn="ctr"/>
            <a:r>
              <a:rPr lang="en-US" dirty="0"/>
              <a:t>4 node, Tetrahedron</a:t>
            </a:r>
          </a:p>
        </p:txBody>
      </p:sp>
      <p:sp>
        <p:nvSpPr>
          <p:cNvPr id="57" name="TextBox 56">
            <a:extLst>
              <a:ext uri="{FF2B5EF4-FFF2-40B4-BE49-F238E27FC236}">
                <a16:creationId xmlns:a16="http://schemas.microsoft.com/office/drawing/2014/main" id="{567A337C-0B4C-7A08-2DF0-EDA5917C6920}"/>
              </a:ext>
            </a:extLst>
          </p:cNvPr>
          <p:cNvSpPr txBox="1"/>
          <p:nvPr/>
        </p:nvSpPr>
        <p:spPr>
          <a:xfrm>
            <a:off x="3830278" y="560215"/>
            <a:ext cx="957250" cy="2202975"/>
          </a:xfrm>
          <a:prstGeom prst="rect">
            <a:avLst/>
          </a:prstGeom>
          <a:noFill/>
        </p:spPr>
        <p:txBody>
          <a:bodyPr wrap="none" rtlCol="0">
            <a:spAutoFit/>
          </a:bodyPr>
          <a:lstStyle/>
          <a:p>
            <a:pPr algn="ctr"/>
            <a:r>
              <a:rPr lang="en-US" u="sng" dirty="0"/>
              <a:t>6 Edges</a:t>
            </a:r>
          </a:p>
          <a:p>
            <a:pPr>
              <a:lnSpc>
                <a:spcPts val="2400"/>
              </a:lnSpc>
            </a:pPr>
            <a:r>
              <a:rPr lang="en-US" dirty="0">
                <a:solidFill>
                  <a:schemeClr val="bg1"/>
                </a:solidFill>
                <a:highlight>
                  <a:srgbClr val="000000"/>
                </a:highlight>
              </a:rPr>
              <a:t>0</a:t>
            </a:r>
            <a:r>
              <a:rPr lang="en-US" dirty="0"/>
              <a:t>: 01</a:t>
            </a:r>
          </a:p>
          <a:p>
            <a:pPr>
              <a:lnSpc>
                <a:spcPts val="2400"/>
              </a:lnSpc>
            </a:pPr>
            <a:r>
              <a:rPr lang="en-US" dirty="0">
                <a:solidFill>
                  <a:schemeClr val="bg1"/>
                </a:solidFill>
                <a:highlight>
                  <a:srgbClr val="000000"/>
                </a:highlight>
              </a:rPr>
              <a:t>1</a:t>
            </a:r>
            <a:r>
              <a:rPr lang="en-US" dirty="0"/>
              <a:t>: 02</a:t>
            </a:r>
          </a:p>
          <a:p>
            <a:pPr>
              <a:lnSpc>
                <a:spcPts val="2400"/>
              </a:lnSpc>
            </a:pPr>
            <a:r>
              <a:rPr lang="en-US" dirty="0">
                <a:solidFill>
                  <a:schemeClr val="bg1"/>
                </a:solidFill>
                <a:highlight>
                  <a:srgbClr val="000000"/>
                </a:highlight>
              </a:rPr>
              <a:t>2</a:t>
            </a:r>
            <a:r>
              <a:rPr lang="en-US" dirty="0"/>
              <a:t>: 03</a:t>
            </a:r>
          </a:p>
          <a:p>
            <a:pPr>
              <a:lnSpc>
                <a:spcPts val="2400"/>
              </a:lnSpc>
            </a:pPr>
            <a:r>
              <a:rPr lang="en-US" dirty="0">
                <a:solidFill>
                  <a:schemeClr val="bg1"/>
                </a:solidFill>
                <a:highlight>
                  <a:srgbClr val="000000"/>
                </a:highlight>
              </a:rPr>
              <a:t>3</a:t>
            </a:r>
            <a:r>
              <a:rPr lang="en-US" dirty="0"/>
              <a:t>: 12</a:t>
            </a:r>
          </a:p>
          <a:p>
            <a:pPr>
              <a:lnSpc>
                <a:spcPts val="2400"/>
              </a:lnSpc>
            </a:pPr>
            <a:r>
              <a:rPr lang="en-US" dirty="0">
                <a:solidFill>
                  <a:schemeClr val="bg1"/>
                </a:solidFill>
                <a:highlight>
                  <a:srgbClr val="000000"/>
                </a:highlight>
              </a:rPr>
              <a:t>4</a:t>
            </a:r>
            <a:r>
              <a:rPr lang="en-US" dirty="0"/>
              <a:t>: 13</a:t>
            </a:r>
          </a:p>
          <a:p>
            <a:pPr>
              <a:lnSpc>
                <a:spcPts val="2400"/>
              </a:lnSpc>
            </a:pPr>
            <a:r>
              <a:rPr lang="en-US" dirty="0">
                <a:solidFill>
                  <a:schemeClr val="bg1"/>
                </a:solidFill>
                <a:highlight>
                  <a:srgbClr val="000000"/>
                </a:highlight>
              </a:rPr>
              <a:t>5</a:t>
            </a:r>
            <a:r>
              <a:rPr lang="en-US" dirty="0"/>
              <a:t>: 23</a:t>
            </a:r>
          </a:p>
        </p:txBody>
      </p:sp>
      <p:sp>
        <p:nvSpPr>
          <p:cNvPr id="29" name="TextBox 28">
            <a:extLst>
              <a:ext uri="{FF2B5EF4-FFF2-40B4-BE49-F238E27FC236}">
                <a16:creationId xmlns:a16="http://schemas.microsoft.com/office/drawing/2014/main" id="{6805B9A0-4A5A-A833-E4D9-5F4A47F35C67}"/>
              </a:ext>
            </a:extLst>
          </p:cNvPr>
          <p:cNvSpPr txBox="1"/>
          <p:nvPr/>
        </p:nvSpPr>
        <p:spPr>
          <a:xfrm>
            <a:off x="6096000" y="661278"/>
            <a:ext cx="4953000" cy="923330"/>
          </a:xfrm>
          <a:prstGeom prst="rect">
            <a:avLst/>
          </a:prstGeom>
          <a:noFill/>
        </p:spPr>
        <p:txBody>
          <a:bodyPr wrap="square" rtlCol="0">
            <a:spAutoFit/>
          </a:bodyPr>
          <a:lstStyle/>
          <a:p>
            <a:r>
              <a:rPr lang="en-US" dirty="0"/>
              <a:t>Tet as degenerate hex</a:t>
            </a:r>
          </a:p>
          <a:p>
            <a:pPr lvl="1"/>
            <a:r>
              <a:rPr lang="en-US" dirty="0"/>
              <a:t>Collapse  3</a:t>
            </a:r>
            <a:r>
              <a:rPr lang="en-US" dirty="0">
                <a:sym typeface="Wingdings" pitchFamily="2" charset="2"/>
              </a:rPr>
              <a:t>2 and 4,5,6,74 (the new 3)</a:t>
            </a:r>
          </a:p>
          <a:p>
            <a:pPr lvl="1"/>
            <a:r>
              <a:rPr lang="en-US" dirty="0">
                <a:sym typeface="Wingdings" pitchFamily="2" charset="2"/>
              </a:rPr>
              <a:t>Node duplication pattern: 01223333</a:t>
            </a:r>
            <a:endParaRPr lang="en-US" dirty="0"/>
          </a:p>
        </p:txBody>
      </p:sp>
    </p:spTree>
    <p:extLst>
      <p:ext uri="{BB962C8B-B14F-4D97-AF65-F5344CB8AC3E}">
        <p14:creationId xmlns:p14="http://schemas.microsoft.com/office/powerpoint/2010/main" val="776641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1771</TotalTime>
  <Words>634</Words>
  <Application>Microsoft Macintosh PowerPoint</Application>
  <PresentationFormat>Widescreen</PresentationFormat>
  <Paragraphs>149</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Aptos</vt:lpstr>
      <vt:lpstr>Aptos Display</vt:lpstr>
      <vt:lpstr>Arial</vt:lpstr>
      <vt:lpstr>Wingdings</vt:lpstr>
      <vt:lpstr>Office Theme</vt:lpstr>
      <vt:lpstr>Silo zoo element node, edge, face orderings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Miller, Mark C.</dc:creator>
  <cp:lastModifiedBy>Miller, Mark C.</cp:lastModifiedBy>
  <cp:revision>11</cp:revision>
  <dcterms:created xsi:type="dcterms:W3CDTF">2025-04-17T17:30:33Z</dcterms:created>
  <dcterms:modified xsi:type="dcterms:W3CDTF">2025-04-19T21:28:49Z</dcterms:modified>
</cp:coreProperties>
</file>