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94673"/>
  </p:normalViewPr>
  <p:slideViewPr>
    <p:cSldViewPr snapToGrid="0">
      <p:cViewPr varScale="1">
        <p:scale>
          <a:sx n="104" d="100"/>
          <a:sy n="104" d="100"/>
        </p:scale>
        <p:origin x="23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8A3FE-2992-2F56-64B1-39210379B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B28075-D5CD-EE42-932F-18FF46605C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91C81-1F4F-B2E9-BA3F-65CFB5BA3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3E4C1-F31A-AE4D-A9AD-44F56AAB438B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F8F3B-3FEB-8798-1867-CF261D972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AE8B8-82E5-D972-E671-0DD6D137C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EC21-5C17-9540-A034-23690FCAB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988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A5871-2BFE-8C5F-4F38-DF467D280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563548-5CAB-C0CB-6A4E-F74F76A259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0B4EE-AB70-838F-D804-D47565145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3E4C1-F31A-AE4D-A9AD-44F56AAB438B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79B5E-37D8-757D-DCA1-8F535EB95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F8DC6-03A1-8B76-70DA-DD80E4F9A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EC21-5C17-9540-A034-23690FCAB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20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597398-C3AE-ADFE-D0ED-C3FB5198DF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3C1AD0-D05A-5DDF-AD5A-ED4C9A49D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763A1-6435-986E-E6E5-304EC37A9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3E4C1-F31A-AE4D-A9AD-44F56AAB438B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54349-5420-5B83-EF94-CDB783E8E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630CD-4950-CF2B-1CCA-E6C7FD174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EC21-5C17-9540-A034-23690FCAB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369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6CEF6-C09A-6755-0FDD-12A0EDF1B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B8C51-5AED-499B-3D70-BAC50B5CC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F5318-C29A-6A39-EF1F-FE21A03A2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3E4C1-F31A-AE4D-A9AD-44F56AAB438B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4A073-9297-A712-F51A-0E377F307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60612-35D8-8A55-AD66-1B004EAF7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EC21-5C17-9540-A034-23690FCAB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7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6E78A-A27B-33A5-9017-44128F4D0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C8523-9316-F73C-442E-983CF1904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E4C09-459C-5B02-7606-26394D1DA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3E4C1-F31A-AE4D-A9AD-44F56AAB438B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89DFF-BA3E-3C66-3DB9-B9F05C12F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F41F8-9739-36BD-FE20-3CBF80329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EC21-5C17-9540-A034-23690FCAB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82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13068-CB3F-1C69-E050-41BA9946A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9A2E4-D8BD-E60B-CF3E-8BEB39581F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4C0992-3B67-6475-8C12-74763156D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D1FA3C-E8C6-D531-FDEA-795DFF3B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3E4C1-F31A-AE4D-A9AD-44F56AAB438B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BD5818-F135-DD6D-CD6A-25AFAFBEE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7CDBE-2E0C-49B0-1B0A-1ACF6D05F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EC21-5C17-9540-A034-23690FCAB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48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C69C0-4BB8-75DF-68A0-AF797B025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63E38-7B22-3F22-C2AA-9E05FFB96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077494-9249-19B9-E01F-84EF5D966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8B876-25F4-F8A7-3D74-357BC38AD7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B82DF0-44A9-844F-B1AA-373C665B14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E32B63-3095-1B54-A737-8BC1431AE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3E4C1-F31A-AE4D-A9AD-44F56AAB438B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D44D1D-C93A-F884-EB7D-F02A389AB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5CB7A9-3A8B-A367-F870-29C76C5DB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EC21-5C17-9540-A034-23690FCAB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83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EA373-86A3-AD80-B24A-E3A4E09A2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AF8342-0ACB-A620-789F-8C0274592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3E4C1-F31A-AE4D-A9AD-44F56AAB438B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596775-167F-1DDD-03B3-A2908A69C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F9B0CB-2D57-EE97-19CF-B8930A659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EC21-5C17-9540-A034-23690FCAB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57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090EB6-2475-11D5-7693-FF97B5F87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3E4C1-F31A-AE4D-A9AD-44F56AAB438B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DD4CB0-EF71-BED3-4434-61CB5E80C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C5D4F5-5CAE-89C6-6A95-EEFEB4D3E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EC21-5C17-9540-A034-23690FCAB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98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E5F42-1994-1570-D060-5B790A919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78004-4611-E543-AC05-1CDDB21EE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C7C982-4CA5-C3FB-CF41-DA3E900FC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627BA-5FB8-1EE3-7A99-040063CA4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3E4C1-F31A-AE4D-A9AD-44F56AAB438B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D8DB57-F7AA-83BE-A9EF-EFB99B676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831ECA-97B1-D849-40D2-E2AB7A08A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EC21-5C17-9540-A034-23690FCAB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15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76716-8B16-EA0C-CE7D-DF19F59F3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588778-BB87-A8C0-C301-AC14DA9F06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03A88F-8201-CF38-A296-6828E7BF5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48B739-A57B-CCDF-8B61-7CF8C3DB0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3E4C1-F31A-AE4D-A9AD-44F56AAB438B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DF8385-7874-327A-9E9B-4C325D1C1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BEC66-29A2-4F79-C7AF-903458CFA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EC21-5C17-9540-A034-23690FCAB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87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483AA1-00B3-CE1E-2CF9-FDF6B007B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9FF50C-3CA8-A044-8F1D-2B6B578DA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0A6BC-4847-BDEA-F47C-C97D24F22D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03E4C1-F31A-AE4D-A9AD-44F56AAB438B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234F6-D90C-F006-FB6F-7E5AE71527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75179-7B6D-5BFC-71B8-39A8E3E5D5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E0EC21-5C17-9540-A034-23690FCAB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563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DAF5F82D-A778-30C5-3DC2-7ECCBFB51172}"/>
              </a:ext>
            </a:extLst>
          </p:cNvPr>
          <p:cNvGrpSpPr/>
          <p:nvPr/>
        </p:nvGrpSpPr>
        <p:grpSpPr>
          <a:xfrm>
            <a:off x="2486110" y="551763"/>
            <a:ext cx="3781168" cy="5754473"/>
            <a:chOff x="3153375" y="1029043"/>
            <a:chExt cx="3781168" cy="575447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87A3DB7-D864-1343-D31C-C858B1D980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r="54649"/>
            <a:stretch/>
          </p:blipFill>
          <p:spPr>
            <a:xfrm>
              <a:off x="3356404" y="1325434"/>
              <a:ext cx="3375111" cy="25019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4534C4E-AE54-A42A-BCCA-ABAE57E6A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54649"/>
            <a:stretch/>
          </p:blipFill>
          <p:spPr>
            <a:xfrm>
              <a:off x="3356404" y="4281616"/>
              <a:ext cx="3375111" cy="25019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A2031E7-6D01-5A7D-A57C-1019E70D6CEE}"/>
                </a:ext>
              </a:extLst>
            </p:cNvPr>
            <p:cNvSpPr txBox="1"/>
            <p:nvPr/>
          </p:nvSpPr>
          <p:spPr>
            <a:xfrm>
              <a:off x="3153375" y="1029043"/>
              <a:ext cx="37811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Train: </a:t>
              </a:r>
              <a:r>
                <a:rPr lang="en-US" sz="1600" dirty="0"/>
                <a:t>CIFAR10	</a:t>
              </a:r>
              <a:r>
                <a:rPr lang="en-US" sz="1600" b="1" dirty="0"/>
                <a:t>Test:</a:t>
              </a:r>
              <a:r>
                <a:rPr lang="en-US" sz="1600" dirty="0"/>
                <a:t> CIFAR10C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C762531-CD83-CF33-2A4A-9691C4D165FF}"/>
                </a:ext>
              </a:extLst>
            </p:cNvPr>
            <p:cNvSpPr txBox="1"/>
            <p:nvPr/>
          </p:nvSpPr>
          <p:spPr>
            <a:xfrm>
              <a:off x="3153375" y="3991519"/>
              <a:ext cx="37811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Train: </a:t>
              </a:r>
              <a:r>
                <a:rPr lang="en-US" sz="1600" dirty="0"/>
                <a:t>CIFAR100	</a:t>
              </a:r>
              <a:r>
                <a:rPr lang="en-US" sz="1600" b="1" dirty="0"/>
                <a:t>Test:</a:t>
              </a:r>
              <a:r>
                <a:rPr lang="en-US" sz="1600" dirty="0"/>
                <a:t> CIFAR100C</a:t>
              </a: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8C7A23F2-09E1-E66D-672F-48FF92706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767158"/>
            <a:ext cx="7772400" cy="132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636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EF6B96-215B-5814-FAE8-EA741C133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58115" y="210065"/>
            <a:ext cx="12649309" cy="616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894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43112F-B3F2-3A51-C45D-EEBA39799F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2AA3715E-CAC4-4A02-F9AC-0B740F49B539}"/>
              </a:ext>
            </a:extLst>
          </p:cNvPr>
          <p:cNvGrpSpPr/>
          <p:nvPr/>
        </p:nvGrpSpPr>
        <p:grpSpPr>
          <a:xfrm>
            <a:off x="-349060" y="469556"/>
            <a:ext cx="12403076" cy="4534930"/>
            <a:chOff x="-349060" y="469556"/>
            <a:chExt cx="12403076" cy="453493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770FD06-4FE6-C8BA-1D1E-EC21D7518D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2860" t="3407" r="35233" b="68536"/>
            <a:stretch/>
          </p:blipFill>
          <p:spPr>
            <a:xfrm>
              <a:off x="2174789" y="469556"/>
              <a:ext cx="5301049" cy="172994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6FB37AE-F5A1-AF0B-B36A-10ABE6DDA9E4}"/>
                </a:ext>
              </a:extLst>
            </p:cNvPr>
            <p:cNvGrpSpPr/>
            <p:nvPr/>
          </p:nvGrpSpPr>
          <p:grpSpPr>
            <a:xfrm>
              <a:off x="2174788" y="2953266"/>
              <a:ext cx="5301049" cy="1902940"/>
              <a:chOff x="1000896" y="2792629"/>
              <a:chExt cx="5301049" cy="1902940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50F757F4-827D-A3ED-9A84-38E2F25BBF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22860" t="69138" r="35233"/>
              <a:stretch/>
            </p:blipFill>
            <p:spPr>
              <a:xfrm>
                <a:off x="1000896" y="2792629"/>
                <a:ext cx="5301049" cy="1902940"/>
              </a:xfrm>
              <a:prstGeom prst="rect">
                <a:avLst/>
              </a:prstGeom>
            </p:spPr>
          </p:pic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A10E783-90B3-6953-B675-E145A16F4E56}"/>
                  </a:ext>
                </a:extLst>
              </p:cNvPr>
              <p:cNvSpPr/>
              <p:nvPr/>
            </p:nvSpPr>
            <p:spPr>
              <a:xfrm>
                <a:off x="4621427" y="2940908"/>
                <a:ext cx="1025611" cy="2965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F4296AB-39B5-FE32-A9ED-8109B60B2EF1}"/>
                  </a:ext>
                </a:extLst>
              </p:cNvPr>
              <p:cNvSpPr/>
              <p:nvPr/>
            </p:nvSpPr>
            <p:spPr>
              <a:xfrm>
                <a:off x="4670855" y="4193060"/>
                <a:ext cx="1025611" cy="2965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94644282-80E6-D8AD-0389-FAD4A00001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75482" y="2928551"/>
                <a:ext cx="317500" cy="254000"/>
              </a:xfrm>
              <a:prstGeom prst="rect">
                <a:avLst/>
              </a:prstGeom>
            </p:spPr>
          </p:pic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B9DE2F0-CB35-F9F9-E3D1-3F076DB914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0220" r="77613" b="14829"/>
            <a:stretch/>
          </p:blipFill>
          <p:spPr>
            <a:xfrm>
              <a:off x="-349060" y="531341"/>
              <a:ext cx="2523848" cy="4118918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7491C7E-D64F-5A9D-67E9-745F448E74DB}"/>
                </a:ext>
              </a:extLst>
            </p:cNvPr>
            <p:cNvSpPr/>
            <p:nvPr/>
          </p:nvSpPr>
          <p:spPr>
            <a:xfrm>
              <a:off x="912864" y="630195"/>
              <a:ext cx="1027147" cy="2347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A23B14F-B8AA-6E4B-FE25-1B0E3DB48FE1}"/>
                </a:ext>
              </a:extLst>
            </p:cNvPr>
            <p:cNvSpPr/>
            <p:nvPr/>
          </p:nvSpPr>
          <p:spPr>
            <a:xfrm>
              <a:off x="912864" y="3915034"/>
              <a:ext cx="1027147" cy="5333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A184E1B-0546-1B04-7439-E28FD6129E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71719" t="35472" r="12065" b="31262"/>
            <a:stretch/>
          </p:blipFill>
          <p:spPr>
            <a:xfrm>
              <a:off x="8328455" y="531341"/>
              <a:ext cx="2051222" cy="205122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2F8D8A3-5780-CECF-F4C2-45FA56CBDA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71719" t="35472" r="12065" b="31262"/>
            <a:stretch/>
          </p:blipFill>
          <p:spPr>
            <a:xfrm>
              <a:off x="8328455" y="2953266"/>
              <a:ext cx="2051222" cy="205122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4410C62-BC50-653E-4F6B-FF13D163D816}"/>
                </a:ext>
              </a:extLst>
            </p:cNvPr>
            <p:cNvSpPr txBox="1"/>
            <p:nvPr/>
          </p:nvSpPr>
          <p:spPr>
            <a:xfrm>
              <a:off x="10237573" y="894823"/>
              <a:ext cx="181644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Lion!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(Minimize Cross Entropy Loss)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600078B-386C-0C59-A6B4-F8FC219686F3}"/>
                </a:ext>
              </a:extLst>
            </p:cNvPr>
            <p:cNvSpPr txBox="1"/>
            <p:nvPr/>
          </p:nvSpPr>
          <p:spPr>
            <a:xfrm>
              <a:off x="10237573" y="3176370"/>
              <a:ext cx="181644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Don’t Know!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(Match predictions to Uniform PMF)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727B348-4381-4940-359C-BB6BEACDE034}"/>
                </a:ext>
              </a:extLst>
            </p:cNvPr>
            <p:cNvCxnSpPr/>
            <p:nvPr/>
          </p:nvCxnSpPr>
          <p:spPr>
            <a:xfrm>
              <a:off x="7574692" y="1334529"/>
              <a:ext cx="6178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344B4A4-383A-EFA2-687A-DC12D46E736F}"/>
                </a:ext>
              </a:extLst>
            </p:cNvPr>
            <p:cNvCxnSpPr/>
            <p:nvPr/>
          </p:nvCxnSpPr>
          <p:spPr>
            <a:xfrm>
              <a:off x="7574692" y="3772929"/>
              <a:ext cx="6178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3153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46F5A625-941E-29C0-A4ED-B7F6063D8A49}"/>
              </a:ext>
            </a:extLst>
          </p:cNvPr>
          <p:cNvGrpSpPr/>
          <p:nvPr/>
        </p:nvGrpSpPr>
        <p:grpSpPr>
          <a:xfrm>
            <a:off x="-2918254" y="1527798"/>
            <a:ext cx="15835390" cy="3803904"/>
            <a:chOff x="-2918254" y="1527798"/>
            <a:chExt cx="15835390" cy="3803904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401D811-BB29-86F2-AAC2-6F1DCF8A6C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2918254" y="1527800"/>
              <a:ext cx="10469912" cy="3802399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1CF443F-65E0-67C6-8B0D-49093A8143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07711" y="1527798"/>
              <a:ext cx="4809425" cy="3803904"/>
            </a:xfrm>
            <a:prstGeom prst="rect">
              <a:avLst/>
            </a:prstGeom>
          </p:spPr>
        </p:pic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2432C88-3744-052A-5E30-0A6DD7DDF549}"/>
                </a:ext>
              </a:extLst>
            </p:cNvPr>
            <p:cNvCxnSpPr/>
            <p:nvPr/>
          </p:nvCxnSpPr>
          <p:spPr>
            <a:xfrm>
              <a:off x="7809470" y="1527798"/>
              <a:ext cx="0" cy="380240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4553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808BC7E-4AC4-888F-54B1-1E4078BBFE9A}"/>
              </a:ext>
            </a:extLst>
          </p:cNvPr>
          <p:cNvGrpSpPr/>
          <p:nvPr/>
        </p:nvGrpSpPr>
        <p:grpSpPr>
          <a:xfrm>
            <a:off x="2209800" y="1339455"/>
            <a:ext cx="7772400" cy="2649377"/>
            <a:chOff x="2209800" y="1339455"/>
            <a:chExt cx="7772400" cy="264937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FE06D1-A0B0-E764-021E-2F84F3B12E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9800" y="1339455"/>
              <a:ext cx="7772400" cy="1831305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0F2F96F-3611-F8D3-F2FD-24C5B77B93DC}"/>
                </a:ext>
              </a:extLst>
            </p:cNvPr>
            <p:cNvSpPr txBox="1"/>
            <p:nvPr/>
          </p:nvSpPr>
          <p:spPr>
            <a:xfrm>
              <a:off x="3476368" y="3342501"/>
              <a:ext cx="52392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alibri" panose="020F0502020204030204" pitchFamily="34" charset="0"/>
                  <a:cs typeface="Calibri" panose="020F0502020204030204" pitchFamily="34" charset="0"/>
                </a:rPr>
                <a:t>Our protocol produces flatter and wider optima leading to improved generalization!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7006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D0D0AC-3332-73C0-BC24-BC93173252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D123DE-9E52-40D3-312C-15090EB86CED}"/>
              </a:ext>
            </a:extLst>
          </p:cNvPr>
          <p:cNvGrpSpPr>
            <a:grpSpLocks noChangeAspect="1"/>
          </p:cNvGrpSpPr>
          <p:nvPr/>
        </p:nvGrpSpPr>
        <p:grpSpPr>
          <a:xfrm>
            <a:off x="1723896" y="-710914"/>
            <a:ext cx="8744207" cy="7583646"/>
            <a:chOff x="1623111" y="-100147"/>
            <a:chExt cx="6029584" cy="522931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75A641D-920D-F955-08FF-60C3E96E1F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23111" y="-100147"/>
              <a:ext cx="6029584" cy="453622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EE72973-FA43-14F1-6602-E8558D5ACE48}"/>
                </a:ext>
              </a:extLst>
            </p:cNvPr>
            <p:cNvSpPr txBox="1"/>
            <p:nvPr/>
          </p:nvSpPr>
          <p:spPr>
            <a:xfrm>
              <a:off x="2341401" y="4534932"/>
              <a:ext cx="5260272" cy="5942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b="1" dirty="0">
                  <a:latin typeface="Calibri" panose="020F0502020204030204" pitchFamily="34" charset="0"/>
                  <a:cs typeface="Calibri" panose="020F0502020204030204" pitchFamily="34" charset="0"/>
                </a:rPr>
                <a:t>Produces non-trivial generalization gains when used on top of existing augmentation protocols!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8188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DBC819-C0BF-644A-0053-E3C81B129A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CE93888-C278-B5BC-E13B-45EA5643759F}"/>
              </a:ext>
            </a:extLst>
          </p:cNvPr>
          <p:cNvGrpSpPr/>
          <p:nvPr/>
        </p:nvGrpSpPr>
        <p:grpSpPr>
          <a:xfrm>
            <a:off x="2669058" y="-185351"/>
            <a:ext cx="8303741" cy="6843540"/>
            <a:chOff x="2656702" y="333985"/>
            <a:chExt cx="6705600" cy="568623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B627077-4D66-E40C-9778-999EA5A70F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56702" y="333985"/>
              <a:ext cx="6705600" cy="51308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0E399D9-FE13-AF41-33E0-DBE21BDCF0A2}"/>
                </a:ext>
              </a:extLst>
            </p:cNvPr>
            <p:cNvSpPr txBox="1"/>
            <p:nvPr/>
          </p:nvSpPr>
          <p:spPr>
            <a:xfrm>
              <a:off x="4934980" y="5623838"/>
              <a:ext cx="2681074" cy="3963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b="1" dirty="0">
                  <a:latin typeface="Calibri" panose="020F0502020204030204" pitchFamily="34" charset="0"/>
                  <a:cs typeface="Calibri" panose="020F0502020204030204" pitchFamily="34" charset="0"/>
                </a:rPr>
                <a:t>Robust to Label Noise!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0547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9713</TotalTime>
  <Words>62</Words>
  <Application>Microsoft Macintosh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Narayanaswamy, Vivek Sivaraman</dc:creator>
  <cp:lastModifiedBy>Narayanaswamy, Vivek Sivaraman</cp:lastModifiedBy>
  <cp:revision>1</cp:revision>
  <dcterms:created xsi:type="dcterms:W3CDTF">2024-10-12T05:18:44Z</dcterms:created>
  <dcterms:modified xsi:type="dcterms:W3CDTF">2024-10-18T23:12:07Z</dcterms:modified>
</cp:coreProperties>
</file>