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E116-3F6B-D346-B8AD-5BF38E64CD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29A6B3-F527-E94B-97C4-EF8D70B43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EA16E7-1C1F-ED47-BE15-179B30476F7E}"/>
              </a:ext>
            </a:extLst>
          </p:cNvPr>
          <p:cNvSpPr>
            <a:spLocks noGrp="1"/>
          </p:cNvSpPr>
          <p:nvPr>
            <p:ph type="dt" sz="half" idx="10"/>
          </p:nvPr>
        </p:nvSpPr>
        <p:spPr/>
        <p:txBody>
          <a:bodyPr/>
          <a:lstStyle/>
          <a:p>
            <a:fld id="{9C4E1B5E-2567-3543-8859-65E0C29586F4}" type="datetimeFigureOut">
              <a:rPr lang="en-US" smtClean="0"/>
              <a:t>5/2/19</a:t>
            </a:fld>
            <a:endParaRPr lang="en-US"/>
          </a:p>
        </p:txBody>
      </p:sp>
      <p:sp>
        <p:nvSpPr>
          <p:cNvPr id="5" name="Footer Placeholder 4">
            <a:extLst>
              <a:ext uri="{FF2B5EF4-FFF2-40B4-BE49-F238E27FC236}">
                <a16:creationId xmlns:a16="http://schemas.microsoft.com/office/drawing/2014/main" id="{B7131A5B-9472-E94C-B699-CD754458C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8CC66-5A10-7542-B8E3-DB33BCBE5740}"/>
              </a:ext>
            </a:extLst>
          </p:cNvPr>
          <p:cNvSpPr>
            <a:spLocks noGrp="1"/>
          </p:cNvSpPr>
          <p:nvPr>
            <p:ph type="sldNum" sz="quarter" idx="12"/>
          </p:nvPr>
        </p:nvSpPr>
        <p:spPr/>
        <p:txBody>
          <a:bodyPr/>
          <a:lstStyle/>
          <a:p>
            <a:fld id="{67EBE189-0341-B844-83E5-8F268215591C}" type="slidenum">
              <a:rPr lang="en-US" smtClean="0"/>
              <a:t>‹#›</a:t>
            </a:fld>
            <a:endParaRPr lang="en-US"/>
          </a:p>
        </p:txBody>
      </p:sp>
    </p:spTree>
    <p:extLst>
      <p:ext uri="{BB962C8B-B14F-4D97-AF65-F5344CB8AC3E}">
        <p14:creationId xmlns:p14="http://schemas.microsoft.com/office/powerpoint/2010/main" val="21651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AED5-D0E7-2743-84BC-77EB7D6E0F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53CDB1-C730-AE4B-B65B-32A87AAEA3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8AC39-FD5B-BA48-8667-1B6C8DBFB9C9}"/>
              </a:ext>
            </a:extLst>
          </p:cNvPr>
          <p:cNvSpPr>
            <a:spLocks noGrp="1"/>
          </p:cNvSpPr>
          <p:nvPr>
            <p:ph type="dt" sz="half" idx="10"/>
          </p:nvPr>
        </p:nvSpPr>
        <p:spPr/>
        <p:txBody>
          <a:bodyPr/>
          <a:lstStyle/>
          <a:p>
            <a:fld id="{9C4E1B5E-2567-3543-8859-65E0C29586F4}" type="datetimeFigureOut">
              <a:rPr lang="en-US" smtClean="0"/>
              <a:t>5/2/19</a:t>
            </a:fld>
            <a:endParaRPr lang="en-US"/>
          </a:p>
        </p:txBody>
      </p:sp>
      <p:sp>
        <p:nvSpPr>
          <p:cNvPr id="5" name="Footer Placeholder 4">
            <a:extLst>
              <a:ext uri="{FF2B5EF4-FFF2-40B4-BE49-F238E27FC236}">
                <a16:creationId xmlns:a16="http://schemas.microsoft.com/office/drawing/2014/main" id="{77BF6765-75CC-864A-B9FD-DBB59490E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026A4-DABD-0246-A964-701ABDA366C4}"/>
              </a:ext>
            </a:extLst>
          </p:cNvPr>
          <p:cNvSpPr>
            <a:spLocks noGrp="1"/>
          </p:cNvSpPr>
          <p:nvPr>
            <p:ph type="sldNum" sz="quarter" idx="12"/>
          </p:nvPr>
        </p:nvSpPr>
        <p:spPr/>
        <p:txBody>
          <a:bodyPr/>
          <a:lstStyle/>
          <a:p>
            <a:fld id="{67EBE189-0341-B844-83E5-8F268215591C}" type="slidenum">
              <a:rPr lang="en-US" smtClean="0"/>
              <a:t>‹#›</a:t>
            </a:fld>
            <a:endParaRPr lang="en-US"/>
          </a:p>
        </p:txBody>
      </p:sp>
    </p:spTree>
    <p:extLst>
      <p:ext uri="{BB962C8B-B14F-4D97-AF65-F5344CB8AC3E}">
        <p14:creationId xmlns:p14="http://schemas.microsoft.com/office/powerpoint/2010/main" val="39937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41B86C-E89B-5646-8362-D2BC37D1DA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A261B9-3819-3848-B738-62064F8BA0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35FC9-31BB-8347-973C-A8AD0761B13C}"/>
              </a:ext>
            </a:extLst>
          </p:cNvPr>
          <p:cNvSpPr>
            <a:spLocks noGrp="1"/>
          </p:cNvSpPr>
          <p:nvPr>
            <p:ph type="dt" sz="half" idx="10"/>
          </p:nvPr>
        </p:nvSpPr>
        <p:spPr/>
        <p:txBody>
          <a:bodyPr/>
          <a:lstStyle/>
          <a:p>
            <a:fld id="{9C4E1B5E-2567-3543-8859-65E0C29586F4}" type="datetimeFigureOut">
              <a:rPr lang="en-US" smtClean="0"/>
              <a:t>5/2/19</a:t>
            </a:fld>
            <a:endParaRPr lang="en-US"/>
          </a:p>
        </p:txBody>
      </p:sp>
      <p:sp>
        <p:nvSpPr>
          <p:cNvPr id="5" name="Footer Placeholder 4">
            <a:extLst>
              <a:ext uri="{FF2B5EF4-FFF2-40B4-BE49-F238E27FC236}">
                <a16:creationId xmlns:a16="http://schemas.microsoft.com/office/drawing/2014/main" id="{085C9C99-2557-3E4F-AE5E-05B451C78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11733-5E0B-604A-B66D-A377E5782153}"/>
              </a:ext>
            </a:extLst>
          </p:cNvPr>
          <p:cNvSpPr>
            <a:spLocks noGrp="1"/>
          </p:cNvSpPr>
          <p:nvPr>
            <p:ph type="sldNum" sz="quarter" idx="12"/>
          </p:nvPr>
        </p:nvSpPr>
        <p:spPr/>
        <p:txBody>
          <a:bodyPr/>
          <a:lstStyle/>
          <a:p>
            <a:fld id="{67EBE189-0341-B844-83E5-8F268215591C}" type="slidenum">
              <a:rPr lang="en-US" smtClean="0"/>
              <a:t>‹#›</a:t>
            </a:fld>
            <a:endParaRPr lang="en-US"/>
          </a:p>
        </p:txBody>
      </p:sp>
    </p:spTree>
    <p:extLst>
      <p:ext uri="{BB962C8B-B14F-4D97-AF65-F5344CB8AC3E}">
        <p14:creationId xmlns:p14="http://schemas.microsoft.com/office/powerpoint/2010/main" val="278035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368D-4FAB-0447-8F68-1A10088D5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93A8D3-CE19-8F42-9188-0DB59D2F78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47F71-519C-A247-A4AB-C793361099AE}"/>
              </a:ext>
            </a:extLst>
          </p:cNvPr>
          <p:cNvSpPr>
            <a:spLocks noGrp="1"/>
          </p:cNvSpPr>
          <p:nvPr>
            <p:ph type="dt" sz="half" idx="10"/>
          </p:nvPr>
        </p:nvSpPr>
        <p:spPr/>
        <p:txBody>
          <a:bodyPr/>
          <a:lstStyle/>
          <a:p>
            <a:fld id="{9C4E1B5E-2567-3543-8859-65E0C29586F4}" type="datetimeFigureOut">
              <a:rPr lang="en-US" smtClean="0"/>
              <a:t>5/2/19</a:t>
            </a:fld>
            <a:endParaRPr lang="en-US"/>
          </a:p>
        </p:txBody>
      </p:sp>
      <p:sp>
        <p:nvSpPr>
          <p:cNvPr id="5" name="Footer Placeholder 4">
            <a:extLst>
              <a:ext uri="{FF2B5EF4-FFF2-40B4-BE49-F238E27FC236}">
                <a16:creationId xmlns:a16="http://schemas.microsoft.com/office/drawing/2014/main" id="{FA0A8B11-9639-1342-BD52-162BED3A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21B73-4EDA-FF42-B508-65DDF9065CA9}"/>
              </a:ext>
            </a:extLst>
          </p:cNvPr>
          <p:cNvSpPr>
            <a:spLocks noGrp="1"/>
          </p:cNvSpPr>
          <p:nvPr>
            <p:ph type="sldNum" sz="quarter" idx="12"/>
          </p:nvPr>
        </p:nvSpPr>
        <p:spPr/>
        <p:txBody>
          <a:bodyPr/>
          <a:lstStyle/>
          <a:p>
            <a:fld id="{67EBE189-0341-B844-83E5-8F268215591C}" type="slidenum">
              <a:rPr lang="en-US" smtClean="0"/>
              <a:t>‹#›</a:t>
            </a:fld>
            <a:endParaRPr lang="en-US"/>
          </a:p>
        </p:txBody>
      </p:sp>
    </p:spTree>
    <p:extLst>
      <p:ext uri="{BB962C8B-B14F-4D97-AF65-F5344CB8AC3E}">
        <p14:creationId xmlns:p14="http://schemas.microsoft.com/office/powerpoint/2010/main" val="386184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54BB-2B74-2B47-8C92-BE982A353C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A4AD90-669C-2949-B418-3CD5CD579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8EF9AD7-F663-C546-B78F-D7066BB68462}"/>
              </a:ext>
            </a:extLst>
          </p:cNvPr>
          <p:cNvSpPr>
            <a:spLocks noGrp="1"/>
          </p:cNvSpPr>
          <p:nvPr>
            <p:ph type="dt" sz="half" idx="10"/>
          </p:nvPr>
        </p:nvSpPr>
        <p:spPr/>
        <p:txBody>
          <a:bodyPr/>
          <a:lstStyle/>
          <a:p>
            <a:fld id="{9C4E1B5E-2567-3543-8859-65E0C29586F4}" type="datetimeFigureOut">
              <a:rPr lang="en-US" smtClean="0"/>
              <a:t>5/2/19</a:t>
            </a:fld>
            <a:endParaRPr lang="en-US"/>
          </a:p>
        </p:txBody>
      </p:sp>
      <p:sp>
        <p:nvSpPr>
          <p:cNvPr id="5" name="Footer Placeholder 4">
            <a:extLst>
              <a:ext uri="{FF2B5EF4-FFF2-40B4-BE49-F238E27FC236}">
                <a16:creationId xmlns:a16="http://schemas.microsoft.com/office/drawing/2014/main" id="{2B1F19FC-3F37-0E4C-9898-C3105B552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61F1D-BD95-6B42-9435-ECE1A3F66DC9}"/>
              </a:ext>
            </a:extLst>
          </p:cNvPr>
          <p:cNvSpPr>
            <a:spLocks noGrp="1"/>
          </p:cNvSpPr>
          <p:nvPr>
            <p:ph type="sldNum" sz="quarter" idx="12"/>
          </p:nvPr>
        </p:nvSpPr>
        <p:spPr/>
        <p:txBody>
          <a:bodyPr/>
          <a:lstStyle/>
          <a:p>
            <a:fld id="{67EBE189-0341-B844-83E5-8F268215591C}" type="slidenum">
              <a:rPr lang="en-US" smtClean="0"/>
              <a:t>‹#›</a:t>
            </a:fld>
            <a:endParaRPr lang="en-US"/>
          </a:p>
        </p:txBody>
      </p:sp>
    </p:spTree>
    <p:extLst>
      <p:ext uri="{BB962C8B-B14F-4D97-AF65-F5344CB8AC3E}">
        <p14:creationId xmlns:p14="http://schemas.microsoft.com/office/powerpoint/2010/main" val="23710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88D5-CEA6-1447-BDFF-1F3EFC9B2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C20B3E-85D1-A14E-AE79-6EA49D39B4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32BC6D-C68E-C34F-9B78-3AF1FCD0CA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D5D401-3B36-CB48-9F55-DB38C1DF22E5}"/>
              </a:ext>
            </a:extLst>
          </p:cNvPr>
          <p:cNvSpPr>
            <a:spLocks noGrp="1"/>
          </p:cNvSpPr>
          <p:nvPr>
            <p:ph type="dt" sz="half" idx="10"/>
          </p:nvPr>
        </p:nvSpPr>
        <p:spPr/>
        <p:txBody>
          <a:bodyPr/>
          <a:lstStyle/>
          <a:p>
            <a:fld id="{9C4E1B5E-2567-3543-8859-65E0C29586F4}" type="datetimeFigureOut">
              <a:rPr lang="en-US" smtClean="0"/>
              <a:t>5/2/19</a:t>
            </a:fld>
            <a:endParaRPr lang="en-US"/>
          </a:p>
        </p:txBody>
      </p:sp>
      <p:sp>
        <p:nvSpPr>
          <p:cNvPr id="6" name="Footer Placeholder 5">
            <a:extLst>
              <a:ext uri="{FF2B5EF4-FFF2-40B4-BE49-F238E27FC236}">
                <a16:creationId xmlns:a16="http://schemas.microsoft.com/office/drawing/2014/main" id="{920B9D00-2B67-0548-948F-3928F738A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FD4B2-CE94-4E45-93D9-0BA1F2438437}"/>
              </a:ext>
            </a:extLst>
          </p:cNvPr>
          <p:cNvSpPr>
            <a:spLocks noGrp="1"/>
          </p:cNvSpPr>
          <p:nvPr>
            <p:ph type="sldNum" sz="quarter" idx="12"/>
          </p:nvPr>
        </p:nvSpPr>
        <p:spPr/>
        <p:txBody>
          <a:bodyPr/>
          <a:lstStyle/>
          <a:p>
            <a:fld id="{67EBE189-0341-B844-83E5-8F268215591C}" type="slidenum">
              <a:rPr lang="en-US" smtClean="0"/>
              <a:t>‹#›</a:t>
            </a:fld>
            <a:endParaRPr lang="en-US"/>
          </a:p>
        </p:txBody>
      </p:sp>
    </p:spTree>
    <p:extLst>
      <p:ext uri="{BB962C8B-B14F-4D97-AF65-F5344CB8AC3E}">
        <p14:creationId xmlns:p14="http://schemas.microsoft.com/office/powerpoint/2010/main" val="141937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1E45-6DCE-AB4F-AB27-8FB62605CC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AFEA29-E83B-4E45-B579-5DC4D88591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158F42-E22E-9A4B-949F-2F010B1E09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CE0ACD-DA5F-FF43-B6E9-3BC132DDF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DB7F6F-6F16-5640-AAC1-6F89A3DD66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FD769A-DC21-F54E-8276-66980D424695}"/>
              </a:ext>
            </a:extLst>
          </p:cNvPr>
          <p:cNvSpPr>
            <a:spLocks noGrp="1"/>
          </p:cNvSpPr>
          <p:nvPr>
            <p:ph type="dt" sz="half" idx="10"/>
          </p:nvPr>
        </p:nvSpPr>
        <p:spPr/>
        <p:txBody>
          <a:bodyPr/>
          <a:lstStyle/>
          <a:p>
            <a:fld id="{9C4E1B5E-2567-3543-8859-65E0C29586F4}" type="datetimeFigureOut">
              <a:rPr lang="en-US" smtClean="0"/>
              <a:t>5/2/19</a:t>
            </a:fld>
            <a:endParaRPr lang="en-US"/>
          </a:p>
        </p:txBody>
      </p:sp>
      <p:sp>
        <p:nvSpPr>
          <p:cNvPr id="8" name="Footer Placeholder 7">
            <a:extLst>
              <a:ext uri="{FF2B5EF4-FFF2-40B4-BE49-F238E27FC236}">
                <a16:creationId xmlns:a16="http://schemas.microsoft.com/office/drawing/2014/main" id="{E9282122-0FF1-6B40-93EB-631D598873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4BE1B4-579A-A042-8A96-676C298E645D}"/>
              </a:ext>
            </a:extLst>
          </p:cNvPr>
          <p:cNvSpPr>
            <a:spLocks noGrp="1"/>
          </p:cNvSpPr>
          <p:nvPr>
            <p:ph type="sldNum" sz="quarter" idx="12"/>
          </p:nvPr>
        </p:nvSpPr>
        <p:spPr/>
        <p:txBody>
          <a:bodyPr/>
          <a:lstStyle/>
          <a:p>
            <a:fld id="{67EBE189-0341-B844-83E5-8F268215591C}" type="slidenum">
              <a:rPr lang="en-US" smtClean="0"/>
              <a:t>‹#›</a:t>
            </a:fld>
            <a:endParaRPr lang="en-US"/>
          </a:p>
        </p:txBody>
      </p:sp>
    </p:spTree>
    <p:extLst>
      <p:ext uri="{BB962C8B-B14F-4D97-AF65-F5344CB8AC3E}">
        <p14:creationId xmlns:p14="http://schemas.microsoft.com/office/powerpoint/2010/main" val="20874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5E6E-7A1C-724C-8D7C-A6C188C1ED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2479A2-55D7-894F-B79C-71AB2B09B570}"/>
              </a:ext>
            </a:extLst>
          </p:cNvPr>
          <p:cNvSpPr>
            <a:spLocks noGrp="1"/>
          </p:cNvSpPr>
          <p:nvPr>
            <p:ph type="dt" sz="half" idx="10"/>
          </p:nvPr>
        </p:nvSpPr>
        <p:spPr/>
        <p:txBody>
          <a:bodyPr/>
          <a:lstStyle/>
          <a:p>
            <a:fld id="{9C4E1B5E-2567-3543-8859-65E0C29586F4}" type="datetimeFigureOut">
              <a:rPr lang="en-US" smtClean="0"/>
              <a:t>5/2/19</a:t>
            </a:fld>
            <a:endParaRPr lang="en-US"/>
          </a:p>
        </p:txBody>
      </p:sp>
      <p:sp>
        <p:nvSpPr>
          <p:cNvPr id="4" name="Footer Placeholder 3">
            <a:extLst>
              <a:ext uri="{FF2B5EF4-FFF2-40B4-BE49-F238E27FC236}">
                <a16:creationId xmlns:a16="http://schemas.microsoft.com/office/drawing/2014/main" id="{4D2501C7-9DEF-FD45-BBA5-1F41E615C8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6FBA1B-6E4E-2140-8BDA-E02AE96014E8}"/>
              </a:ext>
            </a:extLst>
          </p:cNvPr>
          <p:cNvSpPr>
            <a:spLocks noGrp="1"/>
          </p:cNvSpPr>
          <p:nvPr>
            <p:ph type="sldNum" sz="quarter" idx="12"/>
          </p:nvPr>
        </p:nvSpPr>
        <p:spPr/>
        <p:txBody>
          <a:bodyPr/>
          <a:lstStyle/>
          <a:p>
            <a:fld id="{67EBE189-0341-B844-83E5-8F268215591C}" type="slidenum">
              <a:rPr lang="en-US" smtClean="0"/>
              <a:t>‹#›</a:t>
            </a:fld>
            <a:endParaRPr lang="en-US"/>
          </a:p>
        </p:txBody>
      </p:sp>
    </p:spTree>
    <p:extLst>
      <p:ext uri="{BB962C8B-B14F-4D97-AF65-F5344CB8AC3E}">
        <p14:creationId xmlns:p14="http://schemas.microsoft.com/office/powerpoint/2010/main" val="83822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5524B2-0B0C-3043-9223-42C4B5DCE571}"/>
              </a:ext>
            </a:extLst>
          </p:cNvPr>
          <p:cNvSpPr>
            <a:spLocks noGrp="1"/>
          </p:cNvSpPr>
          <p:nvPr>
            <p:ph type="dt" sz="half" idx="10"/>
          </p:nvPr>
        </p:nvSpPr>
        <p:spPr/>
        <p:txBody>
          <a:bodyPr/>
          <a:lstStyle/>
          <a:p>
            <a:fld id="{9C4E1B5E-2567-3543-8859-65E0C29586F4}" type="datetimeFigureOut">
              <a:rPr lang="en-US" smtClean="0"/>
              <a:t>5/2/19</a:t>
            </a:fld>
            <a:endParaRPr lang="en-US"/>
          </a:p>
        </p:txBody>
      </p:sp>
      <p:sp>
        <p:nvSpPr>
          <p:cNvPr id="3" name="Footer Placeholder 2">
            <a:extLst>
              <a:ext uri="{FF2B5EF4-FFF2-40B4-BE49-F238E27FC236}">
                <a16:creationId xmlns:a16="http://schemas.microsoft.com/office/drawing/2014/main" id="{B8D4D64D-38B1-384E-95B7-D00BBA1CF9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E5C2D0-838C-6849-9884-996EBE61B403}"/>
              </a:ext>
            </a:extLst>
          </p:cNvPr>
          <p:cNvSpPr>
            <a:spLocks noGrp="1"/>
          </p:cNvSpPr>
          <p:nvPr>
            <p:ph type="sldNum" sz="quarter" idx="12"/>
          </p:nvPr>
        </p:nvSpPr>
        <p:spPr/>
        <p:txBody>
          <a:bodyPr/>
          <a:lstStyle/>
          <a:p>
            <a:fld id="{67EBE189-0341-B844-83E5-8F268215591C}" type="slidenum">
              <a:rPr lang="en-US" smtClean="0"/>
              <a:t>‹#›</a:t>
            </a:fld>
            <a:endParaRPr lang="en-US"/>
          </a:p>
        </p:txBody>
      </p:sp>
    </p:spTree>
    <p:extLst>
      <p:ext uri="{BB962C8B-B14F-4D97-AF65-F5344CB8AC3E}">
        <p14:creationId xmlns:p14="http://schemas.microsoft.com/office/powerpoint/2010/main" val="375208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C726-AE67-6C45-90EC-1AE084A80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19865E-91E5-3F4C-BED2-F874B80D86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3563E1-EFEF-AB4C-9ACF-44AD1C5F2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9CCAED-C741-5942-AF7E-63336E50A12E}"/>
              </a:ext>
            </a:extLst>
          </p:cNvPr>
          <p:cNvSpPr>
            <a:spLocks noGrp="1"/>
          </p:cNvSpPr>
          <p:nvPr>
            <p:ph type="dt" sz="half" idx="10"/>
          </p:nvPr>
        </p:nvSpPr>
        <p:spPr/>
        <p:txBody>
          <a:bodyPr/>
          <a:lstStyle/>
          <a:p>
            <a:fld id="{9C4E1B5E-2567-3543-8859-65E0C29586F4}" type="datetimeFigureOut">
              <a:rPr lang="en-US" smtClean="0"/>
              <a:t>5/2/19</a:t>
            </a:fld>
            <a:endParaRPr lang="en-US"/>
          </a:p>
        </p:txBody>
      </p:sp>
      <p:sp>
        <p:nvSpPr>
          <p:cNvPr id="6" name="Footer Placeholder 5">
            <a:extLst>
              <a:ext uri="{FF2B5EF4-FFF2-40B4-BE49-F238E27FC236}">
                <a16:creationId xmlns:a16="http://schemas.microsoft.com/office/drawing/2014/main" id="{96A4162B-C5D3-F641-BDA4-8F0366A7A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1DAEC-554D-AB4B-8EF7-81AE3FD67549}"/>
              </a:ext>
            </a:extLst>
          </p:cNvPr>
          <p:cNvSpPr>
            <a:spLocks noGrp="1"/>
          </p:cNvSpPr>
          <p:nvPr>
            <p:ph type="sldNum" sz="quarter" idx="12"/>
          </p:nvPr>
        </p:nvSpPr>
        <p:spPr/>
        <p:txBody>
          <a:bodyPr/>
          <a:lstStyle/>
          <a:p>
            <a:fld id="{67EBE189-0341-B844-83E5-8F268215591C}" type="slidenum">
              <a:rPr lang="en-US" smtClean="0"/>
              <a:t>‹#›</a:t>
            </a:fld>
            <a:endParaRPr lang="en-US"/>
          </a:p>
        </p:txBody>
      </p:sp>
    </p:spTree>
    <p:extLst>
      <p:ext uri="{BB962C8B-B14F-4D97-AF65-F5344CB8AC3E}">
        <p14:creationId xmlns:p14="http://schemas.microsoft.com/office/powerpoint/2010/main" val="78971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41D9-40EF-2248-93E9-419301FFE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FE2982-2F79-3944-886F-9EE7E5F54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1923-A027-D640-A500-C52C5B624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7CA84A-A29D-164B-B6D8-5F4131AFBFCA}"/>
              </a:ext>
            </a:extLst>
          </p:cNvPr>
          <p:cNvSpPr>
            <a:spLocks noGrp="1"/>
          </p:cNvSpPr>
          <p:nvPr>
            <p:ph type="dt" sz="half" idx="10"/>
          </p:nvPr>
        </p:nvSpPr>
        <p:spPr/>
        <p:txBody>
          <a:bodyPr/>
          <a:lstStyle/>
          <a:p>
            <a:fld id="{9C4E1B5E-2567-3543-8859-65E0C29586F4}" type="datetimeFigureOut">
              <a:rPr lang="en-US" smtClean="0"/>
              <a:t>5/2/19</a:t>
            </a:fld>
            <a:endParaRPr lang="en-US"/>
          </a:p>
        </p:txBody>
      </p:sp>
      <p:sp>
        <p:nvSpPr>
          <p:cNvPr id="6" name="Footer Placeholder 5">
            <a:extLst>
              <a:ext uri="{FF2B5EF4-FFF2-40B4-BE49-F238E27FC236}">
                <a16:creationId xmlns:a16="http://schemas.microsoft.com/office/drawing/2014/main" id="{5EE38F60-74D9-3F42-AEE8-1F5473B8F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BEA6A0-2D75-D64F-AA46-FF525D19DF2C}"/>
              </a:ext>
            </a:extLst>
          </p:cNvPr>
          <p:cNvSpPr>
            <a:spLocks noGrp="1"/>
          </p:cNvSpPr>
          <p:nvPr>
            <p:ph type="sldNum" sz="quarter" idx="12"/>
          </p:nvPr>
        </p:nvSpPr>
        <p:spPr/>
        <p:txBody>
          <a:bodyPr/>
          <a:lstStyle/>
          <a:p>
            <a:fld id="{67EBE189-0341-B844-83E5-8F268215591C}" type="slidenum">
              <a:rPr lang="en-US" smtClean="0"/>
              <a:t>‹#›</a:t>
            </a:fld>
            <a:endParaRPr lang="en-US"/>
          </a:p>
        </p:txBody>
      </p:sp>
    </p:spTree>
    <p:extLst>
      <p:ext uri="{BB962C8B-B14F-4D97-AF65-F5344CB8AC3E}">
        <p14:creationId xmlns:p14="http://schemas.microsoft.com/office/powerpoint/2010/main" val="124185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E697F-6BC9-4240-BEC8-0392EF5001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AAD9C-35AB-AE45-8595-9C6D90DC84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1274A-CBC0-4047-9E0E-E9EDAB4A4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1B5E-2567-3543-8859-65E0C29586F4}" type="datetimeFigureOut">
              <a:rPr lang="en-US" smtClean="0"/>
              <a:t>5/2/19</a:t>
            </a:fld>
            <a:endParaRPr lang="en-US"/>
          </a:p>
        </p:txBody>
      </p:sp>
      <p:sp>
        <p:nvSpPr>
          <p:cNvPr id="5" name="Footer Placeholder 4">
            <a:extLst>
              <a:ext uri="{FF2B5EF4-FFF2-40B4-BE49-F238E27FC236}">
                <a16:creationId xmlns:a16="http://schemas.microsoft.com/office/drawing/2014/main" id="{0F1626E4-49AF-1D4C-8FF8-F2319580D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643AD-E275-1546-AEAD-2ACDBF1BD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BE189-0341-B844-83E5-8F268215591C}" type="slidenum">
              <a:rPr lang="en-US" smtClean="0"/>
              <a:t>‹#›</a:t>
            </a:fld>
            <a:endParaRPr lang="en-US"/>
          </a:p>
        </p:txBody>
      </p:sp>
    </p:spTree>
    <p:extLst>
      <p:ext uri="{BB962C8B-B14F-4D97-AF65-F5344CB8AC3E}">
        <p14:creationId xmlns:p14="http://schemas.microsoft.com/office/powerpoint/2010/main" val="640911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6C5683-6056-BE4E-81A6-FD7D21BF4347}"/>
              </a:ext>
            </a:extLst>
          </p:cNvPr>
          <p:cNvSpPr>
            <a:spLocks noGrp="1"/>
          </p:cNvSpPr>
          <p:nvPr>
            <p:ph type="title"/>
          </p:nvPr>
        </p:nvSpPr>
        <p:spPr>
          <a:xfrm>
            <a:off x="216876" y="118940"/>
            <a:ext cx="11869615" cy="1325563"/>
          </a:xfrm>
        </p:spPr>
        <p:txBody>
          <a:bodyPr>
            <a:normAutofit/>
          </a:bodyPr>
          <a:lstStyle/>
          <a:p>
            <a:pPr algn="ctr"/>
            <a:r>
              <a:rPr lang="en-US" sz="4000" dirty="0">
                <a:latin typeface="Helvetica" pitchFamily="2" charset="0"/>
              </a:rPr>
              <a:t>ICF Surrogate Modeling</a:t>
            </a:r>
          </a:p>
        </p:txBody>
      </p:sp>
      <p:sp>
        <p:nvSpPr>
          <p:cNvPr id="6" name="Rectangle 5">
            <a:extLst>
              <a:ext uri="{FF2B5EF4-FFF2-40B4-BE49-F238E27FC236}">
                <a16:creationId xmlns:a16="http://schemas.microsoft.com/office/drawing/2014/main" id="{14BD0BD0-1930-D04F-B207-E1EE36CBAA0E}"/>
              </a:ext>
            </a:extLst>
          </p:cNvPr>
          <p:cNvSpPr/>
          <p:nvPr/>
        </p:nvSpPr>
        <p:spPr>
          <a:xfrm>
            <a:off x="216876" y="2241672"/>
            <a:ext cx="6096000" cy="4401205"/>
          </a:xfrm>
          <a:prstGeom prst="rect">
            <a:avLst/>
          </a:prstGeom>
        </p:spPr>
        <p:txBody>
          <a:bodyPr>
            <a:spAutoFit/>
          </a:bodyPr>
          <a:lstStyle/>
          <a:p>
            <a:pPr marL="285750" indent="-285750">
              <a:buFont typeface="Arial" panose="020B0604020202020204" pitchFamily="34" charset="0"/>
              <a:buChar char="•"/>
            </a:pPr>
            <a:r>
              <a:rPr lang="en-US" sz="1600" dirty="0">
                <a:latin typeface="Helvetica Light" panose="020B0403020202020204" pitchFamily="34" charset="0"/>
              </a:rPr>
              <a:t>It’s unclear how one measures accuracy of prediction as traditional metrics of L2 error/ PSNR etc. are not necessarily scientifically meaningful. </a:t>
            </a:r>
            <a:br>
              <a:rPr lang="en-US" sz="1600" dirty="0">
                <a:latin typeface="Helvetica Light" panose="020B0403020202020204" pitchFamily="34" charset="0"/>
              </a:rPr>
            </a:br>
            <a:endParaRPr lang="en-US" sz="1600" dirty="0">
              <a:latin typeface="Helvetica Light" panose="020B0403020202020204" pitchFamily="34" charset="0"/>
            </a:endParaRPr>
          </a:p>
          <a:p>
            <a:pPr marL="285750" indent="-285750">
              <a:buFont typeface="Arial" panose="020B0604020202020204" pitchFamily="34" charset="0"/>
              <a:buChar char="•"/>
            </a:pPr>
            <a:r>
              <a:rPr lang="en-US" sz="1600" dirty="0">
                <a:latin typeface="Helvetica Light" panose="020B0403020202020204" pitchFamily="34" charset="0"/>
              </a:rPr>
              <a:t>One proposed measure of accuracy of the forward model is to measure the accuracy of the inverse model. Since this predicts into the space of parameters, traditional metrics are more applicable. </a:t>
            </a:r>
            <a:br>
              <a:rPr lang="en-US" sz="1600" dirty="0">
                <a:latin typeface="Helvetica Light" panose="020B0403020202020204" pitchFamily="34" charset="0"/>
              </a:rPr>
            </a:br>
            <a:endParaRPr lang="en-US" sz="1600" dirty="0">
              <a:latin typeface="Helvetica Light" panose="020B0403020202020204" pitchFamily="34" charset="0"/>
            </a:endParaRPr>
          </a:p>
          <a:p>
            <a:pPr marL="285750" indent="-285750">
              <a:buFont typeface="Arial" panose="020B0604020202020204" pitchFamily="34" charset="0"/>
              <a:buChar char="•"/>
            </a:pPr>
            <a:r>
              <a:rPr lang="en-US" sz="1600" dirty="0">
                <a:latin typeface="Helvetica Light" panose="020B0403020202020204" pitchFamily="34" charset="0"/>
              </a:rPr>
              <a:t>How well does the neural network preserve “Scientific Constraints” ? </a:t>
            </a:r>
          </a:p>
          <a:p>
            <a:pPr marL="742950" lvl="1" indent="-285750">
              <a:buFont typeface="Arial" panose="020B0604020202020204" pitchFamily="34" charset="0"/>
              <a:buChar char="•"/>
            </a:pPr>
            <a:r>
              <a:rPr lang="en-US" sz="1600" dirty="0">
                <a:latin typeface="Helvetica Light" panose="020B0403020202020204" pitchFamily="34" charset="0"/>
              </a:rPr>
              <a:t>With no explicit knowledge of physics, are we able to obtain satisfactory models that also respect the physics? </a:t>
            </a:r>
          </a:p>
          <a:p>
            <a:pPr marL="742950" lvl="1" indent="-285750">
              <a:buFont typeface="Arial" panose="020B0604020202020204" pitchFamily="34" charset="0"/>
              <a:buChar char="•"/>
            </a:pPr>
            <a:r>
              <a:rPr lang="en-US" sz="1600" dirty="0">
                <a:latin typeface="Helvetica Light" panose="020B0403020202020204" pitchFamily="34" charset="0"/>
              </a:rPr>
              <a:t>Can this be modeled as a hyper-parameter search using current </a:t>
            </a:r>
            <a:r>
              <a:rPr lang="en-US" sz="1600" dirty="0" err="1">
                <a:latin typeface="Helvetica Light" panose="020B0403020202020204" pitchFamily="34" charset="0"/>
              </a:rPr>
              <a:t>regularizers</a:t>
            </a:r>
            <a:r>
              <a:rPr lang="en-US" sz="1600" dirty="0">
                <a:latin typeface="Helvetica Light" panose="020B0403020202020204" pitchFamily="34" charset="0"/>
              </a:rPr>
              <a:t>?</a:t>
            </a:r>
          </a:p>
          <a:p>
            <a:pPr marL="285750" indent="-285750">
              <a:buFont typeface="Arial" panose="020B0604020202020204" pitchFamily="34" charset="0"/>
              <a:buChar char="•"/>
            </a:pPr>
            <a:endParaRPr lang="en-US" sz="1600" dirty="0">
              <a:latin typeface="Helvetica Light" panose="020B0403020202020204" pitchFamily="34" charset="0"/>
            </a:endParaRPr>
          </a:p>
          <a:p>
            <a:endParaRPr lang="en-US" sz="1600" dirty="0">
              <a:latin typeface="Helvetica Light" panose="020B0403020202020204" pitchFamily="34" charset="0"/>
            </a:endParaRPr>
          </a:p>
        </p:txBody>
      </p:sp>
      <p:sp>
        <p:nvSpPr>
          <p:cNvPr id="7" name="Rectangle 6">
            <a:extLst>
              <a:ext uri="{FF2B5EF4-FFF2-40B4-BE49-F238E27FC236}">
                <a16:creationId xmlns:a16="http://schemas.microsoft.com/office/drawing/2014/main" id="{7EA61B7B-1EA1-2541-947F-DC7081DA0118}"/>
              </a:ext>
            </a:extLst>
          </p:cNvPr>
          <p:cNvSpPr/>
          <p:nvPr/>
        </p:nvSpPr>
        <p:spPr>
          <a:xfrm>
            <a:off x="1561754" y="1658421"/>
            <a:ext cx="2433230" cy="369332"/>
          </a:xfrm>
          <a:prstGeom prst="rect">
            <a:avLst/>
          </a:prstGeom>
        </p:spPr>
        <p:txBody>
          <a:bodyPr wrap="none">
            <a:spAutoFit/>
          </a:bodyPr>
          <a:lstStyle/>
          <a:p>
            <a:r>
              <a:rPr lang="en-US" dirty="0">
                <a:latin typeface="Helvetica" pitchFamily="2" charset="0"/>
              </a:rPr>
              <a:t>Current ML Questions</a:t>
            </a:r>
            <a:endParaRPr lang="en-US" dirty="0"/>
          </a:p>
        </p:txBody>
      </p:sp>
      <p:sp>
        <p:nvSpPr>
          <p:cNvPr id="8" name="Rectangle 7">
            <a:extLst>
              <a:ext uri="{FF2B5EF4-FFF2-40B4-BE49-F238E27FC236}">
                <a16:creationId xmlns:a16="http://schemas.microsoft.com/office/drawing/2014/main" id="{34350F6F-5386-AC48-90AE-C3A6E561B368}"/>
              </a:ext>
            </a:extLst>
          </p:cNvPr>
          <p:cNvSpPr/>
          <p:nvPr/>
        </p:nvSpPr>
        <p:spPr>
          <a:xfrm>
            <a:off x="6529754" y="2241672"/>
            <a:ext cx="5662246" cy="3539430"/>
          </a:xfrm>
          <a:prstGeom prst="rect">
            <a:avLst/>
          </a:prstGeom>
        </p:spPr>
        <p:txBody>
          <a:bodyPr wrap="square">
            <a:spAutoFit/>
          </a:bodyPr>
          <a:lstStyle/>
          <a:p>
            <a:r>
              <a:rPr lang="en-US" sz="1600" b="1" dirty="0">
                <a:latin typeface="Helvetica Light" panose="020B0403020202020204" pitchFamily="34" charset="0"/>
              </a:rPr>
              <a:t>Inputs</a:t>
            </a:r>
            <a:r>
              <a:rPr lang="en-US" sz="1600" dirty="0">
                <a:latin typeface="Helvetica Light" panose="020B0403020202020204" pitchFamily="34" charset="0"/>
              </a:rPr>
              <a:t>: 5 dimensional input parameters obtained by design of experiments</a:t>
            </a:r>
          </a:p>
          <a:p>
            <a:endParaRPr lang="en-US" sz="1600" dirty="0">
              <a:latin typeface="Helvetica Light" panose="020B0403020202020204" pitchFamily="34" charset="0"/>
            </a:endParaRPr>
          </a:p>
          <a:p>
            <a:r>
              <a:rPr lang="en-US" sz="1600" b="1" dirty="0">
                <a:latin typeface="Helvetica Light" panose="020B0403020202020204" pitchFamily="34" charset="0"/>
              </a:rPr>
              <a:t>Outputs</a:t>
            </a:r>
            <a:r>
              <a:rPr lang="en-US" sz="1600" dirty="0">
                <a:latin typeface="Helvetica Light" panose="020B0403020202020204" pitchFamily="34" charset="0"/>
              </a:rPr>
              <a:t>: </a:t>
            </a:r>
          </a:p>
          <a:p>
            <a:pPr marL="742950" lvl="1" indent="-285750">
              <a:buFont typeface="Arial" panose="020B0604020202020204" pitchFamily="34" charset="0"/>
              <a:buChar char="•"/>
            </a:pPr>
            <a:r>
              <a:rPr lang="en-US" sz="1600" dirty="0">
                <a:latin typeface="Helvetica Light" panose="020B0403020202020204" pitchFamily="34" charset="0"/>
              </a:rPr>
              <a:t>Images: 4 channel X-ray images of simulated explosions, where each channel is a measurement at a different energy. These are 64x64 in size. </a:t>
            </a:r>
          </a:p>
          <a:p>
            <a:pPr marL="742950" lvl="1" indent="-285750">
              <a:buFont typeface="Arial" panose="020B0604020202020204" pitchFamily="34" charset="0"/>
              <a:buChar char="•"/>
            </a:pPr>
            <a:r>
              <a:rPr lang="en-US" sz="1600" dirty="0">
                <a:latin typeface="Helvetica Light" panose="020B0403020202020204" pitchFamily="34" charset="0"/>
              </a:rPr>
              <a:t>Scalars: 22 dimensional scalar quantities that are highly correlated with the images.</a:t>
            </a:r>
          </a:p>
          <a:p>
            <a:endParaRPr lang="en-US" sz="1600" dirty="0">
              <a:latin typeface="Helvetica Light" panose="020B0403020202020204" pitchFamily="34" charset="0"/>
            </a:endParaRPr>
          </a:p>
          <a:p>
            <a:r>
              <a:rPr lang="en-US" sz="1600" dirty="0">
                <a:latin typeface="Helvetica Light" panose="020B0403020202020204" pitchFamily="34" charset="0"/>
              </a:rPr>
              <a:t>Size of initial dataset is </a:t>
            </a:r>
            <a:r>
              <a:rPr lang="en-US" sz="1600" b="1" dirty="0">
                <a:latin typeface="Helvetica Light" panose="020B0403020202020204" pitchFamily="34" charset="0"/>
              </a:rPr>
              <a:t>10K </a:t>
            </a:r>
            <a:r>
              <a:rPr lang="en-US" sz="1600" dirty="0">
                <a:latin typeface="Helvetica Light" panose="020B0403020202020204" pitchFamily="34" charset="0"/>
              </a:rPr>
              <a:t>and currently developing datasets of size 100K, 1M, 100M. There are also plans to increase images to 12 from 4, and include temporal information to increase from 12 to ~48.</a:t>
            </a:r>
            <a:endParaRPr lang="en-US" sz="1600" b="1" dirty="0">
              <a:latin typeface="Helvetica Light" panose="020B0403020202020204" pitchFamily="34" charset="0"/>
            </a:endParaRPr>
          </a:p>
        </p:txBody>
      </p:sp>
      <p:sp>
        <p:nvSpPr>
          <p:cNvPr id="9" name="Rectangle 8">
            <a:extLst>
              <a:ext uri="{FF2B5EF4-FFF2-40B4-BE49-F238E27FC236}">
                <a16:creationId xmlns:a16="http://schemas.microsoft.com/office/drawing/2014/main" id="{8FD8232C-9295-CD44-84A3-0CB66CA54982}"/>
              </a:ext>
            </a:extLst>
          </p:cNvPr>
          <p:cNvSpPr/>
          <p:nvPr/>
        </p:nvSpPr>
        <p:spPr>
          <a:xfrm>
            <a:off x="7440878" y="1658421"/>
            <a:ext cx="2108269" cy="369332"/>
          </a:xfrm>
          <a:prstGeom prst="rect">
            <a:avLst/>
          </a:prstGeom>
        </p:spPr>
        <p:txBody>
          <a:bodyPr wrap="none">
            <a:spAutoFit/>
          </a:bodyPr>
          <a:lstStyle/>
          <a:p>
            <a:r>
              <a:rPr lang="en-US" b="1" u="sng" dirty="0">
                <a:latin typeface="Helvetica" pitchFamily="2" charset="0"/>
              </a:rPr>
              <a:t>Dataset Statistics</a:t>
            </a:r>
            <a:endParaRPr lang="en-US" b="1" u="sng" dirty="0"/>
          </a:p>
        </p:txBody>
      </p:sp>
      <p:sp>
        <p:nvSpPr>
          <p:cNvPr id="11" name="Rectangle 10">
            <a:extLst>
              <a:ext uri="{FF2B5EF4-FFF2-40B4-BE49-F238E27FC236}">
                <a16:creationId xmlns:a16="http://schemas.microsoft.com/office/drawing/2014/main" id="{2B08D9A5-C1BA-E441-A22B-EE3600EBDA5D}"/>
              </a:ext>
            </a:extLst>
          </p:cNvPr>
          <p:cNvSpPr/>
          <p:nvPr/>
        </p:nvSpPr>
        <p:spPr>
          <a:xfrm>
            <a:off x="1308414" y="6097699"/>
            <a:ext cx="10008923" cy="646331"/>
          </a:xfrm>
          <a:prstGeom prst="rect">
            <a:avLst/>
          </a:prstGeom>
        </p:spPr>
        <p:txBody>
          <a:bodyPr wrap="square">
            <a:spAutoFit/>
          </a:bodyPr>
          <a:lstStyle/>
          <a:p>
            <a:pPr algn="ctr"/>
            <a:r>
              <a:rPr lang="en-US" dirty="0">
                <a:latin typeface="Helvetica" pitchFamily="2" charset="0"/>
              </a:rPr>
              <a:t>Current training requires ~30 mins to train the multimodal autoencoder and about ~30min to converge the surrogate model on a single NVIDIA P100 GPU.</a:t>
            </a:r>
            <a:endParaRPr lang="en-US" dirty="0"/>
          </a:p>
        </p:txBody>
      </p:sp>
    </p:spTree>
    <p:extLst>
      <p:ext uri="{BB962C8B-B14F-4D97-AF65-F5344CB8AC3E}">
        <p14:creationId xmlns:p14="http://schemas.microsoft.com/office/powerpoint/2010/main" val="35189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E511-5C90-0C43-AE05-466567BDA41F}"/>
              </a:ext>
            </a:extLst>
          </p:cNvPr>
          <p:cNvSpPr>
            <a:spLocks noGrp="1"/>
          </p:cNvSpPr>
          <p:nvPr>
            <p:ph type="title"/>
          </p:nvPr>
        </p:nvSpPr>
        <p:spPr>
          <a:xfrm>
            <a:off x="216876" y="118940"/>
            <a:ext cx="11869615" cy="1325563"/>
          </a:xfrm>
        </p:spPr>
        <p:txBody>
          <a:bodyPr>
            <a:normAutofit/>
          </a:bodyPr>
          <a:lstStyle/>
          <a:p>
            <a:pPr algn="ctr"/>
            <a:r>
              <a:rPr lang="en-US" sz="4000" dirty="0">
                <a:latin typeface="Helvetica" pitchFamily="2" charset="0"/>
              </a:rPr>
              <a:t>ICF Surrogate Modeling – ML Problem Description </a:t>
            </a:r>
          </a:p>
        </p:txBody>
      </p:sp>
      <p:sp>
        <p:nvSpPr>
          <p:cNvPr id="3" name="Content Placeholder 2">
            <a:extLst>
              <a:ext uri="{FF2B5EF4-FFF2-40B4-BE49-F238E27FC236}">
                <a16:creationId xmlns:a16="http://schemas.microsoft.com/office/drawing/2014/main" id="{F5BC992F-3110-1544-A7DB-E42C5054FA25}"/>
              </a:ext>
            </a:extLst>
          </p:cNvPr>
          <p:cNvSpPr>
            <a:spLocks noGrp="1"/>
          </p:cNvSpPr>
          <p:nvPr>
            <p:ph idx="1"/>
          </p:nvPr>
        </p:nvSpPr>
        <p:spPr>
          <a:xfrm>
            <a:off x="0" y="1444503"/>
            <a:ext cx="6686975" cy="5272820"/>
          </a:xfrm>
        </p:spPr>
        <p:txBody>
          <a:bodyPr>
            <a:normAutofit/>
          </a:bodyPr>
          <a:lstStyle/>
          <a:p>
            <a:r>
              <a:rPr lang="en-US" sz="2000" dirty="0">
                <a:latin typeface="Helvetica Light" panose="020B0403020202020204" pitchFamily="34" charset="0"/>
              </a:rPr>
              <a:t>We want to accurately model 1D, 2D physics simulators with machine learning. </a:t>
            </a:r>
            <a:br>
              <a:rPr lang="en-US" sz="2000" dirty="0">
                <a:latin typeface="Helvetica Light" panose="020B0403020202020204" pitchFamily="34" charset="0"/>
              </a:rPr>
            </a:br>
            <a:endParaRPr lang="en-US" sz="2000" dirty="0">
              <a:latin typeface="Helvetica Light" panose="020B0403020202020204" pitchFamily="34" charset="0"/>
            </a:endParaRPr>
          </a:p>
          <a:p>
            <a:r>
              <a:rPr lang="en-US" sz="2000" dirty="0">
                <a:latin typeface="Helvetica Light" panose="020B0403020202020204" pitchFamily="34" charset="0"/>
              </a:rPr>
              <a:t>These are posed as high dimensional regression functions that go from simulator inputs --&gt; simulator outputs. </a:t>
            </a:r>
          </a:p>
          <a:p>
            <a:r>
              <a:rPr lang="en-US" sz="2000" dirty="0">
                <a:latin typeface="Helvetica Light" panose="020B0403020202020204" pitchFamily="34" charset="0"/>
              </a:rPr>
              <a:t>We have 4 networks in the architecture (See fig): </a:t>
            </a:r>
          </a:p>
          <a:p>
            <a:pPr marL="800100" lvl="1" indent="-342900">
              <a:buFont typeface="+mj-lt"/>
              <a:buAutoNum type="arabicPeriod"/>
            </a:pPr>
            <a:r>
              <a:rPr lang="en-US" sz="1600" dirty="0">
                <a:latin typeface="Helvetica Light" panose="020B0403020202020204" pitchFamily="34" charset="0"/>
              </a:rPr>
              <a:t>An autoencoder on the space of outputs (with possibility for uncertainties like VAE or WAE)</a:t>
            </a:r>
          </a:p>
          <a:p>
            <a:pPr marL="800100" lvl="1" indent="-342900">
              <a:buFont typeface="+mj-lt"/>
              <a:buAutoNum type="arabicPeriod"/>
            </a:pPr>
            <a:r>
              <a:rPr lang="en-US" sz="1600" dirty="0">
                <a:latin typeface="Helvetica Light" panose="020B0403020202020204" pitchFamily="34" charset="0"/>
              </a:rPr>
              <a:t>A forward network that predicts from inputs </a:t>
            </a:r>
            <a:r>
              <a:rPr lang="en-US" sz="1600" dirty="0">
                <a:latin typeface="Helvetica Light" panose="020B0403020202020204" pitchFamily="34" charset="0"/>
                <a:sym typeface="Wingdings" pitchFamily="2" charset="2"/>
              </a:rPr>
              <a:t> outputs</a:t>
            </a:r>
            <a:endParaRPr lang="en-US" sz="1600" dirty="0">
              <a:latin typeface="Helvetica Light" panose="020B0403020202020204" pitchFamily="34" charset="0"/>
            </a:endParaRPr>
          </a:p>
          <a:p>
            <a:pPr marL="800100" lvl="1" indent="-342900">
              <a:buFont typeface="+mj-lt"/>
              <a:buAutoNum type="arabicPeriod"/>
            </a:pPr>
            <a:r>
              <a:rPr lang="en-US" sz="1600" dirty="0">
                <a:latin typeface="Helvetica Light" panose="020B0403020202020204" pitchFamily="34" charset="0"/>
              </a:rPr>
              <a:t>An inverse network that predicts from outputs </a:t>
            </a:r>
            <a:r>
              <a:rPr lang="en-US" sz="1600" dirty="0">
                <a:latin typeface="Helvetica Light" panose="020B0403020202020204" pitchFamily="34" charset="0"/>
                <a:sym typeface="Wingdings" pitchFamily="2" charset="2"/>
              </a:rPr>
              <a:t> inputs</a:t>
            </a:r>
          </a:p>
          <a:p>
            <a:pPr marL="800100" lvl="1" indent="-342900">
              <a:buFont typeface="+mj-lt"/>
              <a:buAutoNum type="arabicPeriod"/>
            </a:pPr>
            <a:r>
              <a:rPr lang="en-US" sz="1600" dirty="0">
                <a:latin typeface="Helvetica Light" panose="020B0403020202020204" pitchFamily="34" charset="0"/>
                <a:sym typeface="Wingdings" pitchFamily="2" charset="2"/>
              </a:rPr>
              <a:t>A discriminator that tries to distinguish real vs fake predictions.</a:t>
            </a:r>
          </a:p>
          <a:p>
            <a:r>
              <a:rPr lang="en-US" sz="2000" dirty="0">
                <a:latin typeface="Helvetica Light" panose="020B0403020202020204" pitchFamily="34" charset="0"/>
              </a:rPr>
              <a:t>The autoencoder is pre-trained, and the other 3 networks are trained together. </a:t>
            </a:r>
          </a:p>
          <a:p>
            <a:r>
              <a:rPr lang="en-US" sz="2000" dirty="0">
                <a:latin typeface="Helvetica Light" panose="020B0403020202020204" pitchFamily="34" charset="0"/>
              </a:rPr>
              <a:t>All implementations are in </a:t>
            </a:r>
            <a:r>
              <a:rPr lang="en-US" sz="2000" dirty="0" err="1">
                <a:latin typeface="Helvetica Light" panose="020B0403020202020204" pitchFamily="34" charset="0"/>
              </a:rPr>
              <a:t>Tensorflow</a:t>
            </a:r>
            <a:r>
              <a:rPr lang="en-US" sz="2000" dirty="0">
                <a:latin typeface="Helvetica Light" panose="020B0403020202020204" pitchFamily="34" charset="0"/>
              </a:rPr>
              <a:t>.</a:t>
            </a:r>
            <a:br>
              <a:rPr lang="en-US" sz="2000" dirty="0">
                <a:latin typeface="Helvetica Light" panose="020B0403020202020204" pitchFamily="34" charset="0"/>
              </a:rPr>
            </a:br>
            <a:endParaRPr lang="en-US" sz="2000" dirty="0">
              <a:latin typeface="Helvetica Light" panose="020B0403020202020204" pitchFamily="34" charset="0"/>
            </a:endParaRPr>
          </a:p>
        </p:txBody>
      </p:sp>
      <p:pic>
        <p:nvPicPr>
          <p:cNvPr id="4" name="Picture 3">
            <a:extLst>
              <a:ext uri="{FF2B5EF4-FFF2-40B4-BE49-F238E27FC236}">
                <a16:creationId xmlns:a16="http://schemas.microsoft.com/office/drawing/2014/main" id="{23501A71-DC65-5A4E-B63F-C2E5A81CF124}"/>
              </a:ext>
            </a:extLst>
          </p:cNvPr>
          <p:cNvPicPr>
            <a:picLocks noChangeAspect="1"/>
          </p:cNvPicPr>
          <p:nvPr/>
        </p:nvPicPr>
        <p:blipFill rotWithShape="1">
          <a:blip r:embed="rId2"/>
          <a:srcRect l="8042" r="4387"/>
          <a:stretch/>
        </p:blipFill>
        <p:spPr>
          <a:xfrm>
            <a:off x="6686975" y="1444503"/>
            <a:ext cx="5136786" cy="4170851"/>
          </a:xfrm>
          <a:prstGeom prst="rect">
            <a:avLst/>
          </a:prstGeom>
          <a:ln w="3175">
            <a:solidFill>
              <a:schemeClr val="bg1">
                <a:lumMod val="75000"/>
              </a:schemeClr>
            </a:solidFill>
          </a:ln>
          <a:effectLst>
            <a:outerShdw blurRad="50800" dist="38100" dir="2700000" algn="tl" rotWithShape="0">
              <a:prstClr val="black">
                <a:alpha val="40000"/>
              </a:prstClr>
            </a:outerShdw>
          </a:effectLst>
        </p:spPr>
      </p:pic>
      <p:sp>
        <p:nvSpPr>
          <p:cNvPr id="6" name="Rectangle 5">
            <a:extLst>
              <a:ext uri="{FF2B5EF4-FFF2-40B4-BE49-F238E27FC236}">
                <a16:creationId xmlns:a16="http://schemas.microsoft.com/office/drawing/2014/main" id="{1F950CE3-94F8-1448-8758-06FB59DF5CCF}"/>
              </a:ext>
            </a:extLst>
          </p:cNvPr>
          <p:cNvSpPr/>
          <p:nvPr/>
        </p:nvSpPr>
        <p:spPr>
          <a:xfrm>
            <a:off x="6677329" y="5777915"/>
            <a:ext cx="5146432" cy="646331"/>
          </a:xfrm>
          <a:prstGeom prst="rect">
            <a:avLst/>
          </a:prstGeom>
        </p:spPr>
        <p:txBody>
          <a:bodyPr wrap="square">
            <a:spAutoFit/>
          </a:bodyPr>
          <a:lstStyle/>
          <a:p>
            <a:r>
              <a:rPr lang="en-US" i="1" dirty="0">
                <a:latin typeface="Helvetica Light Oblique" panose="020B0403020202020204" pitchFamily="34" charset="0"/>
              </a:rPr>
              <a:t>Figure from: http://</a:t>
            </a:r>
            <a:r>
              <a:rPr lang="en-US" i="1" dirty="0" err="1">
                <a:latin typeface="Helvetica Light Oblique" panose="020B0403020202020204" pitchFamily="34" charset="0"/>
              </a:rPr>
              <a:t>hyperion.usc.edu</a:t>
            </a:r>
            <a:r>
              <a:rPr lang="en-US" i="1" dirty="0">
                <a:latin typeface="Helvetica Light Oblique" panose="020B0403020202020204" pitchFamily="34" charset="0"/>
              </a:rPr>
              <a:t>/UQ-SciML-2018/upload/</a:t>
            </a:r>
            <a:r>
              <a:rPr lang="en-US" i="1" dirty="0" err="1">
                <a:latin typeface="Helvetica Light Oblique" panose="020B0403020202020204" pitchFamily="34" charset="0"/>
              </a:rPr>
              <a:t>RushilAnirudhpaper.pdf</a:t>
            </a:r>
            <a:endParaRPr lang="en-US" i="1" dirty="0">
              <a:latin typeface="Helvetica Light Oblique" panose="020B0403020202020204" pitchFamily="34" charset="0"/>
            </a:endParaRPr>
          </a:p>
        </p:txBody>
      </p:sp>
    </p:spTree>
    <p:extLst>
      <p:ext uri="{BB962C8B-B14F-4D97-AF65-F5344CB8AC3E}">
        <p14:creationId xmlns:p14="http://schemas.microsoft.com/office/powerpoint/2010/main" val="4049252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194</Words>
  <Application>Microsoft Macintosh PowerPoint</Application>
  <PresentationFormat>Widescreen</PresentationFormat>
  <Paragraphs>27</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Helvetica</vt:lpstr>
      <vt:lpstr>Helvetica Light</vt:lpstr>
      <vt:lpstr>Helvetica Light Oblique</vt:lpstr>
      <vt:lpstr>Office Theme</vt:lpstr>
      <vt:lpstr>ICF Surrogate Modeling</vt:lpstr>
      <vt:lpstr>ICF Surrogate Modeling – ML Problem Description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ICF Surrogate Modeling – ML Problem Description </dc:title>
  <dc:creator>Anirudh, Rushil</dc:creator>
  <cp:lastModifiedBy>Anirudh, Rushil</cp:lastModifiedBy>
  <cp:revision>4</cp:revision>
  <dcterms:created xsi:type="dcterms:W3CDTF">2018-12-16T21:35:33Z</dcterms:created>
  <dcterms:modified xsi:type="dcterms:W3CDTF">2019-05-02T17:38:16Z</dcterms:modified>
</cp:coreProperties>
</file>