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1"/>
  </p:sldMasterIdLst>
  <p:notesMasterIdLst>
    <p:notesMasterId r:id="rId6"/>
  </p:notesMasterIdLst>
  <p:handoutMasterIdLst>
    <p:handoutMasterId r:id="rId7"/>
  </p:handoutMasterIdLst>
  <p:sldIdLst>
    <p:sldId id="545" r:id="rId2"/>
    <p:sldId id="1558" r:id="rId3"/>
    <p:sldId id="1559" r:id="rId4"/>
    <p:sldId id="537" r:id="rId5"/>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rrmann, Cynthia A." initials="" lastIdx="3"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A8464"/>
    <a:srgbClr val="FFE001"/>
    <a:srgbClr val="D68F10"/>
    <a:srgbClr val="0F4F97"/>
    <a:srgbClr val="F6CE86"/>
    <a:srgbClr val="AEF8E5"/>
    <a:srgbClr val="0DB78A"/>
    <a:srgbClr val="F1B13D"/>
    <a:srgbClr val="10D6A2"/>
    <a:srgbClr val="2DE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12" autoAdjust="0"/>
    <p:restoredTop sz="95732" autoAdjust="0"/>
  </p:normalViewPr>
  <p:slideViewPr>
    <p:cSldViewPr snapToGrid="0">
      <p:cViewPr varScale="1">
        <p:scale>
          <a:sx n="108" d="100"/>
          <a:sy n="108" d="100"/>
        </p:scale>
        <p:origin x="208" y="9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0"/>
    </p:cViewPr>
  </p:sorterViewPr>
  <p:notesViewPr>
    <p:cSldViewPr snapToObjects="1">
      <p:cViewPr varScale="1">
        <p:scale>
          <a:sx n="165" d="100"/>
          <a:sy n="165" d="100"/>
        </p:scale>
        <p:origin x="-5256" y="-1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vl1pPr>
          </a:lstStyle>
          <a:p>
            <a:endParaRPr lang="en-US" dirty="0">
              <a:latin typeface="Arial"/>
            </a:endParaRPr>
          </a:p>
        </p:txBody>
      </p:sp>
      <p:sp>
        <p:nvSpPr>
          <p:cNvPr id="3" name="Date Placeholder 2"/>
          <p:cNvSpPr>
            <a:spLocks noGrp="1"/>
          </p:cNvSpPr>
          <p:nvPr>
            <p:ph type="dt" sz="quarter" idx="1"/>
          </p:nvPr>
        </p:nvSpPr>
        <p:spPr>
          <a:xfrm>
            <a:off x="3978132" y="2"/>
            <a:ext cx="3043343" cy="465455"/>
          </a:xfrm>
          <a:prstGeom prst="rect">
            <a:avLst/>
          </a:prstGeom>
        </p:spPr>
        <p:txBody>
          <a:bodyPr vert="horz" lIns="93253" tIns="46627" rIns="93253" bIns="46627" rtlCol="0"/>
          <a:lstStyle>
            <a:lvl1pPr algn="r">
              <a:defRPr sz="1100"/>
            </a:lvl1pPr>
          </a:lstStyle>
          <a:p>
            <a:fld id="{7A1D2F2F-8618-2143-A89B-2D6D3F007EBC}" type="datetimeFigureOut">
              <a:rPr lang="en-US" smtClean="0">
                <a:latin typeface="Arial"/>
              </a:rPr>
              <a:pPr/>
              <a:t>3/8/23</a:t>
            </a:fld>
            <a:endParaRPr lang="en-US" dirty="0">
              <a:latin typeface="Arial"/>
            </a:endParaRPr>
          </a:p>
        </p:txBody>
      </p:sp>
      <p:sp>
        <p:nvSpPr>
          <p:cNvPr id="4" name="Footer Placeholder 3"/>
          <p:cNvSpPr>
            <a:spLocks noGrp="1"/>
          </p:cNvSpPr>
          <p:nvPr>
            <p:ph type="ftr" sz="quarter" idx="2"/>
          </p:nvPr>
        </p:nvSpPr>
        <p:spPr>
          <a:xfrm>
            <a:off x="0" y="8842031"/>
            <a:ext cx="3043343" cy="465455"/>
          </a:xfrm>
          <a:prstGeom prst="rect">
            <a:avLst/>
          </a:prstGeom>
        </p:spPr>
        <p:txBody>
          <a:bodyPr vert="horz" lIns="93253" tIns="46627" rIns="93253" bIns="46627" rtlCol="0" anchor="b"/>
          <a:lstStyle>
            <a:lvl1pPr algn="l">
              <a:defRPr sz="1100"/>
            </a:lvl1pPr>
          </a:lstStyle>
          <a:p>
            <a:endParaRPr lang="en-US" dirty="0">
              <a:latin typeface="Arial"/>
            </a:endParaRPr>
          </a:p>
        </p:txBody>
      </p:sp>
      <p:sp>
        <p:nvSpPr>
          <p:cNvPr id="5" name="Slide Number Placeholder 4"/>
          <p:cNvSpPr>
            <a:spLocks noGrp="1"/>
          </p:cNvSpPr>
          <p:nvPr>
            <p:ph type="sldNum" sz="quarter" idx="3"/>
          </p:nvPr>
        </p:nvSpPr>
        <p:spPr>
          <a:xfrm>
            <a:off x="3978132" y="8842031"/>
            <a:ext cx="3043343" cy="465455"/>
          </a:xfrm>
          <a:prstGeom prst="rect">
            <a:avLst/>
          </a:prstGeom>
        </p:spPr>
        <p:txBody>
          <a:bodyPr vert="horz" lIns="93253" tIns="46627" rIns="93253" bIns="46627" rtlCol="0" anchor="b"/>
          <a:lstStyle>
            <a:lvl1pPr algn="r">
              <a:defRPr sz="1100"/>
            </a:lvl1pPr>
          </a:lstStyle>
          <a:p>
            <a:fld id="{CE221CE3-F987-1944-AB66-8BE5522C5EC6}" type="slidenum">
              <a:rPr lang="en-US" smtClean="0">
                <a:latin typeface="Arial"/>
              </a:rPr>
              <a:pPr/>
              <a:t>‹#›</a:t>
            </a:fld>
            <a:endParaRPr lang="en-US" dirty="0">
              <a:latin typeface="Arial"/>
            </a:endParaRPr>
          </a:p>
        </p:txBody>
      </p:sp>
    </p:spTree>
    <p:extLst>
      <p:ext uri="{BB962C8B-B14F-4D97-AF65-F5344CB8AC3E}">
        <p14:creationId xmlns:p14="http://schemas.microsoft.com/office/powerpoint/2010/main" val="33228481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53" tIns="46627" rIns="93253" bIns="46627" rtlCol="0"/>
          <a:lstStyle>
            <a:lvl1pPr algn="l">
              <a:defRPr sz="1100">
                <a:latin typeface="Arial"/>
              </a:defRPr>
            </a:lvl1pPr>
          </a:lstStyle>
          <a:p>
            <a:endParaRPr lang="en-US" dirty="0"/>
          </a:p>
        </p:txBody>
      </p:sp>
      <p:sp>
        <p:nvSpPr>
          <p:cNvPr id="3" name="Date Placeholder 2"/>
          <p:cNvSpPr>
            <a:spLocks noGrp="1"/>
          </p:cNvSpPr>
          <p:nvPr>
            <p:ph type="dt" idx="1"/>
          </p:nvPr>
        </p:nvSpPr>
        <p:spPr>
          <a:xfrm>
            <a:off x="3978132" y="2"/>
            <a:ext cx="3043343" cy="465455"/>
          </a:xfrm>
          <a:prstGeom prst="rect">
            <a:avLst/>
          </a:prstGeom>
        </p:spPr>
        <p:txBody>
          <a:bodyPr vert="horz" lIns="93253" tIns="46627" rIns="93253" bIns="46627" rtlCol="0"/>
          <a:lstStyle>
            <a:lvl1pPr algn="r">
              <a:defRPr sz="1100">
                <a:latin typeface="Arial"/>
              </a:defRPr>
            </a:lvl1pPr>
          </a:lstStyle>
          <a:p>
            <a:fld id="{D8B0A143-2353-BE4A-A6C4-57C9AE3FBC68}" type="datetimeFigureOut">
              <a:rPr lang="en-US" smtClean="0"/>
              <a:pPr/>
              <a:t>3/8/23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253" tIns="46627" rIns="93253" bIns="46627"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53" tIns="46627" rIns="93253" bIns="466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42031"/>
            <a:ext cx="3043343" cy="465455"/>
          </a:xfrm>
          <a:prstGeom prst="rect">
            <a:avLst/>
          </a:prstGeom>
        </p:spPr>
        <p:txBody>
          <a:bodyPr vert="horz" lIns="93253" tIns="46627" rIns="93253" bIns="46627" rtlCol="0" anchor="b"/>
          <a:lstStyle>
            <a:lvl1pPr algn="l">
              <a:defRPr sz="1100">
                <a:latin typeface="Arial"/>
              </a:defRPr>
            </a:lvl1pPr>
          </a:lstStyle>
          <a:p>
            <a:endParaRPr lang="en-US" dirty="0"/>
          </a:p>
        </p:txBody>
      </p:sp>
      <p:sp>
        <p:nvSpPr>
          <p:cNvPr id="7" name="Slide Number Placeholder 6"/>
          <p:cNvSpPr>
            <a:spLocks noGrp="1"/>
          </p:cNvSpPr>
          <p:nvPr>
            <p:ph type="sldNum" sz="quarter" idx="5"/>
          </p:nvPr>
        </p:nvSpPr>
        <p:spPr>
          <a:xfrm>
            <a:off x="3978132" y="8842031"/>
            <a:ext cx="3043343" cy="465455"/>
          </a:xfrm>
          <a:prstGeom prst="rect">
            <a:avLst/>
          </a:prstGeom>
        </p:spPr>
        <p:txBody>
          <a:bodyPr vert="horz" lIns="93253" tIns="46627" rIns="93253" bIns="46627" rtlCol="0" anchor="b"/>
          <a:lstStyle>
            <a:lvl1pPr algn="r">
              <a:defRPr sz="1100">
                <a:latin typeface="Arial"/>
              </a:defRPr>
            </a:lvl1pPr>
          </a:lstStyle>
          <a:p>
            <a:fld id="{4CFDF800-FE0E-A944-8AC1-D57C07B352FC}" type="slidenum">
              <a:rPr lang="en-US" smtClean="0"/>
              <a:pPr/>
              <a:t>‹#›</a:t>
            </a:fld>
            <a:endParaRPr lang="en-US" dirty="0"/>
          </a:p>
        </p:txBody>
      </p:sp>
    </p:spTree>
    <p:extLst>
      <p:ext uri="{BB962C8B-B14F-4D97-AF65-F5344CB8AC3E}">
        <p14:creationId xmlns:p14="http://schemas.microsoft.com/office/powerpoint/2010/main" val="351676509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BA3D2A3-E316-5B4D-B559-0EBDF6B1377B}"/>
              </a:ext>
            </a:extLst>
          </p:cNvPr>
          <p:cNvPicPr>
            <a:picLocks noChangeAspect="1"/>
          </p:cNvPicPr>
          <p:nvPr userDrawn="1"/>
        </p:nvPicPr>
        <p:blipFill>
          <a:blip r:embed="rId2">
            <a:alphaModFix/>
          </a:blip>
          <a:stretch>
            <a:fillRect/>
          </a:stretch>
        </p:blipFill>
        <p:spPr>
          <a:xfrm>
            <a:off x="0" y="3575304"/>
            <a:ext cx="12192000" cy="2743200"/>
          </a:xfrm>
          <a:prstGeom prst="rect">
            <a:avLst/>
          </a:prstGeom>
          <a:gradFill flip="none" rotWithShape="1">
            <a:gsLst>
              <a:gs pos="0">
                <a:schemeClr val="accent1">
                  <a:lumMod val="0"/>
                  <a:lumOff val="100000"/>
                </a:schemeClr>
              </a:gs>
              <a:gs pos="35000">
                <a:schemeClr val="accent1">
                  <a:lumMod val="0"/>
                  <a:lumOff val="100000"/>
                </a:schemeClr>
              </a:gs>
              <a:gs pos="100000">
                <a:schemeClr val="bg1"/>
              </a:gs>
            </a:gsLst>
            <a:lin ang="2700000" scaled="1"/>
            <a:tileRect/>
          </a:gradFill>
        </p:spPr>
      </p:pic>
      <p:sp>
        <p:nvSpPr>
          <p:cNvPr id="8" name="Rectangle 7">
            <a:extLst>
              <a:ext uri="{FF2B5EF4-FFF2-40B4-BE49-F238E27FC236}">
                <a16:creationId xmlns:a16="http://schemas.microsoft.com/office/drawing/2014/main" id="{D6D9C9D9-72EC-6D46-9AAD-E59A139F1299}"/>
              </a:ext>
            </a:extLst>
          </p:cNvPr>
          <p:cNvSpPr/>
          <p:nvPr userDrawn="1"/>
        </p:nvSpPr>
        <p:spPr bwMode="auto">
          <a:xfrm>
            <a:off x="0" y="3269959"/>
            <a:ext cx="12192504" cy="1028423"/>
          </a:xfrm>
          <a:prstGeom prst="rect">
            <a:avLst/>
          </a:prstGeom>
          <a:gradFill flip="none" rotWithShape="1">
            <a:gsLst>
              <a:gs pos="0">
                <a:schemeClr val="bg1">
                  <a:alpha val="0"/>
                  <a:lumMod val="0"/>
                  <a:lumOff val="100000"/>
                </a:schemeClr>
              </a:gs>
              <a:gs pos="51000">
                <a:schemeClr val="bg1"/>
              </a:gs>
            </a:gsLst>
            <a:lin ang="16200000" scaled="1"/>
            <a:tileRect/>
          </a:gradFill>
          <a:ln>
            <a:noFill/>
            <a:headEnd/>
            <a:tailEnd/>
          </a:ln>
          <a:effectLst/>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sp>
        <p:nvSpPr>
          <p:cNvPr id="19" name="Rectangle 18"/>
          <p:cNvSpPr/>
          <p:nvPr userDrawn="1"/>
        </p:nvSpPr>
        <p:spPr>
          <a:xfrm>
            <a:off x="-504" y="6316956"/>
            <a:ext cx="12192000" cy="544880"/>
          </a:xfrm>
          <a:prstGeom prst="rect">
            <a:avLst/>
          </a:prstGeom>
          <a:gradFill flip="none" rotWithShape="1">
            <a:gsLst>
              <a:gs pos="0">
                <a:srgbClr val="294861"/>
              </a:gs>
              <a:gs pos="46000">
                <a:schemeClr val="accent1">
                  <a:lumMod val="50000"/>
                </a:schemeClr>
              </a:gs>
              <a:gs pos="100000">
                <a:srgbClr val="4388B8"/>
              </a:gs>
            </a:gsLst>
            <a:lin ang="16200000" scaled="1"/>
            <a:tileRect/>
          </a:gradFill>
          <a:ln>
            <a:noFill/>
          </a:ln>
          <a:effectLst>
            <a:outerShdw blurRad="50800" dist="38100" dir="16200000"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sp>
        <p:nvSpPr>
          <p:cNvPr id="10" name="Title 9"/>
          <p:cNvSpPr>
            <a:spLocks noGrp="1"/>
          </p:cNvSpPr>
          <p:nvPr>
            <p:ph type="title" hasCustomPrompt="1"/>
          </p:nvPr>
        </p:nvSpPr>
        <p:spPr>
          <a:xfrm>
            <a:off x="609600" y="565126"/>
            <a:ext cx="10998200" cy="1447576"/>
          </a:xfrm>
        </p:spPr>
        <p:txBody>
          <a:bodyPr anchor="b" anchorCtr="0"/>
          <a:lstStyle>
            <a:lvl1pPr>
              <a:lnSpc>
                <a:spcPts val="3800"/>
              </a:lnSpc>
              <a:defRPr sz="3600" b="1" i="0">
                <a:solidFill>
                  <a:schemeClr val="accent1">
                    <a:lumMod val="75000"/>
                  </a:schemeClr>
                </a:solidFill>
                <a:effectLst/>
                <a:latin typeface="Arial"/>
                <a:cs typeface="Arial"/>
              </a:defRPr>
            </a:lvl1pPr>
          </a:lstStyle>
          <a:p>
            <a:r>
              <a:rPr lang="en-US" dirty="0"/>
              <a:t>Click to edit </a:t>
            </a:r>
            <a:br>
              <a:rPr lang="en-US" dirty="0"/>
            </a:br>
            <a:r>
              <a:rPr lang="en-US" dirty="0"/>
              <a:t>Master title style</a:t>
            </a:r>
          </a:p>
        </p:txBody>
      </p:sp>
      <p:sp>
        <p:nvSpPr>
          <p:cNvPr id="12" name="Text Placeholder 11"/>
          <p:cNvSpPr>
            <a:spLocks noGrp="1"/>
          </p:cNvSpPr>
          <p:nvPr>
            <p:ph type="body" sz="quarter" idx="13"/>
          </p:nvPr>
        </p:nvSpPr>
        <p:spPr>
          <a:xfrm>
            <a:off x="609601" y="2024863"/>
            <a:ext cx="7505699" cy="369888"/>
          </a:xfrm>
        </p:spPr>
        <p:txBody>
          <a:bodyPr>
            <a:noAutofit/>
          </a:bodyPr>
          <a:lstStyle>
            <a:lvl1pPr>
              <a:lnSpc>
                <a:spcPts val="2200"/>
              </a:lnSpc>
              <a:buNone/>
              <a:defRPr sz="2000" b="0">
                <a:latin typeface="Arial"/>
                <a:cs typeface="Arial"/>
              </a:defRPr>
            </a:lvl1pPr>
            <a:lvl2pPr>
              <a:buNone/>
              <a:defRPr/>
            </a:lvl2pPr>
            <a:lvl3pPr>
              <a:buNone/>
              <a:defRPr/>
            </a:lvl3pPr>
            <a:lvl4pPr>
              <a:buNone/>
              <a:defRPr/>
            </a:lvl4pPr>
            <a:lvl5pPr>
              <a:buNone/>
              <a:defRPr/>
            </a:lvl5pPr>
          </a:lstStyle>
          <a:p>
            <a:pPr lvl="0"/>
            <a:r>
              <a:rPr lang="en-US"/>
              <a:t>Click to edit Master text styles</a:t>
            </a:r>
          </a:p>
        </p:txBody>
      </p:sp>
      <p:sp>
        <p:nvSpPr>
          <p:cNvPr id="14" name="TextBox 13"/>
          <p:cNvSpPr txBox="1"/>
          <p:nvPr userDrawn="1"/>
        </p:nvSpPr>
        <p:spPr>
          <a:xfrm>
            <a:off x="116077" y="6372418"/>
            <a:ext cx="6004819" cy="435504"/>
          </a:xfrm>
          <a:prstGeom prst="rect">
            <a:avLst/>
          </a:prstGeom>
          <a:noFill/>
          <a:effectLst/>
        </p:spPr>
        <p:txBody>
          <a:bodyPr wrap="square" rtlCol="0">
            <a:spAutoFit/>
          </a:bodyPr>
          <a:lstStyle/>
          <a:p>
            <a:pPr marL="0" algn="l" defTabSz="457200" rtl="0" eaLnBrk="1" latinLnBrk="0" hangingPunct="1">
              <a:lnSpc>
                <a:spcPct val="90000"/>
              </a:lnSpc>
              <a:spcAft>
                <a:spcPts val="300"/>
              </a:spcAft>
            </a:pPr>
            <a:r>
              <a:rPr lang="en-US" sz="800" kern="1200" dirty="0">
                <a:solidFill>
                  <a:schemeClr val="bg1"/>
                </a:solidFill>
                <a:effectLst/>
                <a:latin typeface="Arial"/>
                <a:ea typeface="+mn-ea"/>
                <a:cs typeface="Arial"/>
              </a:rPr>
              <a:t>LLNL-PRES-</a:t>
            </a:r>
            <a:r>
              <a:rPr lang="en-US" sz="800" dirty="0">
                <a:solidFill>
                  <a:schemeClr val="bg1"/>
                </a:solidFill>
                <a:cs typeface="Arial"/>
              </a:rPr>
              <a:t> </a:t>
            </a:r>
            <a:r>
              <a:rPr lang="en-US" sz="800" kern="1200" dirty="0" err="1">
                <a:solidFill>
                  <a:schemeClr val="bg1"/>
                </a:solidFill>
                <a:effectLst/>
                <a:latin typeface="+mn-lt"/>
                <a:ea typeface="+mn-ea"/>
                <a:cs typeface="Arial"/>
              </a:rPr>
              <a:t>xxxxxx</a:t>
            </a:r>
            <a:endParaRPr lang="en-US" sz="800" kern="1200" dirty="0">
              <a:solidFill>
                <a:schemeClr val="bg1"/>
              </a:solidFill>
              <a:effectLst/>
              <a:latin typeface="Arial" panose="020B0604020202020204" pitchFamily="34" charset="0"/>
              <a:ea typeface="+mn-ea"/>
              <a:cs typeface="Arial" panose="020B0604020202020204" pitchFamily="34" charset="0"/>
            </a:endParaRPr>
          </a:p>
          <a:p>
            <a:pPr marL="0" algn="l" defTabSz="457200" rtl="0" eaLnBrk="1" latinLnBrk="0" hangingPunct="1">
              <a:lnSpc>
                <a:spcPct val="90000"/>
              </a:lnSpc>
              <a:spcAft>
                <a:spcPts val="600"/>
              </a:spcAft>
            </a:pPr>
            <a:r>
              <a:rPr lang="en-US" sz="700" kern="1200" dirty="0">
                <a:solidFill>
                  <a:schemeClr val="bg1"/>
                </a:solidFill>
                <a:effectLst/>
                <a:latin typeface="Arial"/>
                <a:ea typeface="+mn-ea"/>
                <a:cs typeface="Arial"/>
              </a:rPr>
              <a:t>This work was performed under the auspices of the</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U.S. Department of Energy by Lawrence Livermore National Laboratory under contract DE-AC52-07NA27344.</a:t>
            </a:r>
            <a:r>
              <a:rPr lang="en-US" sz="700" kern="1200" baseline="0" dirty="0">
                <a:solidFill>
                  <a:schemeClr val="bg1"/>
                </a:solidFill>
                <a:effectLst/>
                <a:latin typeface="Arial"/>
                <a:ea typeface="+mn-ea"/>
                <a:cs typeface="Arial"/>
              </a:rPr>
              <a:t> </a:t>
            </a:r>
            <a:r>
              <a:rPr lang="en-US" sz="700" kern="1200" dirty="0">
                <a:solidFill>
                  <a:schemeClr val="bg1"/>
                </a:solidFill>
                <a:effectLst/>
                <a:latin typeface="Arial"/>
                <a:ea typeface="+mn-ea"/>
                <a:cs typeface="Arial"/>
              </a:rPr>
              <a:t>Lawrence Livermore National Security, LLC</a:t>
            </a:r>
          </a:p>
        </p:txBody>
      </p:sp>
      <p:pic>
        <p:nvPicPr>
          <p:cNvPr id="18" name="Picture 17" descr="LLNL_Logo_WHT-LRG.png"/>
          <p:cNvPicPr>
            <a:picLocks/>
          </p:cNvPicPr>
          <p:nvPr userDrawn="1"/>
        </p:nvPicPr>
        <p:blipFill>
          <a:blip r:embed="rId3" cstate="print">
            <a:extLst>
              <a:ext uri="{28A0092B-C50C-407E-A947-70E740481C1C}">
                <a14:useLocalDpi xmlns:a14="http://schemas.microsoft.com/office/drawing/2010/main"/>
              </a:ext>
            </a:extLst>
          </a:blip>
          <a:stretch>
            <a:fillRect/>
          </a:stretch>
        </p:blipFill>
        <p:spPr>
          <a:xfrm>
            <a:off x="10029618" y="6446832"/>
            <a:ext cx="1865376" cy="314676"/>
          </a:xfrm>
          <a:prstGeom prst="rect">
            <a:avLst/>
          </a:prstGeom>
        </p:spPr>
      </p:pic>
      <p:sp>
        <p:nvSpPr>
          <p:cNvPr id="20" name="Rectangle 19"/>
          <p:cNvSpPr/>
          <p:nvPr userDrawn="1"/>
        </p:nvSpPr>
        <p:spPr>
          <a:xfrm>
            <a:off x="0" y="0"/>
            <a:ext cx="12192000" cy="112889"/>
          </a:xfrm>
          <a:prstGeom prst="rect">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800" dirty="0">
              <a:latin typeface="Arial"/>
            </a:endParaRPr>
          </a:p>
        </p:txBody>
      </p:sp>
      <p:pic>
        <p:nvPicPr>
          <p:cNvPr id="15" name="Picture 14">
            <a:extLst>
              <a:ext uri="{FF2B5EF4-FFF2-40B4-BE49-F238E27FC236}">
                <a16:creationId xmlns:a16="http://schemas.microsoft.com/office/drawing/2014/main" id="{65E7015B-2898-294E-B365-9997EA53F533}"/>
              </a:ext>
            </a:extLst>
          </p:cNvPr>
          <p:cNvPicPr>
            <a:picLocks noChangeAspect="1"/>
          </p:cNvPicPr>
          <p:nvPr userDrawn="1"/>
        </p:nvPicPr>
        <p:blipFill>
          <a:blip r:embed="rId4"/>
          <a:stretch>
            <a:fillRect/>
          </a:stretch>
        </p:blipFill>
        <p:spPr>
          <a:xfrm>
            <a:off x="9747070" y="2336292"/>
            <a:ext cx="1947333" cy="1005840"/>
          </a:xfrm>
          <a:prstGeom prst="rect">
            <a:avLst/>
          </a:prstGeom>
        </p:spPr>
      </p:pic>
      <p:sp>
        <p:nvSpPr>
          <p:cNvPr id="22" name="Text Placeholder 2">
            <a:extLst>
              <a:ext uri="{FF2B5EF4-FFF2-40B4-BE49-F238E27FC236}">
                <a16:creationId xmlns:a16="http://schemas.microsoft.com/office/drawing/2014/main" id="{5E54533D-232D-F944-998A-C613A658CD52}"/>
              </a:ext>
            </a:extLst>
          </p:cNvPr>
          <p:cNvSpPr>
            <a:spLocks noGrp="1"/>
          </p:cNvSpPr>
          <p:nvPr>
            <p:ph type="body" sz="quarter" idx="15" hasCustomPrompt="1"/>
          </p:nvPr>
        </p:nvSpPr>
        <p:spPr>
          <a:xfrm>
            <a:off x="5852160" y="3419856"/>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Name</a:t>
            </a:r>
          </a:p>
        </p:txBody>
      </p:sp>
      <p:sp>
        <p:nvSpPr>
          <p:cNvPr id="23" name="Text Placeholder 3">
            <a:extLst>
              <a:ext uri="{FF2B5EF4-FFF2-40B4-BE49-F238E27FC236}">
                <a16:creationId xmlns:a16="http://schemas.microsoft.com/office/drawing/2014/main" id="{58CF1331-1EBC-844F-8450-0D8979283379}"/>
              </a:ext>
            </a:extLst>
          </p:cNvPr>
          <p:cNvSpPr>
            <a:spLocks noGrp="1"/>
          </p:cNvSpPr>
          <p:nvPr>
            <p:ph type="body" sz="quarter" idx="16" hasCustomPrompt="1"/>
          </p:nvPr>
        </p:nvSpPr>
        <p:spPr>
          <a:xfrm>
            <a:off x="622300" y="3419856"/>
            <a:ext cx="1225550" cy="355600"/>
          </a:xfrm>
        </p:spPr>
        <p:txBody>
          <a:bodyPr>
            <a:normAutofit/>
          </a:bodyPr>
          <a:lstStyle>
            <a:lvl1pPr marL="57150" indent="0">
              <a:buNone/>
              <a:defRPr sz="1600"/>
            </a:lvl1pPr>
          </a:lstStyle>
          <a:p>
            <a:pPr lvl="0"/>
            <a:r>
              <a:rPr lang="en-US" dirty="0"/>
              <a:t>Date</a:t>
            </a:r>
          </a:p>
        </p:txBody>
      </p:sp>
      <p:sp>
        <p:nvSpPr>
          <p:cNvPr id="24" name="Text Placeholder 2">
            <a:extLst>
              <a:ext uri="{FF2B5EF4-FFF2-40B4-BE49-F238E27FC236}">
                <a16:creationId xmlns:a16="http://schemas.microsoft.com/office/drawing/2014/main" id="{68C402F6-88CF-E84A-834F-69AE98659F2F}"/>
              </a:ext>
            </a:extLst>
          </p:cNvPr>
          <p:cNvSpPr>
            <a:spLocks noGrp="1"/>
          </p:cNvSpPr>
          <p:nvPr>
            <p:ph type="body" sz="quarter" idx="17" hasCustomPrompt="1"/>
          </p:nvPr>
        </p:nvSpPr>
        <p:spPr>
          <a:xfrm>
            <a:off x="5852160" y="3671117"/>
            <a:ext cx="5755640" cy="245866"/>
          </a:xfrm>
        </p:spPr>
        <p:txBody>
          <a:bodyPr rIns="0" anchor="b" anchorCtr="0">
            <a:noAutofit/>
          </a:bodyPr>
          <a:lstStyle>
            <a:lvl1pPr marL="57150" indent="0" algn="r">
              <a:spcBef>
                <a:spcPts val="0"/>
              </a:spcBef>
              <a:buNone/>
              <a:defRPr sz="1600" b="0"/>
            </a:lvl1pPr>
            <a:lvl2pPr marL="342900" indent="0" algn="r">
              <a:buNone/>
              <a:defRPr sz="1600" b="0"/>
            </a:lvl2pPr>
            <a:lvl3pPr marL="628650" indent="0" algn="r">
              <a:buNone/>
              <a:defRPr sz="1600" b="0"/>
            </a:lvl3pPr>
            <a:lvl4pPr marL="857250" indent="0" algn="r">
              <a:buNone/>
              <a:defRPr sz="1600" b="0"/>
            </a:lvl4pPr>
            <a:lvl5pPr marL="1085850" indent="0" algn="r">
              <a:buNone/>
              <a:defRPr sz="1600" b="0"/>
            </a:lvl5pPr>
          </a:lstStyle>
          <a:p>
            <a:pPr lvl="0"/>
            <a:r>
              <a:rPr lang="en-US" dirty="0"/>
              <a:t>Author’s Title</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0_end page">
    <p:bg>
      <p:bgPr>
        <a:solidFill>
          <a:srgbClr val="0F4F97"/>
        </a:solidFill>
        <a:effectLst/>
      </p:bgPr>
    </p:bg>
    <p:spTree>
      <p:nvGrpSpPr>
        <p:cNvPr id="1" name=""/>
        <p:cNvGrpSpPr/>
        <p:nvPr/>
      </p:nvGrpSpPr>
      <p:grpSpPr>
        <a:xfrm>
          <a:off x="0" y="0"/>
          <a:ext cx="0" cy="0"/>
          <a:chOff x="0" y="0"/>
          <a:chExt cx="0" cy="0"/>
        </a:xfrm>
      </p:grpSpPr>
      <p:pic>
        <p:nvPicPr>
          <p:cNvPr id="3" name="Picture 2" descr="LLNL_Logo_WHT-LRG.png"/>
          <p:cNvPicPr>
            <a:picLocks/>
          </p:cNvPicPr>
          <p:nvPr userDrawn="1"/>
        </p:nvPicPr>
        <p:blipFill>
          <a:blip r:embed="rId2"/>
          <a:stretch>
            <a:fillRect/>
          </a:stretch>
        </p:blipFill>
        <p:spPr>
          <a:xfrm>
            <a:off x="962469" y="5437487"/>
            <a:ext cx="3602736" cy="607768"/>
          </a:xfrm>
          <a:prstGeom prst="rect">
            <a:avLst/>
          </a:prstGeom>
        </p:spPr>
      </p:pic>
      <p:sp>
        <p:nvSpPr>
          <p:cNvPr id="4" name="Rectangle 3">
            <a:extLst>
              <a:ext uri="{FF2B5EF4-FFF2-40B4-BE49-F238E27FC236}">
                <a16:creationId xmlns:a16="http://schemas.microsoft.com/office/drawing/2014/main" id="{7F749544-5EB0-404C-9A83-271FF82661BE}"/>
              </a:ext>
            </a:extLst>
          </p:cNvPr>
          <p:cNvSpPr/>
          <p:nvPr userDrawn="1"/>
        </p:nvSpPr>
        <p:spPr>
          <a:xfrm>
            <a:off x="5854700" y="4896502"/>
            <a:ext cx="5613400" cy="1200329"/>
          </a:xfrm>
          <a:prstGeom prst="rect">
            <a:avLst/>
          </a:prstGeom>
        </p:spPr>
        <p:txBody>
          <a:bodyPr wrap="square" anchor="b" anchorCtr="0">
            <a:spAutoFit/>
          </a:bodyPr>
          <a:lstStyle/>
          <a:p>
            <a:r>
              <a:rPr lang="en-US" sz="800" b="1" dirty="0">
                <a:solidFill>
                  <a:schemeClr val="bg1"/>
                </a:solidFill>
              </a:rPr>
              <a:t>Disclaimer</a:t>
            </a:r>
          </a:p>
          <a:p>
            <a:r>
              <a:rPr lang="en-US" sz="800" dirty="0">
                <a:solidFill>
                  <a:schemeClr val="bg1"/>
                </a:solidFill>
              </a:rPr>
              <a:t>This document was prepared as an account of work sponsored by an agency of the United States government. Neither the United States government nor Lawrence Livermore National Security, LLC, nor any of their employees makes any warranty, expressed or implied, or assumes any legal liability or responsibility for the accuracy, completeness, or usefulness of any information, apparatus, product, or process disclosed, or represents that its use would not infringe privately owned rights. Reference herein to any specific commercial product, process, or service by trade name, trademark, manufacturer, or otherwise does not necessarily constitute or imply its endorsement, recommendation, or favoring by the United States government or Lawrence Livermore National Security, LLC. The views and opinions of authors expressed herein do not necessarily state or reflect those of the United States government or Lawrence Livermore National Security, LLC, and shall not be used for advertising or product endorsement purposes.</a:t>
            </a:r>
            <a:endParaRPr lang="en-US" sz="1050" b="0" i="0" dirty="0">
              <a:solidFill>
                <a:schemeClr val="bg1"/>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19B91F5E-888D-E54C-B87B-CA3ABFC0A22E}"/>
              </a:ext>
            </a:extLst>
          </p:cNvPr>
          <p:cNvPicPr>
            <a:picLocks noChangeAspect="1"/>
          </p:cNvPicPr>
          <p:nvPr userDrawn="1"/>
        </p:nvPicPr>
        <p:blipFill>
          <a:blip r:embed="rId3"/>
          <a:stretch>
            <a:fillRect/>
          </a:stretch>
        </p:blipFill>
        <p:spPr>
          <a:xfrm>
            <a:off x="1290637" y="1261696"/>
            <a:ext cx="2946400" cy="3771900"/>
          </a:xfrm>
          <a:prstGeom prst="rect">
            <a:avLst/>
          </a:prstGeom>
        </p:spPr>
      </p:pic>
    </p:spTree>
    <p:extLst>
      <p:ext uri="{BB962C8B-B14F-4D97-AF65-F5344CB8AC3E}">
        <p14:creationId xmlns:p14="http://schemas.microsoft.com/office/powerpoint/2010/main" val="3127189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lIns="0" bIns="0"/>
          <a:lstStyle>
            <a:lvl1pPr eaLnBrk="1" latinLnBrk="0" hangingPunct="1">
              <a:spcBef>
                <a:spcPts val="1800"/>
              </a:spcBef>
              <a:spcAft>
                <a:spcPts val="0"/>
              </a:spcAft>
              <a:defRPr/>
            </a:lvl1pPr>
            <a:lvl2pPr eaLnBrk="1" latinLnBrk="0" hangingPunct="1">
              <a:spcAft>
                <a:spcPts val="0"/>
              </a:spcAft>
              <a:defRPr/>
            </a:lvl2pPr>
            <a:lvl3pPr eaLnBrk="1" latinLnBrk="0" hangingPunct="1">
              <a:spcAft>
                <a:spcPts val="0"/>
              </a:spcAft>
              <a:defRPr/>
            </a:lvl3pPr>
            <a:lvl4pPr eaLnBrk="1" latinLnBrk="0" hangingPunct="1">
              <a:spcAft>
                <a:spcPts val="0"/>
              </a:spcAft>
              <a:defRPr/>
            </a:lvl4pPr>
            <a:lvl5pPr eaLnBrk="1" latinLnBrk="0" hangingPunct="1">
              <a:spcAft>
                <a:spcPts val="0"/>
              </a:spcAft>
              <a:defRPr/>
            </a:lvl5p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5" name="Title Placeholder 1"/>
          <p:cNvSpPr>
            <a:spLocks noGrp="1"/>
          </p:cNvSpPr>
          <p:nvPr>
            <p:ph type="title"/>
          </p:nvPr>
        </p:nvSpPr>
        <p:spPr>
          <a:xfrm>
            <a:off x="609600" y="219514"/>
            <a:ext cx="10972800" cy="1008771"/>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spTree>
  </p:cSld>
  <p:clrMapOvr>
    <a:masterClrMapping/>
  </p:clrMapOvr>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with side-text-Lef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with side-text-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301619"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08312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with side-by-sid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90000"/>
              </a:lnSpc>
              <a:defRPr>
                <a:effectLst/>
              </a:defRPr>
            </a:lvl1pPr>
          </a:lstStyle>
          <a:p>
            <a:r>
              <a:rPr lang="en-US"/>
              <a:t>Click to edit Master title style</a:t>
            </a:r>
            <a:endParaRPr lang="en-US" dirty="0"/>
          </a:p>
        </p:txBody>
      </p:sp>
      <p:sp>
        <p:nvSpPr>
          <p:cNvPr id="4" name="Content Placeholder 2"/>
          <p:cNvSpPr>
            <a:spLocks noGrp="1"/>
          </p:cNvSpPr>
          <p:nvPr>
            <p:ph idx="1"/>
          </p:nvPr>
        </p:nvSpPr>
        <p:spPr>
          <a:xfrm>
            <a:off x="621101"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5" name="Content Placeholder 2"/>
          <p:cNvSpPr>
            <a:spLocks noGrp="1"/>
          </p:cNvSpPr>
          <p:nvPr>
            <p:ph idx="10"/>
          </p:nvPr>
        </p:nvSpPr>
        <p:spPr>
          <a:xfrm>
            <a:off x="6291532" y="1436688"/>
            <a:ext cx="5291328" cy="4881532"/>
          </a:xfrm>
        </p:spPr>
        <p:txBody>
          <a:bodyPr/>
          <a:lstStyle>
            <a:lvl1pPr>
              <a:spcBef>
                <a:spcPts val="1200"/>
              </a:spcBef>
              <a:spcAft>
                <a:spcPts val="600"/>
              </a:spcAft>
              <a:defRPr/>
            </a:lvl1pPr>
            <a:lvl2pPr>
              <a:spcAft>
                <a:spcPts val="600"/>
              </a:spcAft>
              <a:defRPr/>
            </a:lvl2pPr>
            <a:lvl3pPr>
              <a:spcAft>
                <a:spcPts val="600"/>
              </a:spcAft>
              <a:defRPr/>
            </a:lvl3pPr>
            <a:lvl4pPr>
              <a:spcAft>
                <a:spcPts val="600"/>
              </a:spcAft>
              <a:defRPr/>
            </a:lvl4pPr>
            <a:lvl5pPr>
              <a:spcAft>
                <a:spcPts val="600"/>
              </a:spcAft>
              <a:defRPr/>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29412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Full Image with Titl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
        <p:nvSpPr>
          <p:cNvPr id="6" name="Title 5"/>
          <p:cNvSpPr>
            <a:spLocks noGrp="1"/>
          </p:cNvSpPr>
          <p:nvPr>
            <p:ph type="title"/>
          </p:nvPr>
        </p:nvSpPr>
        <p:spPr>
          <a:xfrm>
            <a:off x="5" y="7"/>
            <a:ext cx="12191999" cy="1228907"/>
          </a:xfrm>
          <a:solidFill>
            <a:schemeClr val="bg1"/>
          </a:solidFill>
          <a:effectLst/>
        </p:spPr>
        <p:txBody>
          <a:bodyPr vert="horz" lIns="457200" rIns="45720" rtlCol="0" anchor="ctr" anchorCtr="0">
            <a:normAutofit/>
            <a:scene3d>
              <a:camera prst="orthographicFront"/>
              <a:lightRig rig="threePt" dir="t">
                <a:rot lat="0" lon="0" rev="4800000"/>
              </a:lightRig>
            </a:scene3d>
            <a:sp3d prstMaterial="matte"/>
          </a:bodyPr>
          <a:lstStyle>
            <a:lvl1pPr marL="233363" indent="0" algn="l" rtl="0" eaLnBrk="1" latinLnBrk="0" hangingPunct="1">
              <a:lnSpc>
                <a:spcPct val="90000"/>
              </a:lnSpc>
              <a:spcBef>
                <a:spcPct val="0"/>
              </a:spcBef>
              <a:buNone/>
              <a:defRPr kumimoji="0" lang="en-US" sz="3200" b="1" kern="1200" dirty="0">
                <a:solidFill>
                  <a:schemeClr val="accent1">
                    <a:lumMod val="75000"/>
                  </a:schemeClr>
                </a:solidFill>
                <a:effectLst/>
                <a:latin typeface="Calibri" panose="020F0502020204030204" pitchFamily="34" charset="0"/>
                <a:ea typeface="+mj-ea"/>
                <a:cs typeface="Calibri" panose="020F0502020204030204" pitchFamily="34" charset="0"/>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title style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Full Imag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349042"/>
          </a:xfrm>
        </p:spPr>
        <p:txBody>
          <a:bodyPr/>
          <a:lstStyle/>
          <a:p>
            <a:r>
              <a:rPr lang="en-US"/>
              <a:t>Click icon to add picture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 name="Rectangle 19"/>
          <p:cNvSpPr/>
          <p:nvPr/>
        </p:nvSpPr>
        <p:spPr>
          <a:xfrm>
            <a:off x="0" y="6355080"/>
            <a:ext cx="12192000" cy="50292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Ins="0" rtlCol="0" anchor="ctr"/>
          <a:lstStyle/>
          <a:p>
            <a:pPr algn="ctr"/>
            <a:endParaRPr lang="en-US" sz="1800" dirty="0">
              <a:latin typeface="Arial"/>
            </a:endParaRPr>
          </a:p>
        </p:txBody>
      </p:sp>
      <p:pic>
        <p:nvPicPr>
          <p:cNvPr id="8" name="Picture 7">
            <a:extLst>
              <a:ext uri="{FF2B5EF4-FFF2-40B4-BE49-F238E27FC236}">
                <a16:creationId xmlns:a16="http://schemas.microsoft.com/office/drawing/2014/main" id="{9C590909-6878-E44E-9AA0-07880FBE8AE0}"/>
              </a:ext>
            </a:extLst>
          </p:cNvPr>
          <p:cNvPicPr>
            <a:picLocks/>
          </p:cNvPicPr>
          <p:nvPr userDrawn="1"/>
        </p:nvPicPr>
        <p:blipFill rotWithShape="1">
          <a:blip r:embed="rId12" cstate="print">
            <a:extLst>
              <a:ext uri="{28A0092B-C50C-407E-A947-70E740481C1C}">
                <a14:useLocalDpi xmlns:a14="http://schemas.microsoft.com/office/drawing/2010/main"/>
              </a:ext>
            </a:extLst>
          </a:blip>
          <a:srcRect/>
          <a:stretch/>
        </p:blipFill>
        <p:spPr>
          <a:xfrm>
            <a:off x="170688" y="6492240"/>
            <a:ext cx="2743200" cy="283464"/>
          </a:xfrm>
          <a:prstGeom prst="rect">
            <a:avLst/>
          </a:prstGeom>
        </p:spPr>
      </p:pic>
      <p:sp>
        <p:nvSpPr>
          <p:cNvPr id="3" name="Text Placeholder 2"/>
          <p:cNvSpPr>
            <a:spLocks noGrp="1"/>
          </p:cNvSpPr>
          <p:nvPr>
            <p:ph type="body" idx="1"/>
          </p:nvPr>
        </p:nvSpPr>
        <p:spPr>
          <a:xfrm>
            <a:off x="609600" y="1441524"/>
            <a:ext cx="10972800" cy="4906889"/>
          </a:xfrm>
          <a:prstGeom prst="rect">
            <a:avLst/>
          </a:prstGeom>
        </p:spPr>
        <p:txBody>
          <a:bodyPr vert="horz" lIns="0" tIns="0" rIns="0" bIns="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p:nvSpPr>
        <p:spPr bwMode="invGray">
          <a:xfrm>
            <a:off x="1" y="635508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a:endParaRPr>
          </a:p>
        </p:txBody>
      </p:sp>
      <p:sp>
        <p:nvSpPr>
          <p:cNvPr id="19" name="Slide Number Placeholder 7"/>
          <p:cNvSpPr txBox="1">
            <a:spLocks/>
          </p:cNvSpPr>
          <p:nvPr/>
        </p:nvSpPr>
        <p:spPr>
          <a:xfrm>
            <a:off x="11768167" y="6403259"/>
            <a:ext cx="423836" cy="454747"/>
          </a:xfrm>
          <a:prstGeom prst="rect">
            <a:avLst/>
          </a:prstGeom>
        </p:spPr>
        <p:txBody>
          <a:bodyPr rIns="45720" anchor="ctr" anchorCtr="0"/>
          <a:lstStyle/>
          <a:p>
            <a:pPr marL="0" marR="0" lvl="0" indent="0" algn="r" defTabSz="457200" rtl="0" eaLnBrk="1" fontAlgn="auto" latinLnBrk="0" hangingPunct="1">
              <a:lnSpc>
                <a:spcPct val="100000"/>
              </a:lnSpc>
              <a:spcBef>
                <a:spcPts val="0"/>
              </a:spcBef>
              <a:spcAft>
                <a:spcPts val="0"/>
              </a:spcAft>
              <a:buClrTx/>
              <a:buSzTx/>
              <a:buFontTx/>
              <a:buNone/>
              <a:tabLst/>
              <a:defRPr/>
            </a:pPr>
            <a:fld id="{EAD690BD-BADF-4FBD-97E7-557E707EBBB2}" type="slidenum">
              <a:rPr kumimoji="0" lang="en-US" sz="1000" b="0" i="0" u="none" strike="noStrike" kern="1200" cap="none" spc="0" normalizeH="0" baseline="0" noProof="0" smtClean="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0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Calibri" panose="020F0502020204030204" pitchFamily="34" charset="0"/>
            </a:endParaRPr>
          </a:p>
        </p:txBody>
      </p:sp>
      <p:sp>
        <p:nvSpPr>
          <p:cNvPr id="14" name="TextBox 13"/>
          <p:cNvSpPr txBox="1"/>
          <p:nvPr/>
        </p:nvSpPr>
        <p:spPr>
          <a:xfrm>
            <a:off x="580746" y="6698653"/>
            <a:ext cx="1667154" cy="92333"/>
          </a:xfrm>
          <a:prstGeom prst="rect">
            <a:avLst/>
          </a:prstGeom>
          <a:noFill/>
        </p:spPr>
        <p:txBody>
          <a:bodyPr wrap="square" lIns="0" tIns="0" rIns="0" bIns="0" rtlCol="0" anchor="b" anchorCtr="0">
            <a:spAutoFit/>
          </a:bodyPr>
          <a:lstStyle/>
          <a:p>
            <a:pPr algn="l"/>
            <a:r>
              <a:rPr lang="en-US" sz="600" dirty="0">
                <a:latin typeface="Arial"/>
                <a:cs typeface="Arial"/>
              </a:rPr>
              <a:t>LLNL-PRE</a:t>
            </a:r>
            <a:r>
              <a:rPr lang="en-US" sz="600" dirty="0">
                <a:latin typeface="Arial" panose="020B0604020202020204" pitchFamily="34" charset="0"/>
                <a:cs typeface="Arial" panose="020B0604020202020204" pitchFamily="34" charset="0"/>
              </a:rPr>
              <a:t>S-</a:t>
            </a:r>
            <a:r>
              <a:rPr lang="en-US" sz="600" dirty="0" err="1">
                <a:latin typeface="Arial" panose="020B0604020202020204" pitchFamily="34" charset="0"/>
                <a:cs typeface="Arial" panose="020B0604020202020204" pitchFamily="34" charset="0"/>
              </a:rPr>
              <a:t>xxxxxx</a:t>
            </a:r>
            <a:endParaRPr lang="en-US" sz="600" dirty="0">
              <a:solidFill>
                <a:schemeClr val="tx1"/>
              </a:solidFill>
              <a:latin typeface="Arial" panose="020B0604020202020204" pitchFamily="34" charset="0"/>
              <a:cs typeface="Arial" panose="020B0604020202020204" pitchFamily="34" charset="0"/>
            </a:endParaRPr>
          </a:p>
        </p:txBody>
      </p:sp>
      <p:sp>
        <p:nvSpPr>
          <p:cNvPr id="2" name="Title Placeholder 1"/>
          <p:cNvSpPr>
            <a:spLocks noGrp="1"/>
          </p:cNvSpPr>
          <p:nvPr>
            <p:ph type="title"/>
          </p:nvPr>
        </p:nvSpPr>
        <p:spPr>
          <a:xfrm>
            <a:off x="609600" y="220136"/>
            <a:ext cx="10972800" cy="1005840"/>
          </a:xfrm>
          <a:prstGeom prst="rect">
            <a:avLst/>
          </a:prstGeom>
          <a:effectLst/>
        </p:spPr>
        <p:txBody>
          <a:bodyPr vert="horz" lIns="0" rIns="45720" rtlCol="0" anchor="ctr" anchorCtr="0">
            <a:noAutofit/>
            <a:scene3d>
              <a:camera prst="orthographicFront"/>
              <a:lightRig rig="threePt" dir="t">
                <a:rot lat="0" lon="0" rev="4800000"/>
              </a:lightRig>
            </a:scene3d>
            <a:sp3d prstMaterial="matte"/>
          </a:bodyPr>
          <a:lstStyle/>
          <a:p>
            <a:r>
              <a:rPr kumimoji="0" lang="en-US"/>
              <a:t>Click to edit Master title style</a:t>
            </a:r>
            <a:endParaRPr kumimoji="0" lang="en-US" dirty="0"/>
          </a:p>
        </p:txBody>
      </p:sp>
      <p:cxnSp>
        <p:nvCxnSpPr>
          <p:cNvPr id="5" name="Straight Connector 4"/>
          <p:cNvCxnSpPr/>
          <p:nvPr/>
        </p:nvCxnSpPr>
        <p:spPr>
          <a:xfrm>
            <a:off x="-8076" y="1267155"/>
            <a:ext cx="12200079" cy="0"/>
          </a:xfrm>
          <a:prstGeom prst="line">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A54311BD-8720-D040-927F-1192591CB67C}"/>
              </a:ext>
            </a:extLst>
          </p:cNvPr>
          <p:cNvPicPr>
            <a:picLocks/>
          </p:cNvPicPr>
          <p:nvPr userDrawn="1"/>
        </p:nvPicPr>
        <p:blipFill rotWithShape="1">
          <a:blip r:embed="rId13" cstate="print">
            <a:extLst>
              <a:ext uri="{28A0092B-C50C-407E-A947-70E740481C1C}">
                <a14:useLocalDpi xmlns:a14="http://schemas.microsoft.com/office/drawing/2010/main"/>
              </a:ext>
            </a:extLst>
          </a:blip>
          <a:srcRect/>
          <a:stretch/>
        </p:blipFill>
        <p:spPr>
          <a:xfrm>
            <a:off x="10944015" y="6446520"/>
            <a:ext cx="978408" cy="374904"/>
          </a:xfrm>
          <a:prstGeom prst="rect">
            <a:avLst/>
          </a:prstGeom>
        </p:spPr>
      </p:pic>
      <p:pic>
        <p:nvPicPr>
          <p:cNvPr id="9" name="Picture 8">
            <a:extLst>
              <a:ext uri="{FF2B5EF4-FFF2-40B4-BE49-F238E27FC236}">
                <a16:creationId xmlns:a16="http://schemas.microsoft.com/office/drawing/2014/main" id="{890E0C2A-A9C9-FB4A-90FB-2A76E4A04B64}"/>
              </a:ext>
            </a:extLst>
          </p:cNvPr>
          <p:cNvPicPr>
            <a:picLocks noChangeAspect="1"/>
          </p:cNvPicPr>
          <p:nvPr userDrawn="1"/>
        </p:nvPicPr>
        <p:blipFill>
          <a:blip r:embed="rId14"/>
          <a:stretch>
            <a:fillRect/>
          </a:stretch>
        </p:blipFill>
        <p:spPr>
          <a:xfrm>
            <a:off x="5619061" y="6451370"/>
            <a:ext cx="945804" cy="365760"/>
          </a:xfrm>
          <a:prstGeom prst="rect">
            <a:avLst/>
          </a:prstGeom>
        </p:spPr>
      </p:pic>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5" r:id="rId4"/>
    <p:sldLayoutId id="2147483722" r:id="rId5"/>
    <p:sldLayoutId id="2147483721" r:id="rId6"/>
    <p:sldLayoutId id="2147483717" r:id="rId7"/>
    <p:sldLayoutId id="2147483718" r:id="rId8"/>
    <p:sldLayoutId id="2147483719" r:id="rId9"/>
    <p:sldLayoutId id="2147483723" r:id="rId10"/>
  </p:sldLayoutIdLst>
  <p:hf hdr="0" ftr="0" dt="0"/>
  <p:txStyles>
    <p:titleStyle>
      <a:lvl1pPr algn="l" rtl="0" eaLnBrk="1" latinLnBrk="0" hangingPunct="1">
        <a:lnSpc>
          <a:spcPct val="90000"/>
        </a:lnSpc>
        <a:spcBef>
          <a:spcPct val="0"/>
        </a:spcBef>
        <a:buNone/>
        <a:defRPr kumimoji="0" sz="3200" b="1" kern="1200">
          <a:solidFill>
            <a:schemeClr val="accent1">
              <a:lumMod val="75000"/>
            </a:schemeClr>
          </a:solidFill>
          <a:effectLst/>
          <a:latin typeface="Calibri" panose="020F0502020204030204" pitchFamily="34" charset="0"/>
          <a:ea typeface="+mj-ea"/>
          <a:cs typeface="Calibri" panose="020F0502020204030204" pitchFamily="34" charset="0"/>
        </a:defRPr>
      </a:lvl1pPr>
    </p:titleStyle>
    <p:bodyStyle>
      <a:lvl1pPr marL="285750" indent="-228600" algn="l" rtl="0" eaLnBrk="1" latinLnBrk="0" hangingPunct="1">
        <a:spcBef>
          <a:spcPts val="1800"/>
        </a:spcBef>
        <a:spcAft>
          <a:spcPts val="0"/>
        </a:spcAft>
        <a:buClr>
          <a:schemeClr val="accent1">
            <a:lumMod val="75000"/>
          </a:schemeClr>
        </a:buClr>
        <a:buSzPct val="90000"/>
        <a:buFont typeface="Wingdings" charset="2"/>
        <a:buChar char="§"/>
        <a:tabLst/>
        <a:defRPr kumimoji="0" sz="2400" b="0" kern="1200">
          <a:solidFill>
            <a:schemeClr val="tx1"/>
          </a:solidFill>
          <a:latin typeface="Calibri" panose="020F0502020204030204" pitchFamily="34" charset="0"/>
          <a:ea typeface="+mn-ea"/>
          <a:cs typeface="Calibri" panose="020F0502020204030204" pitchFamily="34" charset="0"/>
        </a:defRPr>
      </a:lvl1pPr>
      <a:lvl2pPr marL="628650" indent="-285750" algn="l" rtl="0" eaLnBrk="1" latinLnBrk="0" hangingPunct="1">
        <a:spcBef>
          <a:spcPts val="0"/>
        </a:spcBef>
        <a:spcAft>
          <a:spcPts val="0"/>
        </a:spcAft>
        <a:buClrTx/>
        <a:buSzPct val="90000"/>
        <a:buFont typeface="Calibri" panose="020F0502020204030204" pitchFamily="34" charset="0"/>
        <a:buChar char="—"/>
        <a:defRPr kumimoji="0" sz="2000" kern="1200">
          <a:solidFill>
            <a:schemeClr val="tx1"/>
          </a:solidFill>
          <a:latin typeface="Calibri" panose="020F0502020204030204" pitchFamily="34" charset="0"/>
          <a:ea typeface="+mn-ea"/>
          <a:cs typeface="Calibri" panose="020F0502020204030204" pitchFamily="34" charset="0"/>
        </a:defRPr>
      </a:lvl2pPr>
      <a:lvl3pPr marL="800100" indent="-171450" algn="l" rtl="0" eaLnBrk="1" latinLnBrk="0" hangingPunct="1">
        <a:spcBef>
          <a:spcPts val="0"/>
        </a:spcBef>
        <a:spcAft>
          <a:spcPts val="0"/>
        </a:spcAft>
        <a:buClrTx/>
        <a:buSzPct val="90000"/>
        <a:buFont typeface="Arial" panose="020B0604020202020204" pitchFamily="34" charset="0"/>
        <a:buChar char="•"/>
        <a:defRPr kumimoji="0" sz="1800" kern="1200">
          <a:solidFill>
            <a:schemeClr val="tx1"/>
          </a:solidFill>
          <a:latin typeface="Calibri" panose="020F0502020204030204" pitchFamily="34" charset="0"/>
          <a:ea typeface="+mn-ea"/>
          <a:cs typeface="Calibri" panose="020F0502020204030204" pitchFamily="34" charset="0"/>
        </a:defRPr>
      </a:lvl3pPr>
      <a:lvl4pPr marL="1028700" indent="-171450" algn="l" rtl="0" eaLnBrk="1" latinLnBrk="0" hangingPunct="1">
        <a:spcBef>
          <a:spcPts val="0"/>
        </a:spcBef>
        <a:spcAft>
          <a:spcPts val="0"/>
        </a:spcAft>
        <a:buClrTx/>
        <a:buSzPct val="100000"/>
        <a:buFont typeface="Lucida Grande"/>
        <a:buChar char="–"/>
        <a:defRPr kumimoji="0" sz="1600" kern="1200">
          <a:solidFill>
            <a:schemeClr val="tx1"/>
          </a:solidFill>
          <a:latin typeface="Calibri" panose="020F0502020204030204" pitchFamily="34" charset="0"/>
          <a:ea typeface="+mn-ea"/>
          <a:cs typeface="Calibri" panose="020F0502020204030204" pitchFamily="34" charset="0"/>
        </a:defRPr>
      </a:lvl4pPr>
      <a:lvl5pPr marL="1257300" indent="-171450" algn="l" rtl="0" eaLnBrk="1" latinLnBrk="0" hangingPunct="1">
        <a:spcBef>
          <a:spcPts val="0"/>
        </a:spcBef>
        <a:spcAft>
          <a:spcPts val="0"/>
        </a:spcAft>
        <a:buClrTx/>
        <a:buFont typeface="Arial"/>
        <a:buChar char="•"/>
        <a:tabLst>
          <a:tab pos="1200150" algn="l"/>
        </a:tabLst>
        <a:defRPr kumimoji="0" lang="en-US" sz="1600" kern="1200" smtClean="0">
          <a:solidFill>
            <a:schemeClr val="tx1"/>
          </a:solidFill>
          <a:latin typeface="Calibri" panose="020F0502020204030204" pitchFamily="34" charset="0"/>
          <a:ea typeface="+mn-ea"/>
          <a:cs typeface="Calibri" panose="020F0502020204030204"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F4F3B-2F45-0245-B17D-6427379FA038}"/>
              </a:ext>
            </a:extLst>
          </p:cNvPr>
          <p:cNvSpPr>
            <a:spLocks noGrp="1"/>
          </p:cNvSpPr>
          <p:nvPr>
            <p:ph type="title"/>
          </p:nvPr>
        </p:nvSpPr>
        <p:spPr>
          <a:xfrm>
            <a:off x="622299" y="391867"/>
            <a:ext cx="10622480" cy="1769139"/>
          </a:xfrm>
        </p:spPr>
        <p:txBody>
          <a:bodyPr/>
          <a:lstStyle/>
          <a:p>
            <a:pPr>
              <a:tabLst>
                <a:tab pos="3306763" algn="l"/>
              </a:tabLst>
            </a:pPr>
            <a:r>
              <a:rPr lang="en-US" dirty="0"/>
              <a:t>Quandary for Spin Chain Simulations</a:t>
            </a:r>
          </a:p>
        </p:txBody>
      </p:sp>
      <p:sp>
        <p:nvSpPr>
          <p:cNvPr id="3" name="Text Placeholder 2">
            <a:extLst>
              <a:ext uri="{FF2B5EF4-FFF2-40B4-BE49-F238E27FC236}">
                <a16:creationId xmlns:a16="http://schemas.microsoft.com/office/drawing/2014/main" id="{05381D42-ADFF-FB46-AC3E-A03B55F46ACB}"/>
              </a:ext>
            </a:extLst>
          </p:cNvPr>
          <p:cNvSpPr>
            <a:spLocks noGrp="1"/>
          </p:cNvSpPr>
          <p:nvPr>
            <p:ph type="body" sz="quarter" idx="13"/>
          </p:nvPr>
        </p:nvSpPr>
        <p:spPr>
          <a:xfrm>
            <a:off x="622299" y="2895844"/>
            <a:ext cx="9551604" cy="713629"/>
          </a:xfrm>
        </p:spPr>
        <p:txBody>
          <a:bodyPr/>
          <a:lstStyle/>
          <a:p>
            <a:pPr>
              <a:lnSpc>
                <a:spcPct val="100000"/>
              </a:lnSpc>
              <a:spcBef>
                <a:spcPts val="600"/>
              </a:spcBef>
            </a:pPr>
            <a:r>
              <a:rPr lang="en-US" sz="1600" dirty="0"/>
              <a:t>Stefanie Guenther</a:t>
            </a:r>
          </a:p>
        </p:txBody>
      </p:sp>
      <p:sp>
        <p:nvSpPr>
          <p:cNvPr id="5" name="Text Placeholder 4">
            <a:extLst>
              <a:ext uri="{FF2B5EF4-FFF2-40B4-BE49-F238E27FC236}">
                <a16:creationId xmlns:a16="http://schemas.microsoft.com/office/drawing/2014/main" id="{C4373149-1F1E-D54F-88A5-4FF2E902B6C9}"/>
              </a:ext>
            </a:extLst>
          </p:cNvPr>
          <p:cNvSpPr>
            <a:spLocks noGrp="1"/>
          </p:cNvSpPr>
          <p:nvPr>
            <p:ph type="body" sz="quarter" idx="16"/>
          </p:nvPr>
        </p:nvSpPr>
        <p:spPr>
          <a:xfrm>
            <a:off x="622299" y="2404063"/>
            <a:ext cx="1638016" cy="355600"/>
          </a:xfrm>
        </p:spPr>
        <p:txBody>
          <a:bodyPr>
            <a:normAutofit/>
          </a:bodyPr>
          <a:lstStyle/>
          <a:p>
            <a:r>
              <a:rPr lang="en-US" dirty="0"/>
              <a:t>Jan 2023</a:t>
            </a:r>
          </a:p>
        </p:txBody>
      </p:sp>
    </p:spTree>
    <p:extLst>
      <p:ext uri="{BB962C8B-B14F-4D97-AF65-F5344CB8AC3E}">
        <p14:creationId xmlns:p14="http://schemas.microsoft.com/office/powerpoint/2010/main" val="308576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0A1EE738-C2C6-1EB5-56FB-F5A89035029E}"/>
                  </a:ext>
                </a:extLst>
              </p:cNvPr>
              <p:cNvSpPr>
                <a:spLocks noGrp="1"/>
              </p:cNvSpPr>
              <p:nvPr>
                <p:ph type="title"/>
              </p:nvPr>
            </p:nvSpPr>
            <p:spPr>
              <a:xfrm>
                <a:off x="234765" y="219514"/>
                <a:ext cx="9782538" cy="1008771"/>
              </a:xfrm>
            </p:spPr>
            <p:txBody>
              <a:bodyPr/>
              <a:lstStyle/>
              <a:p>
                <a:r>
                  <a:rPr lang="en-US" dirty="0"/>
                  <a:t>Quandary configuration to simulate spin chain dynamics</a:t>
                </a:r>
                <a:br>
                  <a:rPr lang="en-US" dirty="0"/>
                </a:br>
                <a14:m>
                  <m:oMath xmlns:m="http://schemas.openxmlformats.org/officeDocument/2006/math">
                    <m:r>
                      <a:rPr lang="en-US" b="1" i="1" smtClean="0">
                        <a:latin typeface="Cambria Math" panose="02040503050406030204" pitchFamily="18" charset="0"/>
                      </a:rPr>
                      <m:t>→ </m:t>
                    </m:r>
                  </m:oMath>
                </a14:m>
                <a:r>
                  <a:rPr lang="en-US" sz="2800" dirty="0"/>
                  <a:t>Compare config file ‘</a:t>
                </a:r>
                <a:r>
                  <a:rPr lang="en-US" sz="2800" dirty="0" err="1"/>
                  <a:t>spinchain.cfg</a:t>
                </a:r>
                <a:r>
                  <a:rPr lang="en-US" sz="2800" dirty="0"/>
                  <a:t>’</a:t>
                </a:r>
              </a:p>
            </p:txBody>
          </p:sp>
        </mc:Choice>
        <mc:Fallback>
          <p:sp>
            <p:nvSpPr>
              <p:cNvPr id="3" name="Title 2">
                <a:extLst>
                  <a:ext uri="{FF2B5EF4-FFF2-40B4-BE49-F238E27FC236}">
                    <a16:creationId xmlns:a16="http://schemas.microsoft.com/office/drawing/2014/main" id="{0A1EE738-C2C6-1EB5-56FB-F5A89035029E}"/>
                  </a:ext>
                </a:extLst>
              </p:cNvPr>
              <p:cNvSpPr>
                <a:spLocks noGrp="1" noRot="1" noChangeAspect="1" noMove="1" noResize="1" noEditPoints="1" noAdjustHandles="1" noChangeArrowheads="1" noChangeShapeType="1" noTextEdit="1"/>
              </p:cNvSpPr>
              <p:nvPr>
                <p:ph type="title"/>
              </p:nvPr>
            </p:nvSpPr>
            <p:spPr>
              <a:xfrm>
                <a:off x="234765" y="219514"/>
                <a:ext cx="9782538" cy="1008771"/>
              </a:xfrm>
              <a:blipFill>
                <a:blip r:embed="rId2"/>
                <a:stretch>
                  <a:fillRect l="-2464" t="-10000" b="-15000"/>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6CDA17AC-B9FE-C224-FA6F-E5C53DC89813}"/>
              </a:ext>
            </a:extLst>
          </p:cNvPr>
          <p:cNvGrpSpPr/>
          <p:nvPr/>
        </p:nvGrpSpPr>
        <p:grpSpPr>
          <a:xfrm>
            <a:off x="0" y="1498073"/>
            <a:ext cx="7092223" cy="1768642"/>
            <a:chOff x="129002" y="2144993"/>
            <a:chExt cx="6251283" cy="1768642"/>
          </a:xfrm>
        </p:grpSpPr>
        <p:sp>
          <p:nvSpPr>
            <p:cNvPr id="21" name="Rectangle 20">
              <a:extLst>
                <a:ext uri="{FF2B5EF4-FFF2-40B4-BE49-F238E27FC236}">
                  <a16:creationId xmlns:a16="http://schemas.microsoft.com/office/drawing/2014/main" id="{21E055AE-ECC5-41BE-52AA-D4F389895205}"/>
                </a:ext>
              </a:extLst>
            </p:cNvPr>
            <p:cNvSpPr/>
            <p:nvPr/>
          </p:nvSpPr>
          <p:spPr bwMode="auto">
            <a:xfrm>
              <a:off x="234765" y="2144993"/>
              <a:ext cx="6129511" cy="1768642"/>
            </a:xfrm>
            <a:prstGeom prst="rect">
              <a:avLst/>
            </a:prstGeom>
            <a:solidFill>
              <a:schemeClr val="bg1">
                <a:lumMod val="85000"/>
              </a:schemeClr>
            </a:solidFill>
            <a:ln>
              <a:solidFill>
                <a:schemeClr val="accent1">
                  <a:lumMod val="75000"/>
                </a:schemeClr>
              </a:solidFill>
              <a:headEnd/>
              <a:tailEnd/>
            </a:ln>
          </p:spPr>
          <p:style>
            <a:lnRef idx="1">
              <a:schemeClr val="accent1"/>
            </a:lnRef>
            <a:fillRef idx="2">
              <a:schemeClr val="accent1"/>
            </a:fillRef>
            <a:effectRef idx="1">
              <a:schemeClr val="accent1"/>
            </a:effectRef>
            <a:fontRef idx="minor">
              <a:schemeClr val="dk1"/>
            </a:fontRef>
          </p:style>
          <p:txBody>
            <a:bodyPr rtlCol="0" anchor="b">
              <a:prstTxWarp prst="textNoShape">
                <a:avLst/>
              </a:prstTxWarp>
            </a:bodyPr>
            <a:lstStyle/>
            <a:p>
              <a:pPr algn="ctr">
                <a:spcBef>
                  <a:spcPct val="0"/>
                </a:spcBef>
              </a:pPr>
              <a:endParaRPr lang="en-US" sz="1600" dirty="0">
                <a:solidFill>
                  <a:srgbClr val="000000"/>
                </a:solidFill>
              </a:endParaRPr>
            </a:p>
          </p:txBody>
        </p:sp>
        <p:grpSp>
          <p:nvGrpSpPr>
            <p:cNvPr id="20" name="Group 19">
              <a:extLst>
                <a:ext uri="{FF2B5EF4-FFF2-40B4-BE49-F238E27FC236}">
                  <a16:creationId xmlns:a16="http://schemas.microsoft.com/office/drawing/2014/main" id="{67786934-C4C9-71BF-0D9C-1FB3AC1179C1}"/>
                </a:ext>
              </a:extLst>
            </p:cNvPr>
            <p:cNvGrpSpPr/>
            <p:nvPr/>
          </p:nvGrpSpPr>
          <p:grpSpPr>
            <a:xfrm>
              <a:off x="129002" y="2292377"/>
              <a:ext cx="6251283" cy="1581356"/>
              <a:chOff x="396420" y="2635282"/>
              <a:chExt cx="6251283" cy="1581356"/>
            </a:xfrm>
          </p:grpSpPr>
          <p:grpSp>
            <p:nvGrpSpPr>
              <p:cNvPr id="13" name="Group 12">
                <a:extLst>
                  <a:ext uri="{FF2B5EF4-FFF2-40B4-BE49-F238E27FC236}">
                    <a16:creationId xmlns:a16="http://schemas.microsoft.com/office/drawing/2014/main" id="{7A8EEC8B-3770-4DD5-3FC2-C6B7DE2AAC38}"/>
                  </a:ext>
                </a:extLst>
              </p:cNvPr>
              <p:cNvGrpSpPr/>
              <p:nvPr/>
            </p:nvGrpSpPr>
            <p:grpSpPr>
              <a:xfrm>
                <a:off x="502183" y="3322451"/>
                <a:ext cx="4990983" cy="894187"/>
                <a:chOff x="1850986" y="4777136"/>
                <a:chExt cx="4990983" cy="894187"/>
              </a:xfrm>
            </p:grpSpPr>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0BC25D0-80E4-629D-B691-A010EA81A170}"/>
                        </a:ext>
                      </a:extLst>
                    </p:cNvPr>
                    <p:cNvSpPr txBox="1"/>
                    <p:nvPr/>
                  </p:nvSpPr>
                  <p:spPr>
                    <a:xfrm>
                      <a:off x="1850986" y="4777136"/>
                      <a:ext cx="4990983" cy="677558"/>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300" i="1" smtClean="0">
                                    <a:latin typeface="Cambria Math" panose="02040503050406030204" pitchFamily="18" charset="0"/>
                                  </a:rPr>
                                </m:ctrlPr>
                              </m:sSubPr>
                              <m:e>
                                <m:r>
                                  <a:rPr lang="en-US" sz="1300" b="0" i="1" smtClean="0">
                                    <a:latin typeface="Cambria Math" panose="02040503050406030204" pitchFamily="18" charset="0"/>
                                  </a:rPr>
                                  <m:t>𝐻</m:t>
                                </m:r>
                              </m:e>
                              <m:sub>
                                <m:r>
                                  <a:rPr lang="en-US" sz="1300" b="0" i="1" smtClean="0">
                                    <a:latin typeface="Cambria Math" panose="02040503050406030204" pitchFamily="18" charset="0"/>
                                  </a:rPr>
                                  <m:t>𝑄𝑢𝑎𝑛𝑑𝑎𝑟𝑦</m:t>
                                </m:r>
                              </m:sub>
                            </m:sSub>
                            <m:r>
                              <a:rPr lang="en-US" sz="1300" b="0" i="1">
                                <a:latin typeface="Cambria Math" panose="02040503050406030204" pitchFamily="18" charset="0"/>
                              </a:rPr>
                              <m:t>=</m:t>
                            </m:r>
                            <m:nary>
                              <m:naryPr>
                                <m:chr m:val="∑"/>
                                <m:ctrlPr>
                                  <a:rPr lang="en-US" sz="1300" i="1">
                                    <a:latin typeface="Cambria Math" panose="02040503050406030204" pitchFamily="18" charset="0"/>
                                  </a:rPr>
                                </m:ctrlPr>
                              </m:naryPr>
                              <m:sub>
                                <m:r>
                                  <a:rPr lang="en-US" sz="1300" b="0" i="1" smtClean="0">
                                    <a:latin typeface="Cambria Math" panose="02040503050406030204" pitchFamily="18" charset="0"/>
                                  </a:rPr>
                                  <m:t>𝑗</m:t>
                                </m:r>
                                <m:r>
                                  <a:rPr lang="en-US" sz="1300" b="0" i="1">
                                    <a:latin typeface="Cambria Math" panose="02040503050406030204" pitchFamily="18" charset="0"/>
                                  </a:rPr>
                                  <m:t>=1</m:t>
                                </m:r>
                              </m:sub>
                              <m:sup>
                                <m:r>
                                  <a:rPr lang="en-US" sz="1300" b="0" i="1" smtClean="0">
                                    <a:latin typeface="Cambria Math" panose="02040503050406030204" pitchFamily="18" charset="0"/>
                                  </a:rPr>
                                  <m:t>𝑁</m:t>
                                </m:r>
                              </m:sup>
                              <m:e>
                                <m:r>
                                  <a:rPr lang="en-US" sz="1300" b="0" i="1" smtClean="0">
                                    <a:latin typeface="Cambria Math" panose="02040503050406030204" pitchFamily="18" charset="0"/>
                                  </a:rPr>
                                  <m:t>2</m:t>
                                </m:r>
                                <m:r>
                                  <a:rPr lang="en-US" sz="1300" b="0" i="1" smtClean="0">
                                    <a:latin typeface="Cambria Math" panose="02040503050406030204" pitchFamily="18" charset="0"/>
                                  </a:rPr>
                                  <m:t>𝜋</m:t>
                                </m:r>
                                <m:sSub>
                                  <m:sSubPr>
                                    <m:ctrlPr>
                                      <a:rPr lang="en-US" sz="1300" i="1">
                                        <a:solidFill>
                                          <a:srgbClr val="FF0000"/>
                                        </a:solidFill>
                                        <a:latin typeface="Cambria Math" panose="02040503050406030204" pitchFamily="18" charset="0"/>
                                      </a:rPr>
                                    </m:ctrlPr>
                                  </m:sSubPr>
                                  <m:e>
                                    <m:r>
                                      <a:rPr lang="en-US" sz="1300" b="0" i="1">
                                        <a:solidFill>
                                          <a:srgbClr val="FF0000"/>
                                        </a:solidFill>
                                        <a:latin typeface="Cambria Math" panose="02040503050406030204" pitchFamily="18" charset="0"/>
                                      </a:rPr>
                                      <m:t>𝜔</m:t>
                                    </m:r>
                                  </m:e>
                                  <m:sub>
                                    <m:r>
                                      <a:rPr lang="en-US" sz="1300" b="0" i="1" smtClean="0">
                                        <a:solidFill>
                                          <a:srgbClr val="FF0000"/>
                                        </a:solidFill>
                                        <a:latin typeface="Cambria Math" panose="02040503050406030204" pitchFamily="18" charset="0"/>
                                      </a:rPr>
                                      <m:t>𝑗</m:t>
                                    </m:r>
                                  </m:sub>
                                </m:sSub>
                                <m:sSubSup>
                                  <m:sSubSupPr>
                                    <m:ctrlPr>
                                      <a:rPr lang="en-US" sz="1300" i="1" smtClean="0">
                                        <a:solidFill>
                                          <a:schemeClr val="tx1"/>
                                        </a:solidFill>
                                        <a:latin typeface="Cambria Math" panose="02040503050406030204" pitchFamily="18" charset="0"/>
                                      </a:rPr>
                                    </m:ctrlPr>
                                  </m:sSubSupPr>
                                  <m:e>
                                    <m:r>
                                      <a:rPr lang="en-US" sz="1300" b="0" i="1" smtClean="0">
                                        <a:solidFill>
                                          <a:schemeClr val="tx1"/>
                                        </a:solidFill>
                                        <a:latin typeface="Cambria Math" panose="02040503050406030204" pitchFamily="18" charset="0"/>
                                      </a:rPr>
                                      <m:t>𝑎</m:t>
                                    </m:r>
                                  </m:e>
                                  <m:sub>
                                    <m:r>
                                      <a:rPr lang="en-US" sz="1300" b="0" i="1" smtClean="0">
                                        <a:solidFill>
                                          <a:schemeClr val="tx1"/>
                                        </a:solidFill>
                                        <a:latin typeface="Cambria Math" panose="02040503050406030204" pitchFamily="18" charset="0"/>
                                      </a:rPr>
                                      <m:t>𝑗</m:t>
                                    </m:r>
                                  </m:sub>
                                  <m:sup>
                                    <m:r>
                                      <a:rPr lang="en-US" sz="1300" b="0" i="1">
                                        <a:solidFill>
                                          <a:schemeClr val="tx1"/>
                                        </a:solidFill>
                                        <a:latin typeface="Cambria Math" panose="02040503050406030204" pitchFamily="18" charset="0"/>
                                        <a:ea typeface="Cambria Math" panose="02040503050406030204" pitchFamily="18" charset="0"/>
                                      </a:rPr>
                                      <m:t>†</m:t>
                                    </m:r>
                                  </m:sup>
                                </m:sSubSup>
                                <m:sSub>
                                  <m:sSubPr>
                                    <m:ctrlPr>
                                      <a:rPr lang="en-US" sz="1300" i="1" smtClean="0">
                                        <a:solidFill>
                                          <a:schemeClr val="tx1"/>
                                        </a:solidFill>
                                        <a:latin typeface="Cambria Math" panose="02040503050406030204" pitchFamily="18" charset="0"/>
                                      </a:rPr>
                                    </m:ctrlPr>
                                  </m:sSubPr>
                                  <m:e>
                                    <m:r>
                                      <a:rPr lang="en-US" sz="1300" b="0" i="1" smtClean="0">
                                        <a:solidFill>
                                          <a:schemeClr val="tx1"/>
                                        </a:solidFill>
                                        <a:latin typeface="Cambria Math" panose="02040503050406030204" pitchFamily="18" charset="0"/>
                                      </a:rPr>
                                      <m:t>𝑎</m:t>
                                    </m:r>
                                  </m:e>
                                  <m:sub>
                                    <m:r>
                                      <a:rPr lang="en-US" sz="1300" b="0" i="1" smtClean="0">
                                        <a:solidFill>
                                          <a:schemeClr val="tx1"/>
                                        </a:solidFill>
                                        <a:latin typeface="Cambria Math" panose="02040503050406030204" pitchFamily="18" charset="0"/>
                                      </a:rPr>
                                      <m:t>𝑗</m:t>
                                    </m:r>
                                  </m:sub>
                                </m:sSub>
                              </m:e>
                            </m:nary>
                            <m:r>
                              <a:rPr lang="en-US" sz="1300" b="0" i="1" smtClean="0">
                                <a:solidFill>
                                  <a:schemeClr val="tx1"/>
                                </a:solidFill>
                                <a:latin typeface="Cambria Math" panose="02040503050406030204" pitchFamily="18" charset="0"/>
                              </a:rPr>
                              <m:t>+</m:t>
                            </m:r>
                            <m:nary>
                              <m:naryPr>
                                <m:chr m:val="∑"/>
                                <m:supHide m:val="on"/>
                                <m:ctrlPr>
                                  <a:rPr lang="en-US" sz="1300" i="1">
                                    <a:solidFill>
                                      <a:schemeClr val="tx1"/>
                                    </a:solidFill>
                                    <a:latin typeface="Cambria Math" panose="02040503050406030204" pitchFamily="18" charset="0"/>
                                  </a:rPr>
                                </m:ctrlPr>
                              </m:naryPr>
                              <m:sub>
                                <m:r>
                                  <a:rPr lang="en-US" sz="1300" b="0" i="1" smtClean="0">
                                    <a:solidFill>
                                      <a:schemeClr val="tx1"/>
                                    </a:solidFill>
                                    <a:latin typeface="Cambria Math" panose="02040503050406030204" pitchFamily="18" charset="0"/>
                                  </a:rPr>
                                  <m:t>𝑖</m:t>
                                </m:r>
                                <m:r>
                                  <a:rPr lang="en-US" sz="1300" b="0" i="1">
                                    <a:solidFill>
                                      <a:schemeClr val="tx1"/>
                                    </a:solidFill>
                                    <a:latin typeface="Cambria Math" panose="02040503050406030204" pitchFamily="18" charset="0"/>
                                  </a:rPr>
                                  <m:t>&gt;</m:t>
                                </m:r>
                                <m:r>
                                  <a:rPr lang="en-US" sz="1300" b="0" i="1" smtClean="0">
                                    <a:solidFill>
                                      <a:schemeClr val="tx1"/>
                                    </a:solidFill>
                                    <a:latin typeface="Cambria Math" panose="02040503050406030204" pitchFamily="18" charset="0"/>
                                  </a:rPr>
                                  <m:t>𝑗</m:t>
                                </m:r>
                              </m:sub>
                              <m:sup/>
                              <m:e>
                                <m:r>
                                  <a:rPr lang="en-US" sz="1300" b="0" i="1" smtClean="0">
                                    <a:solidFill>
                                      <a:srgbClr val="00B050"/>
                                    </a:solidFill>
                                    <a:latin typeface="Cambria Math" panose="02040503050406030204" pitchFamily="18" charset="0"/>
                                  </a:rPr>
                                  <m:t>− </m:t>
                                </m:r>
                                <m:r>
                                  <a:rPr lang="en-US" sz="1300" b="0" i="1" smtClean="0">
                                    <a:solidFill>
                                      <a:schemeClr val="tx1"/>
                                    </a:solidFill>
                                    <a:latin typeface="Cambria Math" panose="02040503050406030204" pitchFamily="18" charset="0"/>
                                  </a:rPr>
                                  <m:t>2</m:t>
                                </m:r>
                                <m:r>
                                  <a:rPr lang="en-US" sz="1300" b="0" i="1" smtClean="0">
                                    <a:solidFill>
                                      <a:schemeClr val="tx1"/>
                                    </a:solidFill>
                                    <a:latin typeface="Cambria Math" panose="02040503050406030204" pitchFamily="18" charset="0"/>
                                  </a:rPr>
                                  <m:t>𝜋</m:t>
                                </m:r>
                                <m:sSub>
                                  <m:sSubPr>
                                    <m:ctrlPr>
                                      <a:rPr lang="en-US" sz="1300" i="1">
                                        <a:solidFill>
                                          <a:srgbClr val="00B050"/>
                                        </a:solidFill>
                                        <a:latin typeface="Cambria Math" panose="02040503050406030204" pitchFamily="18" charset="0"/>
                                      </a:rPr>
                                    </m:ctrlPr>
                                  </m:sSubPr>
                                  <m:e>
                                    <m:r>
                                      <a:rPr lang="en-US" sz="1300" b="0" i="1">
                                        <a:solidFill>
                                          <a:srgbClr val="00B050"/>
                                        </a:solidFill>
                                        <a:latin typeface="Cambria Math" panose="02040503050406030204" pitchFamily="18" charset="0"/>
                                      </a:rPr>
                                      <m:t>𝜉</m:t>
                                    </m:r>
                                  </m:e>
                                  <m:sub>
                                    <m:r>
                                      <a:rPr lang="en-US" sz="1300" b="0" i="1" smtClean="0">
                                        <a:solidFill>
                                          <a:srgbClr val="00B050"/>
                                        </a:solidFill>
                                        <a:latin typeface="Cambria Math" panose="02040503050406030204" pitchFamily="18" charset="0"/>
                                      </a:rPr>
                                      <m:t>𝑗𝑖</m:t>
                                    </m:r>
                                  </m:sub>
                                </m:sSub>
                                <m:sSubSup>
                                  <m:sSubSupPr>
                                    <m:ctrlPr>
                                      <a:rPr lang="en-US" sz="1300" i="1" smtClean="0">
                                        <a:solidFill>
                                          <a:schemeClr val="tx1"/>
                                        </a:solidFill>
                                        <a:latin typeface="Cambria Math" panose="02040503050406030204" pitchFamily="18" charset="0"/>
                                      </a:rPr>
                                    </m:ctrlPr>
                                  </m:sSubSupPr>
                                  <m:e>
                                    <m:r>
                                      <a:rPr lang="en-US" sz="1300" b="0" i="1" smtClean="0">
                                        <a:solidFill>
                                          <a:schemeClr val="tx1"/>
                                        </a:solidFill>
                                        <a:latin typeface="Cambria Math" panose="02040503050406030204" pitchFamily="18" charset="0"/>
                                      </a:rPr>
                                      <m:t>𝑎</m:t>
                                    </m:r>
                                  </m:e>
                                  <m:sub>
                                    <m:r>
                                      <a:rPr lang="en-US" sz="1300" b="0" i="1" smtClean="0">
                                        <a:solidFill>
                                          <a:schemeClr val="tx1"/>
                                        </a:solidFill>
                                        <a:latin typeface="Cambria Math" panose="02040503050406030204" pitchFamily="18" charset="0"/>
                                      </a:rPr>
                                      <m:t>𝑗</m:t>
                                    </m:r>
                                  </m:sub>
                                  <m:sup>
                                    <m:r>
                                      <a:rPr lang="en-US" sz="1300" b="0" i="1">
                                        <a:solidFill>
                                          <a:schemeClr val="tx1"/>
                                        </a:solidFill>
                                        <a:latin typeface="Cambria Math" panose="02040503050406030204" pitchFamily="18" charset="0"/>
                                        <a:ea typeface="Cambria Math" panose="02040503050406030204" pitchFamily="18" charset="0"/>
                                      </a:rPr>
                                      <m:t>†</m:t>
                                    </m:r>
                                  </m:sup>
                                </m:sSubSup>
                                <m:sSub>
                                  <m:sSubPr>
                                    <m:ctrlPr>
                                      <a:rPr lang="en-US" sz="1300" i="1" smtClean="0">
                                        <a:solidFill>
                                          <a:schemeClr val="tx1"/>
                                        </a:solidFill>
                                        <a:latin typeface="Cambria Math" panose="02040503050406030204" pitchFamily="18" charset="0"/>
                                      </a:rPr>
                                    </m:ctrlPr>
                                  </m:sSubPr>
                                  <m:e>
                                    <m:r>
                                      <a:rPr lang="en-US" sz="1300" b="0" i="1" smtClean="0">
                                        <a:solidFill>
                                          <a:schemeClr val="tx1"/>
                                        </a:solidFill>
                                        <a:latin typeface="Cambria Math" panose="02040503050406030204" pitchFamily="18" charset="0"/>
                                      </a:rPr>
                                      <m:t>𝑎</m:t>
                                    </m:r>
                                  </m:e>
                                  <m:sub>
                                    <m:r>
                                      <a:rPr lang="en-US" sz="1300" b="0" i="1" smtClean="0">
                                        <a:solidFill>
                                          <a:schemeClr val="tx1"/>
                                        </a:solidFill>
                                        <a:latin typeface="Cambria Math" panose="02040503050406030204" pitchFamily="18" charset="0"/>
                                      </a:rPr>
                                      <m:t>𝑗</m:t>
                                    </m:r>
                                  </m:sub>
                                </m:sSub>
                                <m:sSubSup>
                                  <m:sSubSupPr>
                                    <m:ctrlPr>
                                      <a:rPr lang="en-US" sz="1300" i="1" smtClean="0">
                                        <a:solidFill>
                                          <a:schemeClr val="tx1"/>
                                        </a:solidFill>
                                        <a:latin typeface="Cambria Math" panose="02040503050406030204" pitchFamily="18" charset="0"/>
                                        <a:ea typeface="Cambria Math" panose="02040503050406030204" pitchFamily="18" charset="0"/>
                                      </a:rPr>
                                    </m:ctrlPr>
                                  </m:sSubSupPr>
                                  <m:e>
                                    <m:r>
                                      <a:rPr lang="en-US" sz="1300" b="0" i="1" smtClean="0">
                                        <a:solidFill>
                                          <a:schemeClr val="tx1"/>
                                        </a:solidFill>
                                        <a:latin typeface="Cambria Math" panose="02040503050406030204" pitchFamily="18" charset="0"/>
                                        <a:ea typeface="Cambria Math" panose="02040503050406030204" pitchFamily="18" charset="0"/>
                                      </a:rPr>
                                      <m:t>𝑎</m:t>
                                    </m:r>
                                  </m:e>
                                  <m:sub>
                                    <m:r>
                                      <a:rPr lang="en-US" sz="1300" b="0" i="1" smtClean="0">
                                        <a:solidFill>
                                          <a:schemeClr val="tx1"/>
                                        </a:solidFill>
                                        <a:latin typeface="Cambria Math" panose="02040503050406030204" pitchFamily="18" charset="0"/>
                                        <a:ea typeface="Cambria Math" panose="02040503050406030204" pitchFamily="18" charset="0"/>
                                      </a:rPr>
                                      <m:t>𝑖</m:t>
                                    </m:r>
                                  </m:sub>
                                  <m:sup>
                                    <m:r>
                                      <a:rPr lang="en-US" sz="1300" b="0" i="1">
                                        <a:solidFill>
                                          <a:schemeClr val="tx1"/>
                                        </a:solidFill>
                                        <a:latin typeface="Cambria Math" panose="02040503050406030204" pitchFamily="18" charset="0"/>
                                        <a:ea typeface="Cambria Math" panose="02040503050406030204" pitchFamily="18" charset="0"/>
                                      </a:rPr>
                                      <m:t>†</m:t>
                                    </m:r>
                                  </m:sup>
                                </m:sSubSup>
                                <m:sSub>
                                  <m:sSubPr>
                                    <m:ctrlPr>
                                      <a:rPr lang="en-US" sz="1300" i="1" smtClean="0">
                                        <a:solidFill>
                                          <a:schemeClr val="tx1"/>
                                        </a:solidFill>
                                        <a:latin typeface="Cambria Math" panose="02040503050406030204" pitchFamily="18" charset="0"/>
                                        <a:ea typeface="Cambria Math" panose="02040503050406030204" pitchFamily="18" charset="0"/>
                                      </a:rPr>
                                    </m:ctrlPr>
                                  </m:sSubPr>
                                  <m:e>
                                    <m:r>
                                      <a:rPr lang="en-US" sz="1300" b="0" i="1" smtClean="0">
                                        <a:solidFill>
                                          <a:schemeClr val="tx1"/>
                                        </a:solidFill>
                                        <a:latin typeface="Cambria Math" panose="02040503050406030204" pitchFamily="18" charset="0"/>
                                        <a:ea typeface="Cambria Math" panose="02040503050406030204" pitchFamily="18" charset="0"/>
                                      </a:rPr>
                                      <m:t>𝑎</m:t>
                                    </m:r>
                                  </m:e>
                                  <m:sub>
                                    <m:r>
                                      <a:rPr lang="en-US" sz="1300" b="0" i="1" smtClean="0">
                                        <a:solidFill>
                                          <a:schemeClr val="tx1"/>
                                        </a:solidFill>
                                        <a:latin typeface="Cambria Math" panose="02040503050406030204" pitchFamily="18" charset="0"/>
                                        <a:ea typeface="Cambria Math" panose="02040503050406030204" pitchFamily="18" charset="0"/>
                                      </a:rPr>
                                      <m:t>𝑖</m:t>
                                    </m:r>
                                  </m:sub>
                                </m:sSub>
                              </m:e>
                            </m:nary>
                            <m:r>
                              <a:rPr lang="en-US" sz="1300" b="0" i="1" smtClean="0">
                                <a:solidFill>
                                  <a:srgbClr val="00B050"/>
                                </a:solidFill>
                                <a:latin typeface="Cambria Math" panose="02040503050406030204" pitchFamily="18" charset="0"/>
                                <a:ea typeface="Cambria Math" panose="02040503050406030204" pitchFamily="18" charset="0"/>
                              </a:rPr>
                              <m:t> </m:t>
                            </m:r>
                            <m:r>
                              <a:rPr lang="en-US" sz="1300" b="0" i="1" smtClean="0">
                                <a:solidFill>
                                  <a:schemeClr val="tx1"/>
                                </a:solidFill>
                                <a:latin typeface="Cambria Math" panose="02040503050406030204" pitchFamily="18" charset="0"/>
                              </a:rPr>
                              <m:t>+</m:t>
                            </m:r>
                            <m:nary>
                              <m:naryPr>
                                <m:chr m:val="∑"/>
                                <m:supHide m:val="on"/>
                                <m:ctrlPr>
                                  <a:rPr lang="en-US" sz="1300" b="0" i="1" smtClean="0">
                                    <a:solidFill>
                                      <a:schemeClr val="tx1"/>
                                    </a:solidFill>
                                    <a:latin typeface="Cambria Math" panose="02040503050406030204" pitchFamily="18" charset="0"/>
                                  </a:rPr>
                                </m:ctrlPr>
                              </m:naryPr>
                              <m:sub>
                                <m:r>
                                  <m:rPr>
                                    <m:brk m:alnAt="7"/>
                                  </m:rPr>
                                  <a:rPr lang="en-US" sz="1300" b="0" i="1" smtClean="0">
                                    <a:solidFill>
                                      <a:schemeClr val="tx1"/>
                                    </a:solidFill>
                                    <a:latin typeface="Cambria Math" panose="02040503050406030204" pitchFamily="18" charset="0"/>
                                  </a:rPr>
                                  <m:t>𝑖</m:t>
                                </m:r>
                                <m:r>
                                  <a:rPr lang="en-US" sz="1300" b="0" i="1" smtClean="0">
                                    <a:solidFill>
                                      <a:schemeClr val="tx1"/>
                                    </a:solidFill>
                                    <a:latin typeface="Cambria Math" panose="02040503050406030204" pitchFamily="18" charset="0"/>
                                  </a:rPr>
                                  <m:t>&gt;</m:t>
                                </m:r>
                                <m:r>
                                  <a:rPr lang="en-US" sz="1300" b="0" i="1" smtClean="0">
                                    <a:solidFill>
                                      <a:schemeClr val="tx1"/>
                                    </a:solidFill>
                                    <a:latin typeface="Cambria Math" panose="02040503050406030204" pitchFamily="18" charset="0"/>
                                  </a:rPr>
                                  <m:t>𝑗</m:t>
                                </m:r>
                              </m:sub>
                              <m:sup/>
                              <m:e>
                                <m:r>
                                  <a:rPr lang="en-US" sz="1300" b="0" i="1" smtClean="0">
                                    <a:solidFill>
                                      <a:schemeClr val="tx1"/>
                                    </a:solidFill>
                                    <a:latin typeface="Cambria Math" panose="02040503050406030204" pitchFamily="18" charset="0"/>
                                  </a:rPr>
                                  <m:t>2</m:t>
                                </m:r>
                                <m:r>
                                  <a:rPr lang="en-US" sz="1300" b="0" i="1" smtClean="0">
                                    <a:solidFill>
                                      <a:schemeClr val="tx1"/>
                                    </a:solidFill>
                                    <a:latin typeface="Cambria Math" panose="02040503050406030204" pitchFamily="18" charset="0"/>
                                  </a:rPr>
                                  <m:t>𝜋</m:t>
                                </m:r>
                                <m:sSub>
                                  <m:sSubPr>
                                    <m:ctrlPr>
                                      <a:rPr lang="en-US" sz="1300" i="1">
                                        <a:solidFill>
                                          <a:schemeClr val="accent1"/>
                                        </a:solidFill>
                                        <a:latin typeface="Cambria Math" panose="02040503050406030204" pitchFamily="18" charset="0"/>
                                      </a:rPr>
                                    </m:ctrlPr>
                                  </m:sSubPr>
                                  <m:e>
                                    <m:r>
                                      <a:rPr lang="en-US" sz="1300" i="1">
                                        <a:solidFill>
                                          <a:schemeClr val="accent1"/>
                                        </a:solidFill>
                                        <a:latin typeface="Cambria Math" panose="02040503050406030204" pitchFamily="18" charset="0"/>
                                      </a:rPr>
                                      <m:t>𝐽</m:t>
                                    </m:r>
                                  </m:e>
                                  <m:sub>
                                    <m:r>
                                      <a:rPr lang="en-US" sz="1300" i="1">
                                        <a:solidFill>
                                          <a:schemeClr val="accent1"/>
                                        </a:solidFill>
                                        <a:latin typeface="Cambria Math" panose="02040503050406030204" pitchFamily="18" charset="0"/>
                                      </a:rPr>
                                      <m:t>𝑖𝑗</m:t>
                                    </m:r>
                                  </m:sub>
                                </m:sSub>
                                <m:d>
                                  <m:dPr>
                                    <m:ctrlPr>
                                      <a:rPr lang="en-US" sz="1300" i="1">
                                        <a:latin typeface="Cambria Math" panose="02040503050406030204" pitchFamily="18" charset="0"/>
                                      </a:rPr>
                                    </m:ctrlPr>
                                  </m:dPr>
                                  <m:e>
                                    <m:sSubSup>
                                      <m:sSubSupPr>
                                        <m:ctrlPr>
                                          <a:rPr lang="en-US" sz="1300" i="1">
                                            <a:latin typeface="Cambria Math" panose="02040503050406030204" pitchFamily="18" charset="0"/>
                                          </a:rPr>
                                        </m:ctrlPr>
                                      </m:sSubSupPr>
                                      <m:e>
                                        <m:r>
                                          <a:rPr lang="en-US" sz="1300" i="1">
                                            <a:latin typeface="Cambria Math" panose="02040503050406030204" pitchFamily="18" charset="0"/>
                                          </a:rPr>
                                          <m:t>𝑎</m:t>
                                        </m:r>
                                      </m:e>
                                      <m:sub>
                                        <m:r>
                                          <a:rPr lang="en-US" sz="1300" i="1">
                                            <a:latin typeface="Cambria Math" panose="02040503050406030204" pitchFamily="18" charset="0"/>
                                          </a:rPr>
                                          <m:t>𝑖</m:t>
                                        </m:r>
                                      </m:sub>
                                      <m:sup>
                                        <m:r>
                                          <a:rPr lang="en-US" sz="1300" i="1">
                                            <a:latin typeface="Cambria Math" panose="02040503050406030204" pitchFamily="18" charset="0"/>
                                            <a:ea typeface="Cambria Math" panose="02040503050406030204" pitchFamily="18" charset="0"/>
                                          </a:rPr>
                                          <m:t>†</m:t>
                                        </m:r>
                                      </m:sup>
                                    </m:sSubSup>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𝑗</m:t>
                                        </m:r>
                                      </m:sub>
                                    </m:sSub>
                                    <m:r>
                                      <a:rPr lang="en-US" sz="1300" i="1">
                                        <a:latin typeface="Cambria Math" panose="02040503050406030204" pitchFamily="18" charset="0"/>
                                      </a:rPr>
                                      <m:t>+</m:t>
                                    </m:r>
                                    <m:sSub>
                                      <m:sSubPr>
                                        <m:ctrlPr>
                                          <a:rPr lang="en-US" sz="1300" i="1">
                                            <a:latin typeface="Cambria Math" panose="02040503050406030204" pitchFamily="18" charset="0"/>
                                          </a:rPr>
                                        </m:ctrlPr>
                                      </m:sSubPr>
                                      <m:e>
                                        <m:r>
                                          <a:rPr lang="en-US" sz="1300" i="1">
                                            <a:latin typeface="Cambria Math" panose="02040503050406030204" pitchFamily="18" charset="0"/>
                                          </a:rPr>
                                          <m:t>𝑎</m:t>
                                        </m:r>
                                      </m:e>
                                      <m:sub>
                                        <m:r>
                                          <a:rPr lang="en-US" sz="1300" i="1">
                                            <a:latin typeface="Cambria Math" panose="02040503050406030204" pitchFamily="18" charset="0"/>
                                          </a:rPr>
                                          <m:t>𝑖</m:t>
                                        </m:r>
                                      </m:sub>
                                    </m:sSub>
                                    <m:sSubSup>
                                      <m:sSubSupPr>
                                        <m:ctrlPr>
                                          <a:rPr lang="en-US" sz="1300" i="1">
                                            <a:latin typeface="Cambria Math" panose="02040503050406030204" pitchFamily="18" charset="0"/>
                                          </a:rPr>
                                        </m:ctrlPr>
                                      </m:sSubSupPr>
                                      <m:e>
                                        <m:r>
                                          <a:rPr lang="en-US" sz="1300" i="1">
                                            <a:latin typeface="Cambria Math" panose="02040503050406030204" pitchFamily="18" charset="0"/>
                                          </a:rPr>
                                          <m:t>𝑎</m:t>
                                        </m:r>
                                      </m:e>
                                      <m:sub>
                                        <m:r>
                                          <a:rPr lang="en-US" sz="1300" i="1">
                                            <a:latin typeface="Cambria Math" panose="02040503050406030204" pitchFamily="18" charset="0"/>
                                          </a:rPr>
                                          <m:t>𝑗</m:t>
                                        </m:r>
                                      </m:sub>
                                      <m:sup>
                                        <m:r>
                                          <a:rPr lang="en-US" sz="1300" i="1">
                                            <a:latin typeface="Cambria Math" panose="02040503050406030204" pitchFamily="18" charset="0"/>
                                            <a:ea typeface="Cambria Math" panose="02040503050406030204" pitchFamily="18" charset="0"/>
                                          </a:rPr>
                                          <m:t>†</m:t>
                                        </m:r>
                                      </m:sup>
                                    </m:sSubSup>
                                  </m:e>
                                </m:d>
                              </m:e>
                            </m:nary>
                          </m:oMath>
                        </m:oMathPara>
                      </a14:m>
                      <a:endParaRPr lang="en-US" sz="1300" dirty="0"/>
                    </a:p>
                  </p:txBody>
                </p:sp>
              </mc:Choice>
              <mc:Fallback>
                <p:sp>
                  <p:nvSpPr>
                    <p:cNvPr id="15" name="TextBox 14">
                      <a:extLst>
                        <a:ext uri="{FF2B5EF4-FFF2-40B4-BE49-F238E27FC236}">
                          <a16:creationId xmlns:a16="http://schemas.microsoft.com/office/drawing/2014/main" id="{D0BC25D0-80E4-629D-B691-A010EA81A170}"/>
                        </a:ext>
                      </a:extLst>
                    </p:cNvPr>
                    <p:cNvSpPr txBox="1">
                      <a:spLocks noRot="1" noChangeAspect="1" noMove="1" noResize="1" noEditPoints="1" noAdjustHandles="1" noChangeArrowheads="1" noChangeShapeType="1" noTextEdit="1"/>
                    </p:cNvSpPr>
                    <p:nvPr/>
                  </p:nvSpPr>
                  <p:spPr>
                    <a:xfrm>
                      <a:off x="1850986" y="4777136"/>
                      <a:ext cx="4990983" cy="677558"/>
                    </a:xfrm>
                    <a:prstGeom prst="rect">
                      <a:avLst/>
                    </a:prstGeom>
                    <a:blipFill>
                      <a:blip r:embed="rId3"/>
                      <a:stretch>
                        <a:fillRect t="-87273" b="-134545"/>
                      </a:stretch>
                    </a:blipFill>
                    <a:ln>
                      <a:noFill/>
                    </a:ln>
                  </p:spPr>
                  <p:txBody>
                    <a:bodyPr/>
                    <a:lstStyle/>
                    <a:p>
                      <a:r>
                        <a:rPr lang="en-US">
                          <a:noFill/>
                        </a:rPr>
                        <a:t> </a:t>
                      </a:r>
                    </a:p>
                  </p:txBody>
                </p:sp>
              </mc:Fallback>
            </mc:AlternateContent>
            <p:sp>
              <p:nvSpPr>
                <p:cNvPr id="16" name="TextBox 15">
                  <a:extLst>
                    <a:ext uri="{FF2B5EF4-FFF2-40B4-BE49-F238E27FC236}">
                      <a16:creationId xmlns:a16="http://schemas.microsoft.com/office/drawing/2014/main" id="{154682C1-87F0-D2B8-5A49-DA7B4104CC91}"/>
                    </a:ext>
                  </a:extLst>
                </p:cNvPr>
                <p:cNvSpPr txBox="1"/>
                <p:nvPr/>
              </p:nvSpPr>
              <p:spPr>
                <a:xfrm>
                  <a:off x="2602154" y="5394324"/>
                  <a:ext cx="1207382" cy="276999"/>
                </a:xfrm>
                <a:prstGeom prst="rect">
                  <a:avLst/>
                </a:prstGeom>
                <a:noFill/>
              </p:spPr>
              <p:txBody>
                <a:bodyPr wrap="none" rtlCol="0">
                  <a:spAutoFit/>
                </a:bodyPr>
                <a:lstStyle/>
                <a:p>
                  <a:r>
                    <a:rPr lang="en-US" sz="1200" dirty="0">
                      <a:solidFill>
                        <a:srgbClr val="FF0000"/>
                      </a:solidFill>
                      <a:latin typeface="Andale Mono" panose="020B0509000000000004" pitchFamily="49" charset="0"/>
                    </a:rPr>
                    <a:t>“</a:t>
                  </a:r>
                  <a:r>
                    <a:rPr lang="en-US" sz="1200" dirty="0" err="1">
                      <a:solidFill>
                        <a:srgbClr val="FF0000"/>
                      </a:solidFill>
                      <a:latin typeface="Andale Mono" panose="020B0509000000000004" pitchFamily="49" charset="0"/>
                    </a:rPr>
                    <a:t>transfreq</a:t>
                  </a:r>
                  <a:r>
                    <a:rPr lang="en-US" sz="1200" dirty="0">
                      <a:solidFill>
                        <a:srgbClr val="FF0000"/>
                      </a:solidFill>
                      <a:latin typeface="Andale Mono" panose="020B0509000000000004" pitchFamily="49" charset="0"/>
                    </a:rPr>
                    <a:t>”</a:t>
                  </a:r>
                </a:p>
              </p:txBody>
            </p:sp>
            <p:sp>
              <p:nvSpPr>
                <p:cNvPr id="17" name="TextBox 16">
                  <a:extLst>
                    <a:ext uri="{FF2B5EF4-FFF2-40B4-BE49-F238E27FC236}">
                      <a16:creationId xmlns:a16="http://schemas.microsoft.com/office/drawing/2014/main" id="{0932E0FF-189D-E102-42D5-F112B1881E05}"/>
                    </a:ext>
                  </a:extLst>
                </p:cNvPr>
                <p:cNvSpPr txBox="1"/>
                <p:nvPr/>
              </p:nvSpPr>
              <p:spPr>
                <a:xfrm>
                  <a:off x="4001291" y="5377484"/>
                  <a:ext cx="1064220" cy="276999"/>
                </a:xfrm>
                <a:prstGeom prst="rect">
                  <a:avLst/>
                </a:prstGeom>
                <a:noFill/>
              </p:spPr>
              <p:txBody>
                <a:bodyPr wrap="none" rtlCol="0">
                  <a:spAutoFit/>
                </a:bodyPr>
                <a:lstStyle/>
                <a:p>
                  <a:r>
                    <a:rPr lang="en-US" sz="1200" dirty="0">
                      <a:solidFill>
                        <a:srgbClr val="00B050"/>
                      </a:solidFill>
                      <a:latin typeface="Andale Mono" panose="020B0509000000000004" pitchFamily="49" charset="0"/>
                    </a:rPr>
                    <a:t>“</a:t>
                  </a:r>
                  <a:r>
                    <a:rPr lang="en-US" sz="1200" dirty="0" err="1">
                      <a:solidFill>
                        <a:srgbClr val="00B050"/>
                      </a:solidFill>
                      <a:latin typeface="Andale Mono" panose="020B0509000000000004" pitchFamily="49" charset="0"/>
                    </a:rPr>
                    <a:t>crosskerr</a:t>
                  </a:r>
                  <a:r>
                    <a:rPr lang="en-US" sz="1200" dirty="0">
                      <a:solidFill>
                        <a:srgbClr val="00B050"/>
                      </a:solidFill>
                      <a:latin typeface="Andale Mono" panose="020B0509000000000004" pitchFamily="49" charset="0"/>
                    </a:rPr>
                    <a:t>”</a:t>
                  </a:r>
                </a:p>
              </p:txBody>
            </p:sp>
            <p:sp>
              <p:nvSpPr>
                <p:cNvPr id="18" name="TextBox 17">
                  <a:extLst>
                    <a:ext uri="{FF2B5EF4-FFF2-40B4-BE49-F238E27FC236}">
                      <a16:creationId xmlns:a16="http://schemas.microsoft.com/office/drawing/2014/main" id="{B652BDBD-0AAB-9657-842F-808E3430630F}"/>
                    </a:ext>
                  </a:extLst>
                </p:cNvPr>
                <p:cNvSpPr txBox="1"/>
                <p:nvPr/>
              </p:nvSpPr>
              <p:spPr>
                <a:xfrm>
                  <a:off x="5529738" y="5377483"/>
                  <a:ext cx="649537" cy="276999"/>
                </a:xfrm>
                <a:prstGeom prst="rect">
                  <a:avLst/>
                </a:prstGeom>
                <a:noFill/>
              </p:spPr>
              <p:txBody>
                <a:bodyPr wrap="none" rtlCol="0">
                  <a:spAutoFit/>
                </a:bodyPr>
                <a:lstStyle/>
                <a:p>
                  <a:r>
                    <a:rPr lang="en-US" sz="1200" dirty="0">
                      <a:solidFill>
                        <a:schemeClr val="accent1"/>
                      </a:solidFill>
                      <a:latin typeface="Andale Mono" panose="020B0509000000000004" pitchFamily="49" charset="0"/>
                    </a:rPr>
                    <a:t>“</a:t>
                  </a:r>
                  <a:r>
                    <a:rPr lang="en-US" sz="1200" dirty="0" err="1">
                      <a:solidFill>
                        <a:schemeClr val="accent1"/>
                      </a:solidFill>
                      <a:latin typeface="Andale Mono" panose="020B0509000000000004" pitchFamily="49" charset="0"/>
                    </a:rPr>
                    <a:t>Jkl</a:t>
                  </a:r>
                  <a:r>
                    <a:rPr lang="en-US" sz="1200" dirty="0">
                      <a:solidFill>
                        <a:schemeClr val="accent1"/>
                      </a:solidFill>
                      <a:latin typeface="Andale Mono" panose="020B0509000000000004" pitchFamily="49" charset="0"/>
                    </a:rPr>
                    <a:t>”</a:t>
                  </a:r>
                </a:p>
              </p:txBody>
            </p:sp>
          </p:gr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4070D05-87C1-4F70-3A18-B6AB86B84BD0}"/>
                      </a:ext>
                    </a:extLst>
                  </p:cNvPr>
                  <p:cNvSpPr txBox="1"/>
                  <p:nvPr/>
                </p:nvSpPr>
                <p:spPr>
                  <a:xfrm>
                    <a:off x="396420" y="2635282"/>
                    <a:ext cx="6251283" cy="985398"/>
                  </a:xfrm>
                  <a:prstGeom prst="rect">
                    <a:avLst/>
                  </a:prstGeom>
                  <a:noFill/>
                  <a:ln w="15875">
                    <a:noFill/>
                  </a:ln>
                </p:spPr>
                <p:txBody>
                  <a:bodyPr wrap="square" lIns="182880" tIns="91440" rIns="182880" bIns="91440">
                    <a:spAutoFit/>
                  </a:bodyPr>
                  <a:lstStyle/>
                  <a:p>
                    <a:pPr/>
                    <a14:m>
                      <m:oMathPara xmlns:m="http://schemas.openxmlformats.org/officeDocument/2006/math">
                        <m:oMathParaPr>
                          <m:jc m:val="centerGroup"/>
                        </m:oMathParaPr>
                        <m:oMath xmlns:m="http://schemas.openxmlformats.org/officeDocument/2006/math">
                          <m:sSub>
                            <m:sSubPr>
                              <m:ctrlPr>
                                <a:rPr lang="en-US" sz="1300" b="0" i="1" smtClean="0">
                                  <a:latin typeface="Cambria Math" panose="02040503050406030204" pitchFamily="18" charset="0"/>
                                </a:rPr>
                              </m:ctrlPr>
                            </m:sSubPr>
                            <m:e>
                              <m:r>
                                <a:rPr lang="en-US" sz="1300" b="0" i="1" smtClean="0">
                                  <a:latin typeface="Cambria Math" panose="02040503050406030204" pitchFamily="18" charset="0"/>
                                </a:rPr>
                                <m:t>𝐻</m:t>
                              </m:r>
                            </m:e>
                            <m:sub>
                              <m:r>
                                <a:rPr lang="en-US" sz="1300" b="0" i="1" smtClean="0">
                                  <a:latin typeface="Cambria Math" panose="02040503050406030204" pitchFamily="18" charset="0"/>
                                </a:rPr>
                                <m:t>𝑠𝑝𝑖𝑛𝑐h𝑎𝑖𝑛</m:t>
                              </m:r>
                            </m:sub>
                          </m:sSub>
                          <m:r>
                            <a:rPr lang="en-US" sz="1300" b="0" i="1" smtClean="0">
                              <a:latin typeface="Cambria Math" panose="02040503050406030204" pitchFamily="18" charset="0"/>
                            </a:rPr>
                            <m:t>=</m:t>
                          </m:r>
                          <m:nary>
                            <m:naryPr>
                              <m:chr m:val="∑"/>
                              <m:ctrlPr>
                                <a:rPr lang="en-US" sz="1300" i="1">
                                  <a:latin typeface="Cambria Math" panose="02040503050406030204" pitchFamily="18" charset="0"/>
                                </a:rPr>
                              </m:ctrlPr>
                            </m:naryPr>
                            <m:sub>
                              <m:r>
                                <m:rPr>
                                  <m:brk m:alnAt="23"/>
                                </m:rPr>
                                <a:rPr lang="en-US" sz="1300" i="1">
                                  <a:latin typeface="Cambria Math" panose="02040503050406030204" pitchFamily="18" charset="0"/>
                                </a:rPr>
                                <m:t>𝑗</m:t>
                              </m:r>
                              <m:r>
                                <a:rPr lang="en-US" sz="1300" i="1">
                                  <a:latin typeface="Cambria Math" panose="02040503050406030204" pitchFamily="18" charset="0"/>
                                </a:rPr>
                                <m:t>=</m:t>
                              </m:r>
                              <m:r>
                                <a:rPr lang="en-US" sz="1300" b="0" i="1" smtClean="0">
                                  <a:latin typeface="Cambria Math" panose="02040503050406030204" pitchFamily="18" charset="0"/>
                                </a:rPr>
                                <m:t>1</m:t>
                              </m:r>
                            </m:sub>
                            <m:sup>
                              <m:r>
                                <a:rPr lang="en-US" sz="1300" i="1">
                                  <a:latin typeface="Cambria Math" panose="02040503050406030204" pitchFamily="18" charset="0"/>
                                </a:rPr>
                                <m:t>𝑁</m:t>
                              </m:r>
                              <m:r>
                                <a:rPr lang="en-US" sz="1300" i="1">
                                  <a:latin typeface="Cambria Math" panose="02040503050406030204" pitchFamily="18" charset="0"/>
                                </a:rPr>
                                <m:t>−1</m:t>
                              </m:r>
                            </m:sup>
                            <m:e>
                              <m:r>
                                <a:rPr lang="en-US" sz="1300" b="0" i="1" smtClean="0">
                                  <a:latin typeface="Cambria Math" panose="02040503050406030204" pitchFamily="18" charset="0"/>
                                </a:rPr>
                                <m:t>2</m:t>
                              </m:r>
                              <m:d>
                                <m:dPr>
                                  <m:ctrlPr>
                                    <a:rPr lang="en-US" sz="1300" i="1">
                                      <a:solidFill>
                                        <a:srgbClr val="FF0000"/>
                                      </a:solidFill>
                                      <a:latin typeface="Cambria Math" panose="02040503050406030204" pitchFamily="18" charset="0"/>
                                    </a:rPr>
                                  </m:ctrlPr>
                                </m:dPr>
                                <m:e>
                                  <m:sSub>
                                    <m:sSubPr>
                                      <m:ctrlPr>
                                        <a:rPr lang="en-US" sz="1300" i="1">
                                          <a:solidFill>
                                            <a:srgbClr val="FF0000"/>
                                          </a:solidFill>
                                          <a:latin typeface="Cambria Math" panose="02040503050406030204" pitchFamily="18" charset="0"/>
                                        </a:rPr>
                                      </m:ctrlPr>
                                    </m:sSubPr>
                                    <m:e>
                                      <m:r>
                                        <a:rPr lang="en-US" sz="1300" i="1">
                                          <a:solidFill>
                                            <a:srgbClr val="FF0000"/>
                                          </a:solidFill>
                                          <a:latin typeface="Cambria Math" panose="02040503050406030204" pitchFamily="18" charset="0"/>
                                        </a:rPr>
                                        <m:t>h</m:t>
                                      </m:r>
                                    </m:e>
                                    <m:sub>
                                      <m:r>
                                        <a:rPr lang="en-US" sz="1300" i="1">
                                          <a:solidFill>
                                            <a:srgbClr val="FF0000"/>
                                          </a:solidFill>
                                          <a:latin typeface="Cambria Math" panose="02040503050406030204" pitchFamily="18" charset="0"/>
                                        </a:rPr>
                                        <m:t>𝑗</m:t>
                                      </m:r>
                                    </m:sub>
                                  </m:sSub>
                                  <m:r>
                                    <a:rPr lang="en-US" sz="1300" i="1">
                                      <a:solidFill>
                                        <a:srgbClr val="FF0000"/>
                                      </a:solidFill>
                                      <a:latin typeface="Cambria Math" panose="02040503050406030204" pitchFamily="18" charset="0"/>
                                    </a:rPr>
                                    <m:t>+2</m:t>
                                  </m:r>
                                  <m:r>
                                    <a:rPr lang="en-US" sz="1300" i="1">
                                      <a:solidFill>
                                        <a:srgbClr val="FF0000"/>
                                      </a:solidFill>
                                      <a:latin typeface="Cambria Math" panose="02040503050406030204" pitchFamily="18" charset="0"/>
                                    </a:rPr>
                                    <m:t>𝑈</m:t>
                                  </m:r>
                                </m:e>
                              </m:d>
                              <m:sSubSup>
                                <m:sSubSupPr>
                                  <m:ctrlPr>
                                    <a:rPr lang="en-US" sz="1300" b="1" i="1" smtClean="0">
                                      <a:solidFill>
                                        <a:schemeClr val="tx1"/>
                                      </a:solidFill>
                                      <a:latin typeface="Cambria Math" panose="02040503050406030204" pitchFamily="18" charset="0"/>
                                    </a:rPr>
                                  </m:ctrlPr>
                                </m:sSubSupPr>
                                <m:e>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sub>
                                <m:sup>
                                  <m:r>
                                    <a:rPr lang="en-US" sz="1300" b="1" i="1">
                                      <a:solidFill>
                                        <a:schemeClr val="tx1"/>
                                      </a:solidFill>
                                      <a:latin typeface="Cambria Math" panose="02040503050406030204" pitchFamily="18" charset="0"/>
                                      <a:ea typeface="Cambria Math" panose="02040503050406030204" pitchFamily="18" charset="0"/>
                                    </a:rPr>
                                    <m:t>†</m:t>
                                  </m:r>
                                </m:sup>
                              </m:sSubSup>
                              <m:sSub>
                                <m:sSubPr>
                                  <m:ctrlPr>
                                    <a:rPr lang="en-US" sz="1300" b="1" i="1">
                                      <a:solidFill>
                                        <a:schemeClr val="tx1"/>
                                      </a:solidFill>
                                      <a:latin typeface="Cambria Math" panose="02040503050406030204" pitchFamily="18" charset="0"/>
                                    </a:rPr>
                                  </m:ctrlPr>
                                </m:sSubPr>
                                <m:e>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sub>
                              </m:sSub>
                            </m:e>
                          </m:nary>
                          <m:r>
                            <a:rPr lang="en-US" sz="1300" i="1">
                              <a:latin typeface="Cambria Math" panose="02040503050406030204" pitchFamily="18" charset="0"/>
                            </a:rPr>
                            <m:t>−</m:t>
                          </m:r>
                          <m:nary>
                            <m:naryPr>
                              <m:chr m:val="∑"/>
                              <m:ctrlPr>
                                <a:rPr lang="en-US" sz="1300" i="1">
                                  <a:latin typeface="Cambria Math" panose="02040503050406030204" pitchFamily="18" charset="0"/>
                                </a:rPr>
                              </m:ctrlPr>
                            </m:naryPr>
                            <m:sub>
                              <m:r>
                                <m:rPr>
                                  <m:brk m:alnAt="23"/>
                                </m:rPr>
                                <a:rPr lang="en-US" sz="1300" i="1">
                                  <a:latin typeface="Cambria Math" panose="02040503050406030204" pitchFamily="18" charset="0"/>
                                </a:rPr>
                                <m:t>𝑗</m:t>
                              </m:r>
                              <m:r>
                                <a:rPr lang="en-US" sz="1300" i="1">
                                  <a:latin typeface="Cambria Math" panose="02040503050406030204" pitchFamily="18" charset="0"/>
                                </a:rPr>
                                <m:t>=1</m:t>
                              </m:r>
                            </m:sub>
                            <m:sup>
                              <m:r>
                                <a:rPr lang="en-US" sz="1300" i="1">
                                  <a:latin typeface="Cambria Math" panose="02040503050406030204" pitchFamily="18" charset="0"/>
                                </a:rPr>
                                <m:t>𝑁</m:t>
                              </m:r>
                              <m:r>
                                <a:rPr lang="en-US" sz="1300" i="1">
                                  <a:latin typeface="Cambria Math" panose="02040503050406030204" pitchFamily="18" charset="0"/>
                                </a:rPr>
                                <m:t>−1</m:t>
                              </m:r>
                            </m:sup>
                            <m:e>
                              <m:r>
                                <a:rPr lang="en-US" sz="1300" b="0" i="1" smtClean="0">
                                  <a:latin typeface="Cambria Math" panose="02040503050406030204" pitchFamily="18" charset="0"/>
                                </a:rPr>
                                <m:t>4</m:t>
                              </m:r>
                              <m:r>
                                <a:rPr lang="en-US" sz="1300" i="1">
                                  <a:solidFill>
                                    <a:srgbClr val="00B050"/>
                                  </a:solidFill>
                                  <a:latin typeface="Cambria Math" panose="02040503050406030204" pitchFamily="18" charset="0"/>
                                </a:rPr>
                                <m:t>𝑈</m:t>
                              </m:r>
                              <m:sSubSup>
                                <m:sSubSupPr>
                                  <m:ctrlPr>
                                    <a:rPr lang="en-US" sz="1300" b="1" i="1" smtClean="0">
                                      <a:solidFill>
                                        <a:schemeClr val="tx1"/>
                                      </a:solidFill>
                                      <a:latin typeface="Cambria Math" panose="02040503050406030204" pitchFamily="18" charset="0"/>
                                    </a:rPr>
                                  </m:ctrlPr>
                                </m:sSubSupPr>
                                <m:e>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sub>
                                <m:sup>
                                  <m:r>
                                    <a:rPr lang="en-US" sz="1300" b="1" i="1">
                                      <a:solidFill>
                                        <a:schemeClr val="tx1"/>
                                      </a:solidFill>
                                      <a:latin typeface="Cambria Math" panose="02040503050406030204" pitchFamily="18" charset="0"/>
                                      <a:ea typeface="Cambria Math" panose="02040503050406030204" pitchFamily="18" charset="0"/>
                                    </a:rPr>
                                    <m:t>†</m:t>
                                  </m:r>
                                </m:sup>
                              </m:sSubSup>
                              <m:sSubSup>
                                <m:sSubSupPr>
                                  <m:ctrlPr>
                                    <a:rPr lang="en-US" sz="1300" b="1" i="1">
                                      <a:solidFill>
                                        <a:schemeClr val="tx1"/>
                                      </a:solidFill>
                                      <a:latin typeface="Cambria Math" panose="02040503050406030204" pitchFamily="18" charset="0"/>
                                    </a:rPr>
                                  </m:ctrlPr>
                                </m:sSubSupPr>
                                <m:e>
                                  <m:sSub>
                                    <m:sSubPr>
                                      <m:ctrlPr>
                                        <a:rPr lang="en-US" sz="1300" b="1" i="1">
                                          <a:solidFill>
                                            <a:schemeClr val="tx1"/>
                                          </a:solidFill>
                                          <a:latin typeface="Cambria Math" panose="02040503050406030204" pitchFamily="18" charset="0"/>
                                        </a:rPr>
                                      </m:ctrlPr>
                                    </m:sSubPr>
                                    <m:e>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sub>
                                  </m:sSub>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r>
                                    <a:rPr lang="en-US" sz="1300" b="1" i="1">
                                      <a:solidFill>
                                        <a:schemeClr val="tx1"/>
                                      </a:solidFill>
                                      <a:latin typeface="Cambria Math" panose="02040503050406030204" pitchFamily="18" charset="0"/>
                                    </a:rPr>
                                    <m:t>+</m:t>
                                  </m:r>
                                  <m:r>
                                    <a:rPr lang="en-US" sz="1300" b="1" i="1">
                                      <a:solidFill>
                                        <a:schemeClr val="tx1"/>
                                      </a:solidFill>
                                      <a:latin typeface="Cambria Math" panose="02040503050406030204" pitchFamily="18" charset="0"/>
                                    </a:rPr>
                                    <m:t>𝟏</m:t>
                                  </m:r>
                                </m:sub>
                                <m:sup>
                                  <m:r>
                                    <a:rPr lang="en-US" sz="1300" b="1" i="1">
                                      <a:solidFill>
                                        <a:schemeClr val="tx1"/>
                                      </a:solidFill>
                                      <a:latin typeface="Cambria Math" panose="02040503050406030204" pitchFamily="18" charset="0"/>
                                      <a:ea typeface="Cambria Math" panose="02040503050406030204" pitchFamily="18" charset="0"/>
                                    </a:rPr>
                                    <m:t>†</m:t>
                                  </m:r>
                                </m:sup>
                              </m:sSubSup>
                              <m:sSub>
                                <m:sSubPr>
                                  <m:ctrlPr>
                                    <a:rPr lang="en-US" sz="1300" b="1" i="1">
                                      <a:solidFill>
                                        <a:schemeClr val="tx1"/>
                                      </a:solidFill>
                                      <a:latin typeface="Cambria Math" panose="02040503050406030204" pitchFamily="18" charset="0"/>
                                    </a:rPr>
                                  </m:ctrlPr>
                                </m:sSubPr>
                                <m:e>
                                  <m:r>
                                    <a:rPr lang="en-US" sz="1300" b="1" i="1">
                                      <a:solidFill>
                                        <a:schemeClr val="tx1"/>
                                      </a:solidFill>
                                      <a:latin typeface="Cambria Math" panose="02040503050406030204" pitchFamily="18" charset="0"/>
                                    </a:rPr>
                                    <m:t>𝒂</m:t>
                                  </m:r>
                                </m:e>
                                <m:sub>
                                  <m:r>
                                    <a:rPr lang="en-US" sz="1300" b="1" i="1">
                                      <a:solidFill>
                                        <a:schemeClr val="tx1"/>
                                      </a:solidFill>
                                      <a:latin typeface="Cambria Math" panose="02040503050406030204" pitchFamily="18" charset="0"/>
                                    </a:rPr>
                                    <m:t>𝒋</m:t>
                                  </m:r>
                                  <m:r>
                                    <a:rPr lang="en-US" sz="1300" b="1" i="1">
                                      <a:solidFill>
                                        <a:schemeClr val="tx1"/>
                                      </a:solidFill>
                                      <a:latin typeface="Cambria Math" panose="02040503050406030204" pitchFamily="18" charset="0"/>
                                    </a:rPr>
                                    <m:t>+</m:t>
                                  </m:r>
                                  <m:r>
                                    <a:rPr lang="en-US" sz="1300" b="1" i="1">
                                      <a:solidFill>
                                        <a:schemeClr val="tx1"/>
                                      </a:solidFill>
                                      <a:latin typeface="Cambria Math" panose="02040503050406030204" pitchFamily="18" charset="0"/>
                                    </a:rPr>
                                    <m:t>𝟏</m:t>
                                  </m:r>
                                </m:sub>
                              </m:sSub>
                            </m:e>
                          </m:nary>
                          <m:r>
                            <a:rPr lang="en-US" sz="1300" b="0" i="1" smtClean="0">
                              <a:latin typeface="Cambria Math" panose="02040503050406030204" pitchFamily="18" charset="0"/>
                            </a:rPr>
                            <m:t>+</m:t>
                          </m:r>
                          <m:nary>
                            <m:naryPr>
                              <m:chr m:val="∑"/>
                              <m:ctrlPr>
                                <a:rPr lang="en-US" sz="1300" b="0" i="1" smtClean="0">
                                  <a:latin typeface="Cambria Math" panose="02040503050406030204" pitchFamily="18" charset="0"/>
                                </a:rPr>
                              </m:ctrlPr>
                            </m:naryPr>
                            <m:sub>
                              <m:r>
                                <m:rPr>
                                  <m:brk m:alnAt="23"/>
                                </m:rPr>
                                <a:rPr lang="en-US" sz="1300" b="0" i="1" smtClean="0">
                                  <a:latin typeface="Cambria Math" panose="02040503050406030204" pitchFamily="18" charset="0"/>
                                </a:rPr>
                                <m:t>𝑗</m:t>
                              </m:r>
                              <m:r>
                                <a:rPr lang="en-US" sz="1300" b="0" i="1" smtClean="0">
                                  <a:latin typeface="Cambria Math" panose="02040503050406030204" pitchFamily="18" charset="0"/>
                                </a:rPr>
                                <m:t>=1</m:t>
                              </m:r>
                            </m:sub>
                            <m:sup>
                              <m:r>
                                <a:rPr lang="en-US" sz="1300" b="0" i="1" smtClean="0">
                                  <a:latin typeface="Cambria Math" panose="02040503050406030204" pitchFamily="18" charset="0"/>
                                </a:rPr>
                                <m:t>𝑁</m:t>
                              </m:r>
                              <m:r>
                                <a:rPr lang="en-US" sz="1300" b="0" i="1" smtClean="0">
                                  <a:latin typeface="Cambria Math" panose="02040503050406030204" pitchFamily="18" charset="0"/>
                                </a:rPr>
                                <m:t>−1</m:t>
                              </m:r>
                            </m:sup>
                            <m:e>
                              <m:r>
                                <a:rPr lang="en-US" sz="1300" b="0" i="1" smtClean="0">
                                  <a:latin typeface="Cambria Math" panose="02040503050406030204" pitchFamily="18" charset="0"/>
                                </a:rPr>
                                <m:t>2</m:t>
                              </m:r>
                              <m:r>
                                <a:rPr lang="en-US" sz="1300" b="0" i="1" smtClean="0">
                                  <a:solidFill>
                                    <a:schemeClr val="accent1"/>
                                  </a:solidFill>
                                  <a:latin typeface="Cambria Math" panose="02040503050406030204" pitchFamily="18" charset="0"/>
                                </a:rPr>
                                <m:t>𝐽</m:t>
                              </m:r>
                              <m:d>
                                <m:dPr>
                                  <m:ctrlPr>
                                    <a:rPr lang="en-US" sz="1300" i="1" smtClean="0">
                                      <a:solidFill>
                                        <a:schemeClr val="tx1"/>
                                      </a:solidFill>
                                      <a:latin typeface="Cambria Math" panose="02040503050406030204" pitchFamily="18" charset="0"/>
                                    </a:rPr>
                                  </m:ctrlPr>
                                </m:dPr>
                                <m:e>
                                  <m:sSub>
                                    <m:sSubPr>
                                      <m:ctrlPr>
                                        <a:rPr lang="en-US" sz="1300" b="1" i="1">
                                          <a:solidFill>
                                            <a:schemeClr val="tx1"/>
                                          </a:solidFill>
                                          <a:latin typeface="Cambria Math" panose="02040503050406030204" pitchFamily="18" charset="0"/>
                                        </a:rPr>
                                      </m:ctrlPr>
                                    </m:sSubPr>
                                    <m:e>
                                      <m:r>
                                        <a:rPr lang="en-US" sz="1300" b="1" i="1">
                                          <a:solidFill>
                                            <a:schemeClr val="tx1"/>
                                          </a:solidFill>
                                          <a:latin typeface="Cambria Math" panose="02040503050406030204" pitchFamily="18" charset="0"/>
                                        </a:rPr>
                                        <m:t>𝒂</m:t>
                                      </m:r>
                                    </m:e>
                                    <m:sub>
                                      <m:r>
                                        <a:rPr lang="en-US" sz="1300" b="1" i="1" smtClean="0">
                                          <a:solidFill>
                                            <a:schemeClr val="tx1"/>
                                          </a:solidFill>
                                          <a:latin typeface="Cambria Math" panose="02040503050406030204" pitchFamily="18" charset="0"/>
                                        </a:rPr>
                                        <m:t>𝒋</m:t>
                                      </m:r>
                                    </m:sub>
                                  </m:sSub>
                                  <m:sSubSup>
                                    <m:sSubSupPr>
                                      <m:ctrlPr>
                                        <a:rPr lang="en-US" sz="1300" b="1" i="1">
                                          <a:solidFill>
                                            <a:schemeClr val="tx1"/>
                                          </a:solidFill>
                                          <a:latin typeface="Cambria Math" panose="02040503050406030204" pitchFamily="18" charset="0"/>
                                        </a:rPr>
                                      </m:ctrlPr>
                                    </m:sSubSupPr>
                                    <m:e>
                                      <m:r>
                                        <a:rPr lang="en-US" sz="1300" b="1" i="1">
                                          <a:solidFill>
                                            <a:schemeClr val="tx1"/>
                                          </a:solidFill>
                                          <a:latin typeface="Cambria Math" panose="02040503050406030204" pitchFamily="18" charset="0"/>
                                        </a:rPr>
                                        <m:t>𝒂</m:t>
                                      </m:r>
                                    </m:e>
                                    <m:sub>
                                      <m:r>
                                        <a:rPr lang="en-US" sz="1300" b="1" i="1" smtClean="0">
                                          <a:solidFill>
                                            <a:schemeClr val="tx1"/>
                                          </a:solidFill>
                                          <a:latin typeface="Cambria Math" panose="02040503050406030204" pitchFamily="18" charset="0"/>
                                        </a:rPr>
                                        <m:t>𝒋</m:t>
                                      </m:r>
                                      <m:r>
                                        <a:rPr lang="en-US" sz="1300" b="1" i="1" smtClean="0">
                                          <a:solidFill>
                                            <a:schemeClr val="tx1"/>
                                          </a:solidFill>
                                          <a:latin typeface="Cambria Math" panose="02040503050406030204" pitchFamily="18" charset="0"/>
                                        </a:rPr>
                                        <m:t>+</m:t>
                                      </m:r>
                                      <m:r>
                                        <a:rPr lang="en-US" sz="1300" b="1" i="1" smtClean="0">
                                          <a:solidFill>
                                            <a:schemeClr val="tx1"/>
                                          </a:solidFill>
                                          <a:latin typeface="Cambria Math" panose="02040503050406030204" pitchFamily="18" charset="0"/>
                                        </a:rPr>
                                        <m:t>𝟏</m:t>
                                      </m:r>
                                    </m:sub>
                                    <m:sup>
                                      <m:r>
                                        <a:rPr lang="en-US" sz="1300" b="1" i="1">
                                          <a:solidFill>
                                            <a:schemeClr val="tx1"/>
                                          </a:solidFill>
                                          <a:latin typeface="Cambria Math" panose="02040503050406030204" pitchFamily="18" charset="0"/>
                                          <a:ea typeface="Cambria Math" panose="02040503050406030204" pitchFamily="18" charset="0"/>
                                        </a:rPr>
                                        <m:t>†</m:t>
                                      </m:r>
                                    </m:sup>
                                  </m:sSubSup>
                                  <m:r>
                                    <a:rPr lang="en-US" sz="1300" i="1">
                                      <a:solidFill>
                                        <a:schemeClr val="tx1"/>
                                      </a:solidFill>
                                      <a:latin typeface="Cambria Math" panose="02040503050406030204" pitchFamily="18" charset="0"/>
                                    </a:rPr>
                                    <m:t>+</m:t>
                                  </m:r>
                                  <m:sSubSup>
                                    <m:sSubSupPr>
                                      <m:ctrlPr>
                                        <a:rPr lang="en-US" sz="1300" b="1" i="1">
                                          <a:solidFill>
                                            <a:schemeClr val="tx1"/>
                                          </a:solidFill>
                                          <a:latin typeface="Cambria Math" panose="02040503050406030204" pitchFamily="18" charset="0"/>
                                        </a:rPr>
                                      </m:ctrlPr>
                                    </m:sSubSupPr>
                                    <m:e>
                                      <m:r>
                                        <a:rPr lang="en-US" sz="1300" b="1" i="1">
                                          <a:solidFill>
                                            <a:schemeClr val="tx1"/>
                                          </a:solidFill>
                                          <a:latin typeface="Cambria Math" panose="02040503050406030204" pitchFamily="18" charset="0"/>
                                        </a:rPr>
                                        <m:t>𝒂</m:t>
                                      </m:r>
                                    </m:e>
                                    <m:sub>
                                      <m:r>
                                        <a:rPr lang="en-US" sz="1300" b="1" i="1" smtClean="0">
                                          <a:solidFill>
                                            <a:schemeClr val="tx1"/>
                                          </a:solidFill>
                                          <a:latin typeface="Cambria Math" panose="02040503050406030204" pitchFamily="18" charset="0"/>
                                        </a:rPr>
                                        <m:t>𝒋</m:t>
                                      </m:r>
                                    </m:sub>
                                    <m:sup>
                                      <m:r>
                                        <a:rPr lang="en-US" sz="1300" b="1" i="1">
                                          <a:solidFill>
                                            <a:schemeClr val="tx1"/>
                                          </a:solidFill>
                                          <a:latin typeface="Cambria Math" panose="02040503050406030204" pitchFamily="18" charset="0"/>
                                          <a:ea typeface="Cambria Math" panose="02040503050406030204" pitchFamily="18" charset="0"/>
                                        </a:rPr>
                                        <m:t>†</m:t>
                                      </m:r>
                                    </m:sup>
                                  </m:sSubSup>
                                  <m:sSub>
                                    <m:sSubPr>
                                      <m:ctrlPr>
                                        <a:rPr lang="en-US" sz="1300" b="1" i="1">
                                          <a:solidFill>
                                            <a:schemeClr val="tx1"/>
                                          </a:solidFill>
                                          <a:latin typeface="Cambria Math" panose="02040503050406030204" pitchFamily="18" charset="0"/>
                                          <a:ea typeface="Cambria Math" panose="02040503050406030204" pitchFamily="18" charset="0"/>
                                        </a:rPr>
                                      </m:ctrlPr>
                                    </m:sSubPr>
                                    <m:e>
                                      <m:r>
                                        <a:rPr lang="en-US" sz="1300" b="1" i="1">
                                          <a:solidFill>
                                            <a:schemeClr val="tx1"/>
                                          </a:solidFill>
                                          <a:latin typeface="Cambria Math" panose="02040503050406030204" pitchFamily="18" charset="0"/>
                                          <a:ea typeface="Cambria Math" panose="02040503050406030204" pitchFamily="18" charset="0"/>
                                        </a:rPr>
                                        <m:t>𝒂</m:t>
                                      </m:r>
                                    </m:e>
                                    <m:sub>
                                      <m:r>
                                        <a:rPr lang="en-US" sz="1300" b="1" i="1" smtClean="0">
                                          <a:solidFill>
                                            <a:schemeClr val="tx1"/>
                                          </a:solidFill>
                                          <a:latin typeface="Cambria Math" panose="02040503050406030204" pitchFamily="18" charset="0"/>
                                          <a:ea typeface="Cambria Math" panose="02040503050406030204" pitchFamily="18" charset="0"/>
                                        </a:rPr>
                                        <m:t>𝒋</m:t>
                                      </m:r>
                                      <m:r>
                                        <a:rPr lang="en-US" sz="1300" b="1" i="1" smtClean="0">
                                          <a:solidFill>
                                            <a:schemeClr val="tx1"/>
                                          </a:solidFill>
                                          <a:latin typeface="Cambria Math" panose="02040503050406030204" pitchFamily="18" charset="0"/>
                                          <a:ea typeface="Cambria Math" panose="02040503050406030204" pitchFamily="18" charset="0"/>
                                        </a:rPr>
                                        <m:t>+</m:t>
                                      </m:r>
                                      <m:r>
                                        <a:rPr lang="en-US" sz="1300" b="1" i="1" smtClean="0">
                                          <a:solidFill>
                                            <a:schemeClr val="tx1"/>
                                          </a:solidFill>
                                          <a:latin typeface="Cambria Math" panose="02040503050406030204" pitchFamily="18" charset="0"/>
                                          <a:ea typeface="Cambria Math" panose="02040503050406030204" pitchFamily="18" charset="0"/>
                                        </a:rPr>
                                        <m:t>𝟏</m:t>
                                      </m:r>
                                    </m:sub>
                                  </m:sSub>
                                </m:e>
                              </m:d>
                            </m:e>
                          </m:nary>
                        </m:oMath>
                      </m:oMathPara>
                    </a14:m>
                    <a:endParaRPr lang="en-US" sz="1300" dirty="0"/>
                  </a:p>
                </p:txBody>
              </p:sp>
            </mc:Choice>
            <mc:Fallback>
              <p:sp>
                <p:nvSpPr>
                  <p:cNvPr id="19" name="TextBox 18">
                    <a:extLst>
                      <a:ext uri="{FF2B5EF4-FFF2-40B4-BE49-F238E27FC236}">
                        <a16:creationId xmlns:a16="http://schemas.microsoft.com/office/drawing/2014/main" id="{F4070D05-87C1-4F70-3A18-B6AB86B84BD0}"/>
                      </a:ext>
                    </a:extLst>
                  </p:cNvPr>
                  <p:cNvSpPr txBox="1">
                    <a:spLocks noRot="1" noChangeAspect="1" noMove="1" noResize="1" noEditPoints="1" noAdjustHandles="1" noChangeArrowheads="1" noChangeShapeType="1" noTextEdit="1"/>
                  </p:cNvSpPr>
                  <p:nvPr/>
                </p:nvSpPr>
                <p:spPr>
                  <a:xfrm>
                    <a:off x="396420" y="2635282"/>
                    <a:ext cx="6251283" cy="985398"/>
                  </a:xfrm>
                  <a:prstGeom prst="rect">
                    <a:avLst/>
                  </a:prstGeom>
                  <a:blipFill>
                    <a:blip r:embed="rId4"/>
                    <a:stretch>
                      <a:fillRect t="-55696" b="-68354"/>
                    </a:stretch>
                  </a:blipFill>
                  <a:ln w="15875">
                    <a:noFill/>
                  </a:ln>
                </p:spPr>
                <p:txBody>
                  <a:bodyPr/>
                  <a:lstStyle/>
                  <a:p>
                    <a:r>
                      <a:rPr lang="en-US">
                        <a:noFill/>
                      </a:rPr>
                      <a:t> </a:t>
                    </a:r>
                  </a:p>
                </p:txBody>
              </p:sp>
            </mc:Fallback>
          </mc:AlternateContent>
        </p:grpSp>
      </p:grpSp>
      <p:grpSp>
        <p:nvGrpSpPr>
          <p:cNvPr id="43" name="Group 42">
            <a:extLst>
              <a:ext uri="{FF2B5EF4-FFF2-40B4-BE49-F238E27FC236}">
                <a16:creationId xmlns:a16="http://schemas.microsoft.com/office/drawing/2014/main" id="{36607194-2323-B547-7D11-4231D9BD2932}"/>
              </a:ext>
            </a:extLst>
          </p:cNvPr>
          <p:cNvGrpSpPr/>
          <p:nvPr/>
        </p:nvGrpSpPr>
        <p:grpSpPr>
          <a:xfrm>
            <a:off x="119991" y="3545772"/>
            <a:ext cx="11781845" cy="2873992"/>
            <a:chOff x="234765" y="3426431"/>
            <a:chExt cx="11781845" cy="2873992"/>
          </a:xfrm>
        </p:grpSpPr>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5D8D35CA-A6A7-9C6F-F056-122405B468A1}"/>
                    </a:ext>
                  </a:extLst>
                </p:cNvPr>
                <p:cNvSpPr txBox="1"/>
                <p:nvPr/>
              </p:nvSpPr>
              <p:spPr>
                <a:xfrm>
                  <a:off x="234765" y="3426431"/>
                  <a:ext cx="8344156" cy="2873992"/>
                </a:xfrm>
                <a:prstGeom prst="rect">
                  <a:avLst/>
                </a:prstGeom>
                <a:noFill/>
                <a:ln w="9525">
                  <a:noFill/>
                </a:ln>
              </p:spPr>
              <p:txBody>
                <a:bodyPr wrap="square">
                  <a:spAutoFit/>
                </a:bodyPr>
                <a:lstStyle/>
                <a:p>
                  <a:pPr marL="285750" indent="-285750">
                    <a:spcAft>
                      <a:spcPts val="1200"/>
                    </a:spcAft>
                    <a:buFont typeface="Arial" panose="020B0604020202020204" pitchFamily="34" charset="0"/>
                    <a:buChar char="•"/>
                  </a:pPr>
                  <a:r>
                    <a:rPr lang="en-US" sz="1800" dirty="0"/>
                    <a:t>Configuratio</a:t>
                  </a:r>
                  <a:r>
                    <a:rPr lang="en-US" dirty="0"/>
                    <a:t>n </a:t>
                  </a:r>
                  <a:r>
                    <a:rPr lang="en-US" sz="1800" dirty="0"/>
                    <a:t>for spin chain simulation</a:t>
                  </a:r>
                  <a:br>
                    <a:rPr lang="en-US" dirty="0"/>
                  </a:br>
                  <a:r>
                    <a:rPr lang="en-US" sz="1200" dirty="0"/>
                    <a:t>(compare file </a:t>
                  </a:r>
                  <a:r>
                    <a:rPr lang="en-US" sz="1200" i="1" dirty="0" err="1"/>
                    <a:t>spinchain.cfg</a:t>
                  </a:r>
                  <a:r>
                    <a:rPr lang="en-US" sz="1200" dirty="0"/>
                    <a:t>) </a:t>
                  </a:r>
                </a:p>
                <a:p>
                  <a:pPr marL="742950" lvl="1" indent="-285750">
                    <a:lnSpc>
                      <a:spcPct val="120000"/>
                    </a:lnSpc>
                    <a:buFont typeface="Wingdings" pitchFamily="2" charset="2"/>
                    <a:buChar char="Ø"/>
                  </a:pPr>
                  <a:r>
                    <a:rPr lang="en-US" sz="1400" dirty="0"/>
                    <a:t>Set number of sites and levels:   </a:t>
                  </a:r>
                  <a:r>
                    <a:rPr lang="en-US" sz="1400" b="1" dirty="0" err="1">
                      <a:latin typeface="Andale Mono" panose="020B0509000000000004" pitchFamily="49" charset="0"/>
                    </a:rPr>
                    <a:t>nlevels</a:t>
                  </a:r>
                  <a:r>
                    <a:rPr lang="en-US" sz="1400" b="1" dirty="0">
                      <a:latin typeface="Andale Mono" panose="020B0509000000000004" pitchFamily="49" charset="0"/>
                    </a:rPr>
                    <a:t> = 2, 2, …, 2</a:t>
                  </a:r>
                </a:p>
                <a:p>
                  <a:pPr marL="742950" lvl="1" indent="-285750">
                    <a:lnSpc>
                      <a:spcPct val="120000"/>
                    </a:lnSpc>
                    <a:buFont typeface="Wingdings" pitchFamily="2" charset="2"/>
                    <a:buChar char="Ø"/>
                  </a:pPr>
                  <a:r>
                    <a:rPr lang="en-US" sz="1400" dirty="0"/>
                    <a:t>Set transition frequencies:          </a:t>
                  </a:r>
                  <a:r>
                    <a:rPr lang="en-US" sz="1400" b="1" dirty="0" err="1">
                      <a:latin typeface="Andale Mono" panose="020B0509000000000004" pitchFamily="49" charset="0"/>
                    </a:rPr>
                    <a:t>transfreq</a:t>
                  </a:r>
                  <a:r>
                    <a:rPr lang="en-US" sz="1400" b="1" dirty="0">
                      <a:latin typeface="Andale Mono" panose="020B0509000000000004" pitchFamily="49" charset="0"/>
                    </a:rPr>
                    <a:t> = (h</a:t>
                  </a:r>
                  <a:r>
                    <a:rPr lang="en-US" sz="1400" b="1" baseline="-25000" dirty="0">
                      <a:latin typeface="Andale Mono" panose="020B0509000000000004" pitchFamily="49" charset="0"/>
                    </a:rPr>
                    <a:t>1</a:t>
                  </a:r>
                  <a:r>
                    <a:rPr lang="en-US" sz="1400" b="1" dirty="0">
                      <a:latin typeface="Andale Mono" panose="020B0509000000000004" pitchFamily="49" charset="0"/>
                    </a:rPr>
                    <a:t>+2U)/</a:t>
                  </a:r>
                  <a14:m>
                    <m:oMath xmlns:m="http://schemas.openxmlformats.org/officeDocument/2006/math">
                      <m:r>
                        <a:rPr lang="en-US" sz="1400" b="1" i="1" smtClean="0">
                          <a:latin typeface="Cambria Math" panose="02040503050406030204" pitchFamily="18" charset="0"/>
                        </a:rPr>
                        <m:t>𝝅</m:t>
                      </m:r>
                    </m:oMath>
                  </a14:m>
                  <a:r>
                    <a:rPr lang="en-US" sz="1400" b="1" dirty="0">
                      <a:latin typeface="Andale Mono" panose="020B0509000000000004" pitchFamily="49" charset="0"/>
                    </a:rPr>
                    <a:t>, …, (h</a:t>
                  </a:r>
                  <a:r>
                    <a:rPr lang="en-US" sz="1400" b="1" baseline="-25000" dirty="0">
                      <a:latin typeface="Andale Mono" panose="020B0509000000000004" pitchFamily="49" charset="0"/>
                    </a:rPr>
                    <a:t>N</a:t>
                  </a:r>
                  <a:r>
                    <a:rPr lang="en-US" sz="1400" b="1" dirty="0">
                      <a:latin typeface="Andale Mono" panose="020B0509000000000004" pitchFamily="49" charset="0"/>
                    </a:rPr>
                    <a:t>+2U)/</a:t>
                  </a:r>
                  <a14:m>
                    <m:oMath xmlns:m="http://schemas.openxmlformats.org/officeDocument/2006/math">
                      <m:r>
                        <a:rPr lang="en-US" sz="1400" b="1" i="1">
                          <a:latin typeface="Cambria Math" panose="02040503050406030204" pitchFamily="18" charset="0"/>
                        </a:rPr>
                        <m:t>𝝅</m:t>
                      </m:r>
                    </m:oMath>
                  </a14:m>
                  <a:endParaRPr lang="en-US" sz="1400" b="1" dirty="0">
                    <a:latin typeface="Andale Mono" panose="020B0509000000000004" pitchFamily="49" charset="0"/>
                  </a:endParaRPr>
                </a:p>
                <a:p>
                  <a:pPr marL="742950" lvl="1" indent="-285750">
                    <a:lnSpc>
                      <a:spcPct val="120000"/>
                    </a:lnSpc>
                    <a:buFont typeface="Wingdings" pitchFamily="2" charset="2"/>
                    <a:buChar char="Ø"/>
                  </a:pPr>
                  <a:r>
                    <a:rPr lang="en-US" sz="1400" dirty="0"/>
                    <a:t>Set Jaynes-Cummings coupling: </a:t>
                  </a:r>
                  <a:r>
                    <a:rPr lang="en-US" sz="1400" b="1" dirty="0" err="1">
                      <a:latin typeface="Andale Mono" panose="020B0509000000000004" pitchFamily="49" charset="0"/>
                    </a:rPr>
                    <a:t>Jkl</a:t>
                  </a:r>
                  <a:r>
                    <a:rPr lang="en-US" sz="1400" b="1" dirty="0">
                      <a:latin typeface="Andale Mono" panose="020B0509000000000004" pitchFamily="49" charset="0"/>
                    </a:rPr>
                    <a:t> = J/</a:t>
                  </a:r>
                  <a14:m>
                    <m:oMath xmlns:m="http://schemas.openxmlformats.org/officeDocument/2006/math">
                      <m:r>
                        <a:rPr lang="en-US" sz="1400" b="1" i="1" smtClean="0">
                          <a:latin typeface="Cambria Math" panose="02040503050406030204" pitchFamily="18" charset="0"/>
                        </a:rPr>
                        <m:t>𝝅</m:t>
                      </m:r>
                    </m:oMath>
                  </a14:m>
                  <a:r>
                    <a:rPr lang="en-US" sz="1400" b="1" dirty="0">
                      <a:latin typeface="Andale Mono" panose="020B0509000000000004" pitchFamily="49" charset="0"/>
                    </a:rPr>
                    <a:t>, 0, …, J/</a:t>
                  </a:r>
                  <a14:m>
                    <m:oMath xmlns:m="http://schemas.openxmlformats.org/officeDocument/2006/math">
                      <m:r>
                        <a:rPr lang="en-US" sz="1400" b="1" i="1">
                          <a:latin typeface="Cambria Math" panose="02040503050406030204" pitchFamily="18" charset="0"/>
                        </a:rPr>
                        <m:t>𝝅</m:t>
                      </m:r>
                    </m:oMath>
                  </a14:m>
                  <a:r>
                    <a:rPr lang="en-US" sz="1400" b="1" dirty="0">
                      <a:latin typeface="Andale Mono" panose="020B0509000000000004" pitchFamily="49" charset="0"/>
                    </a:rPr>
                    <a:t>, 0, …, J/</a:t>
                  </a:r>
                  <a14:m>
                    <m:oMath xmlns:m="http://schemas.openxmlformats.org/officeDocument/2006/math">
                      <m:r>
                        <a:rPr lang="en-US" sz="1400" b="1" i="1">
                          <a:latin typeface="Cambria Math" panose="02040503050406030204" pitchFamily="18" charset="0"/>
                        </a:rPr>
                        <m:t>𝝅</m:t>
                      </m:r>
                    </m:oMath>
                  </a14:m>
                  <a:endParaRPr lang="en-US" sz="1400" b="1" dirty="0">
                    <a:latin typeface="Andale Mono" panose="020B0509000000000004" pitchFamily="49" charset="0"/>
                  </a:endParaRPr>
                </a:p>
                <a:p>
                  <a:pPr marL="742950" lvl="1" indent="-285750">
                    <a:lnSpc>
                      <a:spcPct val="120000"/>
                    </a:lnSpc>
                    <a:buFont typeface="Wingdings" pitchFamily="2" charset="2"/>
                    <a:buChar char="Ø"/>
                  </a:pPr>
                  <a:r>
                    <a:rPr lang="en-US" sz="1400" dirty="0"/>
                    <a:t>Set </a:t>
                  </a:r>
                  <a:r>
                    <a:rPr lang="en-US" sz="1400" dirty="0" err="1"/>
                    <a:t>crosskerr</a:t>
                  </a:r>
                  <a:r>
                    <a:rPr lang="en-US" sz="1400" dirty="0"/>
                    <a:t> coupling:                 </a:t>
                  </a:r>
                  <a:r>
                    <a:rPr lang="en-US" sz="1400" b="1" dirty="0" err="1">
                      <a:latin typeface="Andale Mono" panose="020B0509000000000004" pitchFamily="49" charset="0"/>
                    </a:rPr>
                    <a:t>crosskerr</a:t>
                  </a:r>
                  <a:r>
                    <a:rPr lang="en-US" sz="1400" b="1" dirty="0">
                      <a:latin typeface="Andale Mono" panose="020B0509000000000004" pitchFamily="49" charset="0"/>
                    </a:rPr>
                    <a:t> = 2U/</a:t>
                  </a:r>
                  <a14:m>
                    <m:oMath xmlns:m="http://schemas.openxmlformats.org/officeDocument/2006/math">
                      <m:r>
                        <a:rPr lang="en-US" sz="1400" b="1" i="1" smtClean="0">
                          <a:latin typeface="Cambria Math" panose="02040503050406030204" pitchFamily="18" charset="0"/>
                        </a:rPr>
                        <m:t>𝝅</m:t>
                      </m:r>
                    </m:oMath>
                  </a14:m>
                  <a:r>
                    <a:rPr lang="en-US" sz="1400" b="1" dirty="0">
                      <a:latin typeface="Andale Mono" panose="020B0509000000000004" pitchFamily="49" charset="0"/>
                    </a:rPr>
                    <a:t>, 0, …, 2U/</a:t>
                  </a:r>
                  <a14:m>
                    <m:oMath xmlns:m="http://schemas.openxmlformats.org/officeDocument/2006/math">
                      <m:r>
                        <a:rPr lang="en-US" sz="1400" b="1" i="1">
                          <a:latin typeface="Cambria Math" panose="02040503050406030204" pitchFamily="18" charset="0"/>
                        </a:rPr>
                        <m:t>𝝅</m:t>
                      </m:r>
                    </m:oMath>
                  </a14:m>
                  <a:r>
                    <a:rPr lang="en-US" sz="1400" b="1" dirty="0">
                      <a:latin typeface="Andale Mono" panose="020B0509000000000004" pitchFamily="49" charset="0"/>
                    </a:rPr>
                    <a:t>, 0, …,  2U/</a:t>
                  </a:r>
                  <a14:m>
                    <m:oMath xmlns:m="http://schemas.openxmlformats.org/officeDocument/2006/math">
                      <m:r>
                        <a:rPr lang="en-US" sz="1400" b="1" i="1">
                          <a:latin typeface="Cambria Math" panose="02040503050406030204" pitchFamily="18" charset="0"/>
                        </a:rPr>
                        <m:t>𝝅</m:t>
                      </m:r>
                    </m:oMath>
                  </a14:m>
                  <a:endParaRPr lang="en-US" sz="1400" b="1" dirty="0">
                    <a:latin typeface="Andale Mono" panose="020B0509000000000004" pitchFamily="49" charset="0"/>
                  </a:endParaRPr>
                </a:p>
                <a:p>
                  <a:pPr marL="742950" lvl="1" indent="-285750">
                    <a:lnSpc>
                      <a:spcPct val="120000"/>
                    </a:lnSpc>
                    <a:buFont typeface="Wingdings" pitchFamily="2" charset="2"/>
                    <a:buChar char="Ø"/>
                  </a:pPr>
                  <a:r>
                    <a:rPr lang="en-US" sz="1400" dirty="0"/>
                    <a:t>Set initial condition:                     </a:t>
                  </a:r>
                  <a:r>
                    <a:rPr lang="en-US" sz="1400" b="1" dirty="0" err="1">
                      <a:latin typeface="Andale Mono" panose="020B0509000000000004" pitchFamily="49" charset="0"/>
                    </a:rPr>
                    <a:t>initialcondition</a:t>
                  </a:r>
                  <a:r>
                    <a:rPr lang="en-US" sz="1400" b="1" dirty="0">
                      <a:latin typeface="Andale Mono" panose="020B0509000000000004" pitchFamily="49" charset="0"/>
                    </a:rPr>
                    <a:t> = pure, 1,1,1,…,0,0,0…</a:t>
                  </a:r>
                  <a:endParaRPr lang="en-US" sz="1400" dirty="0">
                    <a:latin typeface="+mn-lt"/>
                  </a:endParaRPr>
                </a:p>
                <a:p>
                  <a:pPr marL="285750" indent="-285750">
                    <a:lnSpc>
                      <a:spcPct val="120000"/>
                    </a:lnSpc>
                    <a:spcBef>
                      <a:spcPts val="1800"/>
                    </a:spcBef>
                    <a:buFont typeface="Arial" panose="020B0604020202020204" pitchFamily="34" charset="0"/>
                    <a:buChar char="•"/>
                  </a:pPr>
                  <a:r>
                    <a:rPr lang="en-US" dirty="0">
                      <a:latin typeface="Calibri" panose="020F0502020204030204" pitchFamily="34" charset="0"/>
                      <a:cs typeface="Calibri" panose="020F0502020204030204" pitchFamily="34" charset="0"/>
                    </a:rPr>
                    <a:t>More options such available in the template ‘</a:t>
                  </a:r>
                  <a:r>
                    <a:rPr lang="en-US" dirty="0" err="1">
                      <a:latin typeface="Calibri" panose="020F0502020204030204" pitchFamily="34" charset="0"/>
                      <a:cs typeface="Calibri" panose="020F0502020204030204" pitchFamily="34" charset="0"/>
                    </a:rPr>
                    <a:t>spinchain.cfg</a:t>
                  </a:r>
                  <a:r>
                    <a:rPr lang="en-US" dirty="0">
                      <a:latin typeface="Calibri" panose="020F0502020204030204" pitchFamily="34" charset="0"/>
                      <a:cs typeface="Calibri" panose="020F0502020204030204" pitchFamily="34" charset="0"/>
                    </a:rPr>
                    <a:t>’,</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such as final simulation time T, number of time-steps, desired output </a:t>
                  </a:r>
                </a:p>
              </p:txBody>
            </p:sp>
          </mc:Choice>
          <mc:Fallback>
            <p:sp>
              <p:nvSpPr>
                <p:cNvPr id="11" name="TextBox 10">
                  <a:extLst>
                    <a:ext uri="{FF2B5EF4-FFF2-40B4-BE49-F238E27FC236}">
                      <a16:creationId xmlns:a16="http://schemas.microsoft.com/office/drawing/2014/main" id="{5D8D35CA-A6A7-9C6F-F056-122405B468A1}"/>
                    </a:ext>
                  </a:extLst>
                </p:cNvPr>
                <p:cNvSpPr txBox="1">
                  <a:spLocks noRot="1" noChangeAspect="1" noMove="1" noResize="1" noEditPoints="1" noAdjustHandles="1" noChangeArrowheads="1" noChangeShapeType="1" noTextEdit="1"/>
                </p:cNvSpPr>
                <p:nvPr/>
              </p:nvSpPr>
              <p:spPr>
                <a:xfrm>
                  <a:off x="234765" y="3426431"/>
                  <a:ext cx="8344156" cy="2873992"/>
                </a:xfrm>
                <a:prstGeom prst="rect">
                  <a:avLst/>
                </a:prstGeom>
                <a:blipFill>
                  <a:blip r:embed="rId5"/>
                  <a:stretch>
                    <a:fillRect l="-456" t="-1322" b="-2643"/>
                  </a:stretch>
                </a:blipFill>
                <a:ln w="9525">
                  <a:noFill/>
                </a:ln>
              </p:spPr>
              <p:txBody>
                <a:bodyPr/>
                <a:lstStyle/>
                <a:p>
                  <a:r>
                    <a:rPr lang="en-US">
                      <a:noFill/>
                    </a:rPr>
                    <a:t> </a:t>
                  </a:r>
                </a:p>
              </p:txBody>
            </p:sp>
          </mc:Fallback>
        </mc:AlternateContent>
        <p:sp>
          <p:nvSpPr>
            <p:cNvPr id="10" name="Right Brace 9">
              <a:extLst>
                <a:ext uri="{FF2B5EF4-FFF2-40B4-BE49-F238E27FC236}">
                  <a16:creationId xmlns:a16="http://schemas.microsoft.com/office/drawing/2014/main" id="{C33B4E47-A700-95A4-59C6-5EE4133F52A9}"/>
                </a:ext>
              </a:extLst>
            </p:cNvPr>
            <p:cNvSpPr/>
            <p:nvPr/>
          </p:nvSpPr>
          <p:spPr>
            <a:xfrm>
              <a:off x="7736414" y="4677595"/>
              <a:ext cx="256854" cy="421241"/>
            </a:xfrm>
            <a:prstGeom prst="rightBrace">
              <a:avLst/>
            </a:pr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C498CF-B428-48CB-003E-2A953F466BC7}"/>
                    </a:ext>
                  </a:extLst>
                </p:cNvPr>
                <p:cNvSpPr txBox="1"/>
                <p:nvPr/>
              </p:nvSpPr>
              <p:spPr>
                <a:xfrm>
                  <a:off x="7993267" y="4534300"/>
                  <a:ext cx="4015311" cy="830997"/>
                </a:xfrm>
                <a:prstGeom prst="rect">
                  <a:avLst/>
                </a:prstGeom>
                <a:noFill/>
                <a:ln>
                  <a:solidFill>
                    <a:schemeClr val="tx1"/>
                  </a:solidFill>
                </a:ln>
              </p:spPr>
              <p:txBody>
                <a:bodyPr wrap="square" rtlCol="0">
                  <a:spAutoFit/>
                </a:bodyPr>
                <a:lstStyle/>
                <a:p>
                  <a:r>
                    <a:rPr lang="en-US" sz="1200" dirty="0"/>
                    <a:t>Those determine the connectivity (topology) between spins: vectors of length (N-1)N/2 with connection defined by</a:t>
                  </a:r>
                  <a:br>
                    <a:rPr lang="en-US" sz="1200" dirty="0"/>
                  </a:br>
                  <a14:m>
                    <m:oMathPara xmlns:m="http://schemas.openxmlformats.org/officeDocument/2006/math">
                      <m:oMathParaPr>
                        <m:jc m:val="centerGroup"/>
                      </m:oMathParaPr>
                      <m:oMath xmlns:m="http://schemas.openxmlformats.org/officeDocument/2006/math">
                        <m:d>
                          <m:dPr>
                            <m:begChr m:val="["/>
                            <m:endChr m:val="]"/>
                            <m:ctrlPr>
                              <a:rPr lang="en-US" sz="1200" b="0" i="1" dirty="0" smtClean="0">
                                <a:latin typeface="Cambria Math" panose="02040503050406030204" pitchFamily="18" charset="0"/>
                              </a:rPr>
                            </m:ctrlPr>
                          </m:dPr>
                          <m:e>
                            <m:r>
                              <a:rPr lang="en-US" sz="1200" b="0" i="1" dirty="0" smtClean="0">
                                <a:latin typeface="Cambria Math" panose="02040503050406030204" pitchFamily="18" charset="0"/>
                              </a:rPr>
                              <m:t>01, 02, 03, 04,…,12, 13, 14,…, 23, 24,…,</m:t>
                            </m:r>
                            <m:d>
                              <m:dPr>
                                <m:ctrlPr>
                                  <a:rPr lang="en-US" sz="1200" b="0" i="1" dirty="0" smtClean="0">
                                    <a:latin typeface="Cambria Math" panose="02040503050406030204" pitchFamily="18" charset="0"/>
                                  </a:rPr>
                                </m:ctrlPr>
                              </m:dPr>
                              <m:e>
                                <m:r>
                                  <a:rPr lang="en-US" sz="1200" b="0" i="1" dirty="0" smtClean="0">
                                    <a:latin typeface="Cambria Math" panose="02040503050406030204" pitchFamily="18" charset="0"/>
                                  </a:rPr>
                                  <m:t>𝑁</m:t>
                                </m:r>
                                <m:r>
                                  <a:rPr lang="en-US" sz="1200" b="0" i="1" dirty="0" smtClean="0">
                                    <a:latin typeface="Cambria Math" panose="02040503050406030204" pitchFamily="18" charset="0"/>
                                  </a:rPr>
                                  <m:t>−1</m:t>
                                </m:r>
                              </m:e>
                            </m:d>
                            <m:r>
                              <a:rPr lang="en-US" sz="1200" b="0" i="1" dirty="0" smtClean="0">
                                <a:latin typeface="Cambria Math" panose="02040503050406030204" pitchFamily="18" charset="0"/>
                              </a:rPr>
                              <m:t>𝑁</m:t>
                            </m:r>
                          </m:e>
                        </m:d>
                      </m:oMath>
                    </m:oMathPara>
                  </a14:m>
                  <a:br>
                    <a:rPr lang="en-US" sz="1200" b="0" dirty="0"/>
                  </a:br>
                  <a:r>
                    <a:rPr lang="en-US" sz="1200" b="0" dirty="0"/>
                    <a:t>Hence, for a chain, non-zeros only at 01, 12, 23, … (N-1)N</a:t>
                  </a:r>
                  <a:endParaRPr lang="en-US" sz="1200" dirty="0"/>
                </a:p>
              </p:txBody>
            </p:sp>
          </mc:Choice>
          <mc:Fallback>
            <p:sp>
              <p:nvSpPr>
                <p:cNvPr id="12" name="TextBox 11">
                  <a:extLst>
                    <a:ext uri="{FF2B5EF4-FFF2-40B4-BE49-F238E27FC236}">
                      <a16:creationId xmlns:a16="http://schemas.microsoft.com/office/drawing/2014/main" id="{D7C498CF-B428-48CB-003E-2A953F466BC7}"/>
                    </a:ext>
                  </a:extLst>
                </p:cNvPr>
                <p:cNvSpPr txBox="1">
                  <a:spLocks noRot="1" noChangeAspect="1" noMove="1" noResize="1" noEditPoints="1" noAdjustHandles="1" noChangeArrowheads="1" noChangeShapeType="1" noTextEdit="1"/>
                </p:cNvSpPr>
                <p:nvPr/>
              </p:nvSpPr>
              <p:spPr>
                <a:xfrm>
                  <a:off x="7993267" y="4534300"/>
                  <a:ext cx="4015311" cy="830997"/>
                </a:xfrm>
                <a:prstGeom prst="rect">
                  <a:avLst/>
                </a:prstGeom>
                <a:blipFill>
                  <a:blip r:embed="rId6"/>
                  <a:stretch>
                    <a:fillRect b="-2941"/>
                  </a:stretch>
                </a:blipFill>
                <a:ln>
                  <a:solidFill>
                    <a:schemeClr val="tx1"/>
                  </a:solidFill>
                </a:ln>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24B507C-83E1-3FFE-BF0E-86902FD15669}"/>
                </a:ext>
              </a:extLst>
            </p:cNvPr>
            <p:cNvCxnSpPr>
              <a:cxnSpLocks/>
              <a:stCxn id="26" idx="1"/>
            </p:cNvCxnSpPr>
            <p:nvPr/>
          </p:nvCxnSpPr>
          <p:spPr>
            <a:xfrm flipH="1" flipV="1">
              <a:off x="7602082" y="5270556"/>
              <a:ext cx="399217" cy="31220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9292103C-D5DD-9CCB-3EA0-701815DF7104}"/>
                    </a:ext>
                  </a:extLst>
                </p:cNvPr>
                <p:cNvSpPr txBox="1"/>
                <p:nvPr/>
              </p:nvSpPr>
              <p:spPr>
                <a:xfrm>
                  <a:off x="8001299" y="5444258"/>
                  <a:ext cx="4015311" cy="276999"/>
                </a:xfrm>
                <a:prstGeom prst="rect">
                  <a:avLst/>
                </a:prstGeom>
                <a:noFill/>
                <a:ln>
                  <a:solidFill>
                    <a:schemeClr val="tx1"/>
                  </a:solidFill>
                </a:ln>
              </p:spPr>
              <p:txBody>
                <a:bodyPr wrap="square" rtlCol="0">
                  <a:spAutoFit/>
                </a:bodyPr>
                <a:lstStyle/>
                <a:p>
                  <a:r>
                    <a:rPr lang="en-US" sz="1200" dirty="0"/>
                    <a:t>Domain wall at t=0: </a:t>
                  </a:r>
                  <a14:m>
                    <m:oMath xmlns:m="http://schemas.openxmlformats.org/officeDocument/2006/math">
                      <m:r>
                        <a:rPr lang="en-US" sz="1200" b="0" i="1" smtClean="0">
                          <a:latin typeface="Cambria Math" panose="02040503050406030204" pitchFamily="18" charset="0"/>
                        </a:rPr>
                        <m:t>|1111…0000…⟩</m:t>
                      </m:r>
                    </m:oMath>
                  </a14:m>
                  <a:endParaRPr lang="en-US" sz="1200" dirty="0"/>
                </a:p>
              </p:txBody>
            </p:sp>
          </mc:Choice>
          <mc:Fallback>
            <p:sp>
              <p:nvSpPr>
                <p:cNvPr id="26" name="TextBox 25">
                  <a:extLst>
                    <a:ext uri="{FF2B5EF4-FFF2-40B4-BE49-F238E27FC236}">
                      <a16:creationId xmlns:a16="http://schemas.microsoft.com/office/drawing/2014/main" id="{9292103C-D5DD-9CCB-3EA0-701815DF7104}"/>
                    </a:ext>
                  </a:extLst>
                </p:cNvPr>
                <p:cNvSpPr txBox="1">
                  <a:spLocks noRot="1" noChangeAspect="1" noMove="1" noResize="1" noEditPoints="1" noAdjustHandles="1" noChangeArrowheads="1" noChangeShapeType="1" noTextEdit="1"/>
                </p:cNvSpPr>
                <p:nvPr/>
              </p:nvSpPr>
              <p:spPr>
                <a:xfrm>
                  <a:off x="8001299" y="5444258"/>
                  <a:ext cx="4015311" cy="276999"/>
                </a:xfrm>
                <a:prstGeom prst="rect">
                  <a:avLst/>
                </a:prstGeom>
                <a:blipFill>
                  <a:blip r:embed="rId7"/>
                  <a:stretch>
                    <a:fillRect b="-8333"/>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0E4D27C5-DEE5-170C-F284-05FA812F44C6}"/>
                </a:ext>
              </a:extLst>
            </p:cNvPr>
            <p:cNvCxnSpPr>
              <a:cxnSpLocks/>
            </p:cNvCxnSpPr>
            <p:nvPr/>
          </p:nvCxnSpPr>
          <p:spPr>
            <a:xfrm flipH="1">
              <a:off x="5763775" y="3953385"/>
              <a:ext cx="2229493" cy="253705"/>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6F06133-E5A4-6320-E8BD-FB62735EAC0E}"/>
                </a:ext>
              </a:extLst>
            </p:cNvPr>
            <p:cNvSpPr txBox="1"/>
            <p:nvPr/>
          </p:nvSpPr>
          <p:spPr>
            <a:xfrm>
              <a:off x="7993268" y="3805760"/>
              <a:ext cx="4015311" cy="276999"/>
            </a:xfrm>
            <a:prstGeom prst="rect">
              <a:avLst/>
            </a:prstGeom>
            <a:noFill/>
            <a:ln>
              <a:solidFill>
                <a:schemeClr val="tx1"/>
              </a:solidFill>
            </a:ln>
          </p:spPr>
          <p:txBody>
            <a:bodyPr wrap="square" rtlCol="0">
              <a:spAutoFit/>
            </a:bodyPr>
            <a:lstStyle/>
            <a:p>
              <a:r>
                <a:rPr lang="en-US" sz="1200" dirty="0"/>
                <a:t>N sites each modelled with 2 energy levels</a:t>
              </a:r>
            </a:p>
          </p:txBody>
        </p:sp>
        <p:cxnSp>
          <p:nvCxnSpPr>
            <p:cNvPr id="39" name="Straight Arrow Connector 38">
              <a:extLst>
                <a:ext uri="{FF2B5EF4-FFF2-40B4-BE49-F238E27FC236}">
                  <a16:creationId xmlns:a16="http://schemas.microsoft.com/office/drawing/2014/main" id="{DC78573E-2467-2544-0441-560A64B37C11}"/>
                </a:ext>
              </a:extLst>
            </p:cNvPr>
            <p:cNvCxnSpPr>
              <a:cxnSpLocks/>
            </p:cNvCxnSpPr>
            <p:nvPr/>
          </p:nvCxnSpPr>
          <p:spPr>
            <a:xfrm flipH="1">
              <a:off x="7210896" y="4285539"/>
              <a:ext cx="782372" cy="158142"/>
            </a:xfrm>
            <a:prstGeom prst="straightConnector1">
              <a:avLst/>
            </a:prstGeom>
            <a:ln w="28575" cmpd="sng">
              <a:solidFill>
                <a:schemeClr val="accent1">
                  <a:lumMod val="75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4C07BE0-F003-52AC-D580-7D64EEFE6787}"/>
                    </a:ext>
                  </a:extLst>
                </p:cNvPr>
                <p:cNvSpPr txBox="1"/>
                <p:nvPr/>
              </p:nvSpPr>
              <p:spPr>
                <a:xfrm>
                  <a:off x="8001298" y="4157667"/>
                  <a:ext cx="4015311" cy="276999"/>
                </a:xfrm>
                <a:prstGeom prst="rect">
                  <a:avLst/>
                </a:prstGeom>
                <a:noFill/>
                <a:ln>
                  <a:solidFill>
                    <a:schemeClr val="tx1"/>
                  </a:solidFill>
                </a:ln>
              </p:spPr>
              <p:txBody>
                <a:bodyPr wrap="square" rtlCol="0">
                  <a:spAutoFit/>
                </a:bodyPr>
                <a:lstStyle/>
                <a:p>
                  <a:r>
                    <a:rPr lang="en-US" sz="1200" dirty="0"/>
                    <a:t>One for each site. Note: Quandary multiplies </a:t>
                  </a:r>
                  <a14:m>
                    <m:oMath xmlns:m="http://schemas.openxmlformats.org/officeDocument/2006/math">
                      <m:r>
                        <a:rPr lang="en-US" sz="1200" b="0" i="1" smtClean="0">
                          <a:latin typeface="Cambria Math" panose="02040503050406030204" pitchFamily="18" charset="0"/>
                        </a:rPr>
                        <m:t>2</m:t>
                      </m:r>
                      <m:r>
                        <a:rPr lang="en-US" sz="1200" b="0" i="1" smtClean="0">
                          <a:latin typeface="Cambria Math" panose="02040503050406030204" pitchFamily="18" charset="0"/>
                        </a:rPr>
                        <m:t>𝜋</m:t>
                      </m:r>
                    </m:oMath>
                  </a14:m>
                  <a:r>
                    <a:rPr lang="en-US" sz="1200" dirty="0"/>
                    <a:t> internally!</a:t>
                  </a:r>
                </a:p>
              </p:txBody>
            </p:sp>
          </mc:Choice>
          <mc:Fallback>
            <p:sp>
              <p:nvSpPr>
                <p:cNvPr id="41" name="TextBox 40">
                  <a:extLst>
                    <a:ext uri="{FF2B5EF4-FFF2-40B4-BE49-F238E27FC236}">
                      <a16:creationId xmlns:a16="http://schemas.microsoft.com/office/drawing/2014/main" id="{84C07BE0-F003-52AC-D580-7D64EEFE6787}"/>
                    </a:ext>
                  </a:extLst>
                </p:cNvPr>
                <p:cNvSpPr txBox="1">
                  <a:spLocks noRot="1" noChangeAspect="1" noMove="1" noResize="1" noEditPoints="1" noAdjustHandles="1" noChangeArrowheads="1" noChangeShapeType="1" noTextEdit="1"/>
                </p:cNvSpPr>
                <p:nvPr/>
              </p:nvSpPr>
              <p:spPr>
                <a:xfrm>
                  <a:off x="8001298" y="4157667"/>
                  <a:ext cx="4015311" cy="276999"/>
                </a:xfrm>
                <a:prstGeom prst="rect">
                  <a:avLst/>
                </a:prstGeom>
                <a:blipFill>
                  <a:blip r:embed="rId8"/>
                  <a:stretch>
                    <a:fillRect b="-8333"/>
                  </a:stretch>
                </a:blipFill>
                <a:ln>
                  <a:solidFill>
                    <a:schemeClr val="tx1"/>
                  </a:solidFill>
                </a:ln>
              </p:spPr>
              <p:txBody>
                <a:bodyPr/>
                <a:lstStyle/>
                <a:p>
                  <a:r>
                    <a:rPr lang="en-US">
                      <a:noFill/>
                    </a:rPr>
                    <a:t> </a:t>
                  </a:r>
                </a:p>
              </p:txBody>
            </p:sp>
          </mc:Fallback>
        </mc:AlternateContent>
      </p:grpSp>
      <p:sp>
        <p:nvSpPr>
          <p:cNvPr id="44" name="TextBox 43">
            <a:extLst>
              <a:ext uri="{FF2B5EF4-FFF2-40B4-BE49-F238E27FC236}">
                <a16:creationId xmlns:a16="http://schemas.microsoft.com/office/drawing/2014/main" id="{3FD48233-1D94-81F3-3702-7E1AA30C4934}"/>
              </a:ext>
            </a:extLst>
          </p:cNvPr>
          <p:cNvSpPr txBox="1"/>
          <p:nvPr/>
        </p:nvSpPr>
        <p:spPr>
          <a:xfrm>
            <a:off x="7427933" y="1120364"/>
            <a:ext cx="4530987" cy="2339102"/>
          </a:xfrm>
          <a:prstGeom prst="rect">
            <a:avLst/>
          </a:prstGeom>
          <a:solidFill>
            <a:schemeClr val="bg1"/>
          </a:solidFill>
          <a:ln w="38100">
            <a:solidFill>
              <a:schemeClr val="tx1"/>
            </a:solidFill>
          </a:ln>
        </p:spPr>
        <p:txBody>
          <a:bodyPr wrap="square" rtlCol="0">
            <a:spAutoFit/>
          </a:bodyPr>
          <a:lstStyle/>
          <a:p>
            <a:pPr>
              <a:spcAft>
                <a:spcPts val="600"/>
              </a:spcAft>
            </a:pPr>
            <a:r>
              <a:rPr lang="en-US" sz="1600" b="1" dirty="0"/>
              <a:t>Execute Quandary once</a:t>
            </a:r>
            <a:r>
              <a:rPr lang="en-US" sz="1600" dirty="0"/>
              <a:t>: </a:t>
            </a:r>
          </a:p>
          <a:p>
            <a:pPr>
              <a:spcAft>
                <a:spcPts val="600"/>
              </a:spcAft>
            </a:pPr>
            <a:r>
              <a:rPr lang="en-US" sz="1400" dirty="0">
                <a:solidFill>
                  <a:schemeClr val="bg1">
                    <a:lumMod val="50000"/>
                  </a:schemeClr>
                </a:solidFill>
              </a:rPr>
              <a:t>$&gt;   &lt;/</a:t>
            </a:r>
            <a:r>
              <a:rPr lang="en-US" sz="1400" i="1" dirty="0">
                <a:solidFill>
                  <a:schemeClr val="bg1">
                    <a:lumMod val="50000"/>
                  </a:schemeClr>
                </a:solidFill>
              </a:rPr>
              <a:t>path/to/quandary/main&gt;</a:t>
            </a:r>
            <a:r>
              <a:rPr lang="en-US" sz="1400" dirty="0">
                <a:solidFill>
                  <a:schemeClr val="bg1">
                    <a:lumMod val="50000"/>
                  </a:schemeClr>
                </a:solidFill>
              </a:rPr>
              <a:t>  </a:t>
            </a:r>
            <a:r>
              <a:rPr lang="en-US" sz="1400" dirty="0" err="1">
                <a:solidFill>
                  <a:schemeClr val="bg1">
                    <a:lumMod val="50000"/>
                  </a:schemeClr>
                </a:solidFill>
              </a:rPr>
              <a:t>spinchain.cfg</a:t>
            </a:r>
            <a:endParaRPr lang="en-US" sz="1400" dirty="0">
              <a:solidFill>
                <a:schemeClr val="bg1">
                  <a:lumMod val="50000"/>
                </a:schemeClr>
              </a:solidFill>
            </a:endParaRPr>
          </a:p>
          <a:p>
            <a:pPr>
              <a:spcAft>
                <a:spcPts val="600"/>
              </a:spcAft>
            </a:pPr>
            <a:r>
              <a:rPr lang="en-US" sz="1400" dirty="0"/>
              <a:t>	OR in parallel on &lt;x&gt; cores:</a:t>
            </a:r>
          </a:p>
          <a:p>
            <a:pPr>
              <a:spcAft>
                <a:spcPts val="600"/>
              </a:spcAft>
            </a:pPr>
            <a:r>
              <a:rPr lang="en-US" sz="1400" dirty="0">
                <a:solidFill>
                  <a:schemeClr val="bg1">
                    <a:lumMod val="50000"/>
                  </a:schemeClr>
                </a:solidFill>
              </a:rPr>
              <a:t>$&gt; </a:t>
            </a:r>
            <a:r>
              <a:rPr lang="en-US" sz="1400" dirty="0" err="1">
                <a:solidFill>
                  <a:schemeClr val="bg1">
                    <a:lumMod val="50000"/>
                  </a:schemeClr>
                </a:solidFill>
              </a:rPr>
              <a:t>mpirun</a:t>
            </a:r>
            <a:r>
              <a:rPr lang="en-US" sz="1400" dirty="0">
                <a:solidFill>
                  <a:schemeClr val="bg1">
                    <a:lumMod val="50000"/>
                  </a:schemeClr>
                </a:solidFill>
              </a:rPr>
              <a:t> -np &lt;x&gt; &lt;path/to/quandary/main&gt;  </a:t>
            </a:r>
            <a:r>
              <a:rPr lang="en-US" sz="1400" dirty="0" err="1">
                <a:solidFill>
                  <a:schemeClr val="bg1">
                    <a:lumMod val="50000"/>
                  </a:schemeClr>
                </a:solidFill>
              </a:rPr>
              <a:t>spinchain.cfg</a:t>
            </a:r>
            <a:br>
              <a:rPr lang="en-US" sz="1400" dirty="0">
                <a:solidFill>
                  <a:schemeClr val="bg1">
                    <a:lumMod val="50000"/>
                  </a:schemeClr>
                </a:solidFill>
              </a:rPr>
            </a:br>
            <a:r>
              <a:rPr lang="en-US" sz="1400" dirty="0">
                <a:solidFill>
                  <a:schemeClr val="bg1">
                    <a:lumMod val="50000"/>
                  </a:schemeClr>
                </a:solidFill>
              </a:rPr>
              <a:t>$&gt; </a:t>
            </a:r>
            <a:r>
              <a:rPr lang="en-US" sz="1400" dirty="0" err="1">
                <a:solidFill>
                  <a:schemeClr val="bg1">
                    <a:lumMod val="50000"/>
                  </a:schemeClr>
                </a:solidFill>
              </a:rPr>
              <a:t>srun</a:t>
            </a:r>
            <a:r>
              <a:rPr lang="en-US" sz="1400" dirty="0">
                <a:solidFill>
                  <a:schemeClr val="bg1">
                    <a:lumMod val="50000"/>
                  </a:schemeClr>
                </a:solidFill>
              </a:rPr>
              <a:t> –n &lt;x&gt; &lt;/path/to/quandary/main&gt; </a:t>
            </a:r>
            <a:r>
              <a:rPr lang="en-US" sz="1400" dirty="0" err="1">
                <a:solidFill>
                  <a:schemeClr val="bg1">
                    <a:lumMod val="50000"/>
                  </a:schemeClr>
                </a:solidFill>
              </a:rPr>
              <a:t>spinchain.cfg</a:t>
            </a:r>
            <a:endParaRPr lang="en-US" sz="1400" dirty="0">
              <a:solidFill>
                <a:schemeClr val="bg1">
                  <a:lumMod val="50000"/>
                </a:schemeClr>
              </a:solidFill>
            </a:endParaRPr>
          </a:p>
          <a:p>
            <a:pPr>
              <a:spcAft>
                <a:spcPts val="600"/>
              </a:spcAft>
            </a:pPr>
            <a:endParaRPr lang="en-US" sz="1400" dirty="0">
              <a:solidFill>
                <a:schemeClr val="bg1">
                  <a:lumMod val="50000"/>
                </a:schemeClr>
              </a:solidFill>
            </a:endParaRPr>
          </a:p>
          <a:p>
            <a:pPr>
              <a:spcAft>
                <a:spcPts val="600"/>
              </a:spcAft>
            </a:pPr>
            <a:r>
              <a:rPr lang="en-US" sz="1600" b="1" dirty="0"/>
              <a:t>Plot result e.g. with </a:t>
            </a:r>
            <a:r>
              <a:rPr lang="en-US" sz="1600" b="1" dirty="0" err="1"/>
              <a:t>Gnuplot</a:t>
            </a:r>
            <a:r>
              <a:rPr lang="en-US" sz="1600" b="1" dirty="0"/>
              <a:t>:</a:t>
            </a:r>
          </a:p>
          <a:p>
            <a:pPr>
              <a:spcAft>
                <a:spcPts val="600"/>
              </a:spcAft>
            </a:pPr>
            <a:r>
              <a:rPr lang="en-US" sz="1400" dirty="0">
                <a:solidFill>
                  <a:schemeClr val="bg1">
                    <a:lumMod val="50000"/>
                  </a:schemeClr>
                </a:solidFill>
              </a:rPr>
              <a:t>$</a:t>
            </a:r>
            <a:r>
              <a:rPr lang="en-US" sz="1400" dirty="0" err="1">
                <a:solidFill>
                  <a:schemeClr val="bg1">
                    <a:lumMod val="50000"/>
                  </a:schemeClr>
                </a:solidFill>
              </a:rPr>
              <a:t>gnuplot</a:t>
            </a:r>
            <a:r>
              <a:rPr lang="en-US" sz="1400" dirty="0">
                <a:solidFill>
                  <a:schemeClr val="bg1">
                    <a:lumMod val="50000"/>
                  </a:schemeClr>
                </a:solidFill>
              </a:rPr>
              <a:t>&gt; plot ‘</a:t>
            </a:r>
            <a:r>
              <a:rPr lang="en-US" sz="1400" dirty="0" err="1">
                <a:solidFill>
                  <a:schemeClr val="bg1">
                    <a:lumMod val="50000"/>
                  </a:schemeClr>
                </a:solidFill>
              </a:rPr>
              <a:t>data_out</a:t>
            </a:r>
            <a:r>
              <a:rPr lang="en-US" sz="1400" dirty="0">
                <a:solidFill>
                  <a:schemeClr val="bg1">
                    <a:lumMod val="50000"/>
                  </a:schemeClr>
                </a:solidFill>
              </a:rPr>
              <a:t>/nhalf.iinit0001.dat’ with lines</a:t>
            </a:r>
          </a:p>
        </p:txBody>
      </p:sp>
    </p:spTree>
    <p:extLst>
      <p:ext uri="{BB962C8B-B14F-4D97-AF65-F5344CB8AC3E}">
        <p14:creationId xmlns:p14="http://schemas.microsoft.com/office/powerpoint/2010/main" val="193236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FB18D4-F098-E4D1-EC4E-3EAD3FEB36CD}"/>
              </a:ext>
            </a:extLst>
          </p:cNvPr>
          <p:cNvSpPr>
            <a:spLocks noGrp="1"/>
          </p:cNvSpPr>
          <p:nvPr>
            <p:ph type="title"/>
          </p:nvPr>
        </p:nvSpPr>
        <p:spPr>
          <a:xfrm>
            <a:off x="280826" y="270741"/>
            <a:ext cx="11122280" cy="1008771"/>
          </a:xfrm>
        </p:spPr>
        <p:txBody>
          <a:bodyPr/>
          <a:lstStyle/>
          <a:p>
            <a:r>
              <a:rPr lang="en-US" dirty="0"/>
              <a:t>Python scripts to execute multiple simulations and gather results</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6EE5775-CD42-3E9F-E48A-1D5A0DD6932B}"/>
                  </a:ext>
                </a:extLst>
              </p:cNvPr>
              <p:cNvSpPr txBox="1"/>
              <p:nvPr/>
            </p:nvSpPr>
            <p:spPr>
              <a:xfrm>
                <a:off x="280825" y="1685239"/>
                <a:ext cx="6998749" cy="1985159"/>
              </a:xfrm>
              <a:prstGeom prst="rect">
                <a:avLst/>
              </a:prstGeom>
              <a:noFill/>
            </p:spPr>
            <p:txBody>
              <a:bodyPr wrap="square">
                <a:spAutoFit/>
              </a:bodyPr>
              <a:lstStyle/>
              <a:p>
                <a:pPr>
                  <a:spcAft>
                    <a:spcPts val="600"/>
                  </a:spcAft>
                </a:pPr>
                <a:r>
                  <a:rPr lang="en-US" b="1" dirty="0" err="1">
                    <a:solidFill>
                      <a:schemeClr val="bg1">
                        <a:lumMod val="50000"/>
                      </a:schemeClr>
                    </a:solidFill>
                    <a:latin typeface="Menlo" panose="020B0609030804020204" pitchFamily="49" charset="0"/>
                  </a:rPr>
                  <a:t>submit</a:t>
                </a:r>
                <a:r>
                  <a:rPr lang="en-US" b="1" dirty="0" err="1">
                    <a:solidFill>
                      <a:schemeClr val="bg1">
                        <a:lumMod val="50000"/>
                      </a:schemeClr>
                    </a:solidFill>
                    <a:effectLst/>
                    <a:latin typeface="Menlo" panose="020B0609030804020204" pitchFamily="49" charset="0"/>
                  </a:rPr>
                  <a:t>_disorderedXX.py</a:t>
                </a:r>
                <a:endParaRPr lang="en-US" b="1" dirty="0">
                  <a:solidFill>
                    <a:schemeClr val="bg1">
                      <a:lumMod val="50000"/>
                    </a:schemeClr>
                  </a:solidFill>
                  <a:effectLst/>
                  <a:latin typeface="Menlo" panose="020B0609030804020204" pitchFamily="49" charset="0"/>
                </a:endParaRPr>
              </a:p>
              <a:p>
                <a:pPr marL="285750" indent="-285750">
                  <a:spcAft>
                    <a:spcPts val="600"/>
                  </a:spcAft>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Executes multiple Quandary runs in corresponding subfolders. </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Samples the</a:t>
                </a:r>
                <a:r>
                  <a:rPr lang="en-US" dirty="0">
                    <a:solidFill>
                      <a:schemeClr val="tx1"/>
                    </a:solidFill>
                    <a:effectLst/>
                    <a:latin typeface="Calibri" panose="020F0502020204030204" pitchFamily="34" charset="0"/>
                    <a:cs typeface="Calibri" panose="020F0502020204030204" pitchFamily="34" charset="0"/>
                  </a:rPr>
                  <a:t> coefficients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h</m:t>
                        </m:r>
                      </m:e>
                      <m:sub>
                        <m:r>
                          <a:rPr lang="en-US" b="0" i="1" smtClean="0">
                            <a:solidFill>
                              <a:schemeClr val="tx1"/>
                            </a:solidFill>
                            <a:latin typeface="Cambria Math" panose="02040503050406030204" pitchFamily="18" charset="0"/>
                          </a:rPr>
                          <m:t>𝑖</m:t>
                        </m:r>
                      </m:sub>
                    </m:sSub>
                    <m:r>
                      <a:rPr lang="en-US" b="0" i="0" smtClean="0">
                        <a:solidFill>
                          <a:schemeClr val="tx1"/>
                        </a:solidFill>
                        <a:effectLst/>
                        <a:latin typeface="Cambria Math" panose="02040503050406030204" pitchFamily="18" charset="0"/>
                        <a:cs typeface="Calibri" panose="020F0502020204030204" pitchFamily="34" charset="0"/>
                      </a:rPr>
                      <m:t> </m:t>
                    </m:r>
                  </m:oMath>
                </a14:m>
                <a:r>
                  <a:rPr lang="en-US" dirty="0">
                    <a:solidFill>
                      <a:schemeClr val="tx1"/>
                    </a:solidFill>
                    <a:effectLst/>
                    <a:latin typeface="Calibri" panose="020F0502020204030204" pitchFamily="34" charset="0"/>
                    <a:cs typeface="Calibri" panose="020F0502020204030204" pitchFamily="34" charset="0"/>
                  </a:rPr>
                  <a:t>uniformly for each spin site </a:t>
                </a:r>
                <a:r>
                  <a:rPr lang="en-US" dirty="0" err="1">
                    <a:solidFill>
                      <a:schemeClr val="tx1"/>
                    </a:solidFill>
                    <a:effectLst/>
                    <a:latin typeface="Calibri" panose="020F0502020204030204" pitchFamily="34" charset="0"/>
                    <a:cs typeface="Calibri" panose="020F0502020204030204" pitchFamily="34" charset="0"/>
                  </a:rPr>
                  <a:t>i</a:t>
                </a:r>
                <a:r>
                  <a:rPr lang="en-US" dirty="0">
                    <a:solidFill>
                      <a:schemeClr val="tx1"/>
                    </a:solidFill>
                    <a:effectLst/>
                    <a:latin typeface="Calibri" panose="020F0502020204030204" pitchFamily="34" charset="0"/>
                    <a:cs typeface="Calibri" panose="020F0502020204030204" pitchFamily="34" charset="0"/>
                  </a:rPr>
                  <a:t>, and sets </a:t>
                </a:r>
                <a14:m>
                  <m:oMath xmlns:m="http://schemas.openxmlformats.org/officeDocument/2006/math">
                    <m:r>
                      <a:rPr lang="en-US" b="0" i="1" smtClean="0">
                        <a:solidFill>
                          <a:schemeClr val="tx1"/>
                        </a:solidFill>
                        <a:effectLst/>
                        <a:latin typeface="Cambria Math" panose="02040503050406030204" pitchFamily="18" charset="0"/>
                        <a:cs typeface="Calibri" panose="020F0502020204030204" pitchFamily="34" charset="0"/>
                      </a:rPr>
                      <m:t>𝑈</m:t>
                    </m:r>
                    <m:r>
                      <a:rPr lang="en-US" b="0" i="1" smtClean="0">
                        <a:solidFill>
                          <a:schemeClr val="tx1"/>
                        </a:solidFill>
                        <a:effectLst/>
                        <a:latin typeface="Cambria Math" panose="02040503050406030204" pitchFamily="18" charset="0"/>
                        <a:cs typeface="Calibri" panose="020F0502020204030204" pitchFamily="34" charset="0"/>
                      </a:rPr>
                      <m:t>=0</m:t>
                    </m:r>
                  </m:oMath>
                </a14:m>
                <a:r>
                  <a:rPr lang="en-US" dirty="0">
                    <a:solidFill>
                      <a:schemeClr val="tx1"/>
                    </a:solidFill>
                    <a:effectLst/>
                    <a:latin typeface="Calibri" panose="020F0502020204030204" pitchFamily="34" charset="0"/>
                    <a:cs typeface="Calibri" panose="020F0502020204030204" pitchFamily="34" charset="0"/>
                  </a:rPr>
                  <a:t> and </a:t>
                </a:r>
                <a14:m>
                  <m:oMath xmlns:m="http://schemas.openxmlformats.org/officeDocument/2006/math">
                    <m:r>
                      <a:rPr lang="en-US" b="0" i="1" smtClean="0">
                        <a:solidFill>
                          <a:schemeClr val="tx1"/>
                        </a:solidFill>
                        <a:effectLst/>
                        <a:latin typeface="Cambria Math" panose="02040503050406030204" pitchFamily="18" charset="0"/>
                        <a:cs typeface="Calibri" panose="020F0502020204030204" pitchFamily="34" charset="0"/>
                      </a:rPr>
                      <m:t>𝐽</m:t>
                    </m:r>
                    <m:r>
                      <a:rPr lang="en-US" b="0" i="1" smtClean="0">
                        <a:solidFill>
                          <a:schemeClr val="tx1"/>
                        </a:solidFill>
                        <a:effectLst/>
                        <a:latin typeface="Cambria Math" panose="02040503050406030204" pitchFamily="18" charset="0"/>
                        <a:cs typeface="Calibri" panose="020F0502020204030204" pitchFamily="34" charset="0"/>
                      </a:rPr>
                      <m:t>=1</m:t>
                    </m:r>
                  </m:oMath>
                </a14:m>
                <a:r>
                  <a:rPr lang="en-US" dirty="0">
                    <a:latin typeface="Calibri" panose="020F0502020204030204" pitchFamily="34" charset="0"/>
                    <a:cs typeface="Calibri" panose="020F0502020204030204" pitchFamily="34" charset="0"/>
                  </a:rPr>
                  <a:t> for all spin sites. Use as a template for other cases.</a:t>
                </a:r>
              </a:p>
              <a:p>
                <a:pPr marL="285750" indent="-285750">
                  <a:spcAft>
                    <a:spcPts val="600"/>
                  </a:spcAft>
                  <a:buFont typeface="Arial" panose="020B0604020202020204" pitchFamily="34" charset="0"/>
                  <a:buChar char="•"/>
                </a:pPr>
                <a:r>
                  <a:rPr lang="en-US" dirty="0">
                    <a:solidFill>
                      <a:schemeClr val="tx1"/>
                    </a:solidFill>
                    <a:effectLst/>
                    <a:latin typeface="Calibri" panose="020F0502020204030204" pitchFamily="34" charset="0"/>
                    <a:cs typeface="Calibri" panose="020F0502020204030204" pitchFamily="34" charset="0"/>
                  </a:rPr>
                  <a:t>Choose between running jobs locally in current terminal, or submits the jobs on LC</a:t>
                </a:r>
                <a:endParaRPr lang="en-US" dirty="0">
                  <a:latin typeface="Calibri" panose="020F0502020204030204" pitchFamily="34" charset="0"/>
                  <a:cs typeface="Calibri" panose="020F0502020204030204" pitchFamily="34" charset="0"/>
                </a:endParaRPr>
              </a:p>
            </p:txBody>
          </p:sp>
        </mc:Choice>
        <mc:Fallback>
          <p:sp>
            <p:nvSpPr>
              <p:cNvPr id="14" name="TextBox 13">
                <a:extLst>
                  <a:ext uri="{FF2B5EF4-FFF2-40B4-BE49-F238E27FC236}">
                    <a16:creationId xmlns:a16="http://schemas.microsoft.com/office/drawing/2014/main" id="{B6EE5775-CD42-3E9F-E48A-1D5A0DD6932B}"/>
                  </a:ext>
                </a:extLst>
              </p:cNvPr>
              <p:cNvSpPr txBox="1">
                <a:spLocks noRot="1" noChangeAspect="1" noMove="1" noResize="1" noEditPoints="1" noAdjustHandles="1" noChangeArrowheads="1" noChangeShapeType="1" noTextEdit="1"/>
              </p:cNvSpPr>
              <p:nvPr/>
            </p:nvSpPr>
            <p:spPr>
              <a:xfrm>
                <a:off x="280825" y="1685239"/>
                <a:ext cx="6998749" cy="1985159"/>
              </a:xfrm>
              <a:prstGeom prst="rect">
                <a:avLst/>
              </a:prstGeom>
              <a:blipFill>
                <a:blip r:embed="rId2"/>
                <a:stretch>
                  <a:fillRect l="-725" t="-1274" b="-445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0844244-9A59-771F-A6D1-EC8A3D554A1F}"/>
              </a:ext>
            </a:extLst>
          </p:cNvPr>
          <p:cNvSpPr txBox="1"/>
          <p:nvPr/>
        </p:nvSpPr>
        <p:spPr>
          <a:xfrm>
            <a:off x="280825" y="4067598"/>
            <a:ext cx="10193211" cy="1631216"/>
          </a:xfrm>
          <a:prstGeom prst="rect">
            <a:avLst/>
          </a:prstGeom>
          <a:noFill/>
        </p:spPr>
        <p:txBody>
          <a:bodyPr wrap="square">
            <a:spAutoFit/>
          </a:bodyPr>
          <a:lstStyle/>
          <a:p>
            <a:pPr>
              <a:spcAft>
                <a:spcPts val="600"/>
              </a:spcAft>
            </a:pPr>
            <a:r>
              <a:rPr lang="en-US" b="1" dirty="0" err="1">
                <a:solidFill>
                  <a:schemeClr val="bg1">
                    <a:lumMod val="50000"/>
                  </a:schemeClr>
                </a:solidFill>
                <a:effectLst/>
                <a:latin typeface="Menlo" panose="020B0609030804020204" pitchFamily="49" charset="0"/>
              </a:rPr>
              <a:t>plotresults_disorderedXX.py</a:t>
            </a:r>
            <a:endParaRPr lang="en-US" b="1" dirty="0">
              <a:solidFill>
                <a:schemeClr val="bg1">
                  <a:lumMod val="50000"/>
                </a:schemeClr>
              </a:solidFill>
              <a:effectLst/>
              <a:latin typeface="Menlo" panose="020B0609030804020204" pitchFamily="49" charset="0"/>
            </a:endParaRPr>
          </a:p>
          <a:p>
            <a:pPr marL="285750" indent="-285750">
              <a:spcAft>
                <a:spcPts val="600"/>
              </a:spcAft>
              <a:buFont typeface="Arial" panose="020B0604020202020204" pitchFamily="34" charset="0"/>
              <a:buChar char="•"/>
            </a:pPr>
            <a:r>
              <a:rPr lang="en-US" dirty="0">
                <a:effectLst/>
                <a:latin typeface="Calibri" panose="020F0502020204030204" pitchFamily="34" charset="0"/>
                <a:cs typeface="Calibri" panose="020F0502020204030204" pitchFamily="34" charset="0"/>
              </a:rPr>
              <a:t>Gathers results from each subfolder and averages </a:t>
            </a:r>
            <a:r>
              <a:rPr lang="en-US" dirty="0">
                <a:latin typeface="Calibri" panose="020F0502020204030204" pitchFamily="34" charset="0"/>
                <a:cs typeface="Calibri" panose="020F0502020204030204" pitchFamily="34" charset="0"/>
              </a:rPr>
              <a:t>observables </a:t>
            </a:r>
          </a:p>
          <a:p>
            <a:pPr marL="285750" indent="-285750">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Writes and plots averaged observable </a:t>
            </a:r>
            <a:r>
              <a:rPr lang="en-US" dirty="0" err="1">
                <a:latin typeface="Calibri" panose="020F0502020204030204" pitchFamily="34" charset="0"/>
                <a:cs typeface="Calibri" panose="020F0502020204030204" pitchFamily="34" charset="0"/>
              </a:rPr>
              <a:t>Nhalf</a:t>
            </a:r>
            <a:r>
              <a:rPr lang="en-US" dirty="0">
                <a:latin typeface="Calibri" panose="020F0502020204030204" pitchFamily="34" charset="0"/>
                <a:cs typeface="Calibri" panose="020F0502020204030204" pitchFamily="34" charset="0"/>
              </a:rPr>
              <a:t> and averaged magnetization.</a:t>
            </a:r>
            <a:br>
              <a:rPr lang="en-US" dirty="0">
                <a:latin typeface="Calibri" panose="020F0502020204030204" pitchFamily="34" charset="0"/>
                <a:cs typeface="Calibri" panose="020F0502020204030204" pitchFamily="34" charset="0"/>
              </a:rPr>
            </a:br>
            <a:r>
              <a:rPr lang="en-US" dirty="0">
                <a:solidFill>
                  <a:schemeClr val="bg1">
                    <a:lumMod val="65000"/>
                  </a:schemeClr>
                </a:solidFill>
                <a:latin typeface="Calibri" panose="020F0502020204030204" pitchFamily="34" charset="0"/>
                <a:cs typeface="Calibri" panose="020F0502020204030204" pitchFamily="34" charset="0"/>
              </a:rPr>
              <a:t>Note: </a:t>
            </a:r>
            <a:r>
              <a:rPr lang="en-US" i="1" dirty="0">
                <a:solidFill>
                  <a:schemeClr val="bg1">
                    <a:lumMod val="65000"/>
                  </a:schemeClr>
                </a:solidFill>
                <a:latin typeface="Calibri" panose="020F0502020204030204" pitchFamily="34" charset="0"/>
                <a:cs typeface="Calibri" panose="020F0502020204030204" pitchFamily="34" charset="0"/>
              </a:rPr>
              <a:t>averaged</a:t>
            </a:r>
            <a:r>
              <a:rPr lang="en-US" dirty="0">
                <a:solidFill>
                  <a:schemeClr val="bg1">
                    <a:lumMod val="65000"/>
                  </a:schemeClr>
                </a:solidFill>
                <a:latin typeface="Calibri" panose="020F0502020204030204" pitchFamily="34" charset="0"/>
                <a:cs typeface="Calibri" panose="020F0502020204030204" pitchFamily="34" charset="0"/>
              </a:rPr>
              <a:t> magnetization might not be what you want to see, consider </a:t>
            </a:r>
            <a:r>
              <a:rPr lang="en-US" dirty="0" err="1">
                <a:solidFill>
                  <a:schemeClr val="bg1">
                    <a:lumMod val="65000"/>
                  </a:schemeClr>
                </a:solidFill>
                <a:latin typeface="Calibri" panose="020F0502020204030204" pitchFamily="34" charset="0"/>
                <a:cs typeface="Calibri" panose="020F0502020204030204" pitchFamily="34" charset="0"/>
              </a:rPr>
              <a:t>ploting</a:t>
            </a:r>
            <a:r>
              <a:rPr lang="en-US" dirty="0">
                <a:solidFill>
                  <a:schemeClr val="bg1">
                    <a:lumMod val="65000"/>
                  </a:schemeClr>
                </a:solidFill>
                <a:latin typeface="Calibri" panose="020F0502020204030204" pitchFamily="34" charset="0"/>
                <a:cs typeface="Calibri" panose="020F0502020204030204" pitchFamily="34" charset="0"/>
              </a:rPr>
              <a:t> magnetization for only one instance by changing the bottom of this script.  </a:t>
            </a:r>
          </a:p>
        </p:txBody>
      </p:sp>
      <p:sp>
        <p:nvSpPr>
          <p:cNvPr id="4" name="TextBox 3">
            <a:extLst>
              <a:ext uri="{FF2B5EF4-FFF2-40B4-BE49-F238E27FC236}">
                <a16:creationId xmlns:a16="http://schemas.microsoft.com/office/drawing/2014/main" id="{72083FCC-FF9E-D62A-D25E-EBFDB35D6AAA}"/>
              </a:ext>
            </a:extLst>
          </p:cNvPr>
          <p:cNvSpPr txBox="1"/>
          <p:nvPr/>
        </p:nvSpPr>
        <p:spPr>
          <a:xfrm>
            <a:off x="7783128" y="1746794"/>
            <a:ext cx="3842014" cy="1785104"/>
          </a:xfrm>
          <a:prstGeom prst="rect">
            <a:avLst/>
          </a:prstGeom>
          <a:noFill/>
          <a:ln w="38100">
            <a:solidFill>
              <a:schemeClr val="tx1"/>
            </a:solidFill>
          </a:ln>
        </p:spPr>
        <p:txBody>
          <a:bodyPr wrap="none" rtlCol="0">
            <a:spAutoFit/>
          </a:bodyPr>
          <a:lstStyle/>
          <a:p>
            <a:pPr>
              <a:spcAft>
                <a:spcPts val="600"/>
              </a:spcAft>
            </a:pPr>
            <a:r>
              <a:rPr lang="en-US" b="1" dirty="0"/>
              <a:t>Execute multiple Quandary instances:</a:t>
            </a:r>
            <a:r>
              <a:rPr lang="en-US" dirty="0"/>
              <a:t> </a:t>
            </a:r>
          </a:p>
          <a:p>
            <a:pPr>
              <a:spcAft>
                <a:spcPts val="600"/>
              </a:spcAft>
            </a:pPr>
            <a:r>
              <a:rPr lang="en-US" dirty="0">
                <a:solidFill>
                  <a:schemeClr val="bg1">
                    <a:lumMod val="50000"/>
                  </a:schemeClr>
                </a:solidFill>
              </a:rPr>
              <a:t>$&gt; python </a:t>
            </a:r>
            <a:r>
              <a:rPr lang="en-US" dirty="0" err="1">
                <a:solidFill>
                  <a:schemeClr val="bg1">
                    <a:lumMod val="50000"/>
                  </a:schemeClr>
                </a:solidFill>
              </a:rPr>
              <a:t>submit_disorderedXX.py</a:t>
            </a:r>
            <a:endParaRPr lang="en-US" dirty="0">
              <a:solidFill>
                <a:schemeClr val="bg1">
                  <a:lumMod val="50000"/>
                </a:schemeClr>
              </a:solidFill>
            </a:endParaRPr>
          </a:p>
          <a:p>
            <a:pPr>
              <a:spcAft>
                <a:spcPts val="600"/>
              </a:spcAft>
            </a:pPr>
            <a:endParaRPr lang="en-US" dirty="0">
              <a:solidFill>
                <a:schemeClr val="bg1">
                  <a:lumMod val="50000"/>
                </a:schemeClr>
              </a:solidFill>
            </a:endParaRPr>
          </a:p>
          <a:p>
            <a:pPr>
              <a:spcAft>
                <a:spcPts val="600"/>
              </a:spcAft>
            </a:pPr>
            <a:r>
              <a:rPr lang="en-US" b="1" dirty="0"/>
              <a:t>Gather results and plot:</a:t>
            </a:r>
          </a:p>
          <a:p>
            <a:pPr>
              <a:spcAft>
                <a:spcPts val="600"/>
              </a:spcAft>
            </a:pPr>
            <a:r>
              <a:rPr lang="en-US" dirty="0">
                <a:solidFill>
                  <a:schemeClr val="bg1">
                    <a:lumMod val="50000"/>
                  </a:schemeClr>
                </a:solidFill>
              </a:rPr>
              <a:t>$&gt; python </a:t>
            </a:r>
            <a:r>
              <a:rPr lang="en-US" dirty="0" err="1">
                <a:solidFill>
                  <a:schemeClr val="bg1">
                    <a:lumMod val="50000"/>
                  </a:schemeClr>
                </a:solidFill>
              </a:rPr>
              <a:t>plotresults_disorderedXX.py</a:t>
            </a:r>
            <a:endParaRPr lang="en-US" dirty="0">
              <a:solidFill>
                <a:schemeClr val="bg1">
                  <a:lumMod val="50000"/>
                </a:schemeClr>
              </a:solidFill>
            </a:endParaRPr>
          </a:p>
        </p:txBody>
      </p:sp>
    </p:spTree>
    <p:extLst>
      <p:ext uri="{BB962C8B-B14F-4D97-AF65-F5344CB8AC3E}">
        <p14:creationId xmlns:p14="http://schemas.microsoft.com/office/powerpoint/2010/main" val="212089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827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2015_PPT_UNC_V7.06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bwMode="auto">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6200000" scaled="1"/>
          <a:tileRect/>
        </a:gradFill>
        <a:ln>
          <a:solidFill>
            <a:schemeClr val="accent1">
              <a:lumMod val="75000"/>
            </a:schemeClr>
          </a:solidFill>
          <a:headEnd/>
          <a:tailEnd/>
        </a:ln>
      </a:spPr>
      <a:bodyPr rtlCol="0" anchor="b">
        <a:prstTxWarp prst="textNoShape">
          <a:avLst/>
        </a:prstTxWarp>
      </a:bodyPr>
      <a:lstStyle>
        <a:defPPr algn="ctr">
          <a:spcBef>
            <a:spcPct val="0"/>
          </a:spcBef>
          <a:defRPr sz="1600" dirty="0">
            <a:solidFill>
              <a:srgbClr val="000000"/>
            </a:solidFill>
          </a:defRPr>
        </a:defPPr>
      </a:lstStyle>
      <a:style>
        <a:lnRef idx="1">
          <a:schemeClr val="accent1"/>
        </a:lnRef>
        <a:fillRef idx="2">
          <a:schemeClr val="accent1"/>
        </a:fillRef>
        <a:effectRef idx="1">
          <a:schemeClr val="accent1"/>
        </a:effectRef>
        <a:fontRef idx="minor">
          <a:schemeClr val="dk1"/>
        </a:fontRef>
      </a:style>
    </a:spDef>
    <a:lnDef>
      <a:spPr>
        <a:ln w="28575"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4" id="{7F5D5172-1F7E-D846-A9E1-BEAB071B2E53}" vid="{90A3A679-CD9F-E24F-8E06-2B776B3EE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2015_PPT_UNC_V7</Template>
  <TotalTime>25038</TotalTime>
  <Words>495</Words>
  <Application>Microsoft Macintosh PowerPoint</Application>
  <PresentationFormat>Widescreen</PresentationFormat>
  <Paragraphs>40</Paragraphs>
  <Slides>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Andale Mono</vt:lpstr>
      <vt:lpstr>Arial</vt:lpstr>
      <vt:lpstr>Calibri</vt:lpstr>
      <vt:lpstr>Cambria Math</vt:lpstr>
      <vt:lpstr>Lucida Grande</vt:lpstr>
      <vt:lpstr>Menlo</vt:lpstr>
      <vt:lpstr>Open Sans</vt:lpstr>
      <vt:lpstr>Wingdings</vt:lpstr>
      <vt:lpstr>Wingdings 2</vt:lpstr>
      <vt:lpstr>2015_PPT_UNC_V7.06 (1)</vt:lpstr>
      <vt:lpstr>Quandary for Spin Chain Simulations</vt:lpstr>
      <vt:lpstr>Quandary configuration to simulate spin chain dynamics → Compare config file ‘spinchain.cfg’</vt:lpstr>
      <vt:lpstr>Python scripts to execute multiple simulations and gather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Quandary:  An open-source C++ package for  High-Performance Optimal Control of  Open Quantum Systems</dc:title>
  <dc:creator>Guenther, Stefanie</dc:creator>
  <cp:lastModifiedBy>Guenther, Stefanie</cp:lastModifiedBy>
  <cp:revision>151</cp:revision>
  <cp:lastPrinted>2018-03-02T18:21:35Z</cp:lastPrinted>
  <dcterms:created xsi:type="dcterms:W3CDTF">2021-10-13T19:37:35Z</dcterms:created>
  <dcterms:modified xsi:type="dcterms:W3CDTF">2023-03-10T02:41:12Z</dcterms:modified>
</cp:coreProperties>
</file>