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D4BE2-6CD3-E445-9D52-1C6C934707E2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CEF02-ABA0-3748-B75C-94049CB4F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1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CEF02-ABA0-3748-B75C-94049CB4F6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5E1C-DE5C-7945-AAD2-67EDEE92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1C6B9-A72E-2148-8824-7672F0BC4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8869-7ACE-4C4E-884F-BF08DA4D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2C49-D8BA-204C-948C-CCB05B5F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62F8-2960-D046-B0B6-D68551CB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6B48-08C1-864E-A1B5-7EAF9647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DAD10-1914-4E4A-9657-33B30B2C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F71C-8E05-5742-B6E1-3F27151C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7331-2E91-F642-87BD-C85E5678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E769A-0E0D-2343-AA4D-F682DB73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0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A8CC7-1B7D-9847-87B2-FBE49405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9F666-AD5F-BB47-8AFD-631B480DB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D651-B2B2-7948-A9C9-887DF143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66F3-30B1-3345-BA76-2A1523BF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FDB30-3339-4544-B2CE-EEECB6EE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AAE1-51EC-A247-B04C-9F431E19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8678-8E13-8F48-98FD-239CB51BD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FC5E-E790-1546-B844-50462A27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0BB9A-AF40-2544-8736-6EAD101E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7001A-7F93-AB4E-B7BC-C36696D9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9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57C8-8F53-D647-B5DC-BF6A15D9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F5BEC-C5BA-FB41-9A53-F8CAB0BF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AD82-97F2-F744-A681-9DFDB243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85535-226D-CC4F-A98C-C314F2CB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3E8BF-FC26-7E4C-A0F1-9EE74531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38BD-B38D-024A-8709-F3BBEFC8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02E3-1B94-F24C-B77B-2FAB80ECB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538AF-2AF7-AF4F-9C37-F3D95F42F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DD385-27AD-054D-950D-21B38432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DDD25-08B7-6B4B-8FD9-7CFFB934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93A7-F216-BF48-9B20-C849EAB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9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DCD5-F4AA-164A-B78A-F93691B6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45E3-06EF-C74C-BB31-875F320A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63FDF-CB4E-F745-A000-1C117133F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71BCB-6FBF-C143-B575-3E949023C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01E09-12C5-D542-B070-234C7DE4F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EA3F7-0562-7549-8B61-029821E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C3DAC-C404-A74A-B444-1B4F4286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894ED-9FA3-3446-963A-54EEF831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8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D090-FCBC-8D4A-9545-393686D6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E2936-22AF-7F47-913A-A5125DBB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8A65A-418B-7A44-98E1-E6A8E8AA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BB4B-81E7-2A44-B045-DD3639B2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0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3ACB9-61B4-0044-886B-1550CD36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92E63-EA13-0D47-8806-857095A8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F48A7-1FDC-2B47-BE8C-BA99C1A8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4D4F-859C-084F-AA72-5F2D24A36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5A01-2053-DF4C-AD43-F427AF9C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680F8-E28A-6F40-ADED-551E01C59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FAFF2-7FB2-9141-9BFF-A510A956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5CD5B-91C1-7B42-A858-780D85E8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AADC1-B8A2-9E48-B8DE-7575E31F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2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7B2E-4BDF-4C4E-B39F-A7089F59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4E269-EDB1-BB47-8AE0-C19B73D27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CD812-327D-7F4C-B9F8-19A42E569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537DB-B418-D743-B01B-58D7115F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831CC-8A13-8D44-8BDF-616B497C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EC43-0B9E-3C45-8675-DA7510FA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0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B929E-296C-C142-BFA7-C34E2CF0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3E9F4-E667-6049-82EF-34AAF755E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05FE-07E9-A248-829F-FC27347D9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03E60-ED77-EE40-8565-1400B8185AE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8AD1-E36D-AE4E-91B8-BC953093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4E19-A7E6-E74B-8CB7-BC3F81B40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DB29-25BB-FD43-A75B-4897AC28E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5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10" Type="http://schemas.microsoft.com/office/2007/relationships/hdphoto" Target="../media/hdphoto3.wdp"/><Relationship Id="rId4" Type="http://schemas.openxmlformats.org/officeDocument/2006/relationships/image" Target="../media/image2.emf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FA57-1E41-7A44-A470-042DDF905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6AA71-6FAF-6244-929A-0523D1694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DE-FOA-0002501</a:t>
            </a:r>
          </a:p>
          <a:p>
            <a:r>
              <a:rPr lang="en-US" dirty="0"/>
              <a:t>Data reduction for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BD52B6-F363-D747-93CF-47FAAF321F93}"/>
              </a:ext>
            </a:extLst>
          </p:cNvPr>
          <p:cNvSpPr/>
          <p:nvPr/>
        </p:nvSpPr>
        <p:spPr>
          <a:xfrm>
            <a:off x="2609231" y="2526289"/>
            <a:ext cx="16412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432FF"/>
                </a:solidFill>
              </a:rPr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9C6971-592A-254C-962B-F391D4B5A74B}"/>
              </a:ext>
            </a:extLst>
          </p:cNvPr>
          <p:cNvSpPr/>
          <p:nvPr/>
        </p:nvSpPr>
        <p:spPr>
          <a:xfrm>
            <a:off x="9020618" y="2475706"/>
            <a:ext cx="21611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Predictive solution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39D46DC-1B7A-C749-BC0A-04266A07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798" y="3060107"/>
            <a:ext cx="1238739" cy="3686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D749FA1-B64F-7544-BC7E-F367FD0F3CC4}"/>
              </a:ext>
            </a:extLst>
          </p:cNvPr>
          <p:cNvSpPr txBox="1"/>
          <p:nvPr/>
        </p:nvSpPr>
        <p:spPr>
          <a:xfrm>
            <a:off x="3774563" y="2216304"/>
            <a:ext cx="31748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9051"/>
                </a:solidFill>
              </a:rPr>
              <a:t>Data reduction</a:t>
            </a:r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F6FD6146-E4AF-6844-98DD-7EDEC210DE37}"/>
              </a:ext>
            </a:extLst>
          </p:cNvPr>
          <p:cNvSpPr/>
          <p:nvPr/>
        </p:nvSpPr>
        <p:spPr>
          <a:xfrm>
            <a:off x="6771067" y="2988790"/>
            <a:ext cx="228815" cy="507361"/>
          </a:xfrm>
          <a:prstGeom prst="homePlat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343F042-57E0-4440-8321-58597B3C1F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r="8333" b="47071"/>
          <a:stretch/>
        </p:blipFill>
        <p:spPr>
          <a:xfrm>
            <a:off x="4378766" y="2644984"/>
            <a:ext cx="2374060" cy="1037644"/>
          </a:xfrm>
          <a:prstGeom prst="rect">
            <a:avLst/>
          </a:prstGeom>
        </p:spPr>
      </p:pic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4BDC3FC6-C500-8D4D-9952-9455B0759075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630312" y="3163806"/>
            <a:ext cx="748454" cy="388690"/>
          </a:xfrm>
          <a:prstGeom prst="bentConnector3">
            <a:avLst>
              <a:gd name="adj1" fmla="val 50000"/>
            </a:avLst>
          </a:prstGeom>
          <a:ln w="28575" cap="flat">
            <a:solidFill>
              <a:srgbClr val="00B050"/>
            </a:solidFill>
            <a:miter lim="800000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FDA0335-6264-DA48-A454-49DBB81EF9D1}"/>
              </a:ext>
            </a:extLst>
          </p:cNvPr>
          <p:cNvSpPr txBox="1"/>
          <p:nvPr/>
        </p:nvSpPr>
        <p:spPr>
          <a:xfrm>
            <a:off x="6740003" y="2729469"/>
            <a:ext cx="1745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Laws of physics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F244104-8979-4C48-A16A-3CEEF03C4ACE}"/>
              </a:ext>
            </a:extLst>
          </p:cNvPr>
          <p:cNvSpPr/>
          <p:nvPr/>
        </p:nvSpPr>
        <p:spPr>
          <a:xfrm>
            <a:off x="5751860" y="2644983"/>
            <a:ext cx="570156" cy="225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23F4608-F1C1-6740-95F6-22223474F846}"/>
              </a:ext>
            </a:extLst>
          </p:cNvPr>
          <p:cNvSpPr/>
          <p:nvPr/>
        </p:nvSpPr>
        <p:spPr>
          <a:xfrm>
            <a:off x="4821548" y="2622920"/>
            <a:ext cx="570156" cy="225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4BBF80E-9A0D-594E-9C38-99D970EAE0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786" b="12889"/>
          <a:stretch/>
        </p:blipFill>
        <p:spPr>
          <a:xfrm>
            <a:off x="5201229" y="3689695"/>
            <a:ext cx="784014" cy="575281"/>
          </a:xfrm>
          <a:prstGeom prst="rect">
            <a:avLst/>
          </a:prstGeom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D5ACB47-8905-114C-97E2-B11742989FB6}"/>
              </a:ext>
            </a:extLst>
          </p:cNvPr>
          <p:cNvSpPr/>
          <p:nvPr/>
        </p:nvSpPr>
        <p:spPr>
          <a:xfrm>
            <a:off x="5834486" y="2729390"/>
            <a:ext cx="2638609" cy="10261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7DE6C-82DE-A547-BBD3-8CDA2B3F1709}"/>
              </a:ext>
            </a:extLst>
          </p:cNvPr>
          <p:cNvSpPr txBox="1"/>
          <p:nvPr/>
        </p:nvSpPr>
        <p:spPr>
          <a:xfrm>
            <a:off x="6248708" y="2459148"/>
            <a:ext cx="2795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Reduced order model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5FB1CF7-FCAE-F946-83FE-D81BE105BCB4}"/>
              </a:ext>
            </a:extLst>
          </p:cNvPr>
          <p:cNvCxnSpPr>
            <a:cxnSpLocks/>
          </p:cNvCxnSpPr>
          <p:nvPr/>
        </p:nvCxnSpPr>
        <p:spPr>
          <a:xfrm>
            <a:off x="8490890" y="3109950"/>
            <a:ext cx="489824" cy="0"/>
          </a:xfrm>
          <a:prstGeom prst="straightConnector1">
            <a:avLst/>
          </a:prstGeom>
          <a:ln w="28575">
            <a:solidFill>
              <a:srgbClr val="00905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38D9120-D461-3748-A5BF-36F5545E03DF}"/>
              </a:ext>
            </a:extLst>
          </p:cNvPr>
          <p:cNvGrpSpPr/>
          <p:nvPr/>
        </p:nvGrpSpPr>
        <p:grpSpPr>
          <a:xfrm rot="10962816">
            <a:off x="1479411" y="1609217"/>
            <a:ext cx="2041964" cy="3774856"/>
            <a:chOff x="2321844" y="2160104"/>
            <a:chExt cx="4377130" cy="456757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08D01CC-6B65-934B-B242-BF1B01F390C2}"/>
                </a:ext>
              </a:extLst>
            </p:cNvPr>
            <p:cNvPicPr/>
            <p:nvPr/>
          </p:nvPicPr>
          <p:blipFill rotWithShape="1"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3991" r="7167" b="4220"/>
            <a:stretch/>
          </p:blipFill>
          <p:spPr bwMode="auto">
            <a:xfrm>
              <a:off x="2321844" y="2160104"/>
              <a:ext cx="3615130" cy="3805576"/>
            </a:xfrm>
            <a:prstGeom prst="rect">
              <a:avLst/>
            </a:prstGeom>
            <a:noFill/>
            <a:ln>
              <a:noFill/>
            </a:ln>
            <a:effectLst>
              <a:reflection stA="0" endPos="65000" dist="50800" dir="5400000" sy="-100000" algn="bl" rotWithShape="0"/>
            </a:effectLst>
            <a:scene3d>
              <a:camera prst="orthographicFront">
                <a:rot lat="6600000" lon="8400000" rev="18000000"/>
              </a:camera>
              <a:lightRig rig="threePt" dir="t"/>
            </a:scene3d>
            <a:sp3d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1C647B7-D4AC-DD4E-8268-ECFB30A83BCB}"/>
                </a:ext>
              </a:extLst>
            </p:cNvPr>
            <p:cNvPicPr/>
            <p:nvPr/>
          </p:nvPicPr>
          <p:blipFill rotWithShape="1"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3991" r="7167" b="4220"/>
            <a:stretch/>
          </p:blipFill>
          <p:spPr bwMode="auto">
            <a:xfrm>
              <a:off x="2474244" y="2312504"/>
              <a:ext cx="3615130" cy="3805576"/>
            </a:xfrm>
            <a:prstGeom prst="rect">
              <a:avLst/>
            </a:prstGeom>
            <a:noFill/>
            <a:ln>
              <a:noFill/>
            </a:ln>
            <a:effectLst>
              <a:reflection stA="0" endPos="65000" dist="50800" dir="5400000" sy="-100000" algn="bl" rotWithShape="0"/>
            </a:effectLst>
            <a:scene3d>
              <a:camera prst="orthographicFront">
                <a:rot lat="6600000" lon="8400000" rev="18000000"/>
              </a:camera>
              <a:lightRig rig="threePt" dir="t"/>
            </a:scene3d>
            <a:sp3d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C60FF34-B303-0643-9217-2994FBE89FC4}"/>
                </a:ext>
              </a:extLst>
            </p:cNvPr>
            <p:cNvPicPr/>
            <p:nvPr/>
          </p:nvPicPr>
          <p:blipFill rotWithShape="1"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3991" r="7167" b="4220"/>
            <a:stretch/>
          </p:blipFill>
          <p:spPr bwMode="auto">
            <a:xfrm>
              <a:off x="2626644" y="2464904"/>
              <a:ext cx="3615130" cy="3805576"/>
            </a:xfrm>
            <a:prstGeom prst="rect">
              <a:avLst/>
            </a:prstGeom>
            <a:noFill/>
            <a:ln>
              <a:noFill/>
            </a:ln>
            <a:effectLst>
              <a:reflection stA="0" endPos="65000" dist="50800" dir="5400000" sy="-100000" algn="bl" rotWithShape="0"/>
            </a:effectLst>
            <a:scene3d>
              <a:camera prst="orthographicFront">
                <a:rot lat="6600000" lon="8400000" rev="18000000"/>
              </a:camera>
              <a:lightRig rig="threePt" dir="t"/>
            </a:scene3d>
            <a:sp3d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2CE719B-1F43-2E45-B095-70F52A5A25BF}"/>
                </a:ext>
              </a:extLst>
            </p:cNvPr>
            <p:cNvPicPr/>
            <p:nvPr/>
          </p:nvPicPr>
          <p:blipFill rotWithShape="1"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3991" r="7167" b="4220"/>
            <a:stretch/>
          </p:blipFill>
          <p:spPr bwMode="auto">
            <a:xfrm>
              <a:off x="2779044" y="2617304"/>
              <a:ext cx="3615130" cy="3805576"/>
            </a:xfrm>
            <a:prstGeom prst="rect">
              <a:avLst/>
            </a:prstGeom>
            <a:noFill/>
            <a:ln>
              <a:noFill/>
            </a:ln>
            <a:effectLst>
              <a:reflection stA="0" endPos="65000" dist="50800" dir="5400000" sy="-100000" algn="bl" rotWithShape="0"/>
            </a:effectLst>
            <a:scene3d>
              <a:camera prst="orthographicFront">
                <a:rot lat="6600000" lon="8400000" rev="18000000"/>
              </a:camera>
              <a:lightRig rig="threePt" dir="t"/>
            </a:scene3d>
            <a:sp3d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4EE67F4F-ADE8-B44F-B92D-0438582F1030}"/>
                </a:ext>
              </a:extLst>
            </p:cNvPr>
            <p:cNvPicPr/>
            <p:nvPr/>
          </p:nvPicPr>
          <p:blipFill rotWithShape="1"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3991" r="7167" b="4220"/>
            <a:stretch/>
          </p:blipFill>
          <p:spPr bwMode="auto">
            <a:xfrm>
              <a:off x="2931444" y="2769704"/>
              <a:ext cx="3615130" cy="3805576"/>
            </a:xfrm>
            <a:prstGeom prst="rect">
              <a:avLst/>
            </a:prstGeom>
            <a:noFill/>
            <a:ln>
              <a:noFill/>
            </a:ln>
            <a:effectLst>
              <a:reflection stA="0" endPos="65000" dist="50800" dir="5400000" sy="-100000" algn="bl" rotWithShape="0"/>
            </a:effectLst>
            <a:scene3d>
              <a:camera prst="orthographicFront">
                <a:rot lat="6600000" lon="8400000" rev="18000000"/>
              </a:camera>
              <a:lightRig rig="threePt" dir="t"/>
            </a:scene3d>
            <a:sp3d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4D1CF15-3B6A-144C-9C2E-BA2B6EC4B437}"/>
                </a:ext>
              </a:extLst>
            </p:cNvPr>
            <p:cNvPicPr/>
            <p:nvPr/>
          </p:nvPicPr>
          <p:blipFill rotWithShape="1">
            <a:blip r:embed="rId6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3991" r="7167" b="4220"/>
            <a:stretch/>
          </p:blipFill>
          <p:spPr bwMode="auto">
            <a:xfrm>
              <a:off x="3083844" y="2922104"/>
              <a:ext cx="3615130" cy="3805576"/>
            </a:xfrm>
            <a:prstGeom prst="rect">
              <a:avLst/>
            </a:prstGeom>
            <a:noFill/>
            <a:ln>
              <a:noFill/>
            </a:ln>
            <a:effectLst>
              <a:reflection stA="0" endPos="65000" dist="50800" dir="5400000" sy="-100000" algn="bl" rotWithShape="0"/>
            </a:effectLst>
            <a:scene3d>
              <a:camera prst="orthographicFront">
                <a:rot lat="6600000" lon="8400000" rev="18000000"/>
              </a:camera>
              <a:lightRig rig="threePt" dir="t"/>
            </a:scene3d>
            <a:sp3d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780910-15DD-5643-979B-BC680EC86DEB}"/>
              </a:ext>
            </a:extLst>
          </p:cNvPr>
          <p:cNvGrpSpPr/>
          <p:nvPr/>
        </p:nvGrpSpPr>
        <p:grpSpPr>
          <a:xfrm>
            <a:off x="9071705" y="1705184"/>
            <a:ext cx="2011544" cy="3736705"/>
            <a:chOff x="6425891" y="607332"/>
            <a:chExt cx="3919930" cy="411037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93FE2F1-B6AB-9E47-8149-ABB57D72D7DF}"/>
                </a:ext>
              </a:extLst>
            </p:cNvPr>
            <p:cNvPicPr/>
            <p:nvPr/>
          </p:nvPicPr>
          <p:blipFill rotWithShape="1">
            <a:blip r:embed="rId7">
              <a:alphaModFix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3991" r="7167" b="4220"/>
            <a:stretch/>
          </p:blipFill>
          <p:spPr bwMode="auto">
            <a:xfrm rot="10962816">
              <a:off x="6730691" y="912132"/>
              <a:ext cx="3615130" cy="3805576"/>
            </a:xfrm>
            <a:prstGeom prst="rect">
              <a:avLst/>
            </a:prstGeom>
            <a:noFill/>
            <a:ln>
              <a:noFill/>
            </a:ln>
            <a:effectLst>
              <a:reflection stA="0" endPos="65000" dist="50800" dir="5400000" sy="-100000" algn="bl" rotWithShape="0"/>
            </a:effectLst>
            <a:scene3d>
              <a:camera prst="orthographicFront">
                <a:rot lat="6600000" lon="8400000" rev="18000000"/>
              </a:camera>
              <a:lightRig rig="threePt" dir="t"/>
            </a:scene3d>
            <a:sp3d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DFA827A-597C-8A46-A88B-F6C01B517EEF}"/>
                </a:ext>
              </a:extLst>
            </p:cNvPr>
            <p:cNvPicPr/>
            <p:nvPr/>
          </p:nvPicPr>
          <p:blipFill rotWithShape="1">
            <a:blip r:embed="rId7">
              <a:alphaModFix amt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3991" r="7167" b="4220"/>
            <a:stretch/>
          </p:blipFill>
          <p:spPr bwMode="auto">
            <a:xfrm rot="10962816">
              <a:off x="6578291" y="759732"/>
              <a:ext cx="3615130" cy="3805576"/>
            </a:xfrm>
            <a:prstGeom prst="rect">
              <a:avLst/>
            </a:prstGeom>
            <a:noFill/>
            <a:ln>
              <a:noFill/>
            </a:ln>
            <a:effectLst>
              <a:reflection stA="0" endPos="65000" dist="50800" dir="5400000" sy="-100000" algn="bl" rotWithShape="0"/>
            </a:effectLst>
            <a:scene3d>
              <a:camera prst="orthographicFront">
                <a:rot lat="6600000" lon="8400000" rev="18000000"/>
              </a:camera>
              <a:lightRig rig="threePt" dir="t"/>
            </a:scene3d>
            <a:sp3d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23F9C61-EA53-694A-86EA-FC8954B5CA4C}"/>
                </a:ext>
              </a:extLst>
            </p:cNvPr>
            <p:cNvPicPr/>
            <p:nvPr/>
          </p:nvPicPr>
          <p:blipFill rotWithShape="1">
            <a:blip r:embed="rId7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encilGrayscale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3991" r="7167" b="4220"/>
            <a:stretch/>
          </p:blipFill>
          <p:spPr bwMode="auto">
            <a:xfrm rot="10962816">
              <a:off x="6425891" y="607332"/>
              <a:ext cx="3615130" cy="3805576"/>
            </a:xfrm>
            <a:prstGeom prst="rect">
              <a:avLst/>
            </a:prstGeom>
            <a:noFill/>
            <a:ln>
              <a:noFill/>
            </a:ln>
            <a:effectLst>
              <a:reflection stA="0" endPos="65000" dist="50800" dir="5400000" sy="-100000" algn="bl" rotWithShape="0"/>
            </a:effectLst>
            <a:scene3d>
              <a:camera prst="orthographicFront">
                <a:rot lat="6600000" lon="8400000" rev="18000000"/>
              </a:camera>
              <a:lightRig rig="threePt" dir="t"/>
            </a:scene3d>
            <a:sp3d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F1A191B-E6A5-DE43-9F49-417CC675BD3B}"/>
              </a:ext>
            </a:extLst>
          </p:cNvPr>
          <p:cNvSpPr/>
          <p:nvPr/>
        </p:nvSpPr>
        <p:spPr>
          <a:xfrm>
            <a:off x="3889949" y="2526289"/>
            <a:ext cx="2813611" cy="2623883"/>
          </a:xfrm>
          <a:prstGeom prst="roundRect">
            <a:avLst>
              <a:gd name="adj" fmla="val 350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DA4140-ED17-A149-958C-C72B82E4F190}"/>
              </a:ext>
            </a:extLst>
          </p:cNvPr>
          <p:cNvSpPr txBox="1"/>
          <p:nvPr/>
        </p:nvSpPr>
        <p:spPr>
          <a:xfrm>
            <a:off x="4242142" y="4219216"/>
            <a:ext cx="250623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physics constraints: 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energy conservation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symmetry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6AE730-35E8-D54F-B168-BDC78C7B99C5}"/>
              </a:ext>
            </a:extLst>
          </p:cNvPr>
          <p:cNvSpPr txBox="1"/>
          <p:nvPr/>
        </p:nvSpPr>
        <p:spPr>
          <a:xfrm>
            <a:off x="7104578" y="4199643"/>
            <a:ext cx="316441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Speed-up of 100x or higher</a:t>
            </a:r>
          </a:p>
          <a:p>
            <a:pPr algn="ctr"/>
            <a:r>
              <a:rPr lang="en-US" sz="1600" b="1" dirty="0">
                <a:solidFill>
                  <a:srgbClr val="7030A0"/>
                </a:solidFill>
              </a:rPr>
              <a:t>Relative error of less than 1%</a:t>
            </a: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66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36</Words>
  <Application>Microsoft Macintosh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Choi, Youngsoo</dc:creator>
  <cp:lastModifiedBy>Choi, Youngsoo</cp:lastModifiedBy>
  <cp:revision>32</cp:revision>
  <dcterms:created xsi:type="dcterms:W3CDTF">2021-04-12T19:40:10Z</dcterms:created>
  <dcterms:modified xsi:type="dcterms:W3CDTF">2021-04-27T18:39:39Z</dcterms:modified>
</cp:coreProperties>
</file>