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67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E93-9BB2-40E0-8369-F9D2ECE13C3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0287-8CFB-4BA8-95D2-32807E67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6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E93-9BB2-40E0-8369-F9D2ECE13C3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0287-8CFB-4BA8-95D2-32807E67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7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E93-9BB2-40E0-8369-F9D2ECE13C3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0287-8CFB-4BA8-95D2-32807E67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4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E93-9BB2-40E0-8369-F9D2ECE13C3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0287-8CFB-4BA8-95D2-32807E67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5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E93-9BB2-40E0-8369-F9D2ECE13C3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0287-8CFB-4BA8-95D2-32807E67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E93-9BB2-40E0-8369-F9D2ECE13C3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0287-8CFB-4BA8-95D2-32807E67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4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E93-9BB2-40E0-8369-F9D2ECE13C3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0287-8CFB-4BA8-95D2-32807E67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5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E93-9BB2-40E0-8369-F9D2ECE13C3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0287-8CFB-4BA8-95D2-32807E67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3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E93-9BB2-40E0-8369-F9D2ECE13C3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0287-8CFB-4BA8-95D2-32807E67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3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E93-9BB2-40E0-8369-F9D2ECE13C3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0287-8CFB-4BA8-95D2-32807E67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1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E93-9BB2-40E0-8369-F9D2ECE13C3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0287-8CFB-4BA8-95D2-32807E67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2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2DE93-9BB2-40E0-8369-F9D2ECE13C3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30287-8CFB-4BA8-95D2-32807E67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4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rocess 10"/>
          <p:cNvSpPr/>
          <p:nvPr/>
        </p:nvSpPr>
        <p:spPr>
          <a:xfrm>
            <a:off x="6629400" y="228600"/>
            <a:ext cx="1066800" cy="6858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/>
              <a:t>mpx.h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6629400" y="381000"/>
            <a:ext cx="1066800" cy="533400"/>
          </a:xfrm>
          <a:prstGeom prst="rect">
            <a:avLst/>
          </a:prstGeom>
          <a:noFill/>
        </p:spPr>
        <p:txBody>
          <a:bodyPr wrap="square" tIns="0" rIns="0" bIns="0" rtlCol="0">
            <a:noAutofit/>
          </a:bodyPr>
          <a:lstStyle/>
          <a:p>
            <a:r>
              <a:rPr lang="en-US" sz="1000" dirty="0"/>
              <a:t>MPX_VAR</a:t>
            </a:r>
          </a:p>
          <a:p>
            <a:r>
              <a:rPr lang="en-US" sz="1000" dirty="0" err="1"/>
              <a:t>mpx_t</a:t>
            </a:r>
            <a:endParaRPr lang="en-US" sz="1000" dirty="0"/>
          </a:p>
          <a:p>
            <a:r>
              <a:rPr lang="en-US" sz="1000" dirty="0" err="1"/>
              <a:t>mpx</a:t>
            </a:r>
            <a:r>
              <a:rPr lang="en-US" sz="1000" dirty="0"/>
              <a:t>_*()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5334000" y="1066800"/>
            <a:ext cx="1066800" cy="2286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/>
              <a:t>uenv.c</a:t>
            </a:r>
            <a:endParaRPr lang="en-US" sz="1000" dirty="0"/>
          </a:p>
        </p:txBody>
      </p:sp>
      <p:sp>
        <p:nvSpPr>
          <p:cNvPr id="14" name="Flowchart: Process 13"/>
          <p:cNvSpPr/>
          <p:nvPr/>
        </p:nvSpPr>
        <p:spPr>
          <a:xfrm>
            <a:off x="5334000" y="228600"/>
            <a:ext cx="1066800" cy="83819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/>
              <a:t>uenv.h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0" y="381000"/>
            <a:ext cx="1066800" cy="685799"/>
          </a:xfrm>
          <a:prstGeom prst="rect">
            <a:avLst/>
          </a:prstGeom>
          <a:noFill/>
        </p:spPr>
        <p:txBody>
          <a:bodyPr wrap="square" tIns="0" rIns="0" bIns="0" rtlCol="0">
            <a:noAutofit/>
          </a:bodyPr>
          <a:lstStyle/>
          <a:p>
            <a:r>
              <a:rPr lang="en-US" sz="1000" dirty="0"/>
              <a:t>MAX_*SIZE</a:t>
            </a:r>
          </a:p>
          <a:p>
            <a:r>
              <a:rPr lang="en-US" sz="1000" dirty="0"/>
              <a:t>variables</a:t>
            </a:r>
          </a:p>
          <a:p>
            <a:r>
              <a:rPr lang="en-US" sz="1000" dirty="0" err="1"/>
              <a:t>init_uenv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set_uenv</a:t>
            </a:r>
            <a:r>
              <a:rPr lang="en-US" sz="1000" dirty="0"/>
              <a:t>()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1447800" y="2353235"/>
            <a:ext cx="1066800" cy="35814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/>
              <a:t>ubnd.h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1447800" y="2505635"/>
            <a:ext cx="1066800" cy="3429000"/>
          </a:xfrm>
          <a:prstGeom prst="rect">
            <a:avLst/>
          </a:prstGeom>
          <a:noFill/>
        </p:spPr>
        <p:txBody>
          <a:bodyPr wrap="square" tIns="0" rIns="0" bIns="0" rtlCol="0">
            <a:noAutofit/>
          </a:bodyPr>
          <a:lstStyle/>
          <a:p>
            <a:r>
              <a:rPr lang="en-US" sz="1000" dirty="0" err="1"/>
              <a:t>ltuQ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gtuQ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nequQ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nnequQ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sameuQ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spanszerouQ</a:t>
            </a:r>
            <a:r>
              <a:rPr lang="en-US" sz="1000" dirty="0"/>
              <a:t>()</a:t>
            </a:r>
          </a:p>
          <a:p>
            <a:r>
              <a:rPr lang="en-US" sz="1000" dirty="0" err="1">
                <a:solidFill>
                  <a:srgbClr val="FF0000"/>
                </a:solidFill>
              </a:rPr>
              <a:t>intersectuQ</a:t>
            </a:r>
            <a:r>
              <a:rPr lang="en-US" sz="1000" dirty="0">
                <a:solidFill>
                  <a:srgbClr val="FF0000"/>
                </a:solidFill>
              </a:rPr>
              <a:t>()</a:t>
            </a:r>
          </a:p>
          <a:p>
            <a:r>
              <a:rPr lang="en-US" sz="1000" dirty="0" err="1"/>
              <a:t>plusu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minusu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timesu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divideu</a:t>
            </a:r>
            <a:r>
              <a:rPr lang="en-US" sz="1000" dirty="0"/>
              <a:t>()</a:t>
            </a:r>
          </a:p>
          <a:p>
            <a:r>
              <a:rPr lang="en-US" sz="1000" dirty="0" err="1">
                <a:solidFill>
                  <a:srgbClr val="FF0000"/>
                </a:solidFill>
              </a:rPr>
              <a:t>powu</a:t>
            </a:r>
            <a:r>
              <a:rPr lang="en-US" sz="1000" dirty="0">
                <a:solidFill>
                  <a:srgbClr val="FF0000"/>
                </a:solidFill>
              </a:rPr>
              <a:t>()</a:t>
            </a:r>
          </a:p>
          <a:p>
            <a:r>
              <a:rPr lang="en-US" sz="1000" dirty="0" err="1"/>
              <a:t>squareu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sqrtu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negateu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absu</a:t>
            </a:r>
            <a:r>
              <a:rPr lang="en-US" sz="1000" dirty="0"/>
              <a:t>()</a:t>
            </a:r>
          </a:p>
          <a:p>
            <a:r>
              <a:rPr lang="en-US" sz="1000" dirty="0" err="1">
                <a:solidFill>
                  <a:srgbClr val="FF0000"/>
                </a:solidFill>
              </a:rPr>
              <a:t>expu</a:t>
            </a:r>
            <a:r>
              <a:rPr lang="en-US" sz="1000" dirty="0">
                <a:solidFill>
                  <a:srgbClr val="FF0000"/>
                </a:solidFill>
              </a:rPr>
              <a:t>()</a:t>
            </a:r>
          </a:p>
          <a:p>
            <a:r>
              <a:rPr lang="en-US" sz="1000" dirty="0" err="1">
                <a:solidFill>
                  <a:srgbClr val="FF0000"/>
                </a:solidFill>
              </a:rPr>
              <a:t>logu</a:t>
            </a:r>
            <a:r>
              <a:rPr lang="en-US" sz="1000" dirty="0">
                <a:solidFill>
                  <a:srgbClr val="FF0000"/>
                </a:solidFill>
              </a:rPr>
              <a:t>()</a:t>
            </a:r>
          </a:p>
          <a:p>
            <a:r>
              <a:rPr lang="en-US" sz="1000" dirty="0" err="1">
                <a:solidFill>
                  <a:srgbClr val="FF0000"/>
                </a:solidFill>
              </a:rPr>
              <a:t>cosu</a:t>
            </a:r>
            <a:r>
              <a:rPr lang="en-US" sz="1000" dirty="0">
                <a:solidFill>
                  <a:srgbClr val="FF0000"/>
                </a:solidFill>
              </a:rPr>
              <a:t>()</a:t>
            </a:r>
          </a:p>
          <a:p>
            <a:r>
              <a:rPr lang="en-US" sz="1000" dirty="0" err="1">
                <a:solidFill>
                  <a:srgbClr val="FF0000"/>
                </a:solidFill>
              </a:rPr>
              <a:t>sinu</a:t>
            </a:r>
            <a:r>
              <a:rPr lang="en-US" sz="1000" dirty="0">
                <a:solidFill>
                  <a:srgbClr val="FF0000"/>
                </a:solidFill>
              </a:rPr>
              <a:t>()</a:t>
            </a:r>
          </a:p>
          <a:p>
            <a:r>
              <a:rPr lang="en-US" sz="1000" dirty="0" err="1">
                <a:solidFill>
                  <a:srgbClr val="FF0000"/>
                </a:solidFill>
              </a:rPr>
              <a:t>tanu</a:t>
            </a:r>
            <a:r>
              <a:rPr lang="en-US" sz="1000" dirty="0">
                <a:solidFill>
                  <a:srgbClr val="FF0000"/>
                </a:solidFill>
              </a:rPr>
              <a:t>()</a:t>
            </a:r>
          </a:p>
          <a:p>
            <a:r>
              <a:rPr lang="en-US" sz="1000" dirty="0" err="1">
                <a:solidFill>
                  <a:srgbClr val="FF0000"/>
                </a:solidFill>
              </a:rPr>
              <a:t>cotu</a:t>
            </a:r>
            <a:r>
              <a:rPr lang="en-US" sz="10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1447800" y="5943600"/>
            <a:ext cx="1066800" cy="2286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/>
              <a:t>ubnd.c</a:t>
            </a:r>
            <a:endParaRPr lang="en-US" sz="1000" dirty="0"/>
          </a:p>
        </p:txBody>
      </p:sp>
      <p:sp>
        <p:nvSpPr>
          <p:cNvPr id="21" name="Flowchart: Process 20"/>
          <p:cNvSpPr/>
          <p:nvPr/>
        </p:nvSpPr>
        <p:spPr>
          <a:xfrm>
            <a:off x="2743200" y="228600"/>
            <a:ext cx="1066800" cy="1143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/>
              <a:t>ulayer.h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2743200" y="381000"/>
            <a:ext cx="1066800" cy="990600"/>
          </a:xfrm>
          <a:prstGeom prst="rect">
            <a:avLst/>
          </a:prstGeom>
          <a:noFill/>
        </p:spPr>
        <p:txBody>
          <a:bodyPr wrap="square" tIns="0" rIns="0" bIns="0" rtlCol="0">
            <a:noAutofit/>
          </a:bodyPr>
          <a:lstStyle/>
          <a:p>
            <a:r>
              <a:rPr lang="en-US" sz="1000" dirty="0" err="1"/>
              <a:t>unum_t</a:t>
            </a:r>
            <a:endParaRPr lang="en-US" sz="1000" dirty="0"/>
          </a:p>
          <a:p>
            <a:r>
              <a:rPr lang="en-US" sz="1000" dirty="0" err="1"/>
              <a:t>ubnd_t</a:t>
            </a:r>
            <a:endParaRPr lang="en-US" sz="1000" dirty="0"/>
          </a:p>
          <a:p>
            <a:r>
              <a:rPr lang="en-US" sz="1000" dirty="0" err="1"/>
              <a:t>unum_init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ubnd_init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unum_clear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ubnd_clear</a:t>
            </a:r>
            <a:r>
              <a:rPr lang="en-US" sz="1000" dirty="0"/>
              <a:t>()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4020671" y="228599"/>
            <a:ext cx="1066800" cy="114300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/>
              <a:t>glayer.h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020671" y="381000"/>
            <a:ext cx="1066800" cy="990600"/>
          </a:xfrm>
          <a:prstGeom prst="rect">
            <a:avLst/>
          </a:prstGeom>
          <a:noFill/>
        </p:spPr>
        <p:txBody>
          <a:bodyPr wrap="square" tIns="0" rIns="0" bIns="0" rtlCol="0">
            <a:noAutofit/>
          </a:bodyPr>
          <a:lstStyle/>
          <a:p>
            <a:r>
              <a:rPr lang="en-US" sz="1000" dirty="0" err="1"/>
              <a:t>gnum_t</a:t>
            </a:r>
            <a:endParaRPr lang="en-US" sz="1000" dirty="0"/>
          </a:p>
          <a:p>
            <a:r>
              <a:rPr lang="en-US" sz="1000" dirty="0" err="1"/>
              <a:t>gbnd_t</a:t>
            </a:r>
            <a:endParaRPr lang="en-US" sz="1000" dirty="0"/>
          </a:p>
          <a:p>
            <a:r>
              <a:rPr lang="en-US" sz="1000" dirty="0" err="1"/>
              <a:t>gnum_init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gbnd_init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gnum_clear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gbnd_clear</a:t>
            </a:r>
            <a:r>
              <a:rPr lang="en-US" sz="1000" dirty="0"/>
              <a:t>()</a:t>
            </a:r>
          </a:p>
        </p:txBody>
      </p:sp>
      <p:sp>
        <p:nvSpPr>
          <p:cNvPr id="25" name="Flowchart: Process 24"/>
          <p:cNvSpPr/>
          <p:nvPr/>
        </p:nvSpPr>
        <p:spPr>
          <a:xfrm>
            <a:off x="5334000" y="2353235"/>
            <a:ext cx="1066800" cy="35814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/>
              <a:t>gbnd.h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334000" y="2505635"/>
            <a:ext cx="1066800" cy="3429000"/>
          </a:xfrm>
          <a:prstGeom prst="rect">
            <a:avLst/>
          </a:prstGeom>
          <a:noFill/>
        </p:spPr>
        <p:txBody>
          <a:bodyPr wrap="square" tIns="0" rIns="0" bIns="0" rtlCol="0">
            <a:noAutofit/>
          </a:bodyPr>
          <a:lstStyle/>
          <a:p>
            <a:r>
              <a:rPr lang="en-US" sz="1000" dirty="0" err="1"/>
              <a:t>ltgQ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gtgQ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neqgQ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nneqgQ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samegQ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spanszerogQ</a:t>
            </a:r>
            <a:r>
              <a:rPr lang="en-US" sz="1000" dirty="0"/>
              <a:t>()</a:t>
            </a:r>
          </a:p>
          <a:p>
            <a:r>
              <a:rPr lang="en-US" sz="1000" dirty="0" err="1">
                <a:solidFill>
                  <a:srgbClr val="FF0000"/>
                </a:solidFill>
              </a:rPr>
              <a:t>intersectgQ</a:t>
            </a:r>
            <a:r>
              <a:rPr lang="en-US" sz="1000" dirty="0">
                <a:solidFill>
                  <a:srgbClr val="FF0000"/>
                </a:solidFill>
              </a:rPr>
              <a:t>()</a:t>
            </a:r>
          </a:p>
          <a:p>
            <a:r>
              <a:rPr lang="en-US" sz="1000" dirty="0" err="1"/>
              <a:t>plusg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minusg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timesg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divideg</a:t>
            </a:r>
            <a:r>
              <a:rPr lang="en-US" sz="1000" dirty="0"/>
              <a:t>()</a:t>
            </a:r>
          </a:p>
          <a:p>
            <a:r>
              <a:rPr lang="en-US" sz="1000" dirty="0" err="1">
                <a:solidFill>
                  <a:srgbClr val="FF0000"/>
                </a:solidFill>
              </a:rPr>
              <a:t>powg</a:t>
            </a:r>
            <a:r>
              <a:rPr lang="en-US" sz="1000" dirty="0">
                <a:solidFill>
                  <a:srgbClr val="FF0000"/>
                </a:solidFill>
              </a:rPr>
              <a:t>()</a:t>
            </a:r>
          </a:p>
          <a:p>
            <a:r>
              <a:rPr lang="en-US" sz="1000" dirty="0" err="1"/>
              <a:t>squareg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sqrtg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negateg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absg</a:t>
            </a:r>
            <a:r>
              <a:rPr lang="en-US" sz="1000" dirty="0"/>
              <a:t>()</a:t>
            </a:r>
          </a:p>
          <a:p>
            <a:r>
              <a:rPr lang="en-US" sz="1000" dirty="0" err="1">
                <a:solidFill>
                  <a:srgbClr val="FF0000"/>
                </a:solidFill>
              </a:rPr>
              <a:t>expg</a:t>
            </a:r>
            <a:r>
              <a:rPr lang="en-US" sz="1000" dirty="0">
                <a:solidFill>
                  <a:srgbClr val="FF0000"/>
                </a:solidFill>
              </a:rPr>
              <a:t>()</a:t>
            </a:r>
          </a:p>
          <a:p>
            <a:r>
              <a:rPr lang="en-US" sz="1000" dirty="0" err="1">
                <a:solidFill>
                  <a:srgbClr val="FF0000"/>
                </a:solidFill>
              </a:rPr>
              <a:t>logg</a:t>
            </a:r>
            <a:r>
              <a:rPr lang="en-US" sz="1000" dirty="0">
                <a:solidFill>
                  <a:srgbClr val="FF0000"/>
                </a:solidFill>
              </a:rPr>
              <a:t>()</a:t>
            </a:r>
          </a:p>
          <a:p>
            <a:r>
              <a:rPr lang="en-US" sz="1000" dirty="0" err="1">
                <a:solidFill>
                  <a:srgbClr val="FF0000"/>
                </a:solidFill>
              </a:rPr>
              <a:t>cosg</a:t>
            </a:r>
            <a:r>
              <a:rPr lang="en-US" sz="1000" dirty="0">
                <a:solidFill>
                  <a:srgbClr val="FF0000"/>
                </a:solidFill>
              </a:rPr>
              <a:t>()</a:t>
            </a:r>
          </a:p>
          <a:p>
            <a:r>
              <a:rPr lang="en-US" sz="1000" dirty="0">
                <a:solidFill>
                  <a:srgbClr val="FF0000"/>
                </a:solidFill>
              </a:rPr>
              <a:t>sing()</a:t>
            </a:r>
          </a:p>
          <a:p>
            <a:r>
              <a:rPr lang="en-US" sz="1000" dirty="0">
                <a:solidFill>
                  <a:srgbClr val="FF0000"/>
                </a:solidFill>
              </a:rPr>
              <a:t>tang()</a:t>
            </a:r>
          </a:p>
          <a:p>
            <a:r>
              <a:rPr lang="en-US" sz="1000" dirty="0" err="1">
                <a:solidFill>
                  <a:srgbClr val="FF0000"/>
                </a:solidFill>
              </a:rPr>
              <a:t>cotg</a:t>
            </a:r>
            <a:r>
              <a:rPr lang="en-US" sz="10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7" name="Flowchart: Alternate Process 26"/>
          <p:cNvSpPr/>
          <p:nvPr/>
        </p:nvSpPr>
        <p:spPr>
          <a:xfrm>
            <a:off x="5334000" y="5943600"/>
            <a:ext cx="1066800" cy="2286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/>
              <a:t>gbnd.c</a:t>
            </a:r>
            <a:endParaRPr lang="en-US" sz="1000" dirty="0"/>
          </a:p>
        </p:txBody>
      </p:sp>
      <p:sp>
        <p:nvSpPr>
          <p:cNvPr id="28" name="Flowchart: Process 27"/>
          <p:cNvSpPr/>
          <p:nvPr/>
        </p:nvSpPr>
        <p:spPr>
          <a:xfrm>
            <a:off x="152400" y="228600"/>
            <a:ext cx="1066800" cy="5334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/>
              <a:t>unum.h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52400" y="381000"/>
            <a:ext cx="1066800" cy="5181600"/>
          </a:xfrm>
          <a:prstGeom prst="rect">
            <a:avLst/>
          </a:prstGeom>
          <a:noFill/>
        </p:spPr>
        <p:txBody>
          <a:bodyPr wrap="square" tIns="0" rIns="0" bIns="0" rtlCol="0">
            <a:noAutofit/>
          </a:bodyPr>
          <a:lstStyle/>
          <a:p>
            <a:r>
              <a:rPr lang="en-US" sz="1000" dirty="0"/>
              <a:t>unum</a:t>
            </a:r>
          </a:p>
          <a:p>
            <a:r>
              <a:rPr lang="en-US" sz="1000" dirty="0" err="1"/>
              <a:t>ubnd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 err="1"/>
              <a:t>unum_set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unum_set_ui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unum_set_si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unum_set_d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unum_set_str</a:t>
            </a:r>
            <a:r>
              <a:rPr lang="en-US" sz="1000" dirty="0"/>
              <a:t>()</a:t>
            </a:r>
          </a:p>
          <a:p>
            <a:endParaRPr lang="en-US" sz="1000" dirty="0"/>
          </a:p>
          <a:p>
            <a:r>
              <a:rPr lang="en-US" sz="1000" dirty="0" err="1"/>
              <a:t>unum_get_si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unum_get_d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unum_get_str</a:t>
            </a:r>
            <a:r>
              <a:rPr lang="en-US" sz="1000" dirty="0"/>
              <a:t>()</a:t>
            </a:r>
          </a:p>
          <a:p>
            <a:endParaRPr lang="en-US" sz="1000" dirty="0"/>
          </a:p>
          <a:p>
            <a:r>
              <a:rPr lang="en-US" sz="1000" dirty="0" err="1"/>
              <a:t>unum_nbits</a:t>
            </a:r>
            <a:r>
              <a:rPr lang="en-US" sz="1000" dirty="0"/>
              <a:t>()</a:t>
            </a:r>
          </a:p>
          <a:p>
            <a:endParaRPr lang="en-US" sz="1000" dirty="0"/>
          </a:p>
          <a:p>
            <a:r>
              <a:rPr lang="en-US" sz="1000" dirty="0" err="1"/>
              <a:t>unum_cmp</a:t>
            </a:r>
            <a:r>
              <a:rPr lang="en-US" sz="1000" dirty="0"/>
              <a:t>()</a:t>
            </a:r>
          </a:p>
          <a:p>
            <a:endParaRPr lang="en-US" sz="1000" dirty="0"/>
          </a:p>
          <a:p>
            <a:r>
              <a:rPr lang="en-US" sz="1000" dirty="0" err="1"/>
              <a:t>unum_add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unum_sub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unum_mul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unum_div</a:t>
            </a:r>
            <a:r>
              <a:rPr lang="en-US" sz="1000" dirty="0"/>
              <a:t>()</a:t>
            </a:r>
          </a:p>
          <a:p>
            <a:endParaRPr lang="en-US" sz="1000" dirty="0"/>
          </a:p>
          <a:p>
            <a:r>
              <a:rPr lang="en-US" sz="1000" dirty="0" err="1">
                <a:solidFill>
                  <a:srgbClr val="FF0000"/>
                </a:solidFill>
              </a:rPr>
              <a:t>unum_pow</a:t>
            </a:r>
            <a:r>
              <a:rPr lang="en-US" sz="1000" dirty="0">
                <a:solidFill>
                  <a:srgbClr val="FF0000"/>
                </a:solidFill>
              </a:rPr>
              <a:t>()</a:t>
            </a:r>
          </a:p>
          <a:p>
            <a:r>
              <a:rPr lang="en-US" sz="1000" dirty="0" err="1"/>
              <a:t>unum_sq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unum_sqrt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unum_neg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unum_abs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unum_guess</a:t>
            </a:r>
            <a:r>
              <a:rPr lang="en-US" sz="1000" dirty="0"/>
              <a:t>()</a:t>
            </a:r>
          </a:p>
          <a:p>
            <a:endParaRPr lang="en-US" sz="1000" dirty="0"/>
          </a:p>
          <a:p>
            <a:r>
              <a:rPr lang="en-US" sz="1000" dirty="0">
                <a:solidFill>
                  <a:srgbClr val="FF0000"/>
                </a:solidFill>
              </a:rPr>
              <a:t>Transcendental</a:t>
            </a:r>
          </a:p>
          <a:p>
            <a:r>
              <a:rPr lang="en-US" sz="1000" dirty="0">
                <a:solidFill>
                  <a:srgbClr val="FF0000"/>
                </a:solidFill>
              </a:rPr>
              <a:t>Fused</a:t>
            </a:r>
          </a:p>
          <a:p>
            <a:r>
              <a:rPr lang="en-US" sz="1000" dirty="0" err="1">
                <a:solidFill>
                  <a:srgbClr val="FF0000"/>
                </a:solidFill>
              </a:rPr>
              <a:t>ComplexFFT</a:t>
            </a:r>
            <a:endParaRPr lang="en-US" sz="1000" dirty="0">
              <a:solidFill>
                <a:srgbClr val="FF0000"/>
              </a:solidFill>
            </a:endParaRPr>
          </a:p>
          <a:p>
            <a:endParaRPr lang="en-US" sz="1000" dirty="0"/>
          </a:p>
          <a:p>
            <a:r>
              <a:rPr lang="en-US" sz="1000" dirty="0" err="1"/>
              <a:t>ubnd</a:t>
            </a:r>
            <a:r>
              <a:rPr lang="en-US" sz="1000" dirty="0"/>
              <a:t>_*()</a:t>
            </a:r>
          </a:p>
        </p:txBody>
      </p:sp>
      <p:sp>
        <p:nvSpPr>
          <p:cNvPr id="30" name="Flowchart: Alternate Process 29"/>
          <p:cNvSpPr/>
          <p:nvPr/>
        </p:nvSpPr>
        <p:spPr>
          <a:xfrm>
            <a:off x="152400" y="5562600"/>
            <a:ext cx="1066800" cy="2286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/>
              <a:t>unum.c</a:t>
            </a:r>
            <a:endParaRPr lang="en-US" sz="1000" dirty="0"/>
          </a:p>
        </p:txBody>
      </p:sp>
      <p:sp>
        <p:nvSpPr>
          <p:cNvPr id="31" name="Flowchart: Alternate Process 30"/>
          <p:cNvSpPr/>
          <p:nvPr/>
        </p:nvSpPr>
        <p:spPr>
          <a:xfrm>
            <a:off x="2743200" y="1371600"/>
            <a:ext cx="1066800" cy="2286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/>
              <a:t>ulayer.c</a:t>
            </a:r>
            <a:endParaRPr lang="en-US" sz="1000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4020671" y="1371600"/>
            <a:ext cx="1066800" cy="2286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/>
              <a:t>glayer.c</a:t>
            </a:r>
            <a:endParaRPr lang="en-US" sz="1000" dirty="0"/>
          </a:p>
        </p:txBody>
      </p:sp>
      <p:sp>
        <p:nvSpPr>
          <p:cNvPr id="33" name="Flowchart: Process 32"/>
          <p:cNvSpPr/>
          <p:nvPr/>
        </p:nvSpPr>
        <p:spPr>
          <a:xfrm>
            <a:off x="2743200" y="2353235"/>
            <a:ext cx="1066800" cy="35814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/>
              <a:t>conv.h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743200" y="2505635"/>
            <a:ext cx="1066800" cy="3429000"/>
          </a:xfrm>
          <a:prstGeom prst="rect">
            <a:avLst/>
          </a:prstGeom>
          <a:noFill/>
        </p:spPr>
        <p:txBody>
          <a:bodyPr wrap="square" tIns="0" rIns="0" bIns="0" rtlCol="0">
            <a:noAutofit/>
          </a:bodyPr>
          <a:lstStyle/>
          <a:p>
            <a:r>
              <a:rPr lang="en-US" sz="1000" dirty="0"/>
              <a:t>*2g() – </a:t>
            </a:r>
            <a:r>
              <a:rPr lang="en-US" sz="1000" dirty="0" err="1"/>
              <a:t>si,ui,d,f</a:t>
            </a:r>
            <a:endParaRPr lang="en-US" sz="1000" dirty="0"/>
          </a:p>
          <a:p>
            <a:r>
              <a:rPr lang="en-US" sz="1000" dirty="0"/>
              <a:t>g2*()</a:t>
            </a:r>
          </a:p>
          <a:p>
            <a:endParaRPr lang="en-US" sz="1000" dirty="0"/>
          </a:p>
          <a:p>
            <a:r>
              <a:rPr lang="en-US" sz="1000" dirty="0"/>
              <a:t>*2un() – </a:t>
            </a:r>
            <a:r>
              <a:rPr lang="en-US" sz="1000" dirty="0" err="1"/>
              <a:t>si,ui,d</a:t>
            </a:r>
            <a:endParaRPr lang="en-US" sz="1000" dirty="0"/>
          </a:p>
          <a:p>
            <a:r>
              <a:rPr lang="en-US" sz="1000" dirty="0"/>
              <a:t>un2*()</a:t>
            </a:r>
          </a:p>
          <a:p>
            <a:endParaRPr lang="en-US" sz="1000" dirty="0"/>
          </a:p>
          <a:p>
            <a:r>
              <a:rPr lang="en-US" sz="1000" dirty="0"/>
              <a:t>*2ub() – </a:t>
            </a:r>
            <a:r>
              <a:rPr lang="en-US" sz="1000" dirty="0" err="1"/>
              <a:t>si,ui,d</a:t>
            </a:r>
            <a:endParaRPr lang="en-US" sz="1000" dirty="0"/>
          </a:p>
          <a:p>
            <a:r>
              <a:rPr lang="en-US" sz="1000" dirty="0"/>
              <a:t>ub2*()</a:t>
            </a:r>
          </a:p>
          <a:p>
            <a:endParaRPr lang="en-US" sz="1000" dirty="0"/>
          </a:p>
          <a:p>
            <a:r>
              <a:rPr lang="en-US" sz="1000" dirty="0"/>
              <a:t>u2f()</a:t>
            </a:r>
          </a:p>
          <a:p>
            <a:r>
              <a:rPr lang="en-US" sz="1000" dirty="0"/>
              <a:t>f2u()</a:t>
            </a:r>
          </a:p>
          <a:p>
            <a:endParaRPr lang="en-US" sz="1000" dirty="0"/>
          </a:p>
          <a:p>
            <a:r>
              <a:rPr lang="en-US" sz="1000" dirty="0"/>
              <a:t>unum2g()</a:t>
            </a:r>
          </a:p>
          <a:p>
            <a:r>
              <a:rPr lang="en-US" sz="1000" dirty="0"/>
              <a:t>ubnd2g()</a:t>
            </a:r>
          </a:p>
          <a:p>
            <a:r>
              <a:rPr lang="en-US" sz="1000" dirty="0"/>
              <a:t>u2g()</a:t>
            </a:r>
          </a:p>
          <a:p>
            <a:r>
              <a:rPr lang="en-US" sz="1000" dirty="0"/>
              <a:t>g2u()</a:t>
            </a:r>
          </a:p>
          <a:p>
            <a:endParaRPr lang="en-US" sz="1000" dirty="0"/>
          </a:p>
          <a:p>
            <a:r>
              <a:rPr lang="en-US" sz="1000" dirty="0"/>
              <a:t>unify()</a:t>
            </a:r>
          </a:p>
          <a:p>
            <a:r>
              <a:rPr lang="en-US" sz="1000" dirty="0" err="1">
                <a:solidFill>
                  <a:srgbClr val="FF0000"/>
                </a:solidFill>
              </a:rPr>
              <a:t>smartunify</a:t>
            </a:r>
            <a:r>
              <a:rPr lang="en-US" sz="1000" dirty="0">
                <a:solidFill>
                  <a:srgbClr val="FF0000"/>
                </a:solidFill>
              </a:rPr>
              <a:t>()</a:t>
            </a:r>
          </a:p>
          <a:p>
            <a:r>
              <a:rPr lang="en-US" sz="1000" dirty="0" err="1"/>
              <a:t>guessu</a:t>
            </a:r>
            <a:r>
              <a:rPr lang="en-US" sz="1000" dirty="0"/>
              <a:t>()</a:t>
            </a:r>
          </a:p>
        </p:txBody>
      </p:sp>
      <p:sp>
        <p:nvSpPr>
          <p:cNvPr id="35" name="Flowchart: Alternate Process 34"/>
          <p:cNvSpPr/>
          <p:nvPr/>
        </p:nvSpPr>
        <p:spPr>
          <a:xfrm>
            <a:off x="2743200" y="5943600"/>
            <a:ext cx="1066800" cy="2286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/>
              <a:t>conv.c</a:t>
            </a:r>
            <a:endParaRPr lang="en-US" sz="1000" dirty="0"/>
          </a:p>
        </p:txBody>
      </p:sp>
      <p:sp>
        <p:nvSpPr>
          <p:cNvPr id="36" name="Flowchart: Process 35"/>
          <p:cNvSpPr/>
          <p:nvPr/>
        </p:nvSpPr>
        <p:spPr>
          <a:xfrm>
            <a:off x="4038600" y="2353235"/>
            <a:ext cx="1066800" cy="35814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/>
              <a:t>support.h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4038600" y="2505635"/>
            <a:ext cx="1066800" cy="3429000"/>
          </a:xfrm>
          <a:prstGeom prst="rect">
            <a:avLst/>
          </a:prstGeom>
          <a:noFill/>
        </p:spPr>
        <p:txBody>
          <a:bodyPr wrap="square" tIns="0" rIns="0" bIns="0" rtlCol="0">
            <a:noAutofit/>
          </a:bodyPr>
          <a:lstStyle/>
          <a:p>
            <a:r>
              <a:rPr lang="en-US" sz="1000" dirty="0" err="1"/>
              <a:t>utag_t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 err="1"/>
              <a:t>utag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signmask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bigu</a:t>
            </a:r>
            <a:r>
              <a:rPr lang="en-US" sz="1000" dirty="0"/>
              <a:t>()</a:t>
            </a:r>
          </a:p>
          <a:p>
            <a:endParaRPr lang="en-US" sz="1000" dirty="0"/>
          </a:p>
          <a:p>
            <a:r>
              <a:rPr lang="en-US" sz="1000" dirty="0"/>
              <a:t>scale()</a:t>
            </a:r>
          </a:p>
          <a:p>
            <a:r>
              <a:rPr lang="en-US" sz="1000" dirty="0"/>
              <a:t>ne()</a:t>
            </a:r>
          </a:p>
          <a:p>
            <a:endParaRPr lang="en-US" sz="1000" dirty="0"/>
          </a:p>
          <a:p>
            <a:r>
              <a:rPr lang="en-US" sz="1000" dirty="0" err="1"/>
              <a:t>inexQ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infuQ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nanuQ</a:t>
            </a:r>
            <a:r>
              <a:rPr lang="en-US" sz="1000" dirty="0"/>
              <a:t>()</a:t>
            </a:r>
          </a:p>
          <a:p>
            <a:endParaRPr lang="en-US" sz="1000" dirty="0"/>
          </a:p>
          <a:p>
            <a:r>
              <a:rPr lang="en-US" sz="1000" dirty="0" err="1"/>
              <a:t>promotef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promotee</a:t>
            </a:r>
            <a:r>
              <a:rPr lang="en-US" sz="1000" dirty="0"/>
              <a:t>()</a:t>
            </a:r>
          </a:p>
          <a:p>
            <a:r>
              <a:rPr lang="en-US" sz="1000" dirty="0"/>
              <a:t>promote()</a:t>
            </a:r>
          </a:p>
          <a:p>
            <a:r>
              <a:rPr lang="en-US" sz="1000" dirty="0" err="1"/>
              <a:t>demotef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demotee</a:t>
            </a:r>
            <a:r>
              <a:rPr lang="en-US" sz="1000" dirty="0"/>
              <a:t>()</a:t>
            </a:r>
          </a:p>
        </p:txBody>
      </p:sp>
      <p:sp>
        <p:nvSpPr>
          <p:cNvPr id="38" name="Flowchart: Alternate Process 37"/>
          <p:cNvSpPr/>
          <p:nvPr/>
        </p:nvSpPr>
        <p:spPr>
          <a:xfrm>
            <a:off x="4038600" y="5943600"/>
            <a:ext cx="1066800" cy="2286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/>
              <a:t>support.c</a:t>
            </a:r>
            <a:endParaRPr lang="en-US" sz="1000" dirty="0"/>
          </a:p>
        </p:txBody>
      </p:sp>
      <p:sp>
        <p:nvSpPr>
          <p:cNvPr id="39" name="Flowchart: Process 38"/>
          <p:cNvSpPr/>
          <p:nvPr/>
        </p:nvSpPr>
        <p:spPr>
          <a:xfrm>
            <a:off x="1425388" y="228599"/>
            <a:ext cx="1066800" cy="99060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/>
              <a:t>hlayer.h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425388" y="381000"/>
            <a:ext cx="1066800" cy="838200"/>
          </a:xfrm>
          <a:prstGeom prst="rect">
            <a:avLst/>
          </a:prstGeom>
          <a:noFill/>
        </p:spPr>
        <p:txBody>
          <a:bodyPr wrap="square" tIns="0" rIns="0" bIns="0" rtlCol="0">
            <a:noAutofit/>
          </a:bodyPr>
          <a:lstStyle/>
          <a:p>
            <a:r>
              <a:rPr lang="en-US" sz="1000" dirty="0"/>
              <a:t>scan_*()</a:t>
            </a:r>
          </a:p>
          <a:p>
            <a:r>
              <a:rPr lang="en-US" sz="1000" dirty="0"/>
              <a:t>print_*()</a:t>
            </a:r>
          </a:p>
          <a:p>
            <a:r>
              <a:rPr lang="en-US" sz="1000" dirty="0" err="1"/>
              <a:t>uview</a:t>
            </a:r>
            <a:r>
              <a:rPr lang="en-US" sz="1000" dirty="0"/>
              <a:t>_*()</a:t>
            </a:r>
          </a:p>
          <a:p>
            <a:r>
              <a:rPr lang="en-US" sz="1000" dirty="0" err="1"/>
              <a:t>view_uenv</a:t>
            </a:r>
            <a:r>
              <a:rPr lang="en-US" sz="1000" dirty="0"/>
              <a:t>()</a:t>
            </a:r>
          </a:p>
        </p:txBody>
      </p:sp>
      <p:sp>
        <p:nvSpPr>
          <p:cNvPr id="41" name="Flowchart: Alternate Process 40"/>
          <p:cNvSpPr/>
          <p:nvPr/>
        </p:nvSpPr>
        <p:spPr>
          <a:xfrm>
            <a:off x="1425388" y="1219201"/>
            <a:ext cx="1066800" cy="2286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/>
              <a:t>hlayer.c</a:t>
            </a:r>
            <a:endParaRPr lang="en-US" sz="1000" dirty="0"/>
          </a:p>
        </p:txBody>
      </p:sp>
      <p:sp>
        <p:nvSpPr>
          <p:cNvPr id="44" name="Flowchart: Alternate Process 43"/>
          <p:cNvSpPr/>
          <p:nvPr/>
        </p:nvSpPr>
        <p:spPr>
          <a:xfrm>
            <a:off x="7924800" y="914400"/>
            <a:ext cx="1066800" cy="2286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/>
              <a:t>gmp.c</a:t>
            </a:r>
            <a:endParaRPr lang="en-US" sz="1000" dirty="0"/>
          </a:p>
        </p:txBody>
      </p:sp>
      <p:sp>
        <p:nvSpPr>
          <p:cNvPr id="45" name="Flowchart: Process 44"/>
          <p:cNvSpPr/>
          <p:nvPr/>
        </p:nvSpPr>
        <p:spPr>
          <a:xfrm>
            <a:off x="7924800" y="228600"/>
            <a:ext cx="1066800" cy="6858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/>
              <a:t>gmp.h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7924800" y="381000"/>
            <a:ext cx="1066800" cy="533400"/>
          </a:xfrm>
          <a:prstGeom prst="rect">
            <a:avLst/>
          </a:prstGeom>
          <a:noFill/>
        </p:spPr>
        <p:txBody>
          <a:bodyPr wrap="square" tIns="0" rIns="0" bIns="0" rtlCol="0">
            <a:noAutofit/>
          </a:bodyPr>
          <a:lstStyle/>
          <a:p>
            <a:r>
              <a:rPr lang="en-US" sz="1000" dirty="0" err="1"/>
              <a:t>mpn</a:t>
            </a:r>
            <a:r>
              <a:rPr lang="en-US" sz="1000" dirty="0"/>
              <a:t>_*()</a:t>
            </a:r>
          </a:p>
          <a:p>
            <a:r>
              <a:rPr lang="en-US" sz="1000" dirty="0" err="1"/>
              <a:t>mpz</a:t>
            </a:r>
            <a:r>
              <a:rPr lang="en-US" sz="1000" dirty="0"/>
              <a:t>_*()</a:t>
            </a:r>
          </a:p>
          <a:p>
            <a:r>
              <a:rPr lang="en-US" sz="1000" dirty="0" err="1"/>
              <a:t>mpf</a:t>
            </a:r>
            <a:r>
              <a:rPr lang="en-US" sz="1000" dirty="0"/>
              <a:t>_*()</a:t>
            </a:r>
          </a:p>
        </p:txBody>
      </p:sp>
      <p:sp>
        <p:nvSpPr>
          <p:cNvPr id="47" name="Flowchart: Alternate Process 46"/>
          <p:cNvSpPr/>
          <p:nvPr/>
        </p:nvSpPr>
        <p:spPr>
          <a:xfrm>
            <a:off x="7924800" y="2514600"/>
            <a:ext cx="1066800" cy="2286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/>
              <a:t>gmp_aux.c</a:t>
            </a:r>
            <a:endParaRPr lang="en-US" sz="1000" dirty="0"/>
          </a:p>
        </p:txBody>
      </p:sp>
      <p:sp>
        <p:nvSpPr>
          <p:cNvPr id="48" name="Flowchart: Process 47"/>
          <p:cNvSpPr/>
          <p:nvPr/>
        </p:nvSpPr>
        <p:spPr>
          <a:xfrm>
            <a:off x="7924800" y="1676399"/>
            <a:ext cx="1066800" cy="82923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/>
              <a:t>gmp_aux.h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7924800" y="1828800"/>
            <a:ext cx="1066800" cy="533400"/>
          </a:xfrm>
          <a:prstGeom prst="rect">
            <a:avLst/>
          </a:prstGeom>
          <a:noFill/>
        </p:spPr>
        <p:txBody>
          <a:bodyPr wrap="square" tIns="0" rIns="0" bIns="0" rtlCol="0">
            <a:noAutofit/>
          </a:bodyPr>
          <a:lstStyle/>
          <a:p>
            <a:r>
              <a:rPr lang="en-US" sz="1000" dirty="0" err="1"/>
              <a:t>mpn</a:t>
            </a:r>
            <a:r>
              <a:rPr lang="en-US" sz="1000" dirty="0"/>
              <a:t>_*shift()</a:t>
            </a:r>
          </a:p>
          <a:p>
            <a:r>
              <a:rPr lang="en-US" sz="1000" dirty="0" err="1"/>
              <a:t>mpn</a:t>
            </a:r>
            <a:r>
              <a:rPr lang="en-US" sz="1000" dirty="0"/>
              <a:t>_*bit()</a:t>
            </a:r>
          </a:p>
          <a:p>
            <a:r>
              <a:rPr lang="en-US" sz="1000" dirty="0" err="1"/>
              <a:t>mp</a:t>
            </a:r>
            <a:r>
              <a:rPr lang="en-US" sz="1000" dirty="0"/>
              <a:t>*_</a:t>
            </a:r>
            <a:r>
              <a:rPr lang="en-US" sz="1000" dirty="0" err="1"/>
              <a:t>import_b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mp</a:t>
            </a:r>
            <a:r>
              <a:rPr lang="en-US" sz="1000" dirty="0"/>
              <a:t>*_</a:t>
            </a:r>
            <a:r>
              <a:rPr lang="en-US" sz="1000" dirty="0" err="1"/>
              <a:t>export_b</a:t>
            </a:r>
            <a:r>
              <a:rPr lang="en-US" sz="1000" dirty="0"/>
              <a:t>()</a:t>
            </a:r>
          </a:p>
        </p:txBody>
      </p:sp>
      <p:cxnSp>
        <p:nvCxnSpPr>
          <p:cNvPr id="3" name="Elbow Connector 2"/>
          <p:cNvCxnSpPr>
            <a:stCxn id="45" idx="3"/>
            <a:endCxn id="48" idx="3"/>
          </p:cNvCxnSpPr>
          <p:nvPr/>
        </p:nvCxnSpPr>
        <p:spPr>
          <a:xfrm>
            <a:off x="8991600" y="571500"/>
            <a:ext cx="12700" cy="1519517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48" idx="1"/>
            <a:endCxn id="11" idx="3"/>
          </p:cNvCxnSpPr>
          <p:nvPr/>
        </p:nvCxnSpPr>
        <p:spPr>
          <a:xfrm rot="10800000">
            <a:off x="7696200" y="571501"/>
            <a:ext cx="228600" cy="15195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45" idx="1"/>
          </p:cNvCxnSpPr>
          <p:nvPr/>
        </p:nvCxnSpPr>
        <p:spPr>
          <a:xfrm rot="10800000">
            <a:off x="7696200" y="367556"/>
            <a:ext cx="228600" cy="203945"/>
          </a:xfrm>
          <a:prstGeom prst="bentConnector3">
            <a:avLst>
              <a:gd name="adj1" fmla="val 303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1" idx="1"/>
            <a:endCxn id="14" idx="3"/>
          </p:cNvCxnSpPr>
          <p:nvPr/>
        </p:nvCxnSpPr>
        <p:spPr>
          <a:xfrm rot="10800000" flipV="1">
            <a:off x="6400800" y="571500"/>
            <a:ext cx="228600" cy="76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45" idx="0"/>
            <a:endCxn id="23" idx="0"/>
          </p:cNvCxnSpPr>
          <p:nvPr/>
        </p:nvCxnSpPr>
        <p:spPr>
          <a:xfrm rot="16200000" flipV="1">
            <a:off x="6506136" y="-1723465"/>
            <a:ext cx="1" cy="3904129"/>
          </a:xfrm>
          <a:prstGeom prst="bentConnector3">
            <a:avLst>
              <a:gd name="adj1" fmla="val 22860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23" idx="3"/>
          </p:cNvCxnSpPr>
          <p:nvPr/>
        </p:nvCxnSpPr>
        <p:spPr>
          <a:xfrm rot="16200000" flipV="1">
            <a:off x="5043629" y="843942"/>
            <a:ext cx="334218" cy="2465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1" idx="1"/>
            <a:endCxn id="21" idx="0"/>
          </p:cNvCxnSpPr>
          <p:nvPr/>
        </p:nvCxnSpPr>
        <p:spPr>
          <a:xfrm rot="10800000">
            <a:off x="3276600" y="228600"/>
            <a:ext cx="3352800" cy="342900"/>
          </a:xfrm>
          <a:prstGeom prst="bentConnector4">
            <a:avLst>
              <a:gd name="adj1" fmla="val 42045"/>
              <a:gd name="adj2" fmla="val 1666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endCxn id="38" idx="3"/>
          </p:cNvCxnSpPr>
          <p:nvPr/>
        </p:nvCxnSpPr>
        <p:spPr>
          <a:xfrm rot="10800000" flipV="1">
            <a:off x="5105400" y="1134314"/>
            <a:ext cx="228600" cy="49235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endCxn id="35" idx="3"/>
          </p:cNvCxnSpPr>
          <p:nvPr/>
        </p:nvCxnSpPr>
        <p:spPr>
          <a:xfrm rot="10800000" flipV="1">
            <a:off x="3810000" y="1134314"/>
            <a:ext cx="1524000" cy="4923585"/>
          </a:xfrm>
          <a:prstGeom prst="bentConnector3">
            <a:avLst>
              <a:gd name="adj1" fmla="val 917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endCxn id="20" idx="3"/>
          </p:cNvCxnSpPr>
          <p:nvPr/>
        </p:nvCxnSpPr>
        <p:spPr>
          <a:xfrm rot="10800000" flipV="1">
            <a:off x="2514600" y="1134314"/>
            <a:ext cx="2819400" cy="4923585"/>
          </a:xfrm>
          <a:prstGeom prst="bentConnector3">
            <a:avLst>
              <a:gd name="adj1" fmla="val 948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21" idx="1"/>
            <a:endCxn id="18" idx="0"/>
          </p:cNvCxnSpPr>
          <p:nvPr/>
        </p:nvCxnSpPr>
        <p:spPr>
          <a:xfrm rot="10800000" flipV="1">
            <a:off x="1981200" y="800099"/>
            <a:ext cx="762000" cy="15531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3" idx="3"/>
            <a:endCxn id="25" idx="0"/>
          </p:cNvCxnSpPr>
          <p:nvPr/>
        </p:nvCxnSpPr>
        <p:spPr>
          <a:xfrm>
            <a:off x="5087471" y="800100"/>
            <a:ext cx="779929" cy="15531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Alternate Process 50"/>
          <p:cNvSpPr/>
          <p:nvPr/>
        </p:nvSpPr>
        <p:spPr>
          <a:xfrm>
            <a:off x="7924800" y="1295400"/>
            <a:ext cx="1066800" cy="2286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/>
              <a:t>gmp_macro.h</a:t>
            </a:r>
            <a:endParaRPr lang="en-US" sz="1000" dirty="0"/>
          </a:p>
        </p:txBody>
      </p:sp>
      <p:sp>
        <p:nvSpPr>
          <p:cNvPr id="71" name="Flowchart: Alternate Process 70"/>
          <p:cNvSpPr/>
          <p:nvPr/>
        </p:nvSpPr>
        <p:spPr>
          <a:xfrm>
            <a:off x="156600" y="5934635"/>
            <a:ext cx="1066800" cy="2286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sz="1000" dirty="0" err="1"/>
              <a:t>unumxx.h</a:t>
            </a:r>
            <a:endParaRPr 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48E47B-BFC1-4F7E-962E-FD8ABE60C4EE}"/>
              </a:ext>
            </a:extLst>
          </p:cNvPr>
          <p:cNvSpPr txBox="1"/>
          <p:nvPr/>
        </p:nvSpPr>
        <p:spPr>
          <a:xfrm>
            <a:off x="2133600" y="633626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Unum Library Module Map, </a:t>
            </a:r>
            <a:r>
              <a:rPr lang="en-US" dirty="0">
                <a:solidFill>
                  <a:srgbClr val="FF0000"/>
                </a:solidFill>
              </a:rPr>
              <a:t>Future Work in Red</a:t>
            </a:r>
          </a:p>
        </p:txBody>
      </p:sp>
    </p:spTree>
    <p:extLst>
      <p:ext uri="{BB962C8B-B14F-4D97-AF65-F5344CB8AC3E}">
        <p14:creationId xmlns:p14="http://schemas.microsoft.com/office/powerpoint/2010/main" val="252434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461</Words>
  <Application>Microsoft Office PowerPoint</Application>
  <PresentationFormat>On-screen Show (4:3)</PresentationFormat>
  <Paragraphs>172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LLNL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G. Scott Lloyd</dc:creator>
  <cp:lastModifiedBy>Lloyd, G. Scott</cp:lastModifiedBy>
  <cp:revision>44</cp:revision>
  <dcterms:created xsi:type="dcterms:W3CDTF">2016-02-25T03:59:48Z</dcterms:created>
  <dcterms:modified xsi:type="dcterms:W3CDTF">2018-03-13T06:02:20Z</dcterms:modified>
</cp:coreProperties>
</file>