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9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FF9DF-46DC-4EDA-916F-CD184779EEC5}" type="datetimeFigureOut">
              <a:rPr lang="en-US" smtClean="0"/>
              <a:t>10/25/2022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ECDD3-2576-47BD-BF4B-DAB879A338B5}" type="slidenum">
              <a:rPr lang="en-US" smtClean="0"/>
              <a:t>‹#›</a:t>
            </a:fld>
            <a:endParaRPr lang="en-US"/>
          </a:p>
        </p:txBody>
      </p:sp>
    </p:spTree>
    <p:extLst>
      <p:ext uri="{BB962C8B-B14F-4D97-AF65-F5344CB8AC3E}">
        <p14:creationId xmlns:p14="http://schemas.microsoft.com/office/powerpoint/2010/main" val="72263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800" spc="41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5AA61A1-ECA0-4C29-83E5-7D8603FD83CC}" type="datetime1">
              <a:rPr lang="en-US" smtClean="0"/>
              <a:t>10/25/2022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154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7A5CD906-D0EE-4731-932E-28F1EEC48814}" type="datetime1">
              <a:rPr lang="en-US" smtClean="0"/>
              <a:t>10/25/2022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7360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8FB55E98-9F71-42AC-A2F0-F1C6CD401B66}" type="datetime1">
              <a:rPr lang="en-US" smtClean="0"/>
              <a:t>10/25/2022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7076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BC7A307F-97F7-4268-9F38-1E50C3876456}" type="datetime1">
              <a:rPr lang="en-US" smtClean="0"/>
              <a:t>10/25/2022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60161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5BBE0278-A322-48DF-989D-4110F7F97E34}" type="datetime1">
              <a:rPr lang="en-US" smtClean="0"/>
              <a:t>10/25/2022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13989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4CDCCC74-7063-4BD9-9D96-E6420547C8DD}" type="datetime1">
              <a:rPr lang="en-US" smtClean="0"/>
              <a:t>10/25/2022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6559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BD2AA0BA-311D-4DC8-9F99-DD8A203E8134}" type="datetime1">
              <a:rPr lang="en-US" smtClean="0"/>
              <a:t>10/25/2022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8731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65FB8E94-C7AA-4FBC-850A-7A2359FE510F}" type="datetime1">
              <a:rPr lang="en-US" smtClean="0"/>
              <a:t>10/25/2022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32163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C88F5E27-4B4D-44C3-85A9-3C33091A63C4}" type="datetime1">
              <a:rPr lang="en-US" smtClean="0"/>
              <a:t>10/25/2022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r>
              <a:rPr lang="en-US" dirty="0"/>
              <a:t>/19</a:t>
            </a:r>
          </a:p>
        </p:txBody>
      </p:sp>
    </p:spTree>
    <p:extLst>
      <p:ext uri="{BB962C8B-B14F-4D97-AF65-F5344CB8AC3E}">
        <p14:creationId xmlns:p14="http://schemas.microsoft.com/office/powerpoint/2010/main" val="26808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96A00542-B0A8-4097-8206-8FE7E9DD1D82}" type="datetime1">
              <a:rPr lang="en-US" smtClean="0"/>
              <a:t>10/25/2022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1897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12CAEA24-BD96-4F53-BD4B-8F529523D4DE}" type="datetime1">
              <a:rPr lang="en-US" smtClean="0"/>
              <a:t>10/25/2022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850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5640595" y="6374296"/>
            <a:ext cx="2592594" cy="347179"/>
          </a:xfrm>
          <a:prstGeom prst="rect">
            <a:avLst/>
          </a:prstGeom>
        </p:spPr>
        <p:txBody>
          <a:bodyPr lIns="109728" tIns="109728" rIns="109728" bIns="91440" anchor="ctr"/>
          <a:lstStyle>
            <a:lvl1pPr algn="r">
              <a:defRPr sz="1050" spc="150">
                <a:solidFill>
                  <a:schemeClr val="tx1"/>
                </a:solidFill>
                <a:latin typeface="+mj-lt"/>
              </a:defRPr>
            </a:lvl1pPr>
          </a:lstStyle>
          <a:p>
            <a:fld id="{EF19ADB9-66DC-4F52-9B5D-11DB313917C4}" type="datetime1">
              <a:rPr lang="en-US" smtClean="0"/>
              <a:t>10/25/2022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1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190922" y="6356351"/>
            <a:ext cx="1400444" cy="365124"/>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r>
              <a:rPr lang="en-US" dirty="0"/>
              <a:t>/19</a:t>
            </a:r>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953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F2A8A7E-E9D2-D9BB-90EE-0D956432FC00}"/>
              </a:ext>
            </a:extLst>
          </p:cNvPr>
          <p:cNvSpPr>
            <a:spLocks noGrp="1"/>
          </p:cNvSpPr>
          <p:nvPr>
            <p:ph type="ctrTitle"/>
          </p:nvPr>
        </p:nvSpPr>
        <p:spPr>
          <a:xfrm>
            <a:off x="685800" y="908651"/>
            <a:ext cx="3620882" cy="3640345"/>
          </a:xfrm>
        </p:spPr>
        <p:txBody>
          <a:bodyPr anchor="t">
            <a:normAutofit/>
          </a:bodyPr>
          <a:lstStyle/>
          <a:p>
            <a:r>
              <a:rPr lang="en-US" sz="3700">
                <a:solidFill>
                  <a:schemeClr val="bg1"/>
                </a:solidFill>
              </a:rPr>
              <a:t>B-BAY ECOMMERCE SYSTEM</a:t>
            </a:r>
          </a:p>
        </p:txBody>
      </p:sp>
      <p:sp>
        <p:nvSpPr>
          <p:cNvPr id="3" name="副标题 2">
            <a:extLst>
              <a:ext uri="{FF2B5EF4-FFF2-40B4-BE49-F238E27FC236}">
                <a16:creationId xmlns:a16="http://schemas.microsoft.com/office/drawing/2014/main" id="{0256CBC1-058C-5F68-D4C1-489EC7512EB3}"/>
              </a:ext>
            </a:extLst>
          </p:cNvPr>
          <p:cNvSpPr>
            <a:spLocks noGrp="1"/>
          </p:cNvSpPr>
          <p:nvPr>
            <p:ph type="subTitle" idx="1"/>
          </p:nvPr>
        </p:nvSpPr>
        <p:spPr>
          <a:xfrm>
            <a:off x="685799" y="3023201"/>
            <a:ext cx="3380437" cy="3326201"/>
          </a:xfrm>
        </p:spPr>
        <p:txBody>
          <a:bodyPr anchor="b">
            <a:noAutofit/>
          </a:bodyPr>
          <a:lstStyle/>
          <a:p>
            <a:pPr>
              <a:lnSpc>
                <a:spcPct val="110000"/>
              </a:lnSpc>
            </a:pPr>
            <a:r>
              <a:rPr lang="en-US" sz="1400" dirty="0">
                <a:solidFill>
                  <a:schemeClr val="bg1"/>
                </a:solidFill>
              </a:rPr>
              <a:t>Delivery Date</a:t>
            </a:r>
          </a:p>
          <a:p>
            <a:pPr>
              <a:lnSpc>
                <a:spcPct val="110000"/>
              </a:lnSpc>
            </a:pPr>
            <a:r>
              <a:rPr lang="en-US" sz="1400" dirty="0">
                <a:solidFill>
                  <a:schemeClr val="bg1"/>
                </a:solidFill>
              </a:rPr>
              <a:t>January 3rd, 2023</a:t>
            </a:r>
          </a:p>
          <a:p>
            <a:pPr>
              <a:lnSpc>
                <a:spcPct val="110000"/>
              </a:lnSpc>
            </a:pPr>
            <a:endParaRPr lang="en-US" sz="1400" dirty="0">
              <a:solidFill>
                <a:schemeClr val="bg1"/>
              </a:solidFill>
            </a:endParaRPr>
          </a:p>
          <a:p>
            <a:pPr>
              <a:lnSpc>
                <a:spcPct val="110000"/>
              </a:lnSpc>
            </a:pPr>
            <a:endParaRPr lang="en-US" sz="1400" dirty="0">
              <a:solidFill>
                <a:schemeClr val="bg1"/>
              </a:solidFill>
            </a:endParaRPr>
          </a:p>
          <a:p>
            <a:pPr>
              <a:lnSpc>
                <a:spcPct val="110000"/>
              </a:lnSpc>
            </a:pPr>
            <a:r>
              <a:rPr lang="en-US" sz="1600" dirty="0">
                <a:solidFill>
                  <a:schemeClr val="bg1"/>
                </a:solidFill>
              </a:rPr>
              <a:t>Team Qnet</a:t>
            </a:r>
          </a:p>
          <a:p>
            <a:pPr>
              <a:lnSpc>
                <a:spcPct val="110000"/>
              </a:lnSpc>
            </a:pPr>
            <a:r>
              <a:rPr lang="en-US" sz="1400" dirty="0">
                <a:solidFill>
                  <a:schemeClr val="bg1"/>
                </a:solidFill>
              </a:rPr>
              <a:t>Linsong, Li</a:t>
            </a:r>
          </a:p>
          <a:p>
            <a:pPr>
              <a:lnSpc>
                <a:spcPct val="110000"/>
              </a:lnSpc>
            </a:pPr>
            <a:r>
              <a:rPr lang="en-US" sz="1400" dirty="0">
                <a:solidFill>
                  <a:schemeClr val="bg1"/>
                </a:solidFill>
              </a:rPr>
              <a:t>Fatoumata, Ceesay</a:t>
            </a:r>
          </a:p>
          <a:p>
            <a:pPr>
              <a:lnSpc>
                <a:spcPct val="110000"/>
              </a:lnSpc>
            </a:pPr>
            <a:r>
              <a:rPr lang="en-US" sz="1400" dirty="0">
                <a:solidFill>
                  <a:schemeClr val="bg1"/>
                </a:solidFill>
              </a:rPr>
              <a:t>Habiba Karim, Rinky</a:t>
            </a:r>
          </a:p>
          <a:p>
            <a:pPr>
              <a:lnSpc>
                <a:spcPct val="110000"/>
              </a:lnSpc>
            </a:pPr>
            <a:endParaRPr lang="en-US" sz="1400" dirty="0">
              <a:solidFill>
                <a:schemeClr val="bg1"/>
              </a:solidFill>
            </a:endParaRPr>
          </a:p>
          <a:p>
            <a:pPr>
              <a:lnSpc>
                <a:spcPct val="110000"/>
              </a:lnSpc>
            </a:pPr>
            <a:r>
              <a:rPr lang="en-US" sz="1400" dirty="0">
                <a:solidFill>
                  <a:schemeClr val="bg1"/>
                </a:solidFill>
              </a:rPr>
              <a:t>October 25, 2022</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delivery drone carrying a package inside a warehouse">
            <a:extLst>
              <a:ext uri="{FF2B5EF4-FFF2-40B4-BE49-F238E27FC236}">
                <a16:creationId xmlns:a16="http://schemas.microsoft.com/office/drawing/2014/main" id="{13D40595-19D0-3E07-26B6-6AA48B17895F}"/>
              </a:ext>
            </a:extLst>
          </p:cNvPr>
          <p:cNvPicPr>
            <a:picLocks noChangeAspect="1"/>
          </p:cNvPicPr>
          <p:nvPr/>
        </p:nvPicPr>
        <p:blipFill rotWithShape="1">
          <a:blip r:embed="rId2"/>
          <a:srcRect l="21947" r="18048"/>
          <a:stretch/>
        </p:blipFill>
        <p:spPr>
          <a:xfrm>
            <a:off x="4876158" y="10"/>
            <a:ext cx="7315841" cy="6857990"/>
          </a:xfrm>
          <a:prstGeom prst="rect">
            <a:avLst/>
          </a:prstGeom>
        </p:spPr>
      </p:pic>
      <p:sp>
        <p:nvSpPr>
          <p:cNvPr id="5" name="文本框 4">
            <a:extLst>
              <a:ext uri="{FF2B5EF4-FFF2-40B4-BE49-F238E27FC236}">
                <a16:creationId xmlns:a16="http://schemas.microsoft.com/office/drawing/2014/main" id="{5FEEE324-C54D-34B0-6D47-CB717E3587A4}"/>
              </a:ext>
            </a:extLst>
          </p:cNvPr>
          <p:cNvSpPr txBox="1"/>
          <p:nvPr/>
        </p:nvSpPr>
        <p:spPr>
          <a:xfrm>
            <a:off x="9441132" y="4057233"/>
            <a:ext cx="2608406" cy="2800767"/>
          </a:xfrm>
          <a:prstGeom prst="rect">
            <a:avLst/>
          </a:prstGeom>
          <a:noFill/>
        </p:spPr>
        <p:txBody>
          <a:bodyPr wrap="none" rtlCol="0">
            <a:spAutoFit/>
          </a:bodyPr>
          <a:lstStyle/>
          <a:p>
            <a:r>
              <a:rPr lang="en-US" sz="3200" b="1" dirty="0">
                <a:solidFill>
                  <a:schemeClr val="bg1"/>
                </a:solidFill>
              </a:rPr>
              <a:t>Prepared for: </a:t>
            </a:r>
          </a:p>
          <a:p>
            <a:r>
              <a:rPr lang="en-US" dirty="0">
                <a:solidFill>
                  <a:schemeClr val="bg1"/>
                </a:solidFill>
              </a:rPr>
              <a:t>Sung, Shin</a:t>
            </a:r>
          </a:p>
          <a:p>
            <a:r>
              <a:rPr lang="en-US" dirty="0">
                <a:solidFill>
                  <a:schemeClr val="bg1"/>
                </a:solidFill>
              </a:rPr>
              <a:t>Owner of </a:t>
            </a:r>
          </a:p>
          <a:p>
            <a:r>
              <a:rPr lang="en-US" dirty="0">
                <a:solidFill>
                  <a:schemeClr val="bg1"/>
                </a:solidFill>
              </a:rPr>
              <a:t>Sung’s &amp; Co Limited </a:t>
            </a:r>
          </a:p>
          <a:p>
            <a:r>
              <a:rPr lang="en-US" dirty="0">
                <a:solidFill>
                  <a:schemeClr val="bg1"/>
                </a:solidFill>
              </a:rPr>
              <a:t>550 Main Avenue</a:t>
            </a:r>
          </a:p>
          <a:p>
            <a:r>
              <a:rPr lang="en-US" dirty="0">
                <a:solidFill>
                  <a:schemeClr val="bg1"/>
                </a:solidFill>
              </a:rPr>
              <a:t>Brookings SD, 57007</a:t>
            </a:r>
          </a:p>
          <a:p>
            <a:r>
              <a:rPr lang="en-US" dirty="0">
                <a:solidFill>
                  <a:schemeClr val="bg1"/>
                </a:solidFill>
              </a:rPr>
              <a:t>605-456-7890</a:t>
            </a:r>
          </a:p>
          <a:p>
            <a:r>
              <a:rPr lang="en-US" dirty="0">
                <a:solidFill>
                  <a:schemeClr val="bg1"/>
                </a:solidFill>
              </a:rPr>
              <a:t>Sung.Shin@Outlook.com</a:t>
            </a:r>
          </a:p>
          <a:p>
            <a:endParaRPr lang="en-US" dirty="0"/>
          </a:p>
        </p:txBody>
      </p:sp>
      <p:sp>
        <p:nvSpPr>
          <p:cNvPr id="7" name="灯片编号占位符 6">
            <a:extLst>
              <a:ext uri="{FF2B5EF4-FFF2-40B4-BE49-F238E27FC236}">
                <a16:creationId xmlns:a16="http://schemas.microsoft.com/office/drawing/2014/main" id="{11A5F2AD-A868-4B72-66A5-A4FF4C6AEE6D}"/>
              </a:ext>
            </a:extLst>
          </p:cNvPr>
          <p:cNvSpPr>
            <a:spLocks noGrp="1"/>
          </p:cNvSpPr>
          <p:nvPr>
            <p:ph type="sldNum" sz="quarter" idx="12"/>
          </p:nvPr>
        </p:nvSpPr>
        <p:spPr/>
        <p:txBody>
          <a:bodyPr/>
          <a:lstStyle/>
          <a:p>
            <a:fld id="{C3DB2ADC-AF19-4574-8C10-79B5B04FCA27}" type="slidenum">
              <a:rPr lang="en-US" smtClean="0"/>
              <a:pPr/>
              <a:t>1</a:t>
            </a:fld>
            <a:r>
              <a:rPr lang="en-US"/>
              <a:t>/19</a:t>
            </a:r>
            <a:endParaRPr lang="en-US" dirty="0"/>
          </a:p>
        </p:txBody>
      </p:sp>
    </p:spTree>
    <p:extLst>
      <p:ext uri="{BB962C8B-B14F-4D97-AF65-F5344CB8AC3E}">
        <p14:creationId xmlns:p14="http://schemas.microsoft.com/office/powerpoint/2010/main" val="187410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4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4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4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64A0B-8A95-70F5-B008-A0017E9B8D18}"/>
              </a:ext>
            </a:extLst>
          </p:cNvPr>
          <p:cNvSpPr>
            <a:spLocks noGrp="1"/>
          </p:cNvSpPr>
          <p:nvPr>
            <p:ph type="title"/>
          </p:nvPr>
        </p:nvSpPr>
        <p:spPr/>
        <p:txBody>
          <a:bodyPr/>
          <a:lstStyle/>
          <a:p>
            <a:r>
              <a:rPr lang="en-US" dirty="0"/>
              <a:t>Home page- search list</a:t>
            </a:r>
          </a:p>
        </p:txBody>
      </p:sp>
      <p:pic>
        <p:nvPicPr>
          <p:cNvPr id="5" name="图片 4">
            <a:extLst>
              <a:ext uri="{FF2B5EF4-FFF2-40B4-BE49-F238E27FC236}">
                <a16:creationId xmlns:a16="http://schemas.microsoft.com/office/drawing/2014/main" id="{508AF502-0ACF-D774-1931-22FC4B56EEB4}"/>
              </a:ext>
            </a:extLst>
          </p:cNvPr>
          <p:cNvPicPr>
            <a:picLocks noChangeAspect="1"/>
          </p:cNvPicPr>
          <p:nvPr/>
        </p:nvPicPr>
        <p:blipFill>
          <a:blip r:embed="rId2"/>
          <a:stretch>
            <a:fillRect/>
          </a:stretch>
        </p:blipFill>
        <p:spPr>
          <a:xfrm>
            <a:off x="800101" y="1607611"/>
            <a:ext cx="3962400" cy="4495211"/>
          </a:xfrm>
          <a:prstGeom prst="rect">
            <a:avLst/>
          </a:prstGeom>
        </p:spPr>
      </p:pic>
      <p:pic>
        <p:nvPicPr>
          <p:cNvPr id="6" name="图片 21" descr="Diagram&#10;&#10;Description automatically generated">
            <a:extLst>
              <a:ext uri="{FF2B5EF4-FFF2-40B4-BE49-F238E27FC236}">
                <a16:creationId xmlns:a16="http://schemas.microsoft.com/office/drawing/2014/main" id="{723FAF76-5D9A-64BF-62F8-6358E3D14C4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886450" y="1539950"/>
            <a:ext cx="4986883" cy="4562872"/>
          </a:xfrm>
          <a:prstGeom prst="rect">
            <a:avLst/>
          </a:prstGeom>
          <a:noFill/>
          <a:ln>
            <a:noFill/>
          </a:ln>
        </p:spPr>
      </p:pic>
      <p:sp>
        <p:nvSpPr>
          <p:cNvPr id="8" name="灯片编号占位符 7">
            <a:extLst>
              <a:ext uri="{FF2B5EF4-FFF2-40B4-BE49-F238E27FC236}">
                <a16:creationId xmlns:a16="http://schemas.microsoft.com/office/drawing/2014/main" id="{DC81F06A-6ADA-4321-CA4C-0B8340A2C31B}"/>
              </a:ext>
            </a:extLst>
          </p:cNvPr>
          <p:cNvSpPr>
            <a:spLocks noGrp="1"/>
          </p:cNvSpPr>
          <p:nvPr>
            <p:ph type="sldNum" sz="quarter" idx="12"/>
          </p:nvPr>
        </p:nvSpPr>
        <p:spPr/>
        <p:txBody>
          <a:bodyPr/>
          <a:lstStyle/>
          <a:p>
            <a:fld id="{C3DB2ADC-AF19-4574-8C10-79B5B04FCA27}" type="slidenum">
              <a:rPr lang="en-US" smtClean="0"/>
              <a:pPr/>
              <a:t>10</a:t>
            </a:fld>
            <a:r>
              <a:rPr lang="en-US"/>
              <a:t>/19</a:t>
            </a:r>
            <a:endParaRPr lang="en-US" dirty="0"/>
          </a:p>
        </p:txBody>
      </p:sp>
    </p:spTree>
    <p:extLst>
      <p:ext uri="{BB962C8B-B14F-4D97-AF65-F5344CB8AC3E}">
        <p14:creationId xmlns:p14="http://schemas.microsoft.com/office/powerpoint/2010/main" val="233031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557AE-2EA5-8DE6-FB9E-FD327375F5D8}"/>
              </a:ext>
            </a:extLst>
          </p:cNvPr>
          <p:cNvSpPr>
            <a:spLocks noGrp="1"/>
          </p:cNvSpPr>
          <p:nvPr>
            <p:ph type="title"/>
          </p:nvPr>
        </p:nvSpPr>
        <p:spPr/>
        <p:txBody>
          <a:bodyPr/>
          <a:lstStyle/>
          <a:p>
            <a:r>
              <a:rPr lang="en-US" dirty="0"/>
              <a:t>Merchandise detail page</a:t>
            </a:r>
          </a:p>
        </p:txBody>
      </p:sp>
      <p:pic>
        <p:nvPicPr>
          <p:cNvPr id="6" name="图片 5">
            <a:extLst>
              <a:ext uri="{FF2B5EF4-FFF2-40B4-BE49-F238E27FC236}">
                <a16:creationId xmlns:a16="http://schemas.microsoft.com/office/drawing/2014/main" id="{92F01962-3F34-7CF9-DF80-E7709CFB2644}"/>
              </a:ext>
            </a:extLst>
          </p:cNvPr>
          <p:cNvPicPr>
            <a:picLocks noChangeAspect="1"/>
          </p:cNvPicPr>
          <p:nvPr/>
        </p:nvPicPr>
        <p:blipFill>
          <a:blip r:embed="rId2"/>
          <a:stretch>
            <a:fillRect/>
          </a:stretch>
        </p:blipFill>
        <p:spPr>
          <a:xfrm>
            <a:off x="700635" y="1800224"/>
            <a:ext cx="6024015" cy="3211245"/>
          </a:xfrm>
          <a:prstGeom prst="rect">
            <a:avLst/>
          </a:prstGeom>
        </p:spPr>
      </p:pic>
      <p:pic>
        <p:nvPicPr>
          <p:cNvPr id="7" name="图片 21" descr="Diagram&#10;&#10;Description automatically generated">
            <a:extLst>
              <a:ext uri="{FF2B5EF4-FFF2-40B4-BE49-F238E27FC236}">
                <a16:creationId xmlns:a16="http://schemas.microsoft.com/office/drawing/2014/main" id="{52012BDE-C71B-1ACA-43FA-CAD1EE98494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572250" y="922096"/>
            <a:ext cx="5619750" cy="5141929"/>
          </a:xfrm>
          <a:prstGeom prst="rect">
            <a:avLst/>
          </a:prstGeom>
          <a:noFill/>
          <a:ln>
            <a:noFill/>
          </a:ln>
        </p:spPr>
      </p:pic>
      <p:sp>
        <p:nvSpPr>
          <p:cNvPr id="8" name="文本框 7">
            <a:extLst>
              <a:ext uri="{FF2B5EF4-FFF2-40B4-BE49-F238E27FC236}">
                <a16:creationId xmlns:a16="http://schemas.microsoft.com/office/drawing/2014/main" id="{766F6E43-0B25-4220-B5D5-67C26B8D46AA}"/>
              </a:ext>
            </a:extLst>
          </p:cNvPr>
          <p:cNvSpPr txBox="1"/>
          <p:nvPr/>
        </p:nvSpPr>
        <p:spPr>
          <a:xfrm>
            <a:off x="5181811" y="4826803"/>
            <a:ext cx="437940" cy="369332"/>
          </a:xfrm>
          <a:prstGeom prst="rect">
            <a:avLst/>
          </a:prstGeom>
          <a:noFill/>
        </p:spPr>
        <p:txBody>
          <a:bodyPr wrap="none" rtlCol="0">
            <a:spAutoFit/>
          </a:bodyPr>
          <a:lstStyle/>
          <a:p>
            <a:r>
              <a:rPr lang="en-US" dirty="0"/>
              <a:t>Or</a:t>
            </a:r>
          </a:p>
        </p:txBody>
      </p:sp>
      <p:pic>
        <p:nvPicPr>
          <p:cNvPr id="10" name="图片 9">
            <a:extLst>
              <a:ext uri="{FF2B5EF4-FFF2-40B4-BE49-F238E27FC236}">
                <a16:creationId xmlns:a16="http://schemas.microsoft.com/office/drawing/2014/main" id="{9D70F76A-D5E1-27E7-36A3-CB8638E91DDA}"/>
              </a:ext>
            </a:extLst>
          </p:cNvPr>
          <p:cNvPicPr>
            <a:picLocks noChangeAspect="1"/>
          </p:cNvPicPr>
          <p:nvPr/>
        </p:nvPicPr>
        <p:blipFill>
          <a:blip r:embed="rId4"/>
          <a:stretch>
            <a:fillRect/>
          </a:stretch>
        </p:blipFill>
        <p:spPr>
          <a:xfrm>
            <a:off x="4154933" y="5366297"/>
            <a:ext cx="2417317" cy="446274"/>
          </a:xfrm>
          <a:prstGeom prst="rect">
            <a:avLst/>
          </a:prstGeom>
        </p:spPr>
      </p:pic>
      <p:sp>
        <p:nvSpPr>
          <p:cNvPr id="11" name="矩形 10">
            <a:extLst>
              <a:ext uri="{FF2B5EF4-FFF2-40B4-BE49-F238E27FC236}">
                <a16:creationId xmlns:a16="http://schemas.microsoft.com/office/drawing/2014/main" id="{6CC17B6C-C41F-5901-3880-244C9FEAE6A2}"/>
              </a:ext>
            </a:extLst>
          </p:cNvPr>
          <p:cNvSpPr/>
          <p:nvPr/>
        </p:nvSpPr>
        <p:spPr>
          <a:xfrm>
            <a:off x="4154933" y="3896139"/>
            <a:ext cx="2417317" cy="93066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矩形 11">
            <a:extLst>
              <a:ext uri="{FF2B5EF4-FFF2-40B4-BE49-F238E27FC236}">
                <a16:creationId xmlns:a16="http://schemas.microsoft.com/office/drawing/2014/main" id="{39827C62-7973-B818-7106-9001436BD978}"/>
              </a:ext>
            </a:extLst>
          </p:cNvPr>
          <p:cNvSpPr/>
          <p:nvPr/>
        </p:nvSpPr>
        <p:spPr>
          <a:xfrm>
            <a:off x="4200487" y="5218442"/>
            <a:ext cx="2417317" cy="6711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灯片编号占位符 13">
            <a:extLst>
              <a:ext uri="{FF2B5EF4-FFF2-40B4-BE49-F238E27FC236}">
                <a16:creationId xmlns:a16="http://schemas.microsoft.com/office/drawing/2014/main" id="{37AC0E69-CBB2-5FE8-53BB-3A0F3CE84D01}"/>
              </a:ext>
            </a:extLst>
          </p:cNvPr>
          <p:cNvSpPr>
            <a:spLocks noGrp="1"/>
          </p:cNvSpPr>
          <p:nvPr>
            <p:ph type="sldNum" sz="quarter" idx="12"/>
          </p:nvPr>
        </p:nvSpPr>
        <p:spPr/>
        <p:txBody>
          <a:bodyPr/>
          <a:lstStyle/>
          <a:p>
            <a:fld id="{C3DB2ADC-AF19-4574-8C10-79B5B04FCA27}" type="slidenum">
              <a:rPr lang="en-US" smtClean="0"/>
              <a:pPr/>
              <a:t>11</a:t>
            </a:fld>
            <a:r>
              <a:rPr lang="en-US"/>
              <a:t>/19</a:t>
            </a:r>
            <a:endParaRPr lang="en-US" dirty="0"/>
          </a:p>
        </p:txBody>
      </p:sp>
    </p:spTree>
    <p:extLst>
      <p:ext uri="{BB962C8B-B14F-4D97-AF65-F5344CB8AC3E}">
        <p14:creationId xmlns:p14="http://schemas.microsoft.com/office/powerpoint/2010/main" val="172554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4CBFDD8-17FA-13F2-CF15-88E20D783411}"/>
              </a:ext>
            </a:extLst>
          </p:cNvPr>
          <p:cNvSpPr>
            <a:spLocks noGrp="1"/>
          </p:cNvSpPr>
          <p:nvPr>
            <p:ph type="title"/>
          </p:nvPr>
        </p:nvSpPr>
        <p:spPr>
          <a:xfrm>
            <a:off x="695325" y="897753"/>
            <a:ext cx="3635046" cy="1575391"/>
          </a:xfrm>
        </p:spPr>
        <p:txBody>
          <a:bodyPr>
            <a:normAutofit/>
          </a:bodyPr>
          <a:lstStyle/>
          <a:p>
            <a:pPr>
              <a:lnSpc>
                <a:spcPct val="90000"/>
              </a:lnSpc>
            </a:pPr>
            <a:r>
              <a:rPr lang="en-US" sz="2800"/>
              <a:t>Intelligent recommendation system</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E59672C-DBBE-8BA3-1C84-D952C3FBB6C4}"/>
              </a:ext>
            </a:extLst>
          </p:cNvPr>
          <p:cNvSpPr>
            <a:spLocks noGrp="1"/>
          </p:cNvSpPr>
          <p:nvPr>
            <p:ph idx="1"/>
          </p:nvPr>
        </p:nvSpPr>
        <p:spPr>
          <a:xfrm>
            <a:off x="695325" y="2710035"/>
            <a:ext cx="3587668" cy="3500265"/>
          </a:xfrm>
        </p:spPr>
        <p:txBody>
          <a:bodyPr>
            <a:normAutofit/>
          </a:bodyPr>
          <a:lstStyle/>
          <a:p>
            <a:pPr>
              <a:lnSpc>
                <a:spcPct val="110000"/>
              </a:lnSpc>
            </a:pP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While user input key words in search box from Home page, and press Enter, our system will offer a list of links that point to each merchandise’s detail page. This list is generated by results of four different searches. Direct key word search, related words search, what other people searched, and user information based search. </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10000"/>
              </a:lnSpc>
            </a:pPr>
            <a:endParaRPr lang="en-US" sz="1600" dirty="0"/>
          </a:p>
          <a:p>
            <a:pPr>
              <a:lnSpc>
                <a:spcPct val="110000"/>
              </a:lnSpc>
            </a:pPr>
            <a:endParaRPr lang="en-US" sz="1600" dirty="0"/>
          </a:p>
        </p:txBody>
      </p:sp>
      <p:pic>
        <p:nvPicPr>
          <p:cNvPr id="4" name="图片 3">
            <a:extLst>
              <a:ext uri="{FF2B5EF4-FFF2-40B4-BE49-F238E27FC236}">
                <a16:creationId xmlns:a16="http://schemas.microsoft.com/office/drawing/2014/main" id="{34F51A0C-7FAC-B947-FDEB-DC475766DC6A}"/>
              </a:ext>
            </a:extLst>
          </p:cNvPr>
          <p:cNvPicPr>
            <a:picLocks noChangeAspect="1"/>
          </p:cNvPicPr>
          <p:nvPr/>
        </p:nvPicPr>
        <p:blipFill>
          <a:blip r:embed="rId2"/>
          <a:stretch>
            <a:fillRect/>
          </a:stretch>
        </p:blipFill>
        <p:spPr>
          <a:xfrm>
            <a:off x="4984834" y="1489982"/>
            <a:ext cx="6515100" cy="3878035"/>
          </a:xfrm>
          <a:prstGeom prst="rect">
            <a:avLst/>
          </a:prstGeom>
        </p:spPr>
      </p:pic>
      <p:sp>
        <p:nvSpPr>
          <p:cNvPr id="6" name="灯片编号占位符 5">
            <a:extLst>
              <a:ext uri="{FF2B5EF4-FFF2-40B4-BE49-F238E27FC236}">
                <a16:creationId xmlns:a16="http://schemas.microsoft.com/office/drawing/2014/main" id="{9B939011-DAC5-7D41-E53A-F5C99D1EFE06}"/>
              </a:ext>
            </a:extLst>
          </p:cNvPr>
          <p:cNvSpPr>
            <a:spLocks noGrp="1"/>
          </p:cNvSpPr>
          <p:nvPr>
            <p:ph type="sldNum" sz="quarter" idx="12"/>
          </p:nvPr>
        </p:nvSpPr>
        <p:spPr/>
        <p:txBody>
          <a:bodyPr/>
          <a:lstStyle/>
          <a:p>
            <a:fld id="{C3DB2ADC-AF19-4574-8C10-79B5B04FCA27}" type="slidenum">
              <a:rPr lang="en-US" smtClean="0"/>
              <a:pPr/>
              <a:t>12</a:t>
            </a:fld>
            <a:r>
              <a:rPr lang="en-US"/>
              <a:t>/19</a:t>
            </a:r>
            <a:endParaRPr lang="en-US" dirty="0"/>
          </a:p>
        </p:txBody>
      </p:sp>
    </p:spTree>
    <p:extLst>
      <p:ext uri="{BB962C8B-B14F-4D97-AF65-F5344CB8AC3E}">
        <p14:creationId xmlns:p14="http://schemas.microsoft.com/office/powerpoint/2010/main" val="40640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EEEFB-C059-C832-7885-EE9F6FEC216B}"/>
              </a:ext>
            </a:extLst>
          </p:cNvPr>
          <p:cNvSpPr>
            <a:spLocks noGrp="1"/>
          </p:cNvSpPr>
          <p:nvPr>
            <p:ph type="title"/>
          </p:nvPr>
        </p:nvSpPr>
        <p:spPr/>
        <p:txBody>
          <a:bodyPr/>
          <a:lstStyle/>
          <a:p>
            <a:r>
              <a:rPr lang="en-US" dirty="0"/>
              <a:t>The direct key word search </a:t>
            </a:r>
          </a:p>
        </p:txBody>
      </p:sp>
      <p:sp>
        <p:nvSpPr>
          <p:cNvPr id="3" name="内容占位符 2">
            <a:extLst>
              <a:ext uri="{FF2B5EF4-FFF2-40B4-BE49-F238E27FC236}">
                <a16:creationId xmlns:a16="http://schemas.microsoft.com/office/drawing/2014/main" id="{1EE01B4D-1259-3AC4-1F02-F889D296998C}"/>
              </a:ext>
            </a:extLst>
          </p:cNvPr>
          <p:cNvSpPr>
            <a:spLocks noGrp="1"/>
          </p:cNvSpPr>
          <p:nvPr>
            <p:ph idx="1"/>
          </p:nvPr>
        </p:nvSpPr>
        <p:spPr>
          <a:xfrm>
            <a:off x="700633" y="2146858"/>
            <a:ext cx="10691265" cy="1371030"/>
          </a:xfrm>
        </p:spPr>
        <p:txBody>
          <a:bodyPr/>
          <a:lstStyle/>
          <a:p>
            <a:r>
              <a:rPr lang="en-US" dirty="0"/>
              <a:t>The direct key word search is the simplest one, it will find the top 10 </a:t>
            </a:r>
            <a:r>
              <a:rPr lang="en-US" dirty="0" err="1"/>
              <a:t>matchs</a:t>
            </a:r>
            <a:r>
              <a:rPr lang="en-US" dirty="0"/>
              <a:t> from data base by using the whole key word, and then split the key word into words, do search of each, and find top 3 for each word. </a:t>
            </a:r>
          </a:p>
        </p:txBody>
      </p:sp>
      <p:sp>
        <p:nvSpPr>
          <p:cNvPr id="4" name="标题 1">
            <a:extLst>
              <a:ext uri="{FF2B5EF4-FFF2-40B4-BE49-F238E27FC236}">
                <a16:creationId xmlns:a16="http://schemas.microsoft.com/office/drawing/2014/main" id="{8B2A994A-6146-54BD-430C-709F71349F5B}"/>
              </a:ext>
            </a:extLst>
          </p:cNvPr>
          <p:cNvSpPr txBox="1">
            <a:spLocks/>
          </p:cNvSpPr>
          <p:nvPr/>
        </p:nvSpPr>
        <p:spPr>
          <a:xfrm>
            <a:off x="700632" y="3537551"/>
            <a:ext cx="10691265" cy="1371030"/>
          </a:xfrm>
          <a:prstGeom prst="rect">
            <a:avLst/>
          </a:prstGeom>
        </p:spPr>
        <p:txBody>
          <a:bodyPr lIns="109728" tIns="109728" rIns="109728" bIns="91440" anchor="t"/>
          <a:lst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a:lstStyle>
          <a:p>
            <a:r>
              <a:rPr lang="en-US" dirty="0"/>
              <a:t>User information based search </a:t>
            </a:r>
          </a:p>
        </p:txBody>
      </p:sp>
      <p:sp>
        <p:nvSpPr>
          <p:cNvPr id="5" name="内容占位符 2">
            <a:extLst>
              <a:ext uri="{FF2B5EF4-FFF2-40B4-BE49-F238E27FC236}">
                <a16:creationId xmlns:a16="http://schemas.microsoft.com/office/drawing/2014/main" id="{5D4F964F-8519-CCA3-8DC1-C2E36FD41BC8}"/>
              </a:ext>
            </a:extLst>
          </p:cNvPr>
          <p:cNvSpPr txBox="1">
            <a:spLocks/>
          </p:cNvSpPr>
          <p:nvPr/>
        </p:nvSpPr>
        <p:spPr>
          <a:xfrm>
            <a:off x="700634" y="4715076"/>
            <a:ext cx="10691265" cy="1371030"/>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User information based search is similar to direct key word search, but the key words this search used are not just what user inputted, but plus information that came from user profile.</a:t>
            </a:r>
          </a:p>
        </p:txBody>
      </p:sp>
      <p:pic>
        <p:nvPicPr>
          <p:cNvPr id="6" name="图片 5">
            <a:extLst>
              <a:ext uri="{FF2B5EF4-FFF2-40B4-BE49-F238E27FC236}">
                <a16:creationId xmlns:a16="http://schemas.microsoft.com/office/drawing/2014/main" id="{9628F6FA-705A-2927-AE00-2E6559315A74}"/>
              </a:ext>
            </a:extLst>
          </p:cNvPr>
          <p:cNvPicPr>
            <a:picLocks noChangeAspect="1"/>
          </p:cNvPicPr>
          <p:nvPr/>
        </p:nvPicPr>
        <p:blipFill>
          <a:blip r:embed="rId2"/>
          <a:stretch>
            <a:fillRect/>
          </a:stretch>
        </p:blipFill>
        <p:spPr>
          <a:xfrm>
            <a:off x="8670183" y="922096"/>
            <a:ext cx="1414721" cy="1418267"/>
          </a:xfrm>
          <a:prstGeom prst="rect">
            <a:avLst/>
          </a:prstGeom>
        </p:spPr>
      </p:pic>
      <p:sp>
        <p:nvSpPr>
          <p:cNvPr id="8" name="灯片编号占位符 7">
            <a:extLst>
              <a:ext uri="{FF2B5EF4-FFF2-40B4-BE49-F238E27FC236}">
                <a16:creationId xmlns:a16="http://schemas.microsoft.com/office/drawing/2014/main" id="{8C9E30DB-297D-C239-EAD4-A1DCD2A649C3}"/>
              </a:ext>
            </a:extLst>
          </p:cNvPr>
          <p:cNvSpPr>
            <a:spLocks noGrp="1"/>
          </p:cNvSpPr>
          <p:nvPr>
            <p:ph type="sldNum" sz="quarter" idx="12"/>
          </p:nvPr>
        </p:nvSpPr>
        <p:spPr/>
        <p:txBody>
          <a:bodyPr/>
          <a:lstStyle/>
          <a:p>
            <a:fld id="{C3DB2ADC-AF19-4574-8C10-79B5B04FCA27}" type="slidenum">
              <a:rPr lang="en-US" smtClean="0"/>
              <a:pPr/>
              <a:t>13</a:t>
            </a:fld>
            <a:r>
              <a:rPr lang="en-US"/>
              <a:t>/19</a:t>
            </a:r>
            <a:endParaRPr lang="en-US" dirty="0"/>
          </a:p>
        </p:txBody>
      </p:sp>
    </p:spTree>
    <p:extLst>
      <p:ext uri="{BB962C8B-B14F-4D97-AF65-F5344CB8AC3E}">
        <p14:creationId xmlns:p14="http://schemas.microsoft.com/office/powerpoint/2010/main" val="292941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32CAC-ED75-7376-A68E-B9A70AA1B73C}"/>
              </a:ext>
            </a:extLst>
          </p:cNvPr>
          <p:cNvSpPr>
            <a:spLocks noGrp="1"/>
          </p:cNvSpPr>
          <p:nvPr>
            <p:ph type="title"/>
          </p:nvPr>
        </p:nvSpPr>
        <p:spPr/>
        <p:txBody>
          <a:bodyPr/>
          <a:lstStyle/>
          <a:p>
            <a:r>
              <a:rPr lang="en-US" sz="4000"/>
              <a:t>What other people searched</a:t>
            </a:r>
            <a:endParaRPr lang="en-US" dirty="0"/>
          </a:p>
        </p:txBody>
      </p:sp>
      <p:sp>
        <p:nvSpPr>
          <p:cNvPr id="3" name="内容占位符 2">
            <a:extLst>
              <a:ext uri="{FF2B5EF4-FFF2-40B4-BE49-F238E27FC236}">
                <a16:creationId xmlns:a16="http://schemas.microsoft.com/office/drawing/2014/main" id="{1331EECC-3E2F-D879-1414-FC24F0F65BDE}"/>
              </a:ext>
            </a:extLst>
          </p:cNvPr>
          <p:cNvSpPr>
            <a:spLocks noGrp="1"/>
          </p:cNvSpPr>
          <p:nvPr>
            <p:ph idx="1"/>
          </p:nvPr>
        </p:nvSpPr>
        <p:spPr/>
        <p:txBody>
          <a:bodyPr/>
          <a:lstStyle/>
          <a:p>
            <a:r>
              <a:rPr lang="en-US" sz="2000">
                <a:solidFill>
                  <a:schemeClr val="tx1">
                    <a:alpha val="60000"/>
                  </a:schemeClr>
                </a:solidFill>
              </a:rPr>
              <a:t>What other people searched is a search that tell user what’s the top 10 populer key words used by people who did the same search as user. Each user’s search history is stroed at data base related to their id. When a user did a search, the What other people searched search will select a table of all searched items from search history of all users who searched the same thing. And count the numbers of appear of each merchandise. The top 10 populer merchandises will be in the result of this search.</a:t>
            </a:r>
          </a:p>
          <a:p>
            <a:endParaRPr lang="en-US" dirty="0"/>
          </a:p>
        </p:txBody>
      </p:sp>
      <p:pic>
        <p:nvPicPr>
          <p:cNvPr id="4" name="图片 3" descr="图形用户界面, 文本, 应用程序&#10;&#10;描述已自动生成">
            <a:extLst>
              <a:ext uri="{FF2B5EF4-FFF2-40B4-BE49-F238E27FC236}">
                <a16:creationId xmlns:a16="http://schemas.microsoft.com/office/drawing/2014/main" id="{C7018FC7-C8E8-543F-9F01-90090D59D6C1}"/>
              </a:ext>
            </a:extLst>
          </p:cNvPr>
          <p:cNvPicPr>
            <a:picLocks noChangeAspect="1"/>
          </p:cNvPicPr>
          <p:nvPr/>
        </p:nvPicPr>
        <p:blipFill>
          <a:blip r:embed="rId2"/>
          <a:stretch>
            <a:fillRect/>
          </a:stretch>
        </p:blipFill>
        <p:spPr>
          <a:xfrm>
            <a:off x="3829903" y="4784336"/>
            <a:ext cx="5409347" cy="1879748"/>
          </a:xfrm>
          <a:prstGeom prst="rect">
            <a:avLst/>
          </a:prstGeom>
          <a:ln>
            <a:solidFill>
              <a:schemeClr val="accent1"/>
            </a:solidFill>
          </a:ln>
        </p:spPr>
      </p:pic>
      <p:sp>
        <p:nvSpPr>
          <p:cNvPr id="6" name="灯片编号占位符 5">
            <a:extLst>
              <a:ext uri="{FF2B5EF4-FFF2-40B4-BE49-F238E27FC236}">
                <a16:creationId xmlns:a16="http://schemas.microsoft.com/office/drawing/2014/main" id="{6627FF27-245D-5C28-42F7-9515523020FF}"/>
              </a:ext>
            </a:extLst>
          </p:cNvPr>
          <p:cNvSpPr>
            <a:spLocks noGrp="1"/>
          </p:cNvSpPr>
          <p:nvPr>
            <p:ph type="sldNum" sz="quarter" idx="12"/>
          </p:nvPr>
        </p:nvSpPr>
        <p:spPr/>
        <p:txBody>
          <a:bodyPr/>
          <a:lstStyle/>
          <a:p>
            <a:fld id="{C3DB2ADC-AF19-4574-8C10-79B5B04FCA27}" type="slidenum">
              <a:rPr lang="en-US" smtClean="0"/>
              <a:pPr/>
              <a:t>14</a:t>
            </a:fld>
            <a:r>
              <a:rPr lang="en-US"/>
              <a:t>/19</a:t>
            </a:r>
            <a:endParaRPr lang="en-US" dirty="0"/>
          </a:p>
        </p:txBody>
      </p:sp>
    </p:spTree>
    <p:extLst>
      <p:ext uri="{BB962C8B-B14F-4D97-AF65-F5344CB8AC3E}">
        <p14:creationId xmlns:p14="http://schemas.microsoft.com/office/powerpoint/2010/main" val="44608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A5384-440A-798D-27D2-BE00E3F32806}"/>
              </a:ext>
            </a:extLst>
          </p:cNvPr>
          <p:cNvSpPr>
            <a:spLocks noGrp="1"/>
          </p:cNvSpPr>
          <p:nvPr>
            <p:ph type="title"/>
          </p:nvPr>
        </p:nvSpPr>
        <p:spPr/>
        <p:txBody>
          <a:bodyPr/>
          <a:lstStyle/>
          <a:p>
            <a:r>
              <a:rPr lang="en-US" dirty="0"/>
              <a:t>Related Words Search</a:t>
            </a:r>
          </a:p>
        </p:txBody>
      </p:sp>
      <p:sp>
        <p:nvSpPr>
          <p:cNvPr id="3" name="内容占位符 2">
            <a:extLst>
              <a:ext uri="{FF2B5EF4-FFF2-40B4-BE49-F238E27FC236}">
                <a16:creationId xmlns:a16="http://schemas.microsoft.com/office/drawing/2014/main" id="{F2401773-329E-80B8-8CB7-606D02920306}"/>
              </a:ext>
            </a:extLst>
          </p:cNvPr>
          <p:cNvSpPr>
            <a:spLocks noGrp="1"/>
          </p:cNvSpPr>
          <p:nvPr>
            <p:ph idx="1"/>
          </p:nvPr>
        </p:nvSpPr>
        <p:spPr/>
        <p:txBody>
          <a:bodyPr/>
          <a:lstStyle/>
          <a:p>
            <a:r>
              <a:rPr lang="en-US" sz="2000" dirty="0"/>
              <a:t>Related words search is a search that will find related words and do search for each related tags that’s been found. We will use CNN techniques to train a module that do text classification to each merchandise’s name, classification will relate the name with a tag exist or create a tag, then relate the name with the tag. While user input key word, we will use the same module to classify which tag is related and use the merchandises in the tag as the result. </a:t>
            </a:r>
          </a:p>
          <a:p>
            <a:endParaRPr lang="en-US" dirty="0"/>
          </a:p>
        </p:txBody>
      </p:sp>
      <p:pic>
        <p:nvPicPr>
          <p:cNvPr id="4" name="图片 3">
            <a:extLst>
              <a:ext uri="{FF2B5EF4-FFF2-40B4-BE49-F238E27FC236}">
                <a16:creationId xmlns:a16="http://schemas.microsoft.com/office/drawing/2014/main" id="{810AA1FA-4D16-F965-06FE-DD098E0391C5}"/>
              </a:ext>
            </a:extLst>
          </p:cNvPr>
          <p:cNvPicPr>
            <a:picLocks noChangeAspect="1"/>
          </p:cNvPicPr>
          <p:nvPr/>
        </p:nvPicPr>
        <p:blipFill>
          <a:blip r:embed="rId2"/>
          <a:stretch>
            <a:fillRect/>
          </a:stretch>
        </p:blipFill>
        <p:spPr>
          <a:xfrm>
            <a:off x="686115" y="4881464"/>
            <a:ext cx="9191625" cy="1047750"/>
          </a:xfrm>
          <a:prstGeom prst="rect">
            <a:avLst/>
          </a:prstGeom>
        </p:spPr>
      </p:pic>
      <p:pic>
        <p:nvPicPr>
          <p:cNvPr id="5" name="图片 4">
            <a:extLst>
              <a:ext uri="{FF2B5EF4-FFF2-40B4-BE49-F238E27FC236}">
                <a16:creationId xmlns:a16="http://schemas.microsoft.com/office/drawing/2014/main" id="{9848F00F-1CBC-3974-66CA-76B5B0CFF78E}"/>
              </a:ext>
            </a:extLst>
          </p:cNvPr>
          <p:cNvPicPr>
            <a:picLocks noChangeAspect="1"/>
          </p:cNvPicPr>
          <p:nvPr/>
        </p:nvPicPr>
        <p:blipFill>
          <a:blip r:embed="rId3"/>
          <a:stretch>
            <a:fillRect/>
          </a:stretch>
        </p:blipFill>
        <p:spPr>
          <a:xfrm>
            <a:off x="700635" y="5640021"/>
            <a:ext cx="9162586" cy="801726"/>
          </a:xfrm>
          <a:prstGeom prst="rect">
            <a:avLst/>
          </a:prstGeom>
        </p:spPr>
      </p:pic>
      <p:sp>
        <p:nvSpPr>
          <p:cNvPr id="7" name="灯片编号占位符 6">
            <a:extLst>
              <a:ext uri="{FF2B5EF4-FFF2-40B4-BE49-F238E27FC236}">
                <a16:creationId xmlns:a16="http://schemas.microsoft.com/office/drawing/2014/main" id="{B8F65B76-6804-830F-1AA5-2A02C3121FA0}"/>
              </a:ext>
            </a:extLst>
          </p:cNvPr>
          <p:cNvSpPr>
            <a:spLocks noGrp="1"/>
          </p:cNvSpPr>
          <p:nvPr>
            <p:ph type="sldNum" sz="quarter" idx="12"/>
          </p:nvPr>
        </p:nvSpPr>
        <p:spPr/>
        <p:txBody>
          <a:bodyPr/>
          <a:lstStyle/>
          <a:p>
            <a:fld id="{C3DB2ADC-AF19-4574-8C10-79B5B04FCA27}" type="slidenum">
              <a:rPr lang="en-US" smtClean="0"/>
              <a:pPr/>
              <a:t>15</a:t>
            </a:fld>
            <a:r>
              <a:rPr lang="en-US"/>
              <a:t>/19</a:t>
            </a:r>
            <a:endParaRPr lang="en-US" dirty="0"/>
          </a:p>
        </p:txBody>
      </p:sp>
    </p:spTree>
    <p:extLst>
      <p:ext uri="{BB962C8B-B14F-4D97-AF65-F5344CB8AC3E}">
        <p14:creationId xmlns:p14="http://schemas.microsoft.com/office/powerpoint/2010/main" val="63924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1378-0DB3-18C2-7039-2AEFFA0BADBB}"/>
              </a:ext>
            </a:extLst>
          </p:cNvPr>
          <p:cNvSpPr>
            <a:spLocks noGrp="1"/>
          </p:cNvSpPr>
          <p:nvPr>
            <p:ph type="title"/>
          </p:nvPr>
        </p:nvSpPr>
        <p:spPr/>
        <p:txBody>
          <a:bodyPr/>
          <a:lstStyle/>
          <a:p>
            <a:r>
              <a:rPr lang="en-US" dirty="0"/>
              <a:t>Text classification Module Training</a:t>
            </a:r>
          </a:p>
        </p:txBody>
      </p:sp>
      <p:sp>
        <p:nvSpPr>
          <p:cNvPr id="3" name="内容占位符 2">
            <a:extLst>
              <a:ext uri="{FF2B5EF4-FFF2-40B4-BE49-F238E27FC236}">
                <a16:creationId xmlns:a16="http://schemas.microsoft.com/office/drawing/2014/main" id="{C5287926-4BBB-042D-43AC-EC4230620D5A}"/>
              </a:ext>
            </a:extLst>
          </p:cNvPr>
          <p:cNvSpPr>
            <a:spLocks noGrp="1"/>
          </p:cNvSpPr>
          <p:nvPr>
            <p:ph idx="1"/>
          </p:nvPr>
        </p:nvSpPr>
        <p:spPr/>
        <p:txBody>
          <a:bodyPr/>
          <a:lstStyle/>
          <a:p>
            <a:r>
              <a:rPr lang="en-US" sz="1800" dirty="0">
                <a:effectLst/>
                <a:latin typeface="Tahoma" panose="020B0604030504040204" pitchFamily="34" charset="0"/>
                <a:ea typeface="Tahoma" panose="020B0604030504040204" pitchFamily="34" charset="0"/>
                <a:cs typeface="Tahoma" panose="020B0604030504040204" pitchFamily="34" charset="0"/>
              </a:rPr>
              <a:t>Tools: </a:t>
            </a:r>
            <a:r>
              <a:rPr lang="en-US" sz="1800" dirty="0" err="1">
                <a:effectLst/>
                <a:latin typeface="Tahoma" panose="020B0604030504040204" pitchFamily="34" charset="0"/>
                <a:ea typeface="Tahoma" panose="020B0604030504040204" pitchFamily="34" charset="0"/>
                <a:cs typeface="Tahoma" panose="020B0604030504040204" pitchFamily="34" charset="0"/>
              </a:rPr>
              <a:t>tensorflow</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jupytor</a:t>
            </a:r>
            <a:r>
              <a:rPr lang="en-US" sz="1800" dirty="0">
                <a:effectLst/>
                <a:latin typeface="Tahoma" panose="020B0604030504040204" pitchFamily="34" charset="0"/>
                <a:ea typeface="Tahoma" panose="020B0604030504040204" pitchFamily="34" charset="0"/>
                <a:cs typeface="Tahoma" panose="020B0604030504040204" pitchFamily="34" charset="0"/>
              </a:rPr>
              <a:t> notebook, python</a:t>
            </a:r>
          </a:p>
          <a:p>
            <a:r>
              <a:rPr lang="en-US" sz="1800" dirty="0">
                <a:effectLst/>
                <a:latin typeface="Tahoma" panose="020B0604030504040204" pitchFamily="34" charset="0"/>
                <a:ea typeface="Tahoma" panose="020B0604030504040204" pitchFamily="34" charset="0"/>
                <a:cs typeface="Tahoma" panose="020B0604030504040204" pitchFamily="34" charset="0"/>
              </a:rPr>
              <a:t>Training and testing data collection: category names with merchandises’ names, obtain by using web crawler to Best Buy, Amazon and so on… using 80% of data as training data and 20% of data as testing data</a:t>
            </a:r>
          </a:p>
          <a:p>
            <a:r>
              <a:rPr lang="en-US" sz="1800" dirty="0">
                <a:latin typeface="Tahoma" panose="020B0604030504040204" pitchFamily="34" charset="0"/>
                <a:ea typeface="Tahoma" panose="020B0604030504040204" pitchFamily="34" charset="0"/>
                <a:cs typeface="Tahoma" panose="020B0604030504040204" pitchFamily="34" charset="0"/>
              </a:rPr>
              <a:t>Using CNN</a:t>
            </a:r>
          </a:p>
          <a:p>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1800" dirty="0">
              <a:latin typeface="Tahoma" panose="020B0604030504040204" pitchFamily="34" charset="0"/>
              <a:ea typeface="Tahoma" panose="020B0604030504040204" pitchFamily="34" charset="0"/>
              <a:cs typeface="Tahoma" panose="020B0604030504040204" pitchFamily="34" charset="0"/>
            </a:endParaRPr>
          </a:p>
          <a:p>
            <a:endParaRPr 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i="1" dirty="0">
                <a:latin typeface="Tahoma" panose="020B0604030504040204" pitchFamily="34" charset="0"/>
                <a:ea typeface="Tahoma" panose="020B0604030504040204" pitchFamily="34" charset="0"/>
                <a:cs typeface="Tahoma" panose="020B0604030504040204" pitchFamily="34" charset="0"/>
              </a:rPr>
              <a:t>References</a:t>
            </a:r>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4" name="文本框 3">
            <a:extLst>
              <a:ext uri="{FF2B5EF4-FFF2-40B4-BE49-F238E27FC236}">
                <a16:creationId xmlns:a16="http://schemas.microsoft.com/office/drawing/2014/main" id="{FCBC875D-0B48-D9E3-ADD4-48D097F964EA}"/>
              </a:ext>
            </a:extLst>
          </p:cNvPr>
          <p:cNvSpPr txBox="1"/>
          <p:nvPr/>
        </p:nvSpPr>
        <p:spPr>
          <a:xfrm>
            <a:off x="700635" y="6211669"/>
            <a:ext cx="10691265" cy="923330"/>
          </a:xfrm>
          <a:prstGeom prst="rect">
            <a:avLst/>
          </a:prstGeom>
          <a:noFill/>
        </p:spPr>
        <p:txBody>
          <a:bodyPr wrap="square" rtlCol="0">
            <a:spAutoFit/>
          </a:bodyPr>
          <a:lstStyle/>
          <a:p>
            <a:r>
              <a:rPr lang="en-US" sz="1800" dirty="0" err="1">
                <a:effectLst/>
              </a:rPr>
              <a:t>Minaee</a:t>
            </a:r>
            <a:r>
              <a:rPr lang="en-US" sz="1800" dirty="0">
                <a:effectLst/>
              </a:rPr>
              <a:t>, S., </a:t>
            </a:r>
            <a:r>
              <a:rPr lang="en-US" sz="1800" dirty="0" err="1">
                <a:effectLst/>
              </a:rPr>
              <a:t>Kalchbrenner</a:t>
            </a:r>
            <a:r>
              <a:rPr lang="en-US" sz="1800" dirty="0">
                <a:effectLst/>
              </a:rPr>
              <a:t>, N., Cambria, E., </a:t>
            </a:r>
            <a:r>
              <a:rPr lang="en-US" sz="1800" dirty="0" err="1">
                <a:effectLst/>
              </a:rPr>
              <a:t>Nikzad</a:t>
            </a:r>
            <a:r>
              <a:rPr lang="en-US" sz="1800" dirty="0">
                <a:effectLst/>
              </a:rPr>
              <a:t>, N., </a:t>
            </a:r>
            <a:r>
              <a:rPr lang="en-US" sz="1800" dirty="0" err="1">
                <a:effectLst/>
              </a:rPr>
              <a:t>Chenaghlu</a:t>
            </a:r>
            <a:r>
              <a:rPr lang="en-US" sz="1800" dirty="0">
                <a:effectLst/>
              </a:rPr>
              <a:t>, M., &amp; Gao, J. (2022). Deep learning--based text classification. </a:t>
            </a:r>
            <a:r>
              <a:rPr lang="en-US" sz="1800" i="1" dirty="0">
                <a:effectLst/>
              </a:rPr>
              <a:t>ACM Computing Surveys</a:t>
            </a:r>
            <a:r>
              <a:rPr lang="en-US" sz="1800" dirty="0">
                <a:effectLst/>
              </a:rPr>
              <a:t>, </a:t>
            </a:r>
            <a:r>
              <a:rPr lang="en-US" sz="1800" i="1" dirty="0">
                <a:effectLst/>
              </a:rPr>
              <a:t>54</a:t>
            </a:r>
            <a:r>
              <a:rPr lang="en-US" sz="1800" dirty="0">
                <a:effectLst/>
              </a:rPr>
              <a:t>(3), 1–40. https://doi.org/10.1145/3439726 </a:t>
            </a:r>
          </a:p>
          <a:p>
            <a:endParaRPr lang="en-US" dirty="0"/>
          </a:p>
        </p:txBody>
      </p:sp>
      <p:sp>
        <p:nvSpPr>
          <p:cNvPr id="6" name="灯片编号占位符 5">
            <a:extLst>
              <a:ext uri="{FF2B5EF4-FFF2-40B4-BE49-F238E27FC236}">
                <a16:creationId xmlns:a16="http://schemas.microsoft.com/office/drawing/2014/main" id="{E452C343-F7C3-320C-DD1B-EEA1A144B71D}"/>
              </a:ext>
            </a:extLst>
          </p:cNvPr>
          <p:cNvSpPr>
            <a:spLocks noGrp="1"/>
          </p:cNvSpPr>
          <p:nvPr>
            <p:ph type="sldNum" sz="quarter" idx="12"/>
          </p:nvPr>
        </p:nvSpPr>
        <p:spPr/>
        <p:txBody>
          <a:bodyPr/>
          <a:lstStyle/>
          <a:p>
            <a:fld id="{C3DB2ADC-AF19-4574-8C10-79B5B04FCA27}" type="slidenum">
              <a:rPr lang="en-US" smtClean="0"/>
              <a:pPr/>
              <a:t>16</a:t>
            </a:fld>
            <a:r>
              <a:rPr lang="en-US"/>
              <a:t>/19</a:t>
            </a:r>
            <a:endParaRPr lang="en-US" dirty="0"/>
          </a:p>
        </p:txBody>
      </p:sp>
    </p:spTree>
    <p:extLst>
      <p:ext uri="{BB962C8B-B14F-4D97-AF65-F5344CB8AC3E}">
        <p14:creationId xmlns:p14="http://schemas.microsoft.com/office/powerpoint/2010/main" val="178472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04BA4-0028-4687-BA20-6B2137B09A38}"/>
              </a:ext>
            </a:extLst>
          </p:cNvPr>
          <p:cNvSpPr>
            <a:spLocks noGrp="1"/>
          </p:cNvSpPr>
          <p:nvPr>
            <p:ph type="title"/>
          </p:nvPr>
        </p:nvSpPr>
        <p:spPr/>
        <p:txBody>
          <a:bodyPr/>
          <a:lstStyle/>
          <a:p>
            <a:r>
              <a:rPr lang="en-US" dirty="0"/>
              <a:t>Non-functional requirements</a:t>
            </a:r>
          </a:p>
        </p:txBody>
      </p:sp>
      <p:pic>
        <p:nvPicPr>
          <p:cNvPr id="4" name="Content Placeholder 4">
            <a:extLst>
              <a:ext uri="{FF2B5EF4-FFF2-40B4-BE49-F238E27FC236}">
                <a16:creationId xmlns:a16="http://schemas.microsoft.com/office/drawing/2014/main" id="{E1B06FC7-0965-E7F8-83E8-FE4B2953D1E6}"/>
              </a:ext>
            </a:extLst>
          </p:cNvPr>
          <p:cNvPicPr>
            <a:picLocks noGrp="1" noChangeAspect="1"/>
          </p:cNvPicPr>
          <p:nvPr>
            <p:ph idx="1"/>
          </p:nvPr>
        </p:nvPicPr>
        <p:blipFill>
          <a:blip r:embed="rId2"/>
          <a:stretch>
            <a:fillRect/>
          </a:stretch>
        </p:blipFill>
        <p:spPr>
          <a:xfrm>
            <a:off x="700088" y="1941324"/>
            <a:ext cx="10691812" cy="1710115"/>
          </a:xfrm>
        </p:spPr>
      </p:pic>
      <p:pic>
        <p:nvPicPr>
          <p:cNvPr id="5" name="Content Placeholder 6">
            <a:extLst>
              <a:ext uri="{FF2B5EF4-FFF2-40B4-BE49-F238E27FC236}">
                <a16:creationId xmlns:a16="http://schemas.microsoft.com/office/drawing/2014/main" id="{5CE8483C-5177-1848-FCFB-B2FC269B6069}"/>
              </a:ext>
            </a:extLst>
          </p:cNvPr>
          <p:cNvPicPr>
            <a:picLocks noChangeAspect="1"/>
          </p:cNvPicPr>
          <p:nvPr/>
        </p:nvPicPr>
        <p:blipFill>
          <a:blip r:embed="rId3"/>
          <a:stretch>
            <a:fillRect/>
          </a:stretch>
        </p:blipFill>
        <p:spPr>
          <a:xfrm>
            <a:off x="700088" y="3651439"/>
            <a:ext cx="10691264" cy="2284465"/>
          </a:xfrm>
          <a:prstGeom prst="rect">
            <a:avLst/>
          </a:prstGeom>
        </p:spPr>
      </p:pic>
      <p:sp>
        <p:nvSpPr>
          <p:cNvPr id="7" name="灯片编号占位符 6">
            <a:extLst>
              <a:ext uri="{FF2B5EF4-FFF2-40B4-BE49-F238E27FC236}">
                <a16:creationId xmlns:a16="http://schemas.microsoft.com/office/drawing/2014/main" id="{2507CA3E-2054-841F-71DD-5637554F1708}"/>
              </a:ext>
            </a:extLst>
          </p:cNvPr>
          <p:cNvSpPr>
            <a:spLocks noGrp="1"/>
          </p:cNvSpPr>
          <p:nvPr>
            <p:ph type="sldNum" sz="quarter" idx="12"/>
          </p:nvPr>
        </p:nvSpPr>
        <p:spPr/>
        <p:txBody>
          <a:bodyPr/>
          <a:lstStyle/>
          <a:p>
            <a:fld id="{C3DB2ADC-AF19-4574-8C10-79B5B04FCA27}" type="slidenum">
              <a:rPr lang="en-US" smtClean="0"/>
              <a:pPr/>
              <a:t>17</a:t>
            </a:fld>
            <a:r>
              <a:rPr lang="en-US"/>
              <a:t>/19</a:t>
            </a:r>
            <a:endParaRPr lang="en-US" dirty="0"/>
          </a:p>
        </p:txBody>
      </p:sp>
    </p:spTree>
    <p:extLst>
      <p:ext uri="{BB962C8B-B14F-4D97-AF65-F5344CB8AC3E}">
        <p14:creationId xmlns:p14="http://schemas.microsoft.com/office/powerpoint/2010/main" val="64266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35B54-AC6D-7528-4525-905D89A89F21}"/>
              </a:ext>
            </a:extLst>
          </p:cNvPr>
          <p:cNvSpPr>
            <a:spLocks noGrp="1"/>
          </p:cNvSpPr>
          <p:nvPr>
            <p:ph type="title"/>
          </p:nvPr>
        </p:nvSpPr>
        <p:spPr/>
        <p:txBody>
          <a:bodyPr/>
          <a:lstStyle/>
          <a:p>
            <a:r>
              <a:rPr lang="en-US" dirty="0"/>
              <a:t>Cool parts</a:t>
            </a:r>
          </a:p>
        </p:txBody>
      </p:sp>
      <p:sp>
        <p:nvSpPr>
          <p:cNvPr id="3" name="内容占位符 2">
            <a:extLst>
              <a:ext uri="{FF2B5EF4-FFF2-40B4-BE49-F238E27FC236}">
                <a16:creationId xmlns:a16="http://schemas.microsoft.com/office/drawing/2014/main" id="{29C630FF-47AD-88F7-22CC-A87BA970A61D}"/>
              </a:ext>
            </a:extLst>
          </p:cNvPr>
          <p:cNvSpPr>
            <a:spLocks noGrp="1"/>
          </p:cNvSpPr>
          <p:nvPr>
            <p:ph idx="1"/>
          </p:nvPr>
        </p:nvSpPr>
        <p:spPr/>
        <p:txBody>
          <a:bodyPr/>
          <a:lstStyle/>
          <a:p>
            <a:r>
              <a:rPr lang="en-US" dirty="0"/>
              <a:t>Generated Tags</a:t>
            </a:r>
          </a:p>
          <a:p>
            <a:r>
              <a:rPr lang="en-US" dirty="0"/>
              <a:t>Take image </a:t>
            </a:r>
            <a:r>
              <a:rPr lang="en-US"/>
              <a:t>as search input</a:t>
            </a:r>
            <a:r>
              <a:rPr lang="en-US" dirty="0"/>
              <a:t>?</a:t>
            </a:r>
          </a:p>
          <a:p>
            <a:r>
              <a:rPr lang="en-US" dirty="0"/>
              <a:t>24/7 Customer Service</a:t>
            </a:r>
          </a:p>
          <a:p>
            <a:r>
              <a:rPr lang="en-US" dirty="0"/>
              <a:t>Coupon code?</a:t>
            </a:r>
          </a:p>
        </p:txBody>
      </p:sp>
      <p:sp>
        <p:nvSpPr>
          <p:cNvPr id="5" name="灯片编号占位符 4">
            <a:extLst>
              <a:ext uri="{FF2B5EF4-FFF2-40B4-BE49-F238E27FC236}">
                <a16:creationId xmlns:a16="http://schemas.microsoft.com/office/drawing/2014/main" id="{9ACE7C84-DEDC-E694-CAB6-7C8D59682393}"/>
              </a:ext>
            </a:extLst>
          </p:cNvPr>
          <p:cNvSpPr>
            <a:spLocks noGrp="1"/>
          </p:cNvSpPr>
          <p:nvPr>
            <p:ph type="sldNum" sz="quarter" idx="12"/>
          </p:nvPr>
        </p:nvSpPr>
        <p:spPr/>
        <p:txBody>
          <a:bodyPr/>
          <a:lstStyle/>
          <a:p>
            <a:fld id="{C3DB2ADC-AF19-4574-8C10-79B5B04FCA27}" type="slidenum">
              <a:rPr lang="en-US" smtClean="0"/>
              <a:pPr/>
              <a:t>18</a:t>
            </a:fld>
            <a:r>
              <a:rPr lang="en-US"/>
              <a:t>/19</a:t>
            </a:r>
            <a:endParaRPr lang="en-US" dirty="0"/>
          </a:p>
        </p:txBody>
      </p:sp>
    </p:spTree>
    <p:extLst>
      <p:ext uri="{BB962C8B-B14F-4D97-AF65-F5344CB8AC3E}">
        <p14:creationId xmlns:p14="http://schemas.microsoft.com/office/powerpoint/2010/main" val="37351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Question marks in a line and one question mark is lit">
            <a:extLst>
              <a:ext uri="{FF2B5EF4-FFF2-40B4-BE49-F238E27FC236}">
                <a16:creationId xmlns:a16="http://schemas.microsoft.com/office/drawing/2014/main" id="{481DB932-99C1-622D-AD8C-A1271D3139F4}"/>
              </a:ext>
            </a:extLst>
          </p:cNvPr>
          <p:cNvPicPr>
            <a:picLocks noChangeAspect="1"/>
          </p:cNvPicPr>
          <p:nvPr/>
        </p:nvPicPr>
        <p:blipFill rotWithShape="1">
          <a:blip r:embed="rId2"/>
          <a:srcRect r="28799" b="-1"/>
          <a:stretch/>
        </p:blipFill>
        <p:spPr>
          <a:xfrm>
            <a:off x="20" y="10"/>
            <a:ext cx="7315180" cy="6857984"/>
          </a:xfrm>
          <a:prstGeom prst="rect">
            <a:avLst/>
          </a:prstGeom>
        </p:spPr>
      </p:pic>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881F906D-B84D-C7B3-ECC1-D08C361F2FE8}"/>
              </a:ext>
            </a:extLst>
          </p:cNvPr>
          <p:cNvSpPr>
            <a:spLocks noGrp="1"/>
          </p:cNvSpPr>
          <p:nvPr>
            <p:ph idx="1"/>
          </p:nvPr>
        </p:nvSpPr>
        <p:spPr>
          <a:xfrm>
            <a:off x="7315200" y="2013505"/>
            <a:ext cx="4648200" cy="3554891"/>
          </a:xfrm>
        </p:spPr>
        <p:txBody>
          <a:bodyPr vert="horz" lIns="91440" tIns="45720" rIns="91440" bIns="0" rtlCol="0">
            <a:normAutofit/>
          </a:bodyPr>
          <a:lstStyle/>
          <a:p>
            <a:pPr marL="0" indent="0">
              <a:buNone/>
            </a:pPr>
            <a:r>
              <a:rPr lang="en-US" sz="6600" dirty="0"/>
              <a:t>Questions?</a:t>
            </a:r>
          </a:p>
        </p:txBody>
      </p:sp>
      <p:sp>
        <p:nvSpPr>
          <p:cNvPr id="9" name="灯片编号占位符 8">
            <a:extLst>
              <a:ext uri="{FF2B5EF4-FFF2-40B4-BE49-F238E27FC236}">
                <a16:creationId xmlns:a16="http://schemas.microsoft.com/office/drawing/2014/main" id="{6F710AA5-7CF2-51E7-1F06-29DF022CE971}"/>
              </a:ext>
            </a:extLst>
          </p:cNvPr>
          <p:cNvSpPr>
            <a:spLocks noGrp="1"/>
          </p:cNvSpPr>
          <p:nvPr>
            <p:ph type="sldNum" sz="quarter" idx="12"/>
          </p:nvPr>
        </p:nvSpPr>
        <p:spPr/>
        <p:txBody>
          <a:bodyPr/>
          <a:lstStyle/>
          <a:p>
            <a:fld id="{C3DB2ADC-AF19-4574-8C10-79B5B04FCA27}" type="slidenum">
              <a:rPr lang="en-US" smtClean="0"/>
              <a:pPr/>
              <a:t>19</a:t>
            </a:fld>
            <a:r>
              <a:rPr lang="en-US"/>
              <a:t>/19</a:t>
            </a:r>
            <a:endParaRPr lang="en-US" dirty="0"/>
          </a:p>
        </p:txBody>
      </p:sp>
    </p:spTree>
    <p:extLst>
      <p:ext uri="{BB962C8B-B14F-4D97-AF65-F5344CB8AC3E}">
        <p14:creationId xmlns:p14="http://schemas.microsoft.com/office/powerpoint/2010/main" val="13954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EC4BD-6B19-03E6-F7F1-1D4D1F9B0DE0}"/>
              </a:ext>
            </a:extLst>
          </p:cNvPr>
          <p:cNvSpPr>
            <a:spLocks noGrp="1"/>
          </p:cNvSpPr>
          <p:nvPr>
            <p:ph type="title"/>
          </p:nvPr>
        </p:nvSpPr>
        <p:spPr/>
        <p:txBody>
          <a:bodyPr/>
          <a:lstStyle/>
          <a:p>
            <a:r>
              <a:rPr lang="en-US" dirty="0"/>
              <a:t>Table on contents</a:t>
            </a:r>
          </a:p>
        </p:txBody>
      </p:sp>
      <p:sp>
        <p:nvSpPr>
          <p:cNvPr id="3" name="内容占位符 2">
            <a:extLst>
              <a:ext uri="{FF2B5EF4-FFF2-40B4-BE49-F238E27FC236}">
                <a16:creationId xmlns:a16="http://schemas.microsoft.com/office/drawing/2014/main" id="{F228E1B7-B60E-C2E8-ED19-F320FD436C0E}"/>
              </a:ext>
            </a:extLst>
          </p:cNvPr>
          <p:cNvSpPr>
            <a:spLocks noGrp="1"/>
          </p:cNvSpPr>
          <p:nvPr>
            <p:ph idx="1"/>
          </p:nvPr>
        </p:nvSpPr>
        <p:spPr/>
        <p:txBody>
          <a:bodyPr/>
          <a:lstStyle/>
          <a:p>
            <a:r>
              <a:rPr lang="en-US" dirty="0"/>
              <a:t>Introduction…………………………………………………………3</a:t>
            </a:r>
          </a:p>
          <a:p>
            <a:r>
              <a:rPr lang="en-US" dirty="0"/>
              <a:t>Proposed System Overview………………………………4</a:t>
            </a:r>
          </a:p>
          <a:p>
            <a:r>
              <a:rPr lang="en-US" dirty="0"/>
              <a:t>Intelligent Recommendation system………………12</a:t>
            </a:r>
          </a:p>
          <a:p>
            <a:r>
              <a:rPr lang="en-US" dirty="0"/>
              <a:t>Non-Functional requirements…………………………17</a:t>
            </a:r>
          </a:p>
          <a:p>
            <a:r>
              <a:rPr lang="en-US" dirty="0"/>
              <a:t>Cool parts……………………………………………………………18</a:t>
            </a:r>
          </a:p>
          <a:p>
            <a:r>
              <a:rPr lang="en-US" dirty="0"/>
              <a:t>Questions?.......................................................19</a:t>
            </a:r>
          </a:p>
          <a:p>
            <a:endParaRPr lang="en-US" dirty="0"/>
          </a:p>
        </p:txBody>
      </p:sp>
      <p:sp>
        <p:nvSpPr>
          <p:cNvPr id="5" name="灯片编号占位符 4">
            <a:extLst>
              <a:ext uri="{FF2B5EF4-FFF2-40B4-BE49-F238E27FC236}">
                <a16:creationId xmlns:a16="http://schemas.microsoft.com/office/drawing/2014/main" id="{CE263BE7-479D-7E6C-0150-A05BCE90B0D4}"/>
              </a:ext>
            </a:extLst>
          </p:cNvPr>
          <p:cNvSpPr>
            <a:spLocks noGrp="1"/>
          </p:cNvSpPr>
          <p:nvPr>
            <p:ph type="sldNum" sz="quarter" idx="12"/>
          </p:nvPr>
        </p:nvSpPr>
        <p:spPr/>
        <p:txBody>
          <a:bodyPr/>
          <a:lstStyle/>
          <a:p>
            <a:fld id="{C3DB2ADC-AF19-4574-8C10-79B5B04FCA27}" type="slidenum">
              <a:rPr lang="en-US" smtClean="0"/>
              <a:pPr/>
              <a:t>2</a:t>
            </a:fld>
            <a:r>
              <a:rPr lang="en-US"/>
              <a:t>/19</a:t>
            </a:r>
            <a:endParaRPr lang="en-US" dirty="0"/>
          </a:p>
        </p:txBody>
      </p:sp>
    </p:spTree>
    <p:extLst>
      <p:ext uri="{BB962C8B-B14F-4D97-AF65-F5344CB8AC3E}">
        <p14:creationId xmlns:p14="http://schemas.microsoft.com/office/powerpoint/2010/main" val="137360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A99BE4-82E8-F363-0E2C-342C829CBD42}"/>
              </a:ext>
            </a:extLst>
          </p:cNvPr>
          <p:cNvSpPr>
            <a:spLocks noGrp="1"/>
          </p:cNvSpPr>
          <p:nvPr>
            <p:ph type="title"/>
          </p:nvPr>
        </p:nvSpPr>
        <p:spPr>
          <a:xfrm>
            <a:off x="5604846" y="860615"/>
            <a:ext cx="5922279" cy="1272986"/>
          </a:xfrm>
        </p:spPr>
        <p:txBody>
          <a:bodyPr>
            <a:normAutofit/>
          </a:bodyPr>
          <a:lstStyle/>
          <a:p>
            <a:r>
              <a:rPr lang="en-US" dirty="0"/>
              <a:t>Introduction</a:t>
            </a:r>
          </a:p>
        </p:txBody>
      </p:sp>
      <p:pic>
        <p:nvPicPr>
          <p:cNvPr id="5" name="Picture 4" descr="Person watching empty phone">
            <a:extLst>
              <a:ext uri="{FF2B5EF4-FFF2-40B4-BE49-F238E27FC236}">
                <a16:creationId xmlns:a16="http://schemas.microsoft.com/office/drawing/2014/main" id="{9592EA01-8ED0-1DD0-FCB6-D42C9B3C792D}"/>
              </a:ext>
            </a:extLst>
          </p:cNvPr>
          <p:cNvPicPr>
            <a:picLocks noChangeAspect="1"/>
          </p:cNvPicPr>
          <p:nvPr/>
        </p:nvPicPr>
        <p:blipFill rotWithShape="1">
          <a:blip r:embed="rId2"/>
          <a:srcRect l="41907" r="10751" b="2"/>
          <a:stretch/>
        </p:blipFill>
        <p:spPr>
          <a:xfrm>
            <a:off x="20" y="-17929"/>
            <a:ext cx="487678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9ACA1FC4-925F-2766-6B64-DDAE3759C122}"/>
              </a:ext>
            </a:extLst>
          </p:cNvPr>
          <p:cNvSpPr>
            <a:spLocks noGrp="1"/>
          </p:cNvSpPr>
          <p:nvPr>
            <p:ph idx="1"/>
          </p:nvPr>
        </p:nvSpPr>
        <p:spPr>
          <a:xfrm>
            <a:off x="5566943" y="2133600"/>
            <a:ext cx="6005933" cy="3774464"/>
          </a:xfrm>
        </p:spPr>
        <p:txBody>
          <a:bodyPr>
            <a:normAutofit/>
          </a:bodyPr>
          <a:lstStyle/>
          <a:p>
            <a:pPr marL="0" indent="0">
              <a:lnSpc>
                <a:spcPct val="110000"/>
              </a:lnSpc>
              <a:buNone/>
            </a:pPr>
            <a:r>
              <a:rPr lang="en-US" sz="1400" dirty="0"/>
              <a:t> </a:t>
            </a:r>
            <a:r>
              <a:rPr lang="en-US" sz="1400" b="1" dirty="0"/>
              <a:t>B-Bay and its Five major functionalities </a:t>
            </a:r>
          </a:p>
          <a:p>
            <a:pPr>
              <a:lnSpc>
                <a:spcPct val="110000"/>
              </a:lnSpc>
            </a:pPr>
            <a:r>
              <a:rPr lang="en-US" sz="1400" dirty="0"/>
              <a:t>The B-Bay Ecommerce system is our proposed solution to provide a website with intelligent tools to make buying and selling easier for people in Brookings.</a:t>
            </a:r>
          </a:p>
          <a:p>
            <a:pPr>
              <a:lnSpc>
                <a:spcPct val="110000"/>
              </a:lnSpc>
            </a:pPr>
            <a:r>
              <a:rPr lang="en-US" sz="1400" dirty="0"/>
              <a:t>Major Functionalities</a:t>
            </a:r>
          </a:p>
          <a:p>
            <a:pPr marL="457200" indent="-457200">
              <a:lnSpc>
                <a:spcPct val="110000"/>
              </a:lnSpc>
              <a:buFont typeface="+mj-lt"/>
              <a:buAutoNum type="arabicPeriod"/>
            </a:pPr>
            <a:r>
              <a:rPr lang="en-US" sz="1400" dirty="0"/>
              <a:t>Account Creation and Login</a:t>
            </a:r>
          </a:p>
          <a:p>
            <a:pPr marL="457200" indent="-457200">
              <a:lnSpc>
                <a:spcPct val="110000"/>
              </a:lnSpc>
              <a:buFont typeface="+mj-lt"/>
              <a:buAutoNum type="arabicPeriod"/>
            </a:pPr>
            <a:r>
              <a:rPr lang="en-US" sz="1400" dirty="0"/>
              <a:t>Selling Request</a:t>
            </a:r>
          </a:p>
          <a:p>
            <a:pPr marL="457200" indent="-457200">
              <a:lnSpc>
                <a:spcPct val="110000"/>
              </a:lnSpc>
              <a:buFont typeface="+mj-lt"/>
              <a:buAutoNum type="arabicPeriod"/>
            </a:pPr>
            <a:r>
              <a:rPr lang="en-US" sz="1400" dirty="0"/>
              <a:t>Administrator Interface</a:t>
            </a:r>
          </a:p>
          <a:p>
            <a:pPr marL="457200" indent="-457200">
              <a:lnSpc>
                <a:spcPct val="110000"/>
              </a:lnSpc>
              <a:buFont typeface="+mj-lt"/>
              <a:buAutoNum type="arabicPeriod"/>
            </a:pPr>
            <a:r>
              <a:rPr lang="en-US" sz="1400" dirty="0"/>
              <a:t>Customer Interface (Intelligent Recommendation)</a:t>
            </a:r>
          </a:p>
          <a:p>
            <a:pPr marL="457200" indent="-457200">
              <a:lnSpc>
                <a:spcPct val="110000"/>
              </a:lnSpc>
              <a:buFont typeface="+mj-lt"/>
              <a:buAutoNum type="arabicPeriod"/>
            </a:pPr>
            <a:r>
              <a:rPr lang="en-US" sz="1400" dirty="0"/>
              <a:t>Merchandise Interface (Intelligent Recommendation)</a:t>
            </a:r>
          </a:p>
          <a:p>
            <a:pPr marL="0" indent="0">
              <a:lnSpc>
                <a:spcPct val="110000"/>
              </a:lnSpc>
              <a:buNone/>
            </a:pPr>
            <a:endParaRPr lang="en-US" sz="1400" dirty="0"/>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D463F279-5093-4CC7-BE8E-8A0D069CDD47}"/>
              </a:ext>
            </a:extLst>
          </p:cNvPr>
          <p:cNvSpPr>
            <a:spLocks noGrp="1"/>
          </p:cNvSpPr>
          <p:nvPr>
            <p:ph type="sldNum" sz="quarter" idx="12"/>
          </p:nvPr>
        </p:nvSpPr>
        <p:spPr/>
        <p:txBody>
          <a:bodyPr/>
          <a:lstStyle/>
          <a:p>
            <a:fld id="{C3DB2ADC-AF19-4574-8C10-79B5B04FCA27}" type="slidenum">
              <a:rPr lang="en-US" smtClean="0"/>
              <a:pPr/>
              <a:t>3</a:t>
            </a:fld>
            <a:r>
              <a:rPr lang="en-US"/>
              <a:t>/19</a:t>
            </a:r>
            <a:endParaRPr lang="en-US" dirty="0"/>
          </a:p>
        </p:txBody>
      </p:sp>
    </p:spTree>
    <p:extLst>
      <p:ext uri="{BB962C8B-B14F-4D97-AF65-F5344CB8AC3E}">
        <p14:creationId xmlns:p14="http://schemas.microsoft.com/office/powerpoint/2010/main" val="116871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2B86FED-00DC-EF01-2A6E-AA7323CAF529}"/>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cap="all" spc="30"/>
              <a:t>Proposed system overview</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21" descr="Diagram&#10;&#10;Description automatically generated">
            <a:extLst>
              <a:ext uri="{FF2B5EF4-FFF2-40B4-BE49-F238E27FC236}">
                <a16:creationId xmlns:a16="http://schemas.microsoft.com/office/drawing/2014/main" id="{C2C2BA9B-0AE5-D9DC-D797-84424AAC3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58856" y="723901"/>
            <a:ext cx="5912786" cy="5410200"/>
          </a:xfrm>
          <a:prstGeom prst="rect">
            <a:avLst/>
          </a:prstGeom>
          <a:noFill/>
        </p:spPr>
      </p:pic>
      <p:sp>
        <p:nvSpPr>
          <p:cNvPr id="6" name="灯片编号占位符 5">
            <a:extLst>
              <a:ext uri="{FF2B5EF4-FFF2-40B4-BE49-F238E27FC236}">
                <a16:creationId xmlns:a16="http://schemas.microsoft.com/office/drawing/2014/main" id="{115063DE-3419-6EC0-5E10-00F4A554B63F}"/>
              </a:ext>
            </a:extLst>
          </p:cNvPr>
          <p:cNvSpPr>
            <a:spLocks noGrp="1"/>
          </p:cNvSpPr>
          <p:nvPr>
            <p:ph type="sldNum" sz="quarter" idx="12"/>
          </p:nvPr>
        </p:nvSpPr>
        <p:spPr/>
        <p:txBody>
          <a:bodyPr/>
          <a:lstStyle/>
          <a:p>
            <a:fld id="{C3DB2ADC-AF19-4574-8C10-79B5B04FCA27}" type="slidenum">
              <a:rPr lang="en-US" smtClean="0"/>
              <a:pPr/>
              <a:t>4</a:t>
            </a:fld>
            <a:r>
              <a:rPr lang="en-US"/>
              <a:t>/19</a:t>
            </a:r>
            <a:endParaRPr lang="en-US" dirty="0"/>
          </a:p>
        </p:txBody>
      </p:sp>
    </p:spTree>
    <p:extLst>
      <p:ext uri="{BB962C8B-B14F-4D97-AF65-F5344CB8AC3E}">
        <p14:creationId xmlns:p14="http://schemas.microsoft.com/office/powerpoint/2010/main" val="114830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4">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C8B69B-53FD-B25A-A4B2-687BFB3A4AC6}"/>
              </a:ext>
            </a:extLst>
          </p:cNvPr>
          <p:cNvSpPr>
            <a:spLocks noGrp="1"/>
          </p:cNvSpPr>
          <p:nvPr>
            <p:ph type="title"/>
          </p:nvPr>
        </p:nvSpPr>
        <p:spPr>
          <a:xfrm>
            <a:off x="652311" y="870596"/>
            <a:ext cx="4671011" cy="3806355"/>
          </a:xfrm>
        </p:spPr>
        <p:txBody>
          <a:bodyPr vert="horz" lIns="91440" tIns="45720" rIns="91440" bIns="45720" rtlCol="0" anchor="t">
            <a:normAutofit/>
          </a:bodyPr>
          <a:lstStyle/>
          <a:p>
            <a:r>
              <a:rPr lang="en-US" sz="4800" cap="all" spc="30" dirty="0"/>
              <a:t>Home page</a:t>
            </a:r>
          </a:p>
        </p:txBody>
      </p:sp>
      <p:cxnSp>
        <p:nvCxnSpPr>
          <p:cNvPr id="22" name="Straight Connector 1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21" descr="Diagram&#10;&#10;Description automatically generated">
            <a:extLst>
              <a:ext uri="{FF2B5EF4-FFF2-40B4-BE49-F238E27FC236}">
                <a16:creationId xmlns:a16="http://schemas.microsoft.com/office/drawing/2014/main" id="{1A4FE876-4FCC-3F40-DE1C-47F10E5F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68199" y="1115326"/>
            <a:ext cx="5376758" cy="4919735"/>
          </a:xfrm>
          <a:prstGeom prst="rect">
            <a:avLst/>
          </a:prstGeom>
          <a:noFill/>
        </p:spPr>
      </p:pic>
      <p:pic>
        <p:nvPicPr>
          <p:cNvPr id="6" name="Content Placeholder 5" descr="图形用户界面, 应用程序&#10;&#10;描述已自动生成">
            <a:extLst>
              <a:ext uri="{FF2B5EF4-FFF2-40B4-BE49-F238E27FC236}">
                <a16:creationId xmlns:a16="http://schemas.microsoft.com/office/drawing/2014/main" id="{677A6BDB-6C8A-D0E3-C165-302A89302B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0" y="2257132"/>
            <a:ext cx="6568199" cy="3152734"/>
          </a:xfrm>
          <a:prstGeom prst="rect">
            <a:avLst/>
          </a:prstGeom>
          <a:noFill/>
        </p:spPr>
      </p:pic>
      <p:sp>
        <p:nvSpPr>
          <p:cNvPr id="8" name="灯片编号占位符 7">
            <a:extLst>
              <a:ext uri="{FF2B5EF4-FFF2-40B4-BE49-F238E27FC236}">
                <a16:creationId xmlns:a16="http://schemas.microsoft.com/office/drawing/2014/main" id="{2CE16B48-E4D3-0C02-FD19-A543BCACF353}"/>
              </a:ext>
            </a:extLst>
          </p:cNvPr>
          <p:cNvSpPr>
            <a:spLocks noGrp="1"/>
          </p:cNvSpPr>
          <p:nvPr>
            <p:ph type="sldNum" sz="quarter" idx="12"/>
          </p:nvPr>
        </p:nvSpPr>
        <p:spPr/>
        <p:txBody>
          <a:bodyPr/>
          <a:lstStyle/>
          <a:p>
            <a:fld id="{C3DB2ADC-AF19-4574-8C10-79B5B04FCA27}" type="slidenum">
              <a:rPr lang="en-US" smtClean="0"/>
              <a:pPr/>
              <a:t>5</a:t>
            </a:fld>
            <a:r>
              <a:rPr lang="en-US"/>
              <a:t>/19</a:t>
            </a:r>
            <a:endParaRPr lang="en-US" dirty="0"/>
          </a:p>
        </p:txBody>
      </p:sp>
    </p:spTree>
    <p:extLst>
      <p:ext uri="{BB962C8B-B14F-4D97-AF65-F5344CB8AC3E}">
        <p14:creationId xmlns:p14="http://schemas.microsoft.com/office/powerpoint/2010/main" val="268712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3E5D0FF-45EA-3CC7-9D33-13FF79961BA3}"/>
              </a:ext>
            </a:extLst>
          </p:cNvPr>
          <p:cNvSpPr>
            <a:spLocks noGrp="1"/>
          </p:cNvSpPr>
          <p:nvPr>
            <p:ph type="title"/>
          </p:nvPr>
        </p:nvSpPr>
        <p:spPr>
          <a:xfrm>
            <a:off x="664407" y="907732"/>
            <a:ext cx="3374193" cy="3914947"/>
          </a:xfrm>
        </p:spPr>
        <p:txBody>
          <a:bodyPr vert="horz" lIns="91440" tIns="45720" rIns="91440" bIns="45720" rtlCol="0" anchor="t">
            <a:normAutofit/>
          </a:bodyPr>
          <a:lstStyle/>
          <a:p>
            <a:r>
              <a:rPr lang="en-US" cap="all" spc="30" dirty="0"/>
              <a:t>Login Page</a:t>
            </a:r>
          </a:p>
        </p:txBody>
      </p:sp>
      <p:cxnSp>
        <p:nvCxnSpPr>
          <p:cNvPr id="16" name="Straight Connector 1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5" descr="Graphical user interface, text, application&#10;&#10;Description automatically generated">
            <a:extLst>
              <a:ext uri="{FF2B5EF4-FFF2-40B4-BE49-F238E27FC236}">
                <a16:creationId xmlns:a16="http://schemas.microsoft.com/office/drawing/2014/main" id="{FAB35AD4-E104-EAC8-2EC4-B311D59CD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4407" y="2044003"/>
            <a:ext cx="4068645" cy="3597214"/>
          </a:xfrm>
          <a:prstGeom prst="rect">
            <a:avLst/>
          </a:prstGeom>
          <a:noFill/>
        </p:spPr>
      </p:pic>
      <p:pic>
        <p:nvPicPr>
          <p:cNvPr id="4" name="图片 21" descr="Diagram&#10;&#10;Description automatically generated">
            <a:extLst>
              <a:ext uri="{FF2B5EF4-FFF2-40B4-BE49-F238E27FC236}">
                <a16:creationId xmlns:a16="http://schemas.microsoft.com/office/drawing/2014/main" id="{89B2C8BA-9D02-D29B-7ABB-8B15BC9E4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91150" y="438616"/>
            <a:ext cx="6487995" cy="5936515"/>
          </a:xfrm>
          <a:prstGeom prst="rect">
            <a:avLst/>
          </a:prstGeom>
          <a:noFill/>
        </p:spPr>
      </p:pic>
      <p:sp>
        <p:nvSpPr>
          <p:cNvPr id="7" name="灯片编号占位符 6">
            <a:extLst>
              <a:ext uri="{FF2B5EF4-FFF2-40B4-BE49-F238E27FC236}">
                <a16:creationId xmlns:a16="http://schemas.microsoft.com/office/drawing/2014/main" id="{A1F18D82-F0F2-3AA5-E0D2-0B25A45D69C9}"/>
              </a:ext>
            </a:extLst>
          </p:cNvPr>
          <p:cNvSpPr>
            <a:spLocks noGrp="1"/>
          </p:cNvSpPr>
          <p:nvPr>
            <p:ph type="sldNum" sz="quarter" idx="12"/>
          </p:nvPr>
        </p:nvSpPr>
        <p:spPr/>
        <p:txBody>
          <a:bodyPr/>
          <a:lstStyle/>
          <a:p>
            <a:fld id="{C3DB2ADC-AF19-4574-8C10-79B5B04FCA27}" type="slidenum">
              <a:rPr lang="en-US" smtClean="0"/>
              <a:pPr/>
              <a:t>6</a:t>
            </a:fld>
            <a:r>
              <a:rPr lang="en-US"/>
              <a:t>/19</a:t>
            </a:r>
            <a:endParaRPr lang="en-US" dirty="0"/>
          </a:p>
        </p:txBody>
      </p:sp>
    </p:spTree>
    <p:extLst>
      <p:ext uri="{BB962C8B-B14F-4D97-AF65-F5344CB8AC3E}">
        <p14:creationId xmlns:p14="http://schemas.microsoft.com/office/powerpoint/2010/main" val="426751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B06A30D-183E-C056-ACD9-49900FCECFF8}"/>
              </a:ext>
            </a:extLst>
          </p:cNvPr>
          <p:cNvSpPr>
            <a:spLocks noGrp="1"/>
          </p:cNvSpPr>
          <p:nvPr>
            <p:ph type="title"/>
          </p:nvPr>
        </p:nvSpPr>
        <p:spPr>
          <a:xfrm>
            <a:off x="700086" y="909637"/>
            <a:ext cx="3898721" cy="1975552"/>
          </a:xfrm>
        </p:spPr>
        <p:txBody>
          <a:bodyPr>
            <a:normAutofit/>
          </a:bodyPr>
          <a:lstStyle/>
          <a:p>
            <a:r>
              <a:rPr lang="en-US" dirty="0"/>
              <a:t>Register page</a:t>
            </a:r>
          </a:p>
        </p:txBody>
      </p:sp>
      <p:cxnSp>
        <p:nvCxnSpPr>
          <p:cNvPr id="14" name="Straight Connector 13">
            <a:extLst>
              <a:ext uri="{FF2B5EF4-FFF2-40B4-BE49-F238E27FC236}">
                <a16:creationId xmlns:a16="http://schemas.microsoft.com/office/drawing/2014/main" id="{B43766AD-6614-4710-B2A4-7BB682EE3D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96107"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10;&#10;Description automatically generated">
            <a:extLst>
              <a:ext uri="{FF2B5EF4-FFF2-40B4-BE49-F238E27FC236}">
                <a16:creationId xmlns:a16="http://schemas.microsoft.com/office/drawing/2014/main" id="{8A7D9450-59D3-3701-EE57-75C482FF2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3339" y="1903379"/>
            <a:ext cx="3525078" cy="4068082"/>
          </a:xfrm>
          <a:prstGeom prst="rect">
            <a:avLst/>
          </a:prstGeom>
          <a:noFill/>
        </p:spPr>
      </p:pic>
      <p:pic>
        <p:nvPicPr>
          <p:cNvPr id="4" name="图片 21" descr="Diagram&#10;&#10;Description automatically generated">
            <a:extLst>
              <a:ext uri="{FF2B5EF4-FFF2-40B4-BE49-F238E27FC236}">
                <a16:creationId xmlns:a16="http://schemas.microsoft.com/office/drawing/2014/main" id="{5589A808-E360-02F2-2685-51E8C8DE9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008590" y="321845"/>
            <a:ext cx="6483324" cy="5932241"/>
          </a:xfrm>
          <a:prstGeom prst="rect">
            <a:avLst/>
          </a:prstGeom>
          <a:noFill/>
        </p:spPr>
      </p:pic>
      <p:sp>
        <p:nvSpPr>
          <p:cNvPr id="7" name="灯片编号占位符 6">
            <a:extLst>
              <a:ext uri="{FF2B5EF4-FFF2-40B4-BE49-F238E27FC236}">
                <a16:creationId xmlns:a16="http://schemas.microsoft.com/office/drawing/2014/main" id="{F0588EBA-5496-F77E-D737-BE33DA6392B5}"/>
              </a:ext>
            </a:extLst>
          </p:cNvPr>
          <p:cNvSpPr>
            <a:spLocks noGrp="1"/>
          </p:cNvSpPr>
          <p:nvPr>
            <p:ph type="sldNum" sz="quarter" idx="12"/>
          </p:nvPr>
        </p:nvSpPr>
        <p:spPr/>
        <p:txBody>
          <a:bodyPr/>
          <a:lstStyle/>
          <a:p>
            <a:fld id="{C3DB2ADC-AF19-4574-8C10-79B5B04FCA27}" type="slidenum">
              <a:rPr lang="en-US" smtClean="0"/>
              <a:pPr/>
              <a:t>7</a:t>
            </a:fld>
            <a:r>
              <a:rPr lang="en-US"/>
              <a:t>/19</a:t>
            </a:r>
            <a:endParaRPr lang="en-US" dirty="0"/>
          </a:p>
        </p:txBody>
      </p:sp>
    </p:spTree>
    <p:extLst>
      <p:ext uri="{BB962C8B-B14F-4D97-AF65-F5344CB8AC3E}">
        <p14:creationId xmlns:p14="http://schemas.microsoft.com/office/powerpoint/2010/main" val="17381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29E986-D901-CC47-2D0E-EE9F1AA19E16}"/>
              </a:ext>
            </a:extLst>
          </p:cNvPr>
          <p:cNvSpPr>
            <a:spLocks noGrp="1"/>
          </p:cNvSpPr>
          <p:nvPr>
            <p:ph type="title"/>
          </p:nvPr>
        </p:nvSpPr>
        <p:spPr>
          <a:xfrm>
            <a:off x="700088" y="909637"/>
            <a:ext cx="5958216" cy="1362073"/>
          </a:xfrm>
        </p:spPr>
        <p:txBody>
          <a:bodyPr>
            <a:normAutofit/>
          </a:bodyPr>
          <a:lstStyle/>
          <a:p>
            <a:r>
              <a:rPr lang="en-US" dirty="0"/>
              <a:t>Selling request Page</a:t>
            </a:r>
          </a:p>
        </p:txBody>
      </p:sp>
      <p:cxnSp>
        <p:nvCxnSpPr>
          <p:cNvPr id="14" name="Straight Connector 13">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21" descr="Diagram&#10;&#10;Description automatically generated">
            <a:extLst>
              <a:ext uri="{FF2B5EF4-FFF2-40B4-BE49-F238E27FC236}">
                <a16:creationId xmlns:a16="http://schemas.microsoft.com/office/drawing/2014/main" id="{2E5F5246-6426-2F35-F420-94AFD2813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58775" y="242376"/>
            <a:ext cx="6006355" cy="5495815"/>
          </a:xfrm>
          <a:prstGeom prst="rect">
            <a:avLst/>
          </a:prstGeom>
          <a:noFill/>
        </p:spPr>
      </p:pic>
      <p:cxnSp>
        <p:nvCxnSpPr>
          <p:cNvPr id="16" name="Straight Connector 15">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5" descr="图示&#10;&#10;描述已自动生成">
            <a:extLst>
              <a:ext uri="{FF2B5EF4-FFF2-40B4-BE49-F238E27FC236}">
                <a16:creationId xmlns:a16="http://schemas.microsoft.com/office/drawing/2014/main" id="{84A0FEB7-4865-883C-6F3B-FD9E1EBB5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6908" y="1740482"/>
            <a:ext cx="5864964" cy="3299043"/>
          </a:xfrm>
          <a:prstGeom prst="rect">
            <a:avLst/>
          </a:prstGeom>
          <a:noFill/>
        </p:spPr>
      </p:pic>
      <p:sp>
        <p:nvSpPr>
          <p:cNvPr id="7" name="灯片编号占位符 6">
            <a:extLst>
              <a:ext uri="{FF2B5EF4-FFF2-40B4-BE49-F238E27FC236}">
                <a16:creationId xmlns:a16="http://schemas.microsoft.com/office/drawing/2014/main" id="{3A5AA0A9-82E4-BBAB-EBBE-EB2F2F7744CA}"/>
              </a:ext>
            </a:extLst>
          </p:cNvPr>
          <p:cNvSpPr>
            <a:spLocks noGrp="1"/>
          </p:cNvSpPr>
          <p:nvPr>
            <p:ph type="sldNum" sz="quarter" idx="12"/>
          </p:nvPr>
        </p:nvSpPr>
        <p:spPr/>
        <p:txBody>
          <a:bodyPr/>
          <a:lstStyle/>
          <a:p>
            <a:fld id="{C3DB2ADC-AF19-4574-8C10-79B5B04FCA27}" type="slidenum">
              <a:rPr lang="en-US" smtClean="0"/>
              <a:pPr/>
              <a:t>8</a:t>
            </a:fld>
            <a:r>
              <a:rPr lang="en-US"/>
              <a:t>/19</a:t>
            </a:r>
            <a:endParaRPr lang="en-US" dirty="0"/>
          </a:p>
        </p:txBody>
      </p:sp>
    </p:spTree>
    <p:extLst>
      <p:ext uri="{BB962C8B-B14F-4D97-AF65-F5344CB8AC3E}">
        <p14:creationId xmlns:p14="http://schemas.microsoft.com/office/powerpoint/2010/main" val="333991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92F59-0480-3EE3-724E-B59DA44FEA15}"/>
              </a:ext>
            </a:extLst>
          </p:cNvPr>
          <p:cNvSpPr>
            <a:spLocks noGrp="1"/>
          </p:cNvSpPr>
          <p:nvPr>
            <p:ph type="title"/>
          </p:nvPr>
        </p:nvSpPr>
        <p:spPr/>
        <p:txBody>
          <a:bodyPr/>
          <a:lstStyle/>
          <a:p>
            <a:r>
              <a:rPr lang="en-US" dirty="0"/>
              <a:t>Administrator interface</a:t>
            </a:r>
          </a:p>
        </p:txBody>
      </p:sp>
      <p:pic>
        <p:nvPicPr>
          <p:cNvPr id="5" name="图片 21" descr="Diagram&#10;&#10;Description automatically generated">
            <a:extLst>
              <a:ext uri="{FF2B5EF4-FFF2-40B4-BE49-F238E27FC236}">
                <a16:creationId xmlns:a16="http://schemas.microsoft.com/office/drawing/2014/main" id="{0CF0DB18-93D2-CE31-5E0B-868667408E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493684" y="942405"/>
            <a:ext cx="5457527" cy="4993499"/>
          </a:xfrm>
          <a:prstGeom prst="rect">
            <a:avLst/>
          </a:prstGeom>
          <a:noFill/>
          <a:ln>
            <a:noFill/>
          </a:ln>
        </p:spPr>
      </p:pic>
      <p:pic>
        <p:nvPicPr>
          <p:cNvPr id="6" name="Content Placeholder 6" descr="Graphical user interface&#10;&#10;Description automatically generated">
            <a:extLst>
              <a:ext uri="{FF2B5EF4-FFF2-40B4-BE49-F238E27FC236}">
                <a16:creationId xmlns:a16="http://schemas.microsoft.com/office/drawing/2014/main" id="{EFD8A83F-D471-FBE3-1022-1127D787B4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324" y="1775636"/>
            <a:ext cx="6278526" cy="4231033"/>
          </a:xfrm>
          <a:prstGeom prst="rect">
            <a:avLst/>
          </a:prstGeom>
          <a:noFill/>
          <a:ln>
            <a:noFill/>
          </a:ln>
        </p:spPr>
      </p:pic>
      <p:sp>
        <p:nvSpPr>
          <p:cNvPr id="8" name="灯片编号占位符 7">
            <a:extLst>
              <a:ext uri="{FF2B5EF4-FFF2-40B4-BE49-F238E27FC236}">
                <a16:creationId xmlns:a16="http://schemas.microsoft.com/office/drawing/2014/main" id="{89979C3C-F07D-55BB-6F4D-A0AA88B0133D}"/>
              </a:ext>
            </a:extLst>
          </p:cNvPr>
          <p:cNvSpPr>
            <a:spLocks noGrp="1"/>
          </p:cNvSpPr>
          <p:nvPr>
            <p:ph type="sldNum" sz="quarter" idx="12"/>
          </p:nvPr>
        </p:nvSpPr>
        <p:spPr/>
        <p:txBody>
          <a:bodyPr/>
          <a:lstStyle/>
          <a:p>
            <a:fld id="{C3DB2ADC-AF19-4574-8C10-79B5B04FCA27}" type="slidenum">
              <a:rPr lang="en-US" smtClean="0"/>
              <a:pPr/>
              <a:t>9</a:t>
            </a:fld>
            <a:r>
              <a:rPr lang="en-US"/>
              <a:t>/19</a:t>
            </a:r>
            <a:endParaRPr lang="en-US" dirty="0"/>
          </a:p>
        </p:txBody>
      </p:sp>
    </p:spTree>
    <p:extLst>
      <p:ext uri="{BB962C8B-B14F-4D97-AF65-F5344CB8AC3E}">
        <p14:creationId xmlns:p14="http://schemas.microsoft.com/office/powerpoint/2010/main" val="89520275"/>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02B1B"/>
      </a:dk2>
      <a:lt2>
        <a:srgbClr val="F0F0F3"/>
      </a:lt2>
      <a:accent1>
        <a:srgbClr val="A6A441"/>
      </a:accent1>
      <a:accent2>
        <a:srgbClr val="B17E3B"/>
      </a:accent2>
      <a:accent3>
        <a:srgbClr val="C35E4D"/>
      </a:accent3>
      <a:accent4>
        <a:srgbClr val="B13B5A"/>
      </a:accent4>
      <a:accent5>
        <a:srgbClr val="C34D9E"/>
      </a:accent5>
      <a:accent6>
        <a:srgbClr val="A63BB1"/>
      </a:accent6>
      <a:hlink>
        <a:srgbClr val="6769CC"/>
      </a:hlink>
      <a:folHlink>
        <a:srgbClr val="7F7F7F"/>
      </a:folHlink>
    </a:clrScheme>
    <a:fontScheme name="Univers Calisto">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441</TotalTime>
  <Words>660</Words>
  <Application>Microsoft Office PowerPoint</Application>
  <PresentationFormat>宽屏</PresentationFormat>
  <Paragraphs>89</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DengXian</vt:lpstr>
      <vt:lpstr>DengXian Light</vt:lpstr>
      <vt:lpstr>Arial</vt:lpstr>
      <vt:lpstr>Calibri</vt:lpstr>
      <vt:lpstr>Tahoma</vt:lpstr>
      <vt:lpstr>Times New Roman</vt:lpstr>
      <vt:lpstr>ChronicleVTI</vt:lpstr>
      <vt:lpstr>B-BAY ECOMMERCE SYSTEM</vt:lpstr>
      <vt:lpstr>Table on contents</vt:lpstr>
      <vt:lpstr>Introduction</vt:lpstr>
      <vt:lpstr>Proposed system overview</vt:lpstr>
      <vt:lpstr>Home page</vt:lpstr>
      <vt:lpstr>Login Page</vt:lpstr>
      <vt:lpstr>Register page</vt:lpstr>
      <vt:lpstr>Selling request Page</vt:lpstr>
      <vt:lpstr>Administrator interface</vt:lpstr>
      <vt:lpstr>Home page- search list</vt:lpstr>
      <vt:lpstr>Merchandise detail page</vt:lpstr>
      <vt:lpstr>Intelligent recommendation system</vt:lpstr>
      <vt:lpstr>The direct key word search </vt:lpstr>
      <vt:lpstr>What other people searched</vt:lpstr>
      <vt:lpstr>Related Words Search</vt:lpstr>
      <vt:lpstr>Text classification Module Training</vt:lpstr>
      <vt:lpstr>Non-functional requirements</vt:lpstr>
      <vt:lpstr>Cool parts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B-BAY ECOMMERCE SYSTEM</dc:title>
  <dc:creator>Linsong li</dc:creator>
  <cp:lastModifiedBy>Linsong li</cp:lastModifiedBy>
  <cp:revision>5</cp:revision>
  <dcterms:created xsi:type="dcterms:W3CDTF">2022-10-25T08:49:01Z</dcterms:created>
  <dcterms:modified xsi:type="dcterms:W3CDTF">2022-10-25T16:11:58Z</dcterms:modified>
</cp:coreProperties>
</file>