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1" r:id="rId5"/>
  </p:sldMasterIdLst>
  <p:notesMasterIdLst>
    <p:notesMasterId r:id="rId33"/>
  </p:notesMasterIdLst>
  <p:handoutMasterIdLst>
    <p:handoutMasterId r:id="rId34"/>
  </p:handoutMasterIdLst>
  <p:sldIdLst>
    <p:sldId id="256" r:id="rId6"/>
    <p:sldId id="263" r:id="rId7"/>
    <p:sldId id="313" r:id="rId8"/>
    <p:sldId id="321" r:id="rId9"/>
    <p:sldId id="264" r:id="rId10"/>
    <p:sldId id="301" r:id="rId11"/>
    <p:sldId id="302" r:id="rId12"/>
    <p:sldId id="306" r:id="rId13"/>
    <p:sldId id="322" r:id="rId14"/>
    <p:sldId id="304" r:id="rId15"/>
    <p:sldId id="305" r:id="rId16"/>
    <p:sldId id="323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7" r:id="rId25"/>
    <p:sldId id="315" r:id="rId26"/>
    <p:sldId id="318" r:id="rId27"/>
    <p:sldId id="319" r:id="rId28"/>
    <p:sldId id="325" r:id="rId29"/>
    <p:sldId id="320" r:id="rId30"/>
    <p:sldId id="326" r:id="rId31"/>
    <p:sldId id="324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3" autoAdjust="0"/>
    <p:restoredTop sz="94866" autoAdjust="0"/>
  </p:normalViewPr>
  <p:slideViewPr>
    <p:cSldViewPr snapToGrid="0">
      <p:cViewPr varScale="1">
        <p:scale>
          <a:sx n="215" d="100"/>
          <a:sy n="215" d="100"/>
        </p:scale>
        <p:origin x="46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4950-B5F1-4629-8A47-D06D350AD499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44B58-3597-41AB-B77C-8CA48B130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6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1A8BBD-5816-4769-A51A-B82CE14342E9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83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1784F9-B388-4D43-A3AC-A8AE788E3EDF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81F9E6-7620-48B0-BED4-7C555EA0ACE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328049-7922-427B-BF37-D5963CD3FE97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7AFCE9-C5B6-43A5-9704-9B1A1B6F4F01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705A70-7527-4722-9C8A-EBD965E1560E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89A9FB-EE51-4ECF-8D4C-B7F0AACA61A2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4F00F2-5441-4CF3-B602-B2E7C0ECB9D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5F2DFB-74E9-4E1D-B4F6-5F477394E7A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FBBBAB-FB31-4921-9D41-ACF0795D29E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2132CA-8F24-47AB-A32F-67384AF337C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0F5176-6F5A-439F-9128-3084FEAD68AE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728241-8234-4A09-93EC-D13E0B4E8DA5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D3AB38-F2DB-4A26-B6BA-D31200874C4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43A2A7-31F3-435F-A8A5-755CA792897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7A9FA7-24A1-449D-9D20-92E4F6B5D360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294421-4FBE-438B-AAA0-566C6A351589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97B25A-0CC7-4AE3-8202-F558919753C5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E14BAD-6280-4B0E-A2D0-DA1DC5710189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CC5FD9-F561-47FD-82DF-94B02C19474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30D0C5-F867-4468-8C88-FA26D112FAD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343680-77F6-4E02-867A-8DBE5E00039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48D22-DAA2-4387-93A0-60D9675A155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6282A1-A80D-4323-AC51-A99B4A1EB6C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389BE6-6399-40D6-BB62-9D36B980E134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16EEEA-A7ED-4E74-9E7F-B9B86F4B5210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6509" y="2009775"/>
            <a:ext cx="5327383" cy="151273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Сервис автоматизации составления графика работы врачей-рентгенологов</a:t>
            </a:r>
            <a:endParaRPr lang="ru-RU" sz="3200" b="0" strike="noStrike" spc="-1" dirty="0">
              <a:solidFill>
                <a:schemeClr val="accent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0F5176-6F5A-439F-9128-3084FEAD68A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9240" y="5278235"/>
            <a:ext cx="4672809" cy="144641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 студенты группы ТКИ-541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Кузнецов Кирилл Константинович,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Теркулова Юлия Валерьевна,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Пономаренко Илья Эдуардович,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Шишанов Руслан Витальевич.</a:t>
            </a:r>
          </a:p>
        </p:txBody>
      </p:sp>
    </p:spTree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Исследование влияния коэффициентов на работу 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2" y="1586036"/>
            <a:ext cx="5773498" cy="262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12" y="3905169"/>
            <a:ext cx="6876685" cy="295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7307" y="4722183"/>
            <a:ext cx="359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коэффициентов (1, 0, 1) –</a:t>
            </a:r>
          </a:p>
          <a:p>
            <a:pPr algn="ctr"/>
            <a:r>
              <a:rPr lang="ru-RU" dirty="0"/>
              <a:t>График и средняя квадратичная ошибка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3827" y="2665516"/>
            <a:ext cx="412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Пример коэффициентов (2, 2, 2) –</a:t>
            </a:r>
          </a:p>
          <a:p>
            <a:pPr algn="ctr"/>
            <a:r>
              <a:rPr lang="ru-RU" dirty="0"/>
              <a:t>График и средняя квадратичная ошибка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1" y="4290183"/>
            <a:ext cx="41472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93" y="3473169"/>
            <a:ext cx="371781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09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Исследование влияния коэффициентов на работу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768" y="4700956"/>
            <a:ext cx="412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Пример коэффициентов (2, 0, 2) –</a:t>
            </a:r>
          </a:p>
          <a:p>
            <a:pPr algn="ctr"/>
            <a:r>
              <a:rPr lang="ru-RU" dirty="0"/>
              <a:t>График и средняя квадратичная ошибка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807687"/>
            <a:ext cx="6705600" cy="30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046"/>
            <a:ext cx="7170026" cy="282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41" y="4339686"/>
            <a:ext cx="4559999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01" y="3375687"/>
            <a:ext cx="41184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80001" y="2689562"/>
            <a:ext cx="412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коэффициентов (3, 0, 3) – </a:t>
            </a:r>
          </a:p>
          <a:p>
            <a:r>
              <a:rPr lang="ru-RU" dirty="0"/>
              <a:t>График и средняя квадратичная ошибка</a:t>
            </a:r>
          </a:p>
        </p:txBody>
      </p:sp>
    </p:spTree>
    <p:extLst>
      <p:ext uri="{BB962C8B-B14F-4D97-AF65-F5344CB8AC3E}">
        <p14:creationId xmlns:p14="http://schemas.microsoft.com/office/powerpoint/2010/main" val="64574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Влияние коэффициентов на эффективность модели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87420" y="1661713"/>
            <a:ext cx="104495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/>
              <a:t>Чем больше значение параметра p и </a:t>
            </a:r>
            <a:r>
              <a:rPr lang="en-US" dirty="0"/>
              <a:t>q</a:t>
            </a:r>
            <a:r>
              <a:rPr lang="ru-RU" dirty="0"/>
              <a:t>, тем сложнее становится модель. Это может привести к переобучению, когда модель слишком хорошо подстраивается под исторические данные, но плохо прогнозирует новые данные. </a:t>
            </a:r>
          </a:p>
          <a:p>
            <a:pPr indent="457200" algn="just"/>
            <a:r>
              <a:rPr lang="ru-RU" dirty="0"/>
              <a:t>В большинстве практических приложений временных рядов значения параметров ARIMA (p, d, q) редко превышают 3. Это связано с тем, что более сложные модели часто не дают значительного улучшения точности прогноза по сравнению с более простыми моделями. Ограничение значением 3 является разумным компромиссом между сложностью модели и ее точностью.</a:t>
            </a:r>
          </a:p>
        </p:txBody>
      </p:sp>
    </p:spTree>
    <p:extLst>
      <p:ext uri="{BB962C8B-B14F-4D97-AF65-F5344CB8AC3E}">
        <p14:creationId xmlns:p14="http://schemas.microsoft.com/office/powerpoint/2010/main" val="75732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1786" y="4539274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Денситометр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7011" y="3643071"/>
            <a:ext cx="4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474"/>
            <a:ext cx="7487824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84" y="4070295"/>
            <a:ext cx="6991016" cy="281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02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893" y="4506548"/>
            <a:ext cx="154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 с КУ 1 зона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1094" y="3434129"/>
            <a:ext cx="22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</a:t>
            </a:r>
            <a:r>
              <a:rPr lang="en-US" dirty="0"/>
              <a:t> </a:t>
            </a:r>
            <a:r>
              <a:rPr lang="ru-RU" dirty="0"/>
              <a:t>с КУ 2 и более зон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65228"/>
            <a:ext cx="7680149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14" y="3978000"/>
            <a:ext cx="705328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4755" y="45631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ММГ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7612" y="3434129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МРТ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392"/>
            <a:ext cx="7367902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227" y="3942000"/>
            <a:ext cx="7357773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893" y="4539274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МРТ с КУ 1 зона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4048" y="3432576"/>
            <a:ext cx="26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МРТ с КУ 2 или более зон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02"/>
            <a:ext cx="7335866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89" y="3985073"/>
            <a:ext cx="7372911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9142" y="45389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6911" y="3432576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Флюорограф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474"/>
            <a:ext cx="7043632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00" y="3823200"/>
            <a:ext cx="6968500" cy="30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5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Полученные графики данных с помощью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 ARIMA(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,0,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2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)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8061" y="45389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4554" y="3417945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Флюорограф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811"/>
            <a:ext cx="730147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87" y="3942000"/>
            <a:ext cx="7373213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3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Математическая модель. Алгоритм составления расписания.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757" y="1817332"/>
            <a:ext cx="11380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/>
              <a:t>Для составления расписания врачей нами был выбран </a:t>
            </a:r>
            <a:r>
              <a:rPr lang="ru-RU" sz="2000" b="1" dirty="0"/>
              <a:t>жадный алгоритм </a:t>
            </a:r>
            <a:r>
              <a:rPr lang="ru-RU" sz="2000" dirty="0"/>
              <a:t>— алгоритм, заключающийся в принятии локально наилучших решений на каждом этапе, допуская, что конечное решение также окажется наилучшим. </a:t>
            </a:r>
          </a:p>
          <a:p>
            <a:pPr indent="457200" algn="just"/>
            <a:r>
              <a:rPr lang="ru-RU" sz="2000" dirty="0"/>
              <a:t>Таким образом жадный алгоритм прост в реализации и достаточно быстр в своей работе. Его минус же в том, что часто решение, найденное с помощью него может быть не наилучшим.</a:t>
            </a:r>
          </a:p>
        </p:txBody>
      </p:sp>
    </p:spTree>
    <p:extLst>
      <p:ext uri="{BB962C8B-B14F-4D97-AF65-F5344CB8AC3E}">
        <p14:creationId xmlns:p14="http://schemas.microsoft.com/office/powerpoint/2010/main" val="3223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07003" y="252628"/>
            <a:ext cx="9534600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Формулировка задачи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6573" y="1504350"/>
            <a:ext cx="9211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приложение, которое, сможет предсказывать количество исследований по разным модальностям на следующий месяц и по полученным данным составлять расписание в файле </a:t>
            </a:r>
            <a:r>
              <a:rPr lang="en-US" sz="2000" dirty="0"/>
              <a:t>Excel</a:t>
            </a:r>
            <a:r>
              <a:rPr lang="ru-RU" sz="2000" dirty="0"/>
              <a:t>, по заранее известной заготовке.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5" y="2898450"/>
            <a:ext cx="11819556" cy="144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94914"/>
      </p:ext>
    </p:extLst>
  </p:cSld>
  <p:clrMapOvr>
    <a:masterClrMapping/>
  </p:clrMapOvr>
  <p:transition spd="slow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Математическая модель. Алгоритм составления расписания.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757" y="1817332"/>
            <a:ext cx="11380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/>
              <a:t>Для работы алгоритма нужно выяснить: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Количество исследований на месяц вперёд.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Количество ставок всех врачей.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Основные и дополнительные модальностей врачей.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1" y="3493196"/>
            <a:ext cx="39147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6" y="5029262"/>
            <a:ext cx="11840599" cy="54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125" y="4338782"/>
            <a:ext cx="41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основных модальностей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9865" y="5704987"/>
            <a:ext cx="48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дополнительных модальностей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07" y="3550346"/>
            <a:ext cx="4276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98676" y="4346874"/>
            <a:ext cx="40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ставок врачей (100 к 1)</a:t>
            </a:r>
          </a:p>
        </p:txBody>
      </p:sp>
    </p:spTree>
    <p:extLst>
      <p:ext uri="{BB962C8B-B14F-4D97-AF65-F5344CB8AC3E}">
        <p14:creationId xmlns:p14="http://schemas.microsoft.com/office/powerpoint/2010/main" val="177364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Математическая модель. Жадный </a:t>
            </a:r>
            <a:r>
              <a:rPr lang="ru-RU" sz="3200" spc="-1" dirty="0" err="1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алгоритм.Блок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-схема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36" y="1205227"/>
            <a:ext cx="5708257" cy="56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55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Пример работы сервиса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1" y="1755508"/>
            <a:ext cx="53244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9450" y="2913133"/>
            <a:ext cx="520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доступных флагов-команд для приложения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6033" y="5849192"/>
            <a:ext cx="550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Получение предсказаний по исследованиям на месяц</a:t>
            </a:r>
            <a:br>
              <a:rPr lang="en-US" dirty="0"/>
            </a:br>
            <a:r>
              <a:rPr lang="en-US" dirty="0"/>
              <a:t>-f 2 0 2 0 0 0 0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50" y="3667966"/>
            <a:ext cx="23431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22" y="3767978"/>
            <a:ext cx="2095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" y="5849191"/>
            <a:ext cx="565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Получение предсказаний по исследованиям на месяц</a:t>
            </a:r>
            <a:br>
              <a:rPr lang="en-US" dirty="0"/>
            </a:br>
            <a:r>
              <a:rPr lang="en-US" dirty="0"/>
              <a:t>-f </a:t>
            </a:r>
            <a:r>
              <a:rPr lang="ru-RU" dirty="0"/>
              <a:t>3</a:t>
            </a:r>
            <a:r>
              <a:rPr lang="en-US" dirty="0"/>
              <a:t> 0 </a:t>
            </a:r>
            <a:r>
              <a:rPr lang="ru-RU" dirty="0"/>
              <a:t>3</a:t>
            </a:r>
            <a:r>
              <a:rPr lang="en-US" dirty="0"/>
              <a:t> 0 0 0 0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8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Работа сервиса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356"/>
            <a:ext cx="12207552" cy="446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77948" y="5996198"/>
            <a:ext cx="749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Сгенерированное расписание на следующий 29 дневной месяц (февраль)</a:t>
            </a:r>
            <a:endParaRPr lang="en-US" dirty="0"/>
          </a:p>
          <a:p>
            <a:pPr algn="ctr"/>
            <a:r>
              <a:rPr lang="en-US" dirty="0"/>
              <a:t>-s (</a:t>
            </a:r>
            <a:r>
              <a:rPr lang="ru-RU" dirty="0"/>
              <a:t>Параметры предсказания: 3 0 3)</a:t>
            </a:r>
          </a:p>
        </p:txBody>
      </p:sp>
    </p:spTree>
    <p:extLst>
      <p:ext uri="{BB962C8B-B14F-4D97-AF65-F5344CB8AC3E}">
        <p14:creationId xmlns:p14="http://schemas.microsoft.com/office/powerpoint/2010/main" val="171646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Работа сервиса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948" y="5996198"/>
            <a:ext cx="749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Сгенерированное расписание на следующий 29 дневной месяц (февраль)</a:t>
            </a:r>
          </a:p>
          <a:p>
            <a:pPr algn="ctr"/>
            <a:r>
              <a:rPr lang="ru-RU" dirty="0"/>
              <a:t>-</a:t>
            </a:r>
            <a:r>
              <a:rPr lang="en-US" dirty="0"/>
              <a:t>s (</a:t>
            </a:r>
            <a:r>
              <a:rPr lang="ru-RU" dirty="0"/>
              <a:t>параметры предсказания 2 0 2)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3316"/>
            <a:ext cx="12105685" cy="437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54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Используемые технологии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085" y="1594132"/>
            <a:ext cx="11207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Программа написана на языке </a:t>
            </a:r>
            <a:r>
              <a:rPr lang="en-US" sz="2400" dirty="0"/>
              <a:t>Java </a:t>
            </a:r>
            <a:r>
              <a:rPr lang="ru-RU" sz="2400" dirty="0"/>
              <a:t>с использованием: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Maven</a:t>
            </a:r>
            <a:r>
              <a:rPr lang="ru-RU" sz="2400" dirty="0"/>
              <a:t> – инструмента для управления и сборки проектов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Apache POI – </a:t>
            </a:r>
            <a:r>
              <a:rPr lang="ru-RU" sz="2400" dirty="0"/>
              <a:t>библиотеки для работы с файлами </a:t>
            </a:r>
            <a:r>
              <a:rPr lang="en-US" sz="2400" dirty="0"/>
              <a:t>Microsoft Office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Открытой библиотеки</a:t>
            </a:r>
            <a:r>
              <a:rPr lang="en-US" sz="2400" dirty="0"/>
              <a:t> </a:t>
            </a:r>
            <a:r>
              <a:rPr lang="en-US" sz="2400" dirty="0" err="1"/>
              <a:t>Timeseries</a:t>
            </a:r>
            <a:r>
              <a:rPr lang="en-US" sz="2400" dirty="0"/>
              <a:t>-Forecast </a:t>
            </a:r>
            <a:r>
              <a:rPr lang="ru-RU" sz="2400" dirty="0"/>
              <a:t>для внедрения алгоритма </a:t>
            </a:r>
            <a:r>
              <a:rPr lang="en-US" sz="2400" dirty="0"/>
              <a:t>ARIMA </a:t>
            </a:r>
            <a:r>
              <a:rPr lang="ru-RU" sz="2400" dirty="0"/>
              <a:t>в проект.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452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Анализ рисков. Диаграмма Исикавы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B899-0592-9AAF-BB50-507DC95E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82" y="1347641"/>
            <a:ext cx="7465047" cy="48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Плюсы созданного приложения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69" y="1739788"/>
            <a:ext cx="11257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Автоматизация процесса составления расписания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Простота в использовании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Возможность интеграции с другими системами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Возможность исследования алгоритма </a:t>
            </a:r>
            <a:r>
              <a:rPr lang="en-US" dirty="0"/>
              <a:t>ARIMA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Возможность составления расписания с использованием своих данных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Простота настройки и развертывания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Скорость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86882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07003" y="252628"/>
            <a:ext cx="9534600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Исходные данные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6573" y="1504350"/>
            <a:ext cx="9211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Исходные данные хранятся в 2 таблицах </a:t>
            </a:r>
            <a:r>
              <a:rPr lang="en-US" sz="2000" dirty="0"/>
              <a:t>Excel</a:t>
            </a:r>
            <a:r>
              <a:rPr lang="ru-RU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pred.xlsx </a:t>
            </a:r>
            <a:r>
              <a:rPr lang="ru-RU" sz="2000" dirty="0"/>
              <a:t>– таблица с  исходным количеством исследований по неделям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doc.xlsx </a:t>
            </a:r>
            <a:r>
              <a:rPr lang="ru-RU" sz="2000" dirty="0"/>
              <a:t>– таблица с разметкой и примером заполнения графика работы докторов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94" y="2827789"/>
            <a:ext cx="5476116" cy="349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178590" y="6471912"/>
            <a:ext cx="101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pred.xlsx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21147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07003" y="252628"/>
            <a:ext cx="7099510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Прогнозирование количества исследований.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</p:spPr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6439" y="5768853"/>
            <a:ext cx="10295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Векторы данных и градиентного спуска для 2 видов исследований: Денситометр слева и МРТ – справа.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55" y="1828870"/>
            <a:ext cx="47815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39" y="1941578"/>
            <a:ext cx="4644608" cy="369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599436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Математическая модель. Алгоритм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.Компоненты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1080" y="1483906"/>
            <a:ext cx="2393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ARIMA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 rot="17545001" flipH="1">
            <a:off x="7507593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4054999">
            <a:off x="3572884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H="1">
            <a:off x="5541925" y="2407236"/>
            <a:ext cx="292155" cy="63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7349" y="3244334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Авторегрессия</a:t>
            </a:r>
            <a:r>
              <a:rPr lang="ru-RU" b="1" dirty="0"/>
              <a:t> (</a:t>
            </a:r>
            <a:r>
              <a:rPr lang="en-US" b="1" dirty="0"/>
              <a:t>AR)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2017" y="4289756"/>
            <a:ext cx="11434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Авторегрессия указывает на то, что текущее значение ряда основывается на его собственных прошлых значениях. Эта зависимость фиксируется с помощью запаздывающих значений зависимой переменной. </a:t>
            </a:r>
            <a:r>
              <a:rPr lang="ru-RU" dirty="0" err="1"/>
              <a:t>Авторегрессионная</a:t>
            </a:r>
            <a:r>
              <a:rPr lang="ru-RU" dirty="0"/>
              <a:t> модель порядка p (обозначаемая как AR(p)) использует прошлые p наблюдений для прогнозирования будущих значений. То есть параметр 'p' представляет собой количество запаздывающих наблюдений, включенных в модель.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814205" y="3251854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Интеграция</a:t>
            </a:r>
            <a:r>
              <a:rPr lang="ru-RU" b="1" dirty="0"/>
              <a:t> (</a:t>
            </a:r>
            <a:r>
              <a:rPr lang="en-US" b="1" dirty="0"/>
              <a:t>I)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53670" y="3282632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Скользящая средняя (</a:t>
            </a:r>
            <a:r>
              <a:rPr lang="en-US" b="1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265106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Математическая модель. Алгоритм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.Компоненты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1080" y="1483906"/>
            <a:ext cx="2393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ARIMA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 rot="17545001" flipH="1">
            <a:off x="7507593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4054999">
            <a:off x="3572884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H="1">
            <a:off x="5541925" y="2407236"/>
            <a:ext cx="292155" cy="63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7349" y="3244334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Авторегрессия</a:t>
            </a:r>
            <a:r>
              <a:rPr lang="ru-RU" b="1" dirty="0"/>
              <a:t> (</a:t>
            </a:r>
            <a:r>
              <a:rPr lang="en-US" b="1" dirty="0"/>
              <a:t>AR)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2017" y="4289756"/>
            <a:ext cx="11434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2) Интеграция относится к разностям наблюдений во временном ряде, чтобы гарантировать его стационарность. Это необходимо, поскольку большинство статистических методов моделирования предполагают, что исходные данные являются стационарными — то есть их статистические свойства не изменяются со временем. </a:t>
            </a:r>
            <a:r>
              <a:rPr lang="ru-RU" spc="-1" dirty="0">
                <a:solidFill>
                  <a:srgbClr val="000000"/>
                </a:solidFill>
              </a:rPr>
              <a:t>Включает в себя дифференцирование данных временного ряда, чтобы сделать его стационарным, гарантируя, что среднее значение и дисперсия остаются постоянными с течением времени. Обозначается данный параметр </a:t>
            </a:r>
            <a:r>
              <a:rPr lang="ru-RU" dirty="0"/>
              <a:t>'d' - количество раз, которое необработанные наблюдения разнятся.</a:t>
            </a:r>
            <a:endParaRPr lang="ru-RU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14205" y="3251854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Интеграция</a:t>
            </a:r>
            <a:r>
              <a:rPr lang="ru-RU" b="1" dirty="0"/>
              <a:t> (</a:t>
            </a:r>
            <a:r>
              <a:rPr lang="en-US" b="1" dirty="0"/>
              <a:t>I)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53670" y="3282632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Скользящая средняя (</a:t>
            </a:r>
            <a:r>
              <a:rPr lang="en-US" b="1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230334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Математическая модель. Алгоритм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.Компоненты алгоритма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1080" y="1483906"/>
            <a:ext cx="23938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ARIMA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 rot="17545001" flipH="1">
            <a:off x="7507593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4054999">
            <a:off x="3572884" y="1863079"/>
            <a:ext cx="292155" cy="167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flipH="1">
            <a:off x="5541925" y="2407236"/>
            <a:ext cx="292155" cy="63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7349" y="3244334"/>
            <a:ext cx="2279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Авторегрессия</a:t>
            </a:r>
            <a:r>
              <a:rPr lang="ru-RU" b="1" dirty="0"/>
              <a:t> (</a:t>
            </a:r>
            <a:r>
              <a:rPr lang="en-US" b="1" dirty="0"/>
              <a:t>AR)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2017" y="4295694"/>
            <a:ext cx="11434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3) Компонент Скользящей Средней позволяет учитывать зависимость между наблюдением и остаточной ошибкой модели скользящей средней. По сути, он использует прошлые ошибки прогнозирования для влияния на будущие прогнозы, что помогает сгладить шум в данных.</a:t>
            </a:r>
          </a:p>
          <a:p>
            <a:r>
              <a:rPr lang="ru-RU" dirty="0"/>
              <a:t>В частности, модель MA порядка q (MA(q)) включает в себя зависимость текущего наблюдения от q предыдущих ошибок. То есть параметр 'q' - размер окна скользящего среднего. Нахождение правильного значения q может значительно повлиять на производительность модели.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814205" y="3251854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Интеграция</a:t>
            </a:r>
            <a:r>
              <a:rPr lang="ru-RU" b="1" dirty="0"/>
              <a:t> (</a:t>
            </a:r>
            <a:r>
              <a:rPr lang="en-US" b="1" dirty="0"/>
              <a:t>I)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653670" y="3282632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Скользящая средняя (</a:t>
            </a:r>
            <a:r>
              <a:rPr lang="en-US" b="1" dirty="0"/>
              <a:t>MA)</a:t>
            </a:r>
          </a:p>
        </p:txBody>
      </p:sp>
    </p:spTree>
    <p:extLst>
      <p:ext uri="{BB962C8B-B14F-4D97-AF65-F5344CB8AC3E}">
        <p14:creationId xmlns:p14="http://schemas.microsoft.com/office/powerpoint/2010/main" val="23033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515095" y="333127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Анализ параметров модели </a:t>
            </a:r>
            <a:r>
              <a:rPr lang="en-US" sz="32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ARIMA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6640" y="1655491"/>
            <a:ext cx="113072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/>
              <a:t>Параметры </a:t>
            </a:r>
            <a:r>
              <a:rPr lang="en-US" sz="2000" b="1" dirty="0"/>
              <a:t>ARIMA</a:t>
            </a:r>
            <a:endParaRPr lang="ru-RU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p указывает на количество предыдущих значений временного ряда.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d указывает на количество раз, которое необходимо применить дифференцирование для достижения стационарности временного ряда.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q указывает на количество предыдущих ошибок прогнозирования.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P указывает на количество предыдущих сезонных значений.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D указывает на количество раз, которое необходимо применить сезонное дифференцирование для достижения стационарности временного ряда.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Q указывает на количество предыдущих сезонных ошибок прогнозирования.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Параметр m указывает на длину сезонного периода.</a:t>
            </a:r>
          </a:p>
        </p:txBody>
      </p:sp>
    </p:spTree>
    <p:extLst>
      <p:ext uri="{BB962C8B-B14F-4D97-AF65-F5344CB8AC3E}">
        <p14:creationId xmlns:p14="http://schemas.microsoft.com/office/powerpoint/2010/main" val="88219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0BE072-EB47-4820-808C-A8C6BC95DF19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PlaceHolder 1"/>
          <p:cNvSpPr>
            <a:spLocks noGrp="1"/>
          </p:cNvSpPr>
          <p:nvPr>
            <p:ph type="title" idx="4294967295"/>
          </p:nvPr>
        </p:nvSpPr>
        <p:spPr>
          <a:xfrm>
            <a:off x="191413" y="0"/>
            <a:ext cx="6913316" cy="129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ru-RU" sz="2800" spc="-1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Развитие алгоритма на примере предсказания количества исследований Денситометра</a:t>
            </a:r>
            <a:endParaRPr lang="ru-RU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40" y="5663905"/>
            <a:ext cx="40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Первый вариант реализации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8" y="1316469"/>
            <a:ext cx="5029935" cy="434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17" y="4049035"/>
            <a:ext cx="6639961" cy="270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78131" y="3218348"/>
            <a:ext cx="40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Конечный вариант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62308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c78ffe2-6ca9-48cd-8338-4d884cf1fd15" xsi:nil="true"/>
    <TaxCatchAll xmlns="8110952f-db7b-4716-b1f4-15f065799f1b" xsi:nil="true"/>
    <lcf76f155ced4ddcb4097134ff3c332f xmlns="fc78ffe2-6ca9-48cd-8338-4d884cf1fd1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FCFD4B5E773BA4C941503189962E2A0" ma:contentTypeVersion="14" ma:contentTypeDescription="Создание документа." ma:contentTypeScope="" ma:versionID="f664ffb402e8550d90fa769de6c2f7b1">
  <xsd:schema xmlns:xsd="http://www.w3.org/2001/XMLSchema" xmlns:xs="http://www.w3.org/2001/XMLSchema" xmlns:p="http://schemas.microsoft.com/office/2006/metadata/properties" xmlns:ns2="fc78ffe2-6ca9-48cd-8338-4d884cf1fd15" xmlns:ns3="8110952f-db7b-4716-b1f4-15f065799f1b" targetNamespace="http://schemas.microsoft.com/office/2006/metadata/properties" ma:root="true" ma:fieldsID="29d2ae35bec75049a0efafb1ba234d92" ns2:_="" ns3:_="">
    <xsd:import namespace="fc78ffe2-6ca9-48cd-8338-4d884cf1fd15"/>
    <xsd:import namespace="8110952f-db7b-4716-b1f4-15f065799f1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8ffe2-6ca9-48cd-8338-4d884cf1fd1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736f47c-10d0-40be-bc11-4282b1736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0952f-db7b-4716-b1f4-15f065799f1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d0c0d8-6730-4748-b66d-8310d5723fb1}" ma:internalName="TaxCatchAll" ma:showField="CatchAllData" ma:web="8110952f-db7b-4716-b1f4-15f065799f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0E6F5-04E6-4EF4-8A37-FBE9977D13B1}">
  <ds:schemaRefs>
    <ds:schemaRef ds:uri="http://schemas.microsoft.com/office/2006/metadata/properties"/>
    <ds:schemaRef ds:uri="http://schemas.microsoft.com/office/infopath/2007/PartnerControls"/>
    <ds:schemaRef ds:uri="fc78ffe2-6ca9-48cd-8338-4d884cf1fd15"/>
    <ds:schemaRef ds:uri="8110952f-db7b-4716-b1f4-15f065799f1b"/>
  </ds:schemaRefs>
</ds:datastoreItem>
</file>

<file path=customXml/itemProps2.xml><?xml version="1.0" encoding="utf-8"?>
<ds:datastoreItem xmlns:ds="http://schemas.openxmlformats.org/officeDocument/2006/customXml" ds:itemID="{0E04B61B-900A-4286-9350-C7CB1EDEE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8ffe2-6ca9-48cd-8338-4d884cf1fd15"/>
    <ds:schemaRef ds:uri="8110952f-db7b-4716-b1f4-15f065799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83E72E-3016-4B9C-97A5-A277F6A494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1082</Words>
  <Application>Microsoft Macintosh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Тема Office</vt:lpstr>
      <vt:lpstr>Тема Office</vt:lpstr>
      <vt:lpstr>Сервис автоматизации составления графика работы врачей-рентгенологов</vt:lpstr>
      <vt:lpstr>Формулировка задачи</vt:lpstr>
      <vt:lpstr>Исходные данные</vt:lpstr>
      <vt:lpstr>Прогнозирование количества исследований.</vt:lpstr>
      <vt:lpstr>Математическая модель. Алгоритм ARIMA.Компоненты алгоритма</vt:lpstr>
      <vt:lpstr>Математическая модель. Алгоритм ARIMA.Компоненты алгоритма</vt:lpstr>
      <vt:lpstr>Математическая модель. Алгоритм ARIMA.Компоненты алгоритма</vt:lpstr>
      <vt:lpstr>Анализ параметров модели ARIMA</vt:lpstr>
      <vt:lpstr>Развитие алгоритма на примере предсказания количества исследований Денситометра</vt:lpstr>
      <vt:lpstr>Исследование влияния коэффициентов на работу </vt:lpstr>
      <vt:lpstr>Исследование влияния коэффициентов на работу</vt:lpstr>
      <vt:lpstr>Влияние коэффициентов на эффективность модели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Полученные графики данных с помощью ARIMA(2,0,2)</vt:lpstr>
      <vt:lpstr>Математическая модель. Алгоритм составления расписания.</vt:lpstr>
      <vt:lpstr>Математическая модель. Алгоритм составления расписания.</vt:lpstr>
      <vt:lpstr>Математическая модель. Жадный алгоритм.Блок-схема алгоритма</vt:lpstr>
      <vt:lpstr>Пример работы сервиса</vt:lpstr>
      <vt:lpstr>Работа сервиса</vt:lpstr>
      <vt:lpstr>Работа сервиса</vt:lpstr>
      <vt:lpstr>Используемые технологии</vt:lpstr>
      <vt:lpstr>Анализ рисков. Диаграмма Исикавы</vt:lpstr>
      <vt:lpstr>Плюсы созданного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Microsoft Office User</cp:lastModifiedBy>
  <cp:revision>213</cp:revision>
  <dcterms:created xsi:type="dcterms:W3CDTF">2021-11-29T10:22:08Z</dcterms:created>
  <dcterms:modified xsi:type="dcterms:W3CDTF">2024-12-16T20:31:59Z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</vt:i4>
  </property>
  <property fmtid="{D5CDD505-2E9C-101B-9397-08002B2CF9AE}" pid="5" name="ContentTypeId">
    <vt:lpwstr>0x0101001FCFD4B5E773BA4C941503189962E2A0</vt:lpwstr>
  </property>
</Properties>
</file>