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  <p:sldMasterId id="2147483661" r:id="rId5"/>
  </p:sldMasterIdLst>
  <p:notesMasterIdLst>
    <p:notesMasterId r:id="rId33"/>
  </p:notesMasterIdLst>
  <p:handoutMasterIdLst>
    <p:handoutMasterId r:id="rId34"/>
  </p:handoutMasterIdLst>
  <p:sldIdLst>
    <p:sldId id="256" r:id="rId6"/>
    <p:sldId id="263" r:id="rId7"/>
    <p:sldId id="313" r:id="rId8"/>
    <p:sldId id="321" r:id="rId9"/>
    <p:sldId id="264" r:id="rId10"/>
    <p:sldId id="301" r:id="rId11"/>
    <p:sldId id="302" r:id="rId12"/>
    <p:sldId id="306" r:id="rId13"/>
    <p:sldId id="322" r:id="rId14"/>
    <p:sldId id="304" r:id="rId15"/>
    <p:sldId id="305" r:id="rId16"/>
    <p:sldId id="323" r:id="rId17"/>
    <p:sldId id="307" r:id="rId18"/>
    <p:sldId id="308" r:id="rId19"/>
    <p:sldId id="309" r:id="rId20"/>
    <p:sldId id="310" r:id="rId21"/>
    <p:sldId id="311" r:id="rId22"/>
    <p:sldId id="312" r:id="rId23"/>
    <p:sldId id="314" r:id="rId24"/>
    <p:sldId id="317" r:id="rId25"/>
    <p:sldId id="315" r:id="rId26"/>
    <p:sldId id="318" r:id="rId27"/>
    <p:sldId id="319" r:id="rId28"/>
    <p:sldId id="325" r:id="rId29"/>
    <p:sldId id="320" r:id="rId30"/>
    <p:sldId id="326" r:id="rId31"/>
    <p:sldId id="324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3" autoAdjust="0"/>
    <p:restoredTop sz="94866" autoAdjust="0"/>
  </p:normalViewPr>
  <p:slideViewPr>
    <p:cSldViewPr snapToGrid="0">
      <p:cViewPr varScale="1">
        <p:scale>
          <a:sx n="111" d="100"/>
          <a:sy n="111" d="100"/>
        </p:scale>
        <p:origin x="-690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344"/>
    </p:cViewPr>
  </p:sorterViewPr>
  <p:notesViewPr>
    <p:cSldViewPr snapToGrid="0">
      <p:cViewPr varScale="1">
        <p:scale>
          <a:sx n="89" d="100"/>
          <a:sy n="89" d="100"/>
        </p:scale>
        <p:origin x="37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64950-B5F1-4629-8A47-D06D350AD499}" type="datetimeFigureOut">
              <a:rPr lang="ru-RU" smtClean="0"/>
              <a:pPr/>
              <a:t>17.12.2024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44B58-3597-41AB-B77C-8CA48B130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164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Для перемещения страницы щёлкните мышью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01A8BBD-5816-4769-A51A-B82CE14342E9}" type="slidenum">
              <a:rPr lang="ru-RU" sz="1400" b="0" strike="noStrike" spc="-1">
                <a:solidFill>
                  <a:srgbClr val="000000"/>
                </a:solidFill>
                <a:latin typeface="Times New Roman"/>
              </a:rPr>
              <a:pPr indent="0" algn="r">
                <a:buNone/>
              </a:p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1833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21784F9-B388-4D43-A3AC-A8AE788E3EDF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381F9E6-7620-48B0-BED4-7C555EA0ACEF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A328049-7922-427B-BF37-D5963CD3FE97}" type="slidenum">
              <a:rPr/>
              <a:p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47AFCE9-C5B6-43A5-9704-9B1A1B6F4F01}" type="slidenum">
              <a:rPr/>
              <a:p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7705A70-7527-4722-9C8A-EBD965E1560E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BE072-EB47-4820-808C-A8C6BC95DF19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989A9FB-EE51-4ECF-8D4C-B7F0AACA61A2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C4F00F2-5441-4CF3-B602-B2E7C0ECB9D3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A5F2DFB-74E9-4E1D-B4F6-5F477394E7A3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4FBBBAB-FB31-4921-9D41-ACF0795D29E4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B2132CA-8F24-47AB-A32F-67384AF337C7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50F5176-6F5A-439F-9128-3084FEAD68AE}" type="slidenum">
              <a:rPr/>
              <a:pPr/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D728241-8234-4A09-93EC-D13E0B4E8DA5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2D3AB38-F2DB-4A26-B6BA-D31200874C4C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C43A2A7-31F3-435F-A8A5-755CA7928973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37A9FA7-24A1-449D-9D20-92E4F6B5D360}" type="slidenum">
              <a:rPr/>
              <a:p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D294421-4FBE-438B-AAA0-566C6A351589}" type="slidenum">
              <a:rPr/>
              <a:p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497B25A-0CC7-4AE3-8202-F558919753C5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CE14BAD-6280-4B0E-A2D0-DA1DC5710189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FCC5FD9-F561-47FD-82DF-94B02C194745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330D0C5-F867-4468-8C88-FA26D112FAD4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8343680-77F6-4E02-867A-8DBE5E000391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AE48D22-DAA2-4387-93A0-60D9675A155B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26282A1-A80D-4323-AC51-A99B4A1EB6CC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ru-RU" sz="6000" b="0" strike="noStrike" spc="-1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lang="ru-RU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Footer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D389BE6-6399-40D6-BB62-9D36B980E134}" type="slidenum"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pPr indent="0" algn="r" defTabSz="914400">
                <a:lnSpc>
                  <a:spcPct val="100000"/>
                </a:lnSpc>
                <a:buNone/>
              </a:p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Footer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416EEEA-A7ED-4E74-9E7F-B9B86F4B5210}" type="slidenum"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pPr indent="0" algn="r" defTabSz="914400">
                <a:lnSpc>
                  <a:spcPct val="100000"/>
                </a:lnSpc>
                <a:buNone/>
              </a:p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56509" y="2009775"/>
            <a:ext cx="5327383" cy="1512739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Сервис автоматизации составления графика работы врачей-рентгенологов</a:t>
            </a:r>
            <a:endParaRPr lang="ru-RU" sz="3200" b="0" strike="noStrike" spc="-1" dirty="0">
              <a:solidFill>
                <a:schemeClr val="accent1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50F5176-6F5A-439F-9128-3084FEAD68AE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9240" y="5278235"/>
            <a:ext cx="4672809" cy="1446415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Выполнили студенты группы ТКИ-541</a:t>
            </a: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Кузнецов Кирилл Константинович,</a:t>
            </a: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Теркулова Юлия Валерьевна,</a:t>
            </a: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Пономаренко Илья Эдуардович,</a:t>
            </a: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Шишанов Руслан Витальевич.</a:t>
            </a:r>
          </a:p>
        </p:txBody>
      </p:sp>
    </p:spTree>
  </p:cSld>
  <p:clrMapOvr>
    <a:masterClrMapping/>
  </p:clrMapOvr>
  <p:transition spd="slow">
    <p:cover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BE072-EB47-4820-808C-A8C6BC95DF19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6" name="PlaceHolder 1"/>
          <p:cNvSpPr>
            <a:spLocks noGrp="1"/>
          </p:cNvSpPr>
          <p:nvPr>
            <p:ph type="title" idx="4294967295"/>
          </p:nvPr>
        </p:nvSpPr>
        <p:spPr>
          <a:xfrm>
            <a:off x="515095" y="333127"/>
            <a:ext cx="6913316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Исследование влияния коэффициентов на работу 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02" y="1586036"/>
            <a:ext cx="5773498" cy="262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312" y="3905169"/>
            <a:ext cx="6876685" cy="2952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97307" y="4722183"/>
            <a:ext cx="3592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Пример коэффициентов (1, 0, 1) –</a:t>
            </a:r>
          </a:p>
          <a:p>
            <a:pPr algn="ctr"/>
            <a:r>
              <a:rPr lang="ru-RU" dirty="0"/>
              <a:t>График и средняя квадратичная ошибка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13827" y="2665516"/>
            <a:ext cx="4123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Пример коэффициентов (2, 2, 2) –</a:t>
            </a:r>
          </a:p>
          <a:p>
            <a:pPr algn="ctr"/>
            <a:r>
              <a:rPr lang="ru-RU" dirty="0"/>
              <a:t>График и средняя квадратичная ошибка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91" y="4290183"/>
            <a:ext cx="4147200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893" y="3473169"/>
            <a:ext cx="3717818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7091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BE072-EB47-4820-808C-A8C6BC95DF19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6" name="PlaceHolder 1"/>
          <p:cNvSpPr>
            <a:spLocks noGrp="1"/>
          </p:cNvSpPr>
          <p:nvPr>
            <p:ph type="title" idx="4294967295"/>
          </p:nvPr>
        </p:nvSpPr>
        <p:spPr>
          <a:xfrm>
            <a:off x="515095" y="333127"/>
            <a:ext cx="6913316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Исследование влияния коэффициентов на работу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3768" y="4700956"/>
            <a:ext cx="4123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Пример коэффициентов (2, 0, 2) –</a:t>
            </a:r>
          </a:p>
          <a:p>
            <a:pPr algn="ctr"/>
            <a:r>
              <a:rPr lang="ru-RU" dirty="0"/>
              <a:t>График и средняя квадратичная ошибка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3807687"/>
            <a:ext cx="6705600" cy="305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2046"/>
            <a:ext cx="7170026" cy="2827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41" y="4339686"/>
            <a:ext cx="4559999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001" y="3375687"/>
            <a:ext cx="4118400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780001" y="2689562"/>
            <a:ext cx="4123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коэффициентов (3, 0, 3) – </a:t>
            </a:r>
          </a:p>
          <a:p>
            <a:r>
              <a:rPr lang="ru-RU" dirty="0"/>
              <a:t>График и средняя квадратичная ошибка</a:t>
            </a:r>
          </a:p>
        </p:txBody>
      </p:sp>
    </p:spTree>
    <p:extLst>
      <p:ext uri="{BB962C8B-B14F-4D97-AF65-F5344CB8AC3E}">
        <p14:creationId xmlns:p14="http://schemas.microsoft.com/office/powerpoint/2010/main" val="645749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BE072-EB47-4820-808C-A8C6BC95DF19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6" name="PlaceHolder 1"/>
          <p:cNvSpPr>
            <a:spLocks noGrp="1"/>
          </p:cNvSpPr>
          <p:nvPr>
            <p:ph type="title" idx="4294967295"/>
          </p:nvPr>
        </p:nvSpPr>
        <p:spPr>
          <a:xfrm>
            <a:off x="515095" y="333127"/>
            <a:ext cx="6913316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Влияние коэффициентов на эффективность модели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87420" y="1661713"/>
            <a:ext cx="104495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dirty="0"/>
              <a:t>Чем больше значение параметра p и </a:t>
            </a:r>
            <a:r>
              <a:rPr lang="en-US" dirty="0"/>
              <a:t>q</a:t>
            </a:r>
            <a:r>
              <a:rPr lang="ru-RU" dirty="0"/>
              <a:t>, тем сложнее становится модель. Это может привести к переобучению, когда модель слишком хорошо подстраивается под исторические данные, но плохо прогнозирует новые данные. </a:t>
            </a:r>
          </a:p>
          <a:p>
            <a:pPr indent="457200" algn="just"/>
            <a:r>
              <a:rPr lang="ru-RU" dirty="0"/>
              <a:t>В большинстве практических приложений временных рядов значения параметров ARIMA (p, d, q) редко превышают 3. Это связано с тем, что более сложные модели часто не дают значительного улучшения точности прогноза по сравнению с более простыми моделями. Ограничение значением 3 является разумным компромиссом между сложностью модели и ее точностью.</a:t>
            </a:r>
          </a:p>
        </p:txBody>
      </p:sp>
    </p:spTree>
    <p:extLst>
      <p:ext uri="{BB962C8B-B14F-4D97-AF65-F5344CB8AC3E}">
        <p14:creationId xmlns:p14="http://schemas.microsoft.com/office/powerpoint/2010/main" val="757320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BE072-EB47-4820-808C-A8C6BC95DF19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6" name="PlaceHolder 1"/>
          <p:cNvSpPr>
            <a:spLocks noGrp="1"/>
          </p:cNvSpPr>
          <p:nvPr>
            <p:ph type="title" idx="4294967295"/>
          </p:nvPr>
        </p:nvSpPr>
        <p:spPr>
          <a:xfrm>
            <a:off x="515095" y="333127"/>
            <a:ext cx="6913316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Полученные графики данных с помощью</a:t>
            </a:r>
            <a:r>
              <a:rPr lang="en-US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 ARIMA(</a:t>
            </a:r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2</a:t>
            </a:r>
            <a:r>
              <a:rPr lang="en-US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,0,</a:t>
            </a:r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2</a:t>
            </a:r>
            <a:r>
              <a:rPr lang="en-US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)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01786" y="4539274"/>
            <a:ext cx="1484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Денситометр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87011" y="3643071"/>
            <a:ext cx="41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4474"/>
            <a:ext cx="7487824" cy="303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984" y="4070295"/>
            <a:ext cx="6991016" cy="2810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2020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BE072-EB47-4820-808C-A8C6BC95DF19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6" name="PlaceHolder 1"/>
          <p:cNvSpPr>
            <a:spLocks noGrp="1"/>
          </p:cNvSpPr>
          <p:nvPr>
            <p:ph type="title" idx="4294967295"/>
          </p:nvPr>
        </p:nvSpPr>
        <p:spPr>
          <a:xfrm>
            <a:off x="515095" y="333127"/>
            <a:ext cx="6913316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Полученные графики данных с помощью</a:t>
            </a:r>
            <a:r>
              <a:rPr lang="en-US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 ARIMA(</a:t>
            </a:r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2</a:t>
            </a:r>
            <a:r>
              <a:rPr lang="en-US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,0,</a:t>
            </a:r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2</a:t>
            </a:r>
            <a:r>
              <a:rPr lang="en-US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)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9893" y="4506548"/>
            <a:ext cx="154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КТ с КУ 1 зона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51094" y="3434129"/>
            <a:ext cx="22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КТ</a:t>
            </a:r>
            <a:r>
              <a:rPr lang="en-US" dirty="0"/>
              <a:t> </a:t>
            </a:r>
            <a:r>
              <a:rPr lang="ru-RU" dirty="0"/>
              <a:t>с КУ 2 и более зон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365228"/>
            <a:ext cx="7680149" cy="303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14" y="3978000"/>
            <a:ext cx="7053286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255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BE072-EB47-4820-808C-A8C6BC95DF19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6" name="PlaceHolder 1"/>
          <p:cNvSpPr>
            <a:spLocks noGrp="1"/>
          </p:cNvSpPr>
          <p:nvPr>
            <p:ph type="title" idx="4294967295"/>
          </p:nvPr>
        </p:nvSpPr>
        <p:spPr>
          <a:xfrm>
            <a:off x="515095" y="333127"/>
            <a:ext cx="6913316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Полученные графики данных с помощью</a:t>
            </a:r>
            <a:r>
              <a:rPr lang="en-US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 ARIMA(</a:t>
            </a:r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2</a:t>
            </a:r>
            <a:r>
              <a:rPr lang="en-US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,0,</a:t>
            </a:r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2</a:t>
            </a:r>
            <a:r>
              <a:rPr lang="en-US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)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4755" y="456319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ММГ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07612" y="3434129"/>
            <a:ext cx="61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МРТ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8392"/>
            <a:ext cx="7367902" cy="29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227" y="3942000"/>
            <a:ext cx="7357773" cy="29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255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BE072-EB47-4820-808C-A8C6BC95DF19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6" name="PlaceHolder 1"/>
          <p:cNvSpPr>
            <a:spLocks noGrp="1"/>
          </p:cNvSpPr>
          <p:nvPr>
            <p:ph type="title" idx="4294967295"/>
          </p:nvPr>
        </p:nvSpPr>
        <p:spPr>
          <a:xfrm>
            <a:off x="515095" y="333127"/>
            <a:ext cx="6913316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Полученные графики данных с помощью</a:t>
            </a:r>
            <a:r>
              <a:rPr lang="en-US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 ARIMA(</a:t>
            </a:r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2</a:t>
            </a:r>
            <a:r>
              <a:rPr lang="en-US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,0,</a:t>
            </a:r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2</a:t>
            </a:r>
            <a:r>
              <a:rPr lang="en-US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)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9893" y="4539274"/>
            <a:ext cx="173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МРТ с КУ 1 зона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4048" y="3432576"/>
            <a:ext cx="2689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МРТ с КУ 2 или более зон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6702"/>
            <a:ext cx="7335866" cy="29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089" y="3985073"/>
            <a:ext cx="7372911" cy="29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255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BE072-EB47-4820-808C-A8C6BC95DF19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6" name="PlaceHolder 1"/>
          <p:cNvSpPr>
            <a:spLocks noGrp="1"/>
          </p:cNvSpPr>
          <p:nvPr>
            <p:ph type="title" idx="4294967295"/>
          </p:nvPr>
        </p:nvSpPr>
        <p:spPr>
          <a:xfrm>
            <a:off x="515095" y="333127"/>
            <a:ext cx="6913316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Полученные графики данных с помощью</a:t>
            </a:r>
            <a:r>
              <a:rPr lang="en-US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 ARIMA(</a:t>
            </a:r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2</a:t>
            </a:r>
            <a:r>
              <a:rPr lang="en-US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,0,</a:t>
            </a:r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2</a:t>
            </a:r>
            <a:r>
              <a:rPr lang="en-US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)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19142" y="453891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РГ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86911" y="3432576"/>
            <a:ext cx="144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Флюорограф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4474"/>
            <a:ext cx="7043632" cy="303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500" y="3823200"/>
            <a:ext cx="6968500" cy="303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255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BE072-EB47-4820-808C-A8C6BC95DF19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6" name="PlaceHolder 1"/>
          <p:cNvSpPr>
            <a:spLocks noGrp="1"/>
          </p:cNvSpPr>
          <p:nvPr>
            <p:ph type="title" idx="4294967295"/>
          </p:nvPr>
        </p:nvSpPr>
        <p:spPr>
          <a:xfrm>
            <a:off x="515095" y="333127"/>
            <a:ext cx="6913316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Полученные графики данных с помощью</a:t>
            </a:r>
            <a:r>
              <a:rPr lang="en-US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 ARIMA(</a:t>
            </a:r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2</a:t>
            </a:r>
            <a:r>
              <a:rPr lang="en-US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,0,</a:t>
            </a:r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2</a:t>
            </a:r>
            <a:r>
              <a:rPr lang="en-US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)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8061" y="453891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РГ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84554" y="3417945"/>
            <a:ext cx="144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Флюорограф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1811"/>
            <a:ext cx="7301471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787" y="3942000"/>
            <a:ext cx="7373213" cy="29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3323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BE072-EB47-4820-808C-A8C6BC95DF19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6" name="PlaceHolder 1"/>
          <p:cNvSpPr>
            <a:spLocks noGrp="1"/>
          </p:cNvSpPr>
          <p:nvPr>
            <p:ph type="title" idx="4294967295"/>
          </p:nvPr>
        </p:nvSpPr>
        <p:spPr>
          <a:xfrm>
            <a:off x="515095" y="333127"/>
            <a:ext cx="6913316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r>
              <a:rPr lang="ru-RU" sz="3200" spc="-1" dirty="0" smtClean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Алгоритм </a:t>
            </a:r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составления расписания.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52757" y="1817332"/>
            <a:ext cx="113801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000" dirty="0"/>
              <a:t>Для составления расписания врачей нами был выбран </a:t>
            </a:r>
            <a:r>
              <a:rPr lang="ru-RU" sz="2000" b="1" dirty="0"/>
              <a:t>жадный алгоритм </a:t>
            </a:r>
            <a:r>
              <a:rPr lang="ru-RU" sz="2000" dirty="0"/>
              <a:t>— алгоритм, заключающийся в принятии локально наилучших решений на каждом этапе, допуская, что конечное решение также окажется наилучшим. </a:t>
            </a:r>
          </a:p>
          <a:p>
            <a:pPr indent="457200" algn="just"/>
            <a:r>
              <a:rPr lang="ru-RU" sz="2000" dirty="0"/>
              <a:t>Таким образом жадный алгоритм прост в реализации и достаточно быстр в своей работе. Его минус же в том, что часто решение, найденное с помощью него может быть не наилучшим.</a:t>
            </a:r>
          </a:p>
        </p:txBody>
      </p:sp>
    </p:spTree>
    <p:extLst>
      <p:ext uri="{BB962C8B-B14F-4D97-AF65-F5344CB8AC3E}">
        <p14:creationId xmlns:p14="http://schemas.microsoft.com/office/powerpoint/2010/main" val="32238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 idx="4294967295"/>
          </p:nvPr>
        </p:nvSpPr>
        <p:spPr>
          <a:xfrm>
            <a:off x="507003" y="252628"/>
            <a:ext cx="9534600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Формулировка задачи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Номер слайда 3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</p:spPr>
        <p:txBody>
          <a:bodyPr/>
          <a:lstStyle/>
          <a:p>
            <a:r>
              <a:rPr lang="ru-RU" dirty="0"/>
              <a:t>3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36573" y="1504350"/>
            <a:ext cx="92114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Создать приложение, которое, сможет предсказывать количество исследований по разным модальностям на следующий месяц и по полученным данным составлять расписание в файле </a:t>
            </a:r>
            <a:r>
              <a:rPr lang="en-US" sz="2000" dirty="0"/>
              <a:t>Excel</a:t>
            </a:r>
            <a:r>
              <a:rPr lang="ru-RU" sz="2000" dirty="0"/>
              <a:t>, по заранее известной заготовке.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25" y="2898450"/>
            <a:ext cx="11819556" cy="1449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494914"/>
      </p:ext>
    </p:extLst>
  </p:cSld>
  <p:clrMapOvr>
    <a:masterClrMapping/>
  </p:clrMapOvr>
  <p:transition spd="slow">
    <p:cover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BE072-EB47-4820-808C-A8C6BC95DF19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6" name="PlaceHolder 1"/>
          <p:cNvSpPr>
            <a:spLocks noGrp="1"/>
          </p:cNvSpPr>
          <p:nvPr>
            <p:ph type="title" idx="4294967295"/>
          </p:nvPr>
        </p:nvSpPr>
        <p:spPr>
          <a:xfrm>
            <a:off x="515095" y="333127"/>
            <a:ext cx="6913316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r>
              <a:rPr lang="ru-RU" sz="3200" spc="-1" dirty="0" smtClean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Алгоритм </a:t>
            </a:r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составления расписания.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52757" y="1817332"/>
            <a:ext cx="113801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000" dirty="0"/>
              <a:t>Для работы алгоритма нужно выяснить: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/>
              <a:t>Количество исследований на месяц вперёд.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/>
              <a:t>Количество ставок всех врачей.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/>
              <a:t>Основные и дополнительные модальностей врачей.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31" y="3493196"/>
            <a:ext cx="391477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86" y="5029262"/>
            <a:ext cx="11840599" cy="547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5125" y="4338782"/>
            <a:ext cx="416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Распределение основных модальностей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09865" y="5704987"/>
            <a:ext cx="486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Распределение дополнительных модальностей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807" y="3550346"/>
            <a:ext cx="42767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398676" y="4346874"/>
            <a:ext cx="4011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Распределение ставок врачей (100 к 1)</a:t>
            </a:r>
          </a:p>
        </p:txBody>
      </p:sp>
    </p:spTree>
    <p:extLst>
      <p:ext uri="{BB962C8B-B14F-4D97-AF65-F5344CB8AC3E}">
        <p14:creationId xmlns:p14="http://schemas.microsoft.com/office/powerpoint/2010/main" val="1773647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BE072-EB47-4820-808C-A8C6BC95DF19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6" name="PlaceHolder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785361" cy="1205227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r>
              <a:rPr lang="ru-RU" sz="3200" spc="-1" dirty="0" smtClean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Жадный </a:t>
            </a:r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алгоритм</a:t>
            </a:r>
            <a:r>
              <a:rPr lang="ru-RU" sz="3200" spc="-1" dirty="0" smtClean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. Блок-схема </a:t>
            </a:r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алгоритма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218" y="1205227"/>
            <a:ext cx="5708257" cy="5652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9554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BE072-EB47-4820-808C-A8C6BC95DF19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6" name="PlaceHolder 1"/>
          <p:cNvSpPr>
            <a:spLocks noGrp="1"/>
          </p:cNvSpPr>
          <p:nvPr>
            <p:ph type="title" idx="4294967295"/>
          </p:nvPr>
        </p:nvSpPr>
        <p:spPr>
          <a:xfrm>
            <a:off x="515095" y="333127"/>
            <a:ext cx="6913316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Пример работы сервиса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11" y="1755508"/>
            <a:ext cx="532447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9450" y="2913133"/>
            <a:ext cx="520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Список доступных флагов-команд для приложения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96033" y="5849192"/>
            <a:ext cx="5504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Получение предсказаний по исследованиям на месяц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-f 2 0 2 0 0 0 0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750" y="3667966"/>
            <a:ext cx="234315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922" y="3767978"/>
            <a:ext cx="20955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" y="5849191"/>
            <a:ext cx="56563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Получение предсказаний по исследованиям на месяц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-f </a:t>
            </a:r>
            <a:r>
              <a:rPr lang="ru-RU" dirty="0"/>
              <a:t>3</a:t>
            </a:r>
            <a:r>
              <a:rPr lang="en-US" dirty="0"/>
              <a:t> 0 </a:t>
            </a:r>
            <a:r>
              <a:rPr lang="ru-RU" dirty="0"/>
              <a:t>3</a:t>
            </a:r>
            <a:r>
              <a:rPr lang="en-US" dirty="0"/>
              <a:t> 0 0 0 0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383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BE072-EB47-4820-808C-A8C6BC95DF19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6" name="PlaceHolder 1"/>
          <p:cNvSpPr>
            <a:spLocks noGrp="1"/>
          </p:cNvSpPr>
          <p:nvPr>
            <p:ph type="title" idx="4294967295"/>
          </p:nvPr>
        </p:nvSpPr>
        <p:spPr>
          <a:xfrm>
            <a:off x="515095" y="333127"/>
            <a:ext cx="6913316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Работа сервиса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5356"/>
            <a:ext cx="12207552" cy="4463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77948" y="5996198"/>
            <a:ext cx="7490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Сгенерированное расписание на следующий 29 дневной месяц (февраль)</a:t>
            </a:r>
            <a:endParaRPr lang="en-US" dirty="0"/>
          </a:p>
          <a:p>
            <a:pPr algn="ctr"/>
            <a:r>
              <a:rPr lang="en-US" dirty="0"/>
              <a:t>-s (</a:t>
            </a:r>
            <a:r>
              <a:rPr lang="ru-RU" dirty="0"/>
              <a:t>Параметры предсказания: 3 0 3)</a:t>
            </a:r>
          </a:p>
        </p:txBody>
      </p:sp>
    </p:spTree>
    <p:extLst>
      <p:ext uri="{BB962C8B-B14F-4D97-AF65-F5344CB8AC3E}">
        <p14:creationId xmlns:p14="http://schemas.microsoft.com/office/powerpoint/2010/main" val="1716465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BE072-EB47-4820-808C-A8C6BC95DF19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6" name="PlaceHolder 1"/>
          <p:cNvSpPr>
            <a:spLocks noGrp="1"/>
          </p:cNvSpPr>
          <p:nvPr>
            <p:ph type="title" idx="4294967295"/>
          </p:nvPr>
        </p:nvSpPr>
        <p:spPr>
          <a:xfrm>
            <a:off x="515095" y="333127"/>
            <a:ext cx="6913316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Работа сервиса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77948" y="5996198"/>
            <a:ext cx="7490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Сгенерированное расписание на следующий 29 дневной месяц (февраль)</a:t>
            </a:r>
          </a:p>
          <a:p>
            <a:pPr algn="ctr"/>
            <a:r>
              <a:rPr lang="ru-RU" dirty="0"/>
              <a:t>-</a:t>
            </a:r>
            <a:r>
              <a:rPr lang="en-US" dirty="0"/>
              <a:t>s (</a:t>
            </a:r>
            <a:r>
              <a:rPr lang="ru-RU" dirty="0"/>
              <a:t>параметры предсказания 2 0 2)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93316"/>
            <a:ext cx="12105685" cy="437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5546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BE072-EB47-4820-808C-A8C6BC95DF19}" type="slidenum">
              <a:rPr lang="ru-RU" smtClean="0"/>
              <a:pPr/>
              <a:t>25</a:t>
            </a:fld>
            <a:endParaRPr lang="ru-RU" dirty="0"/>
          </a:p>
        </p:txBody>
      </p:sp>
      <p:sp>
        <p:nvSpPr>
          <p:cNvPr id="6" name="PlaceHolder 1"/>
          <p:cNvSpPr>
            <a:spLocks noGrp="1"/>
          </p:cNvSpPr>
          <p:nvPr>
            <p:ph type="title" idx="4294967295"/>
          </p:nvPr>
        </p:nvSpPr>
        <p:spPr>
          <a:xfrm>
            <a:off x="515095" y="333127"/>
            <a:ext cx="6913316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Используемые технологии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3085" y="1594132"/>
            <a:ext cx="112074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Программа написана на языке </a:t>
            </a:r>
            <a:r>
              <a:rPr lang="en-US" sz="2400" dirty="0"/>
              <a:t>Java </a:t>
            </a:r>
            <a:r>
              <a:rPr lang="ru-RU" sz="2400" dirty="0"/>
              <a:t>с использованием: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Maven</a:t>
            </a:r>
            <a:r>
              <a:rPr lang="ru-RU" sz="2400" dirty="0"/>
              <a:t> – инструмента для управления и сборки проектов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Apache POI – </a:t>
            </a:r>
            <a:r>
              <a:rPr lang="ru-RU" sz="2400" dirty="0"/>
              <a:t>библиотеки для работы с файлами </a:t>
            </a:r>
            <a:r>
              <a:rPr lang="en-US" sz="2400" dirty="0"/>
              <a:t>Microsoft Office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Открытой библиотеки</a:t>
            </a:r>
            <a:r>
              <a:rPr lang="en-US" sz="2400" dirty="0"/>
              <a:t> </a:t>
            </a:r>
            <a:r>
              <a:rPr lang="en-US" sz="2400" dirty="0" err="1"/>
              <a:t>Timeseries</a:t>
            </a:r>
            <a:r>
              <a:rPr lang="en-US" sz="2400" dirty="0"/>
              <a:t>-Forecast </a:t>
            </a:r>
            <a:r>
              <a:rPr lang="ru-RU" sz="2400" dirty="0"/>
              <a:t>для внедрения алгоритма </a:t>
            </a:r>
            <a:r>
              <a:rPr lang="en-US" sz="2400" dirty="0"/>
              <a:t>ARIMA </a:t>
            </a:r>
            <a:r>
              <a:rPr lang="ru-RU" sz="2400" dirty="0"/>
              <a:t>в проект.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24526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BE072-EB47-4820-808C-A8C6BC95DF19}" type="slidenum">
              <a:rPr lang="ru-RU" smtClean="0"/>
              <a:pPr/>
              <a:t>26</a:t>
            </a:fld>
            <a:endParaRPr lang="ru-RU" dirty="0"/>
          </a:p>
        </p:txBody>
      </p:sp>
      <p:sp>
        <p:nvSpPr>
          <p:cNvPr id="6" name="PlaceHolder 1"/>
          <p:cNvSpPr>
            <a:spLocks noGrp="1"/>
          </p:cNvSpPr>
          <p:nvPr>
            <p:ph type="title" idx="4294967295"/>
          </p:nvPr>
        </p:nvSpPr>
        <p:spPr>
          <a:xfrm>
            <a:off x="515095" y="333127"/>
            <a:ext cx="6913316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Анализ рисков. Диаграмма Исикавы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1DAB899-0592-9AAF-BB50-507DC95E3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782" y="1347641"/>
            <a:ext cx="7465047" cy="481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25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BE072-EB47-4820-808C-A8C6BC95DF19}" type="slidenum">
              <a:rPr lang="ru-RU" smtClean="0"/>
              <a:pPr/>
              <a:t>27</a:t>
            </a:fld>
            <a:endParaRPr lang="ru-RU" dirty="0"/>
          </a:p>
        </p:txBody>
      </p:sp>
      <p:sp>
        <p:nvSpPr>
          <p:cNvPr id="6" name="PlaceHolder 1"/>
          <p:cNvSpPr>
            <a:spLocks noGrp="1"/>
          </p:cNvSpPr>
          <p:nvPr>
            <p:ph type="title" idx="4294967295"/>
          </p:nvPr>
        </p:nvSpPr>
        <p:spPr>
          <a:xfrm>
            <a:off x="515095" y="333127"/>
            <a:ext cx="6913316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Плюсы созданного приложения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0069" y="1739788"/>
            <a:ext cx="112571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ru-RU" dirty="0"/>
              <a:t>Автоматизация процесса составления расписания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ru-RU" dirty="0"/>
              <a:t>Простота в использовании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ru-RU" dirty="0"/>
              <a:t>Возможность интеграции с другими системами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ru-RU" dirty="0"/>
              <a:t>Возможность исследования алгоритма </a:t>
            </a:r>
            <a:r>
              <a:rPr lang="en-US" dirty="0"/>
              <a:t>ARIMA</a:t>
            </a:r>
            <a:endParaRPr lang="ru-RU" dirty="0"/>
          </a:p>
          <a:p>
            <a:pPr marL="285750" indent="-285750">
              <a:buFont typeface="Wingdings" pitchFamily="2" charset="2"/>
              <a:buChar char="§"/>
            </a:pPr>
            <a:r>
              <a:rPr lang="ru-RU" dirty="0"/>
              <a:t>Возможность составления расписания с использованием своих данных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ru-RU" dirty="0"/>
              <a:t>Простота настройки и развертывания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ru-RU" dirty="0"/>
              <a:t>Скорость работы</a:t>
            </a:r>
          </a:p>
        </p:txBody>
      </p:sp>
    </p:spTree>
    <p:extLst>
      <p:ext uri="{BB962C8B-B14F-4D97-AF65-F5344CB8AC3E}">
        <p14:creationId xmlns:p14="http://schemas.microsoft.com/office/powerpoint/2010/main" val="86882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 idx="4294967295"/>
          </p:nvPr>
        </p:nvSpPr>
        <p:spPr>
          <a:xfrm>
            <a:off x="507003" y="252628"/>
            <a:ext cx="9534600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Исходные данные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Номер слайда 3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</p:spPr>
        <p:txBody>
          <a:bodyPr/>
          <a:lstStyle/>
          <a:p>
            <a:r>
              <a:rPr lang="ru-RU" dirty="0"/>
              <a:t>3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36573" y="1504350"/>
            <a:ext cx="92114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Исходные данные хранятся в 2 таблицах </a:t>
            </a:r>
            <a:r>
              <a:rPr lang="en-US" sz="2000" dirty="0"/>
              <a:t>Excel</a:t>
            </a:r>
            <a:r>
              <a:rPr lang="ru-RU" sz="20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pred.xlsx </a:t>
            </a:r>
            <a:r>
              <a:rPr lang="ru-RU" sz="2000" dirty="0"/>
              <a:t>– таблица с  исходным количеством исследований по неделям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doc.xlsx </a:t>
            </a:r>
            <a:r>
              <a:rPr lang="ru-RU" sz="2000" dirty="0"/>
              <a:t>– таблица с разметкой и примером заполнения графика работы докторов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294" y="2827789"/>
            <a:ext cx="5476116" cy="349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178590" y="6471912"/>
            <a:ext cx="1017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pred.xlsx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2821147"/>
      </p:ext>
    </p:extLst>
  </p:cSld>
  <p:clrMapOvr>
    <a:masterClrMapping/>
  </p:clrMapOvr>
  <p:transition spd="slow">
    <p:cover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 idx="4294967295"/>
          </p:nvPr>
        </p:nvSpPr>
        <p:spPr>
          <a:xfrm>
            <a:off x="507003" y="252628"/>
            <a:ext cx="7099510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Прогнозирование количества исследований.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Номер слайда 3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</p:spPr>
        <p:txBody>
          <a:bodyPr/>
          <a:lstStyle/>
          <a:p>
            <a:r>
              <a:rPr lang="ru-RU" dirty="0"/>
              <a:t>3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76439" y="5768853"/>
            <a:ext cx="102957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Векторы данных и градиентного спуска для 2 видов исследований: Денситометр слева и МРТ – справа.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655" y="1828870"/>
            <a:ext cx="47815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39" y="1941578"/>
            <a:ext cx="4644608" cy="3697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599436"/>
      </p:ext>
    </p:extLst>
  </p:cSld>
  <p:clrMapOvr>
    <a:masterClrMapping/>
  </p:clrMapOvr>
  <p:transition spd="slow">
    <p:cover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BE072-EB47-4820-808C-A8C6BC95DF19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6" name="PlaceHolder 1"/>
          <p:cNvSpPr>
            <a:spLocks noGrp="1"/>
          </p:cNvSpPr>
          <p:nvPr>
            <p:ph type="title" idx="4294967295"/>
          </p:nvPr>
        </p:nvSpPr>
        <p:spPr>
          <a:xfrm>
            <a:off x="515095" y="333127"/>
            <a:ext cx="6913316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r>
              <a:rPr lang="ru-RU" sz="3200" spc="-1" dirty="0" smtClean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Алгоритм </a:t>
            </a:r>
            <a:r>
              <a:rPr lang="en-US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ARIMA</a:t>
            </a:r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.Компоненты алгоритма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491080" y="1483906"/>
            <a:ext cx="23938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ARIMA</a:t>
            </a:r>
            <a:endParaRPr lang="ru-RU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Стрелка вниз 4"/>
          <p:cNvSpPr/>
          <p:nvPr/>
        </p:nvSpPr>
        <p:spPr>
          <a:xfrm rot="17545001" flipH="1">
            <a:off x="7507593" y="1863079"/>
            <a:ext cx="292155" cy="1672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низ 8"/>
          <p:cNvSpPr/>
          <p:nvPr/>
        </p:nvSpPr>
        <p:spPr>
          <a:xfrm rot="4054999">
            <a:off x="3572884" y="1863079"/>
            <a:ext cx="292155" cy="1672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низ 9"/>
          <p:cNvSpPr/>
          <p:nvPr/>
        </p:nvSpPr>
        <p:spPr>
          <a:xfrm flipH="1">
            <a:off x="5541925" y="2407236"/>
            <a:ext cx="292155" cy="638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37349" y="3244334"/>
            <a:ext cx="22794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Авторегрессия</a:t>
            </a:r>
            <a:r>
              <a:rPr lang="ru-RU" b="1" dirty="0"/>
              <a:t> (</a:t>
            </a:r>
            <a:r>
              <a:rPr lang="en-US" b="1" dirty="0"/>
              <a:t>AR)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12017" y="4289756"/>
            <a:ext cx="114347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1) Авторегрессия указывает на то, что текущее значение ряда основывается на его собственных прошлых значениях. Эта зависимость фиксируется с помощью запаздывающих значений зависимой переменной. </a:t>
            </a:r>
            <a:r>
              <a:rPr lang="ru-RU" dirty="0" err="1"/>
              <a:t>Авторегрессионная</a:t>
            </a:r>
            <a:r>
              <a:rPr lang="ru-RU" dirty="0"/>
              <a:t> модель порядка p (обозначаемая как AR(p)) использует прошлые p наблюдений для прогнозирования будущих значений. То есть параметр 'p' представляет собой количество запаздывающих наблюдений, включенных в модель.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814205" y="3251854"/>
            <a:ext cx="1747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Интеграция</a:t>
            </a:r>
            <a:r>
              <a:rPr lang="ru-RU" b="1" dirty="0"/>
              <a:t> (</a:t>
            </a:r>
            <a:r>
              <a:rPr lang="en-US" b="1" dirty="0"/>
              <a:t>I)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653670" y="3282632"/>
            <a:ext cx="2811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Скользящая средняя (</a:t>
            </a:r>
            <a:r>
              <a:rPr lang="en-US" b="1" dirty="0"/>
              <a:t>MA)</a:t>
            </a:r>
          </a:p>
        </p:txBody>
      </p:sp>
    </p:spTree>
    <p:extLst>
      <p:ext uri="{BB962C8B-B14F-4D97-AF65-F5344CB8AC3E}">
        <p14:creationId xmlns:p14="http://schemas.microsoft.com/office/powerpoint/2010/main" val="265106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BE072-EB47-4820-808C-A8C6BC95DF19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6" name="PlaceHolder 1"/>
          <p:cNvSpPr>
            <a:spLocks noGrp="1"/>
          </p:cNvSpPr>
          <p:nvPr>
            <p:ph type="title" idx="4294967295"/>
          </p:nvPr>
        </p:nvSpPr>
        <p:spPr>
          <a:xfrm>
            <a:off x="515095" y="333127"/>
            <a:ext cx="6913316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r>
              <a:rPr lang="ru-RU" sz="3200" spc="-1" dirty="0" smtClean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Алгоритм </a:t>
            </a:r>
            <a:r>
              <a:rPr lang="en-US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ARIMA</a:t>
            </a:r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.Компоненты алгоритма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491080" y="1483906"/>
            <a:ext cx="23938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ARIMA</a:t>
            </a:r>
            <a:endParaRPr lang="ru-RU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Стрелка вниз 4"/>
          <p:cNvSpPr/>
          <p:nvPr/>
        </p:nvSpPr>
        <p:spPr>
          <a:xfrm rot="17545001" flipH="1">
            <a:off x="7507593" y="1863079"/>
            <a:ext cx="292155" cy="1672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низ 8"/>
          <p:cNvSpPr/>
          <p:nvPr/>
        </p:nvSpPr>
        <p:spPr>
          <a:xfrm rot="4054999">
            <a:off x="3572884" y="1863079"/>
            <a:ext cx="292155" cy="1672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низ 9"/>
          <p:cNvSpPr/>
          <p:nvPr/>
        </p:nvSpPr>
        <p:spPr>
          <a:xfrm flipH="1">
            <a:off x="5541925" y="2407236"/>
            <a:ext cx="292155" cy="638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37349" y="3244334"/>
            <a:ext cx="22794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Авторегрессия</a:t>
            </a:r>
            <a:r>
              <a:rPr lang="ru-RU" b="1" dirty="0"/>
              <a:t> (</a:t>
            </a:r>
            <a:r>
              <a:rPr lang="en-US" b="1" dirty="0"/>
              <a:t>AR)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12017" y="4289756"/>
            <a:ext cx="114347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2) Интеграция относится к разностям наблюдений во временном ряде, чтобы гарантировать его стационарность. Это необходимо, поскольку большинство статистических методов моделирования предполагают, что исходные данные являются стационарными — то есть их статистические свойства не изменяются со временем. </a:t>
            </a:r>
            <a:r>
              <a:rPr lang="ru-RU" spc="-1" dirty="0">
                <a:solidFill>
                  <a:srgbClr val="000000"/>
                </a:solidFill>
              </a:rPr>
              <a:t>Включает в себя дифференцирование данных временного ряда, чтобы сделать его стационарным, гарантируя, что среднее значение и дисперсия остаются постоянными с течением времени. Обозначается данный параметр </a:t>
            </a:r>
            <a:r>
              <a:rPr lang="ru-RU" dirty="0"/>
              <a:t>'d' - количество раз, которое необработанные наблюдения разнятся.</a:t>
            </a:r>
            <a:endParaRPr lang="ru-RU" spc="-1" dirty="0">
              <a:solidFill>
                <a:srgbClr val="000000"/>
              </a:solidFill>
            </a:endParaRPr>
          </a:p>
          <a:p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814205" y="3251854"/>
            <a:ext cx="1747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Интеграция</a:t>
            </a:r>
            <a:r>
              <a:rPr lang="ru-RU" b="1" dirty="0"/>
              <a:t> (</a:t>
            </a:r>
            <a:r>
              <a:rPr lang="en-US" b="1" dirty="0"/>
              <a:t>I)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653670" y="3282632"/>
            <a:ext cx="2811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Скользящая средняя (</a:t>
            </a:r>
            <a:r>
              <a:rPr lang="en-US" b="1" dirty="0"/>
              <a:t>MA)</a:t>
            </a:r>
          </a:p>
        </p:txBody>
      </p:sp>
    </p:spTree>
    <p:extLst>
      <p:ext uri="{BB962C8B-B14F-4D97-AF65-F5344CB8AC3E}">
        <p14:creationId xmlns:p14="http://schemas.microsoft.com/office/powerpoint/2010/main" val="2303345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BE072-EB47-4820-808C-A8C6BC95DF19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6" name="PlaceHolder 1"/>
          <p:cNvSpPr>
            <a:spLocks noGrp="1"/>
          </p:cNvSpPr>
          <p:nvPr>
            <p:ph type="title" idx="4294967295"/>
          </p:nvPr>
        </p:nvSpPr>
        <p:spPr>
          <a:xfrm>
            <a:off x="515095" y="333127"/>
            <a:ext cx="6913316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r>
              <a:rPr lang="ru-RU" sz="3200" spc="-1" dirty="0" smtClean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Алгоритм </a:t>
            </a:r>
            <a:r>
              <a:rPr lang="en-US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ARIMA</a:t>
            </a:r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.Компоненты алгоритма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491080" y="1483906"/>
            <a:ext cx="23938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ARIMA</a:t>
            </a:r>
            <a:endParaRPr lang="ru-RU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Стрелка вниз 4"/>
          <p:cNvSpPr/>
          <p:nvPr/>
        </p:nvSpPr>
        <p:spPr>
          <a:xfrm rot="17545001" flipH="1">
            <a:off x="7507593" y="1863079"/>
            <a:ext cx="292155" cy="1672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низ 8"/>
          <p:cNvSpPr/>
          <p:nvPr/>
        </p:nvSpPr>
        <p:spPr>
          <a:xfrm rot="4054999">
            <a:off x="3572884" y="1863079"/>
            <a:ext cx="292155" cy="1672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низ 9"/>
          <p:cNvSpPr/>
          <p:nvPr/>
        </p:nvSpPr>
        <p:spPr>
          <a:xfrm flipH="1">
            <a:off x="5541925" y="2407236"/>
            <a:ext cx="292155" cy="638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37349" y="3244334"/>
            <a:ext cx="22794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Авторегрессия</a:t>
            </a:r>
            <a:r>
              <a:rPr lang="ru-RU" b="1" dirty="0"/>
              <a:t> (</a:t>
            </a:r>
            <a:r>
              <a:rPr lang="en-US" b="1" dirty="0"/>
              <a:t>AR)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12017" y="4295694"/>
            <a:ext cx="114347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3) Компонент Скользящей Средней позволяет учитывать зависимость между наблюдением и остаточной ошибкой модели скользящей средней. По сути, он использует прошлые ошибки прогнозирования для влияния на будущие прогнозы, что помогает сгладить шум в данных.</a:t>
            </a:r>
          </a:p>
          <a:p>
            <a:r>
              <a:rPr lang="ru-RU" dirty="0"/>
              <a:t>В частности, модель MA порядка q (MA(q)) включает в себя зависимость текущего наблюдения от q предыдущих ошибок. То есть параметр 'q' - размер окна скользящего среднего. Нахождение правильного значения q может значительно повлиять на производительность модели.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814205" y="3251854"/>
            <a:ext cx="1747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Интеграция</a:t>
            </a:r>
            <a:r>
              <a:rPr lang="ru-RU" b="1" dirty="0"/>
              <a:t> (</a:t>
            </a:r>
            <a:r>
              <a:rPr lang="en-US" b="1" dirty="0"/>
              <a:t>I)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653670" y="3282632"/>
            <a:ext cx="2811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Скользящая средняя (</a:t>
            </a:r>
            <a:r>
              <a:rPr lang="en-US" b="1" dirty="0"/>
              <a:t>MA)</a:t>
            </a:r>
          </a:p>
        </p:txBody>
      </p:sp>
    </p:spTree>
    <p:extLst>
      <p:ext uri="{BB962C8B-B14F-4D97-AF65-F5344CB8AC3E}">
        <p14:creationId xmlns:p14="http://schemas.microsoft.com/office/powerpoint/2010/main" val="230334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BE072-EB47-4820-808C-A8C6BC95DF19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6" name="PlaceHolder 1"/>
          <p:cNvSpPr>
            <a:spLocks noGrp="1"/>
          </p:cNvSpPr>
          <p:nvPr>
            <p:ph type="title" idx="4294967295"/>
          </p:nvPr>
        </p:nvSpPr>
        <p:spPr>
          <a:xfrm>
            <a:off x="515095" y="333127"/>
            <a:ext cx="6913316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Анализ параметров модели </a:t>
            </a:r>
            <a:r>
              <a:rPr lang="en-US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ARIMA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66640" y="1655491"/>
            <a:ext cx="113072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000" b="1" dirty="0"/>
              <a:t>Параметры </a:t>
            </a:r>
            <a:r>
              <a:rPr lang="en-US" sz="2000" b="1" dirty="0"/>
              <a:t>ARIMA</a:t>
            </a:r>
            <a:endParaRPr lang="ru-RU" sz="2000" b="1" dirty="0"/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/>
              <a:t>Параметр p указывает на количество предыдущих значений временного ряда.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/>
              <a:t>Параметр d указывает на количество раз, которое необходимо применить дифференцирование для достижения стационарности временного ряда.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/>
              <a:t>Параметр q указывает на количество предыдущих ошибок прогнозирования.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/>
              <a:t>Параметр P указывает на количество предыдущих сезонных значений.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/>
              <a:t>Параметр D указывает на количество раз, которое необходимо применить сезонное дифференцирование для достижения стационарности временного ряда.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/>
              <a:t>Параметр Q указывает на количество предыдущих сезонных ошибок прогнозирования.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/>
              <a:t>Параметр m указывает на длину сезонного периода.</a:t>
            </a:r>
          </a:p>
        </p:txBody>
      </p:sp>
    </p:spTree>
    <p:extLst>
      <p:ext uri="{BB962C8B-B14F-4D97-AF65-F5344CB8AC3E}">
        <p14:creationId xmlns:p14="http://schemas.microsoft.com/office/powerpoint/2010/main" val="882198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BE072-EB47-4820-808C-A8C6BC95DF19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6" name="PlaceHolder 1"/>
          <p:cNvSpPr>
            <a:spLocks noGrp="1"/>
          </p:cNvSpPr>
          <p:nvPr>
            <p:ph type="title" idx="4294967295"/>
          </p:nvPr>
        </p:nvSpPr>
        <p:spPr>
          <a:xfrm>
            <a:off x="191413" y="0"/>
            <a:ext cx="6913316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r>
              <a:rPr lang="ru-RU" sz="28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Развитие алгоритма на примере предсказания количества исследований Денситометра</a:t>
            </a:r>
            <a:endParaRPr lang="ru-RU" sz="28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740" y="5663905"/>
            <a:ext cx="402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Первый вариант реализации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38" y="1316469"/>
            <a:ext cx="5029935" cy="4347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317" y="4049035"/>
            <a:ext cx="6639961" cy="2706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778131" y="3218348"/>
            <a:ext cx="402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Конечный вариант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17623084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1FCFD4B5E773BA4C941503189962E2A0" ma:contentTypeVersion="14" ma:contentTypeDescription="Создание документа." ma:contentTypeScope="" ma:versionID="f664ffb402e8550d90fa769de6c2f7b1">
  <xsd:schema xmlns:xsd="http://www.w3.org/2001/XMLSchema" xmlns:xs="http://www.w3.org/2001/XMLSchema" xmlns:p="http://schemas.microsoft.com/office/2006/metadata/properties" xmlns:ns2="fc78ffe2-6ca9-48cd-8338-4d884cf1fd15" xmlns:ns3="8110952f-db7b-4716-b1f4-15f065799f1b" targetNamespace="http://schemas.microsoft.com/office/2006/metadata/properties" ma:root="true" ma:fieldsID="29d2ae35bec75049a0efafb1ba234d92" ns2:_="" ns3:_="">
    <xsd:import namespace="fc78ffe2-6ca9-48cd-8338-4d884cf1fd15"/>
    <xsd:import namespace="8110952f-db7b-4716-b1f4-15f065799f1b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8ffe2-6ca9-48cd-8338-4d884cf1fd15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2736f47c-10d0-40be-bc11-4282b17364b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10952f-db7b-4716-b1f4-15f065799f1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bd0c0d8-6730-4748-b66d-8310d5723fb1}" ma:internalName="TaxCatchAll" ma:showField="CatchAllData" ma:web="8110952f-db7b-4716-b1f4-15f065799f1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fc78ffe2-6ca9-48cd-8338-4d884cf1fd15" xsi:nil="true"/>
    <TaxCatchAll xmlns="8110952f-db7b-4716-b1f4-15f065799f1b" xsi:nil="true"/>
    <lcf76f155ced4ddcb4097134ff3c332f xmlns="fc78ffe2-6ca9-48cd-8338-4d884cf1fd1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583E72E-3016-4B9C-97A5-A277F6A494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04B61B-900A-4286-9350-C7CB1EDEE6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78ffe2-6ca9-48cd-8338-4d884cf1fd15"/>
    <ds:schemaRef ds:uri="8110952f-db7b-4716-b1f4-15f065799f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B0E6F5-04E6-4EF4-8A37-FBE9977D13B1}">
  <ds:schemaRefs>
    <ds:schemaRef ds:uri="http://schemas.microsoft.com/office/2006/metadata/properties"/>
    <ds:schemaRef ds:uri="http://schemas.microsoft.com/office/infopath/2007/PartnerControls"/>
    <ds:schemaRef ds:uri="fc78ffe2-6ca9-48cd-8338-4d884cf1fd15"/>
    <ds:schemaRef ds:uri="8110952f-db7b-4716-b1f4-15f065799f1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2490</TotalTime>
  <Words>1025</Words>
  <Application>Microsoft Office PowerPoint</Application>
  <PresentationFormat>Произвольный</PresentationFormat>
  <Paragraphs>140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27</vt:i4>
      </vt:variant>
    </vt:vector>
  </HeadingPairs>
  <TitlesOfParts>
    <vt:vector size="29" baseType="lpstr">
      <vt:lpstr>Тема Office</vt:lpstr>
      <vt:lpstr>Тема Office</vt:lpstr>
      <vt:lpstr>Сервис автоматизации составления графика работы врачей-рентгенологов</vt:lpstr>
      <vt:lpstr>Формулировка задачи</vt:lpstr>
      <vt:lpstr>Исходные данные</vt:lpstr>
      <vt:lpstr>Прогнозирование количества исследований.</vt:lpstr>
      <vt:lpstr>Алгоритм ARIMA.Компоненты алгоритма</vt:lpstr>
      <vt:lpstr>Алгоритм ARIMA.Компоненты алгоритма</vt:lpstr>
      <vt:lpstr>Алгоритм ARIMA.Компоненты алгоритма</vt:lpstr>
      <vt:lpstr>Анализ параметров модели ARIMA</vt:lpstr>
      <vt:lpstr>Развитие алгоритма на примере предсказания количества исследований Денситометра</vt:lpstr>
      <vt:lpstr>Исследование влияния коэффициентов на работу </vt:lpstr>
      <vt:lpstr>Исследование влияния коэффициентов на работу</vt:lpstr>
      <vt:lpstr>Влияние коэффициентов на эффективность модели</vt:lpstr>
      <vt:lpstr>Полученные графики данных с помощью ARIMA(2,0,2)</vt:lpstr>
      <vt:lpstr>Полученные графики данных с помощью ARIMA(2,0,2)</vt:lpstr>
      <vt:lpstr>Полученные графики данных с помощью ARIMA(2,0,2)</vt:lpstr>
      <vt:lpstr>Полученные графики данных с помощью ARIMA(2,0,2)</vt:lpstr>
      <vt:lpstr>Полученные графики данных с помощью ARIMA(2,0,2)</vt:lpstr>
      <vt:lpstr>Полученные графики данных с помощью ARIMA(2,0,2)</vt:lpstr>
      <vt:lpstr>Алгоритм составления расписания.</vt:lpstr>
      <vt:lpstr>Алгоритм составления расписания.</vt:lpstr>
      <vt:lpstr>Жадный алгоритм. Блок-схема алгоритма</vt:lpstr>
      <vt:lpstr>Пример работы сервиса</vt:lpstr>
      <vt:lpstr>Работа сервиса</vt:lpstr>
      <vt:lpstr>Работа сервиса</vt:lpstr>
      <vt:lpstr>Используемые технологии</vt:lpstr>
      <vt:lpstr>Анализ рисков. Диаграмма Исикавы</vt:lpstr>
      <vt:lpstr>Плюсы созданного приложения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Print</dc:creator>
  <cp:lastModifiedBy>Пользователь</cp:lastModifiedBy>
  <cp:revision>214</cp:revision>
  <dcterms:created xsi:type="dcterms:W3CDTF">2021-11-29T10:22:08Z</dcterms:created>
  <dcterms:modified xsi:type="dcterms:W3CDTF">2024-12-16T22:10:49Z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4</vt:i4>
  </property>
  <property fmtid="{D5CDD505-2E9C-101B-9397-08002B2CF9AE}" pid="5" name="ContentTypeId">
    <vt:lpwstr>0x0101001FCFD4B5E773BA4C941503189962E2A0</vt:lpwstr>
  </property>
</Properties>
</file>