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78" r:id="rId1"/>
  </p:sldMasterIdLst>
  <p:notesMasterIdLst>
    <p:notesMasterId r:id="rId6"/>
  </p:notesMasterIdLst>
  <p:sldIdLst>
    <p:sldId id="289" r:id="rId2"/>
    <p:sldId id="258" r:id="rId3"/>
    <p:sldId id="259" r:id="rId4"/>
    <p:sldId id="299" r:id="rId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74AB"/>
    <a:srgbClr val="5F5CA2"/>
    <a:srgbClr val="04A597"/>
    <a:srgbClr val="678D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B2336A-B697-47DE-BAE7-B06D98964B09}" type="datetimeFigureOut">
              <a:rPr lang="es-PE" smtClean="0"/>
              <a:t>29/04/2025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8707A2-DE59-42C1-8C63-B3B4E1A142F9}" type="slidenum">
              <a:rPr lang="es-PE" smtClean="0"/>
              <a:t>‹Nº›</a:t>
            </a:fld>
            <a:endParaRPr lang="es-PE"/>
          </a:p>
        </p:txBody>
      </p:sp>
    </p:spTree>
    <p:extLst>
      <p:ext uri="{BB962C8B-B14F-4D97-AF65-F5344CB8AC3E}">
        <p14:creationId xmlns:p14="http://schemas.microsoft.com/office/powerpoint/2010/main" val="352744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D374F6-97E0-8027-B4E9-C5C9D7BE2A3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9283E108-A8C6-01EF-FF95-BABB4B00FB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247FBF51-840A-F4E5-D1C7-C3C6DF5F2E43}"/>
              </a:ext>
            </a:extLst>
          </p:cNvPr>
          <p:cNvSpPr>
            <a:spLocks noGrp="1"/>
          </p:cNvSpPr>
          <p:nvPr>
            <p:ph type="dt" sz="half" idx="10"/>
          </p:nvPr>
        </p:nvSpPr>
        <p:spPr/>
        <p:txBody>
          <a:bodyPr/>
          <a:lstStyle/>
          <a:p>
            <a:fld id="{9BA2B5A0-3F89-4493-9982-7969016745C5}" type="datetime1">
              <a:rPr lang="es-PE" smtClean="0"/>
              <a:t>29/04/2025</a:t>
            </a:fld>
            <a:endParaRPr lang="es-PE" dirty="0"/>
          </a:p>
        </p:txBody>
      </p:sp>
      <p:sp>
        <p:nvSpPr>
          <p:cNvPr id="5" name="Marcador de pie de página 4">
            <a:extLst>
              <a:ext uri="{FF2B5EF4-FFF2-40B4-BE49-F238E27FC236}">
                <a16:creationId xmlns:a16="http://schemas.microsoft.com/office/drawing/2014/main" id="{F76FECA7-E76A-CA02-C97B-A174ABAB3225}"/>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6" name="Marcador de número de diapositiva 5">
            <a:extLst>
              <a:ext uri="{FF2B5EF4-FFF2-40B4-BE49-F238E27FC236}">
                <a16:creationId xmlns:a16="http://schemas.microsoft.com/office/drawing/2014/main" id="{6D57D581-4BBE-5C23-5B37-367FFDBCDFDA}"/>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531971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803EC-A229-27B2-9EB6-B878AAE247B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55B2E86C-9041-4ADD-F079-4CD3F3D5CEF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20AFBC0-931A-D0FD-EF06-0F3946BBF7B5}"/>
              </a:ext>
            </a:extLst>
          </p:cNvPr>
          <p:cNvSpPr>
            <a:spLocks noGrp="1"/>
          </p:cNvSpPr>
          <p:nvPr>
            <p:ph type="dt" sz="half" idx="10"/>
          </p:nvPr>
        </p:nvSpPr>
        <p:spPr/>
        <p:txBody>
          <a:bodyPr/>
          <a:lstStyle/>
          <a:p>
            <a:fld id="{E35CE63C-5BA6-4B5E-9B44-76BE67C44B0F}" type="datetime1">
              <a:rPr lang="es-PE" smtClean="0"/>
              <a:t>29/04/2025</a:t>
            </a:fld>
            <a:endParaRPr lang="es-PE" dirty="0"/>
          </a:p>
        </p:txBody>
      </p:sp>
      <p:sp>
        <p:nvSpPr>
          <p:cNvPr id="5" name="Marcador de pie de página 4">
            <a:extLst>
              <a:ext uri="{FF2B5EF4-FFF2-40B4-BE49-F238E27FC236}">
                <a16:creationId xmlns:a16="http://schemas.microsoft.com/office/drawing/2014/main" id="{7F4708CD-A873-B701-AC81-675EF7AA22E5}"/>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6" name="Marcador de número de diapositiva 5">
            <a:extLst>
              <a:ext uri="{FF2B5EF4-FFF2-40B4-BE49-F238E27FC236}">
                <a16:creationId xmlns:a16="http://schemas.microsoft.com/office/drawing/2014/main" id="{BBDA1B3D-B019-F971-D051-104A145E3BAB}"/>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105247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4DC4348-E1FC-86F4-DEB4-7F1C39BC0CD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015D4B10-A304-FCBB-B269-90C6C7B2752D}"/>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B79BD71-7A09-BBE4-F488-FF6CD2DF12B7}"/>
              </a:ext>
            </a:extLst>
          </p:cNvPr>
          <p:cNvSpPr>
            <a:spLocks noGrp="1"/>
          </p:cNvSpPr>
          <p:nvPr>
            <p:ph type="dt" sz="half" idx="10"/>
          </p:nvPr>
        </p:nvSpPr>
        <p:spPr/>
        <p:txBody>
          <a:bodyPr/>
          <a:lstStyle/>
          <a:p>
            <a:fld id="{4A04A6D2-2B49-4590-84E1-8BDCAF3B437A}" type="datetime1">
              <a:rPr lang="es-PE" smtClean="0"/>
              <a:t>29/04/2025</a:t>
            </a:fld>
            <a:endParaRPr lang="es-PE" dirty="0"/>
          </a:p>
        </p:txBody>
      </p:sp>
      <p:sp>
        <p:nvSpPr>
          <p:cNvPr id="5" name="Marcador de pie de página 4">
            <a:extLst>
              <a:ext uri="{FF2B5EF4-FFF2-40B4-BE49-F238E27FC236}">
                <a16:creationId xmlns:a16="http://schemas.microsoft.com/office/drawing/2014/main" id="{3E829155-9618-D44C-D69E-89FC1C117AF4}"/>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6" name="Marcador de número de diapositiva 5">
            <a:extLst>
              <a:ext uri="{FF2B5EF4-FFF2-40B4-BE49-F238E27FC236}">
                <a16:creationId xmlns:a16="http://schemas.microsoft.com/office/drawing/2014/main" id="{3403842A-5573-519F-C5CA-AEE5F500864C}"/>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336295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85E850-3DD8-97FA-9B55-D779624B7D58}"/>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80F7688-3FB0-B1E9-0D1A-BEC1994707F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A217C4F-E62E-0B4A-66E0-F2BBF14D0B34}"/>
              </a:ext>
            </a:extLst>
          </p:cNvPr>
          <p:cNvSpPr>
            <a:spLocks noGrp="1"/>
          </p:cNvSpPr>
          <p:nvPr>
            <p:ph type="dt" sz="half" idx="10"/>
          </p:nvPr>
        </p:nvSpPr>
        <p:spPr/>
        <p:txBody>
          <a:bodyPr/>
          <a:lstStyle/>
          <a:p>
            <a:fld id="{FCA4CFD9-1DD0-4AB8-9CDF-6A5F5C7959C2}" type="datetime1">
              <a:rPr lang="es-PE" smtClean="0"/>
              <a:t>29/04/2025</a:t>
            </a:fld>
            <a:endParaRPr lang="es-PE" dirty="0"/>
          </a:p>
        </p:txBody>
      </p:sp>
      <p:sp>
        <p:nvSpPr>
          <p:cNvPr id="5" name="Marcador de pie de página 4">
            <a:extLst>
              <a:ext uri="{FF2B5EF4-FFF2-40B4-BE49-F238E27FC236}">
                <a16:creationId xmlns:a16="http://schemas.microsoft.com/office/drawing/2014/main" id="{1BCF3C10-13A8-0977-AD32-B452F9F48E1E}"/>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6" name="Marcador de número de diapositiva 5">
            <a:extLst>
              <a:ext uri="{FF2B5EF4-FFF2-40B4-BE49-F238E27FC236}">
                <a16:creationId xmlns:a16="http://schemas.microsoft.com/office/drawing/2014/main" id="{B6BC5E32-AFA4-9A77-60FA-DA56255CC3E4}"/>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3233574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C76442-40FA-5D98-4BF3-4ED58A42D41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6157DECD-069D-C34B-865C-AA6567EB95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6F9170E-F5B1-571C-00CC-7A1A57248291}"/>
              </a:ext>
            </a:extLst>
          </p:cNvPr>
          <p:cNvSpPr>
            <a:spLocks noGrp="1"/>
          </p:cNvSpPr>
          <p:nvPr>
            <p:ph type="dt" sz="half" idx="10"/>
          </p:nvPr>
        </p:nvSpPr>
        <p:spPr/>
        <p:txBody>
          <a:bodyPr/>
          <a:lstStyle/>
          <a:p>
            <a:fld id="{8B3B8F16-A6BD-4E91-B9B3-C77B54FC5129}" type="datetime1">
              <a:rPr lang="es-PE" smtClean="0"/>
              <a:t>29/04/2025</a:t>
            </a:fld>
            <a:endParaRPr lang="es-PE" dirty="0"/>
          </a:p>
        </p:txBody>
      </p:sp>
      <p:sp>
        <p:nvSpPr>
          <p:cNvPr id="5" name="Marcador de pie de página 4">
            <a:extLst>
              <a:ext uri="{FF2B5EF4-FFF2-40B4-BE49-F238E27FC236}">
                <a16:creationId xmlns:a16="http://schemas.microsoft.com/office/drawing/2014/main" id="{93C7B3A4-3BE2-5F63-A4A7-D8EF7B8F4829}"/>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6" name="Marcador de número de diapositiva 5">
            <a:extLst>
              <a:ext uri="{FF2B5EF4-FFF2-40B4-BE49-F238E27FC236}">
                <a16:creationId xmlns:a16="http://schemas.microsoft.com/office/drawing/2014/main" id="{C23F898E-982D-3CA5-D49E-6B73884F218C}"/>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129058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A5A95A-3F10-DEC7-B62A-9A3FE456D7B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67A5411F-7E83-8B18-DC5F-74AB97EF320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A94B98E9-429E-0054-6CBE-AEC74522488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B0649ACB-A93C-31E0-0441-ED21EA178B09}"/>
              </a:ext>
            </a:extLst>
          </p:cNvPr>
          <p:cNvSpPr>
            <a:spLocks noGrp="1"/>
          </p:cNvSpPr>
          <p:nvPr>
            <p:ph type="dt" sz="half" idx="10"/>
          </p:nvPr>
        </p:nvSpPr>
        <p:spPr/>
        <p:txBody>
          <a:bodyPr/>
          <a:lstStyle/>
          <a:p>
            <a:fld id="{42AACCF2-1E35-4F39-8EE0-3936528976F1}" type="datetime1">
              <a:rPr lang="es-PE" smtClean="0"/>
              <a:t>29/04/2025</a:t>
            </a:fld>
            <a:endParaRPr lang="es-PE" dirty="0"/>
          </a:p>
        </p:txBody>
      </p:sp>
      <p:sp>
        <p:nvSpPr>
          <p:cNvPr id="6" name="Marcador de pie de página 5">
            <a:extLst>
              <a:ext uri="{FF2B5EF4-FFF2-40B4-BE49-F238E27FC236}">
                <a16:creationId xmlns:a16="http://schemas.microsoft.com/office/drawing/2014/main" id="{EAAB3330-C3B0-A210-DCDB-2BA29DCD802B}"/>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7" name="Marcador de número de diapositiva 6">
            <a:extLst>
              <a:ext uri="{FF2B5EF4-FFF2-40B4-BE49-F238E27FC236}">
                <a16:creationId xmlns:a16="http://schemas.microsoft.com/office/drawing/2014/main" id="{676478F7-404F-9243-1B85-D30172DA3354}"/>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4216285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F5706-040E-1433-5565-36BF59E24B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B21486A-E121-0110-B176-9DA824934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A0C0053-ED3B-839A-BAFF-FC33682EB5B3}"/>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C89E53B-ACE7-1ADC-8A06-1A4CF9334E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D91B2A4-973E-C951-71E2-37FD6A35AFA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7964475C-EC9A-AFD5-E401-773B9D12E108}"/>
              </a:ext>
            </a:extLst>
          </p:cNvPr>
          <p:cNvSpPr>
            <a:spLocks noGrp="1"/>
          </p:cNvSpPr>
          <p:nvPr>
            <p:ph type="dt" sz="half" idx="10"/>
          </p:nvPr>
        </p:nvSpPr>
        <p:spPr/>
        <p:txBody>
          <a:bodyPr/>
          <a:lstStyle/>
          <a:p>
            <a:fld id="{6402744F-D552-41AA-B163-920BB6D99505}" type="datetime1">
              <a:rPr lang="es-PE" smtClean="0"/>
              <a:t>29/04/2025</a:t>
            </a:fld>
            <a:endParaRPr lang="es-PE" dirty="0"/>
          </a:p>
        </p:txBody>
      </p:sp>
      <p:sp>
        <p:nvSpPr>
          <p:cNvPr id="8" name="Marcador de pie de página 7">
            <a:extLst>
              <a:ext uri="{FF2B5EF4-FFF2-40B4-BE49-F238E27FC236}">
                <a16:creationId xmlns:a16="http://schemas.microsoft.com/office/drawing/2014/main" id="{EA3D636E-BCC0-A340-D9E9-23939F3301C5}"/>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9" name="Marcador de número de diapositiva 8">
            <a:extLst>
              <a:ext uri="{FF2B5EF4-FFF2-40B4-BE49-F238E27FC236}">
                <a16:creationId xmlns:a16="http://schemas.microsoft.com/office/drawing/2014/main" id="{8369B607-C5FB-B13F-9A37-3829BD2FC7E8}"/>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412822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82BE5D-752E-14BE-56F9-39425A21A40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C2B4364-B0C2-3E87-E04F-DDCF6D96A64E}"/>
              </a:ext>
            </a:extLst>
          </p:cNvPr>
          <p:cNvSpPr>
            <a:spLocks noGrp="1"/>
          </p:cNvSpPr>
          <p:nvPr>
            <p:ph type="dt" sz="half" idx="10"/>
          </p:nvPr>
        </p:nvSpPr>
        <p:spPr/>
        <p:txBody>
          <a:bodyPr/>
          <a:lstStyle/>
          <a:p>
            <a:fld id="{376EA9BA-96DB-42E3-91EA-C457DF522684}" type="datetime1">
              <a:rPr lang="es-PE" smtClean="0"/>
              <a:t>29/04/2025</a:t>
            </a:fld>
            <a:endParaRPr lang="es-PE" dirty="0"/>
          </a:p>
        </p:txBody>
      </p:sp>
      <p:sp>
        <p:nvSpPr>
          <p:cNvPr id="4" name="Marcador de pie de página 3">
            <a:extLst>
              <a:ext uri="{FF2B5EF4-FFF2-40B4-BE49-F238E27FC236}">
                <a16:creationId xmlns:a16="http://schemas.microsoft.com/office/drawing/2014/main" id="{3CF611AA-F6D5-2CC3-5685-96F704DFB9A9}"/>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5" name="Marcador de número de diapositiva 4">
            <a:extLst>
              <a:ext uri="{FF2B5EF4-FFF2-40B4-BE49-F238E27FC236}">
                <a16:creationId xmlns:a16="http://schemas.microsoft.com/office/drawing/2014/main" id="{2B239136-DD75-5332-6CDD-ABE9EFDF4A00}"/>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171097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19A9F32-52FD-9254-6846-AF679628B7AA}"/>
              </a:ext>
            </a:extLst>
          </p:cNvPr>
          <p:cNvSpPr>
            <a:spLocks noGrp="1"/>
          </p:cNvSpPr>
          <p:nvPr>
            <p:ph type="dt" sz="half" idx="10"/>
          </p:nvPr>
        </p:nvSpPr>
        <p:spPr/>
        <p:txBody>
          <a:bodyPr/>
          <a:lstStyle/>
          <a:p>
            <a:fld id="{88EBD221-6DDE-477F-B759-04BC5B072B88}" type="datetime1">
              <a:rPr lang="es-PE" smtClean="0"/>
              <a:t>29/04/2025</a:t>
            </a:fld>
            <a:endParaRPr lang="es-PE" dirty="0"/>
          </a:p>
        </p:txBody>
      </p:sp>
      <p:sp>
        <p:nvSpPr>
          <p:cNvPr id="3" name="Marcador de pie de página 2">
            <a:extLst>
              <a:ext uri="{FF2B5EF4-FFF2-40B4-BE49-F238E27FC236}">
                <a16:creationId xmlns:a16="http://schemas.microsoft.com/office/drawing/2014/main" id="{A4D5BDD5-779C-323E-F5B0-73885CCD3ADA}"/>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4" name="Marcador de número de diapositiva 3">
            <a:extLst>
              <a:ext uri="{FF2B5EF4-FFF2-40B4-BE49-F238E27FC236}">
                <a16:creationId xmlns:a16="http://schemas.microsoft.com/office/drawing/2014/main" id="{001F2A82-4EEA-868A-6205-2A997723D189}"/>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3450091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AFE1D6-7750-18DB-AB82-B2EE1B493F6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ACE87E8-0C1D-8D56-85A5-3FC8C746FE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6C6491F7-69C2-7020-0959-0A6912FCC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4DD53D32-ADE4-766F-1871-469543633B62}"/>
              </a:ext>
            </a:extLst>
          </p:cNvPr>
          <p:cNvSpPr>
            <a:spLocks noGrp="1"/>
          </p:cNvSpPr>
          <p:nvPr>
            <p:ph type="dt" sz="half" idx="10"/>
          </p:nvPr>
        </p:nvSpPr>
        <p:spPr/>
        <p:txBody>
          <a:bodyPr/>
          <a:lstStyle/>
          <a:p>
            <a:fld id="{024F45DF-3B3F-4C36-9427-E96F7DE135D6}" type="datetime1">
              <a:rPr lang="es-PE" smtClean="0"/>
              <a:t>29/04/2025</a:t>
            </a:fld>
            <a:endParaRPr lang="es-PE" dirty="0"/>
          </a:p>
        </p:txBody>
      </p:sp>
      <p:sp>
        <p:nvSpPr>
          <p:cNvPr id="6" name="Marcador de pie de página 5">
            <a:extLst>
              <a:ext uri="{FF2B5EF4-FFF2-40B4-BE49-F238E27FC236}">
                <a16:creationId xmlns:a16="http://schemas.microsoft.com/office/drawing/2014/main" id="{C2C9E059-5E69-88BA-B2AB-B1C4ED27737C}"/>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7" name="Marcador de número de diapositiva 6">
            <a:extLst>
              <a:ext uri="{FF2B5EF4-FFF2-40B4-BE49-F238E27FC236}">
                <a16:creationId xmlns:a16="http://schemas.microsoft.com/office/drawing/2014/main" id="{E3B259FA-31BD-2269-544C-0EB5451F7B09}"/>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25394605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F36E21-1430-2172-E2BF-9DCC9EC183D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264C837C-1471-7D4F-A865-C812F82B37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42A3E8F5-47D1-3CB2-9B12-495D0D195F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AFE1362-DAB1-73B8-21AD-C8EE605C7DC9}"/>
              </a:ext>
            </a:extLst>
          </p:cNvPr>
          <p:cNvSpPr>
            <a:spLocks noGrp="1"/>
          </p:cNvSpPr>
          <p:nvPr>
            <p:ph type="dt" sz="half" idx="10"/>
          </p:nvPr>
        </p:nvSpPr>
        <p:spPr/>
        <p:txBody>
          <a:bodyPr/>
          <a:lstStyle/>
          <a:p>
            <a:fld id="{0AACC599-2CBD-4A2A-B5F2-070C711C44DE}" type="datetime1">
              <a:rPr lang="es-PE" smtClean="0"/>
              <a:t>29/04/2025</a:t>
            </a:fld>
            <a:endParaRPr lang="es-PE" dirty="0"/>
          </a:p>
        </p:txBody>
      </p:sp>
      <p:sp>
        <p:nvSpPr>
          <p:cNvPr id="6" name="Marcador de pie de página 5">
            <a:extLst>
              <a:ext uri="{FF2B5EF4-FFF2-40B4-BE49-F238E27FC236}">
                <a16:creationId xmlns:a16="http://schemas.microsoft.com/office/drawing/2014/main" id="{CA5A1FDB-690B-2456-8FFE-936E5BDEB61D}"/>
              </a:ext>
            </a:extLst>
          </p:cNvPr>
          <p:cNvSpPr>
            <a:spLocks noGrp="1"/>
          </p:cNvSpPr>
          <p:nvPr>
            <p:ph type="ftr" sz="quarter" idx="11"/>
          </p:nvPr>
        </p:nvSpPr>
        <p:spPr/>
        <p:txBody>
          <a:bodyPr/>
          <a:lstStyle/>
          <a:p>
            <a:r>
              <a:rPr lang="es-MX"/>
              <a:t>Efecto de la luz en la germinación de trigo (Triticum aestivum L.): un enfoque experimental</a:t>
            </a:r>
            <a:endParaRPr lang="es-PE" dirty="0"/>
          </a:p>
        </p:txBody>
      </p:sp>
      <p:sp>
        <p:nvSpPr>
          <p:cNvPr id="7" name="Marcador de número de diapositiva 6">
            <a:extLst>
              <a:ext uri="{FF2B5EF4-FFF2-40B4-BE49-F238E27FC236}">
                <a16:creationId xmlns:a16="http://schemas.microsoft.com/office/drawing/2014/main" id="{26EFA636-3E2F-D06F-E6DB-44A8F08C8A22}"/>
              </a:ext>
            </a:extLst>
          </p:cNvPr>
          <p:cNvSpPr>
            <a:spLocks noGrp="1"/>
          </p:cNvSpPr>
          <p:nvPr>
            <p:ph type="sldNum" sz="quarter" idx="12"/>
          </p:nvPr>
        </p:nvSpPr>
        <p:spPr/>
        <p:txBody>
          <a:bodyPr/>
          <a:lstStyle/>
          <a:p>
            <a:fld id="{87D75D39-ABF2-421A-A49D-D1890B74CF6F}" type="slidenum">
              <a:rPr lang="es-PE" smtClean="0"/>
              <a:t>‹Nº›</a:t>
            </a:fld>
            <a:endParaRPr lang="es-PE" dirty="0"/>
          </a:p>
        </p:txBody>
      </p:sp>
    </p:spTree>
    <p:extLst>
      <p:ext uri="{BB962C8B-B14F-4D97-AF65-F5344CB8AC3E}">
        <p14:creationId xmlns:p14="http://schemas.microsoft.com/office/powerpoint/2010/main" val="566577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13933CE5-F763-71E3-EF64-AF5F951F3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600A4E3-6103-C925-84BA-0AC08D03D7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628225AE-88CD-6F3D-1F89-101F59C910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67591-BF26-45EA-B453-FB9E2C4CD4E1}" type="datetime1">
              <a:rPr lang="es-PE" smtClean="0"/>
              <a:t>29/04/2025</a:t>
            </a:fld>
            <a:endParaRPr lang="es-PE" dirty="0"/>
          </a:p>
        </p:txBody>
      </p:sp>
      <p:sp>
        <p:nvSpPr>
          <p:cNvPr id="5" name="Marcador de pie de página 4">
            <a:extLst>
              <a:ext uri="{FF2B5EF4-FFF2-40B4-BE49-F238E27FC236}">
                <a16:creationId xmlns:a16="http://schemas.microsoft.com/office/drawing/2014/main" id="{5C0E5592-10AE-9971-34B1-AD2EF35F1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MX"/>
              <a:t>Efecto de la luz en la germinación de trigo (Triticum aestivum L.): un enfoque experimental</a:t>
            </a:r>
            <a:endParaRPr lang="es-PE" dirty="0"/>
          </a:p>
        </p:txBody>
      </p:sp>
      <p:sp>
        <p:nvSpPr>
          <p:cNvPr id="6" name="Marcador de número de diapositiva 5">
            <a:extLst>
              <a:ext uri="{FF2B5EF4-FFF2-40B4-BE49-F238E27FC236}">
                <a16:creationId xmlns:a16="http://schemas.microsoft.com/office/drawing/2014/main" id="{99DE25A2-EAC5-8CDE-B627-4E6C5EE42D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75D39-ABF2-421A-A49D-D1890B74CF6F}" type="slidenum">
              <a:rPr lang="es-PE" smtClean="0"/>
              <a:t>‹Nº›</a:t>
            </a:fld>
            <a:endParaRPr lang="es-PE" dirty="0"/>
          </a:p>
        </p:txBody>
      </p:sp>
    </p:spTree>
    <p:extLst>
      <p:ext uri="{BB962C8B-B14F-4D97-AF65-F5344CB8AC3E}">
        <p14:creationId xmlns:p14="http://schemas.microsoft.com/office/powerpoint/2010/main" val="184394684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F107D8C-00FC-75C9-522D-2D3C9CDBD0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632696"/>
            <a:ext cx="12204357" cy="2937476"/>
          </a:xfrm>
          <a:prstGeom prst="rect">
            <a:avLst/>
          </a:prstGeom>
        </p:spPr>
      </p:pic>
      <p:pic>
        <p:nvPicPr>
          <p:cNvPr id="4" name="Picture 2" descr="Logotipo - UNTRM">
            <a:extLst>
              <a:ext uri="{FF2B5EF4-FFF2-40B4-BE49-F238E27FC236}">
                <a16:creationId xmlns:a16="http://schemas.microsoft.com/office/drawing/2014/main" id="{337FACEE-9E5A-3BF7-0505-A295A8628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67" y="171207"/>
            <a:ext cx="3250005" cy="95680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n 5">
            <a:extLst>
              <a:ext uri="{FF2B5EF4-FFF2-40B4-BE49-F238E27FC236}">
                <a16:creationId xmlns:a16="http://schemas.microsoft.com/office/drawing/2014/main" id="{15029641-7C49-EB72-AE63-D5398591C38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6259146"/>
            <a:ext cx="12192000" cy="431333"/>
          </a:xfrm>
          <a:prstGeom prst="rect">
            <a:avLst/>
          </a:prstGeom>
        </p:spPr>
      </p:pic>
      <p:sp>
        <p:nvSpPr>
          <p:cNvPr id="8" name="CuadroTexto 7">
            <a:extLst>
              <a:ext uri="{FF2B5EF4-FFF2-40B4-BE49-F238E27FC236}">
                <a16:creationId xmlns:a16="http://schemas.microsoft.com/office/drawing/2014/main" id="{67BDCB3F-B194-3530-0823-61A4697BC3FA}"/>
              </a:ext>
            </a:extLst>
          </p:cNvPr>
          <p:cNvSpPr txBox="1"/>
          <p:nvPr/>
        </p:nvSpPr>
        <p:spPr>
          <a:xfrm>
            <a:off x="11209745" y="5794795"/>
            <a:ext cx="677456" cy="369332"/>
          </a:xfrm>
          <a:prstGeom prst="rect">
            <a:avLst/>
          </a:prstGeom>
          <a:noFill/>
        </p:spPr>
        <p:txBody>
          <a:bodyPr wrap="square">
            <a:spAutoFit/>
          </a:bodyPr>
          <a:lstStyle/>
          <a:p>
            <a:r>
              <a:rPr lang="es-MX" sz="1800" b="1" dirty="0"/>
              <a:t>2025</a:t>
            </a:r>
            <a:endParaRPr lang="es-PE" b="1" dirty="0"/>
          </a:p>
        </p:txBody>
      </p:sp>
      <p:pic>
        <p:nvPicPr>
          <p:cNvPr id="5" name="Imagen 4">
            <a:extLst>
              <a:ext uri="{FF2B5EF4-FFF2-40B4-BE49-F238E27FC236}">
                <a16:creationId xmlns:a16="http://schemas.microsoft.com/office/drawing/2014/main" id="{4B9658F8-BE87-44EB-9AA9-DA7B7AED78BE}"/>
              </a:ext>
            </a:extLst>
          </p:cNvPr>
          <p:cNvPicPr>
            <a:picLocks noChangeAspect="1"/>
          </p:cNvPicPr>
          <p:nvPr/>
        </p:nvPicPr>
        <p:blipFill>
          <a:blip r:embed="rId5"/>
          <a:stretch>
            <a:fillRect/>
          </a:stretch>
        </p:blipFill>
        <p:spPr>
          <a:xfrm>
            <a:off x="10957727" y="132307"/>
            <a:ext cx="1109355" cy="1227565"/>
          </a:xfrm>
          <a:prstGeom prst="rect">
            <a:avLst/>
          </a:prstGeom>
        </p:spPr>
      </p:pic>
      <p:sp>
        <p:nvSpPr>
          <p:cNvPr id="18" name="Marcador de número de diapositiva 17">
            <a:extLst>
              <a:ext uri="{FF2B5EF4-FFF2-40B4-BE49-F238E27FC236}">
                <a16:creationId xmlns:a16="http://schemas.microsoft.com/office/drawing/2014/main" id="{DA43E4FC-562B-441E-93D9-B41847063272}"/>
              </a:ext>
            </a:extLst>
          </p:cNvPr>
          <p:cNvSpPr>
            <a:spLocks noGrp="1"/>
          </p:cNvSpPr>
          <p:nvPr>
            <p:ph type="sldNum" sz="quarter" idx="12"/>
          </p:nvPr>
        </p:nvSpPr>
        <p:spPr>
          <a:xfrm>
            <a:off x="9144001" y="6282172"/>
            <a:ext cx="2923082" cy="365125"/>
          </a:xfrm>
        </p:spPr>
        <p:txBody>
          <a:bodyPr/>
          <a:lstStyle/>
          <a:p>
            <a:fld id="{3EC7F81E-29E0-4D23-92E9-9A334C8D50B4}" type="slidenum">
              <a:rPr lang="es-PE" sz="1600" b="1" smtClean="0">
                <a:solidFill>
                  <a:schemeClr val="bg1"/>
                </a:solidFill>
                <a:latin typeface="Times New Roman" panose="02020603050405020304" pitchFamily="18" charset="0"/>
                <a:cs typeface="Times New Roman" panose="02020603050405020304" pitchFamily="18" charset="0"/>
              </a:rPr>
              <a:t>1</a:t>
            </a:fld>
            <a:endParaRPr lang="es-PE" sz="1600" b="1" dirty="0">
              <a:solidFill>
                <a:schemeClr val="bg1"/>
              </a:solidFill>
              <a:latin typeface="Times New Roman" panose="02020603050405020304" pitchFamily="18" charset="0"/>
              <a:cs typeface="Times New Roman" panose="02020603050405020304" pitchFamily="18" charset="0"/>
            </a:endParaRPr>
          </a:p>
        </p:txBody>
      </p:sp>
      <p:pic>
        <p:nvPicPr>
          <p:cNvPr id="21" name="Imagen 20">
            <a:extLst>
              <a:ext uri="{FF2B5EF4-FFF2-40B4-BE49-F238E27FC236}">
                <a16:creationId xmlns:a16="http://schemas.microsoft.com/office/drawing/2014/main" id="{BBBC1BFD-99DC-4DB8-8F7A-3CC1876F33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931891" y="384303"/>
            <a:ext cx="2903383" cy="1062728"/>
          </a:xfrm>
          <a:prstGeom prst="rect">
            <a:avLst/>
          </a:prstGeom>
        </p:spPr>
      </p:pic>
      <p:sp>
        <p:nvSpPr>
          <p:cNvPr id="10" name="CuadroTexto 9">
            <a:extLst>
              <a:ext uri="{FF2B5EF4-FFF2-40B4-BE49-F238E27FC236}">
                <a16:creationId xmlns:a16="http://schemas.microsoft.com/office/drawing/2014/main" id="{52808BE6-3E2D-47CE-907C-8048878CF0D7}"/>
              </a:ext>
            </a:extLst>
          </p:cNvPr>
          <p:cNvSpPr txBox="1"/>
          <p:nvPr/>
        </p:nvSpPr>
        <p:spPr>
          <a:xfrm>
            <a:off x="233081" y="4903694"/>
            <a:ext cx="3765177" cy="923330"/>
          </a:xfrm>
          <a:prstGeom prst="rect">
            <a:avLst/>
          </a:prstGeom>
          <a:noFill/>
        </p:spPr>
        <p:txBody>
          <a:bodyPr wrap="square" rtlCol="0">
            <a:spAutoFit/>
          </a:bodyPr>
          <a:lstStyle/>
          <a:p>
            <a:r>
              <a:rPr lang="es-MX" dirty="0">
                <a:latin typeface="Times New Roman" panose="02020603050405020304" pitchFamily="18" charset="0"/>
                <a:cs typeface="Times New Roman" panose="02020603050405020304" pitchFamily="18" charset="0"/>
              </a:rPr>
              <a:t>Autor: </a:t>
            </a:r>
            <a:r>
              <a:rPr lang="es-MX" dirty="0" err="1">
                <a:latin typeface="Times New Roman" panose="02020603050405020304" pitchFamily="18" charset="0"/>
                <a:cs typeface="Times New Roman" panose="02020603050405020304" pitchFamily="18" charset="0"/>
              </a:rPr>
              <a:t>Lluliana</a:t>
            </a:r>
            <a:r>
              <a:rPr lang="es-MX" dirty="0">
                <a:latin typeface="Times New Roman" panose="02020603050405020304" pitchFamily="18" charset="0"/>
                <a:cs typeface="Times New Roman" panose="02020603050405020304" pitchFamily="18" charset="0"/>
              </a:rPr>
              <a:t> Mas Cruz</a:t>
            </a:r>
          </a:p>
          <a:p>
            <a:r>
              <a:rPr lang="es-MX" dirty="0">
                <a:latin typeface="Times New Roman" panose="02020603050405020304" pitchFamily="18" charset="0"/>
                <a:cs typeface="Times New Roman" panose="02020603050405020304" pitchFamily="18" charset="0"/>
              </a:rPr>
              <a:t>Asesore: Dr. Santos Leiva Triunfo</a:t>
            </a:r>
          </a:p>
          <a:p>
            <a:endParaRPr lang="es-PE" dirty="0"/>
          </a:p>
        </p:txBody>
      </p:sp>
      <p:sp>
        <p:nvSpPr>
          <p:cNvPr id="11" name="CuadroTexto 10">
            <a:extLst>
              <a:ext uri="{FF2B5EF4-FFF2-40B4-BE49-F238E27FC236}">
                <a16:creationId xmlns:a16="http://schemas.microsoft.com/office/drawing/2014/main" id="{E77AA0F8-74E9-42DC-86E3-03706F101288}"/>
              </a:ext>
            </a:extLst>
          </p:cNvPr>
          <p:cNvSpPr txBox="1"/>
          <p:nvPr/>
        </p:nvSpPr>
        <p:spPr>
          <a:xfrm>
            <a:off x="6580094" y="4903694"/>
            <a:ext cx="3209365" cy="369332"/>
          </a:xfrm>
          <a:prstGeom prst="rect">
            <a:avLst/>
          </a:prstGeom>
          <a:noFill/>
        </p:spPr>
        <p:txBody>
          <a:bodyPr wrap="square" rtlCol="0">
            <a:spAutoFit/>
          </a:bodyPr>
          <a:lstStyle/>
          <a:p>
            <a:r>
              <a:rPr lang="es-MX" dirty="0">
                <a:latin typeface="Times New Roman" panose="02020603050405020304" pitchFamily="18" charset="0"/>
                <a:cs typeface="Times New Roman" panose="02020603050405020304" pitchFamily="18" charset="0"/>
              </a:rPr>
              <a:t>Curso: Tesis </a:t>
            </a:r>
            <a:endParaRPr lang="es-PE" dirty="0">
              <a:latin typeface="Times New Roman" panose="02020603050405020304" pitchFamily="18" charset="0"/>
              <a:cs typeface="Times New Roman" panose="02020603050405020304" pitchFamily="18" charset="0"/>
            </a:endParaRPr>
          </a:p>
        </p:txBody>
      </p:sp>
      <p:sp>
        <p:nvSpPr>
          <p:cNvPr id="13" name="CuadroTexto 12">
            <a:extLst>
              <a:ext uri="{FF2B5EF4-FFF2-40B4-BE49-F238E27FC236}">
                <a16:creationId xmlns:a16="http://schemas.microsoft.com/office/drawing/2014/main" id="{22510671-8F19-431B-8AE5-65A978277297}"/>
              </a:ext>
            </a:extLst>
          </p:cNvPr>
          <p:cNvSpPr txBox="1"/>
          <p:nvPr/>
        </p:nvSpPr>
        <p:spPr>
          <a:xfrm>
            <a:off x="708212" y="1956258"/>
            <a:ext cx="10775576" cy="2339102"/>
          </a:xfrm>
          <a:prstGeom prst="rect">
            <a:avLst/>
          </a:prstGeom>
          <a:noFill/>
        </p:spPr>
        <p:txBody>
          <a:bodyPr wrap="square">
            <a:spAutoFit/>
          </a:bodyPr>
          <a:lstStyle/>
          <a:p>
            <a:pPr algn="ctr"/>
            <a:r>
              <a:rPr lang="es-MX" sz="3200" dirty="0">
                <a:solidFill>
                  <a:schemeClr val="bg1"/>
                </a:solidFill>
                <a:latin typeface="Times New Roman" panose="02020603050405020304" pitchFamily="18" charset="0"/>
                <a:cs typeface="Times New Roman" panose="02020603050405020304" pitchFamily="18" charset="0"/>
              </a:rPr>
              <a:t>Estudio de la diversidad y ecología de la familia Orchidaceae en respuesta a la estrategia regional de Conservación “Bosque de Protección El Arenal” </a:t>
            </a:r>
            <a:r>
              <a:rPr lang="es-MX" sz="3200" dirty="0" err="1">
                <a:solidFill>
                  <a:schemeClr val="bg1"/>
                </a:solidFill>
                <a:latin typeface="Times New Roman" panose="02020603050405020304" pitchFamily="18" charset="0"/>
                <a:cs typeface="Times New Roman" panose="02020603050405020304" pitchFamily="18" charset="0"/>
              </a:rPr>
              <a:t>Omia</a:t>
            </a:r>
            <a:r>
              <a:rPr lang="es-MX" sz="3200" dirty="0">
                <a:solidFill>
                  <a:schemeClr val="bg1"/>
                </a:solidFill>
                <a:latin typeface="Times New Roman" panose="02020603050405020304" pitchFamily="18" charset="0"/>
                <a:cs typeface="Times New Roman" panose="02020603050405020304" pitchFamily="18" charset="0"/>
              </a:rPr>
              <a:t> – Rodríguez de Mendoza - Amazonas</a:t>
            </a:r>
          </a:p>
          <a:p>
            <a:endParaRPr lang="es-MX" dirty="0"/>
          </a:p>
        </p:txBody>
      </p:sp>
    </p:spTree>
    <p:extLst>
      <p:ext uri="{BB962C8B-B14F-4D97-AF65-F5344CB8AC3E}">
        <p14:creationId xmlns:p14="http://schemas.microsoft.com/office/powerpoint/2010/main" val="1836786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D402531-0593-5CD0-9B78-9B55B16E6D7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339400"/>
            <a:ext cx="12192000" cy="431333"/>
          </a:xfrm>
          <a:prstGeom prst="rect">
            <a:avLst/>
          </a:prstGeom>
        </p:spPr>
      </p:pic>
      <p:sp>
        <p:nvSpPr>
          <p:cNvPr id="5" name="Marcador de número de diapositiva 4">
            <a:extLst>
              <a:ext uri="{FF2B5EF4-FFF2-40B4-BE49-F238E27FC236}">
                <a16:creationId xmlns:a16="http://schemas.microsoft.com/office/drawing/2014/main" id="{DDB18617-A9C3-A17E-DC88-97917F696876}"/>
              </a:ext>
            </a:extLst>
          </p:cNvPr>
          <p:cNvSpPr>
            <a:spLocks noGrp="1"/>
          </p:cNvSpPr>
          <p:nvPr>
            <p:ph type="sldNum" sz="quarter" idx="12"/>
          </p:nvPr>
        </p:nvSpPr>
        <p:spPr>
          <a:xfrm>
            <a:off x="9208263" y="6372503"/>
            <a:ext cx="2743200" cy="365125"/>
          </a:xfrm>
        </p:spPr>
        <p:txBody>
          <a:bodyPr/>
          <a:lstStyle/>
          <a:p>
            <a:fld id="{87D75D39-ABF2-421A-A49D-D1890B74CF6F}" type="slidenum">
              <a:rPr lang="es-PE" sz="1600" b="1" smtClean="0">
                <a:solidFill>
                  <a:schemeClr val="bg1"/>
                </a:solidFill>
                <a:latin typeface="Times New Roman" panose="02020603050405020304" pitchFamily="18" charset="0"/>
                <a:cs typeface="Times New Roman" panose="02020603050405020304" pitchFamily="18" charset="0"/>
              </a:rPr>
              <a:t>2</a:t>
            </a:fld>
            <a:endParaRPr lang="es-PE" sz="1600" b="1" dirty="0">
              <a:solidFill>
                <a:schemeClr val="bg1"/>
              </a:solidFill>
              <a:latin typeface="Times New Roman" panose="02020603050405020304" pitchFamily="18" charset="0"/>
              <a:cs typeface="Times New Roman" panose="02020603050405020304" pitchFamily="18" charset="0"/>
            </a:endParaRPr>
          </a:p>
        </p:txBody>
      </p:sp>
      <p:sp>
        <p:nvSpPr>
          <p:cNvPr id="6" name="CuadroTexto 5">
            <a:extLst>
              <a:ext uri="{FF2B5EF4-FFF2-40B4-BE49-F238E27FC236}">
                <a16:creationId xmlns:a16="http://schemas.microsoft.com/office/drawing/2014/main" id="{9CAAA1DA-8FF5-4357-AE73-A5FD5C3EE33F}"/>
              </a:ext>
            </a:extLst>
          </p:cNvPr>
          <p:cNvSpPr txBox="1"/>
          <p:nvPr/>
        </p:nvSpPr>
        <p:spPr>
          <a:xfrm>
            <a:off x="3155576" y="1066799"/>
            <a:ext cx="5145741" cy="400110"/>
          </a:xfrm>
          <a:prstGeom prst="rect">
            <a:avLst/>
          </a:prstGeom>
          <a:noFill/>
        </p:spPr>
        <p:txBody>
          <a:bodyPr wrap="square" rtlCol="0">
            <a:spAutoFit/>
          </a:bodyPr>
          <a:lstStyle/>
          <a:p>
            <a:pPr algn="ctr"/>
            <a:r>
              <a:rPr lang="es-MX" sz="2000" b="1" dirty="0">
                <a:latin typeface="Times New Roman" panose="02020603050405020304" pitchFamily="18" charset="0"/>
                <a:cs typeface="Times New Roman" panose="02020603050405020304" pitchFamily="18" charset="0"/>
              </a:rPr>
              <a:t>PLANTEAMIENTO DEL PROBLEMA</a:t>
            </a:r>
            <a:endParaRPr lang="es-PE" sz="2000" b="1" dirty="0">
              <a:latin typeface="Times New Roman" panose="02020603050405020304" pitchFamily="18" charset="0"/>
              <a:cs typeface="Times New Roman" panose="02020603050405020304" pitchFamily="18" charset="0"/>
            </a:endParaRPr>
          </a:p>
        </p:txBody>
      </p:sp>
      <p:sp>
        <p:nvSpPr>
          <p:cNvPr id="24" name="CuadroTexto 23">
            <a:extLst>
              <a:ext uri="{FF2B5EF4-FFF2-40B4-BE49-F238E27FC236}">
                <a16:creationId xmlns:a16="http://schemas.microsoft.com/office/drawing/2014/main" id="{81EC5F0B-E7F6-4736-894D-E7B20F655BA1}"/>
              </a:ext>
            </a:extLst>
          </p:cNvPr>
          <p:cNvSpPr txBox="1"/>
          <p:nvPr/>
        </p:nvSpPr>
        <p:spPr>
          <a:xfrm>
            <a:off x="1210235" y="1882439"/>
            <a:ext cx="10076330" cy="3908762"/>
          </a:xfrm>
          <a:prstGeom prst="rect">
            <a:avLst/>
          </a:prstGeom>
          <a:noFill/>
        </p:spPr>
        <p:txBody>
          <a:bodyPr wrap="square">
            <a:spAutoFit/>
          </a:bodyPr>
          <a:lstStyle/>
          <a:p>
            <a:pPr algn="just"/>
            <a:r>
              <a:rPr lang="es-MX" sz="1600" dirty="0">
                <a:latin typeface="Times New Roman" panose="02020603050405020304" pitchFamily="18" charset="0"/>
                <a:cs typeface="Times New Roman" panose="02020603050405020304" pitchFamily="18" charset="0"/>
              </a:rPr>
              <a:t>La familia Orchidaceae representa una de las mayores riquezas florísticas en los ecosistemas tropicales (Silvestre, 2020), pero en muchas zonas como El Arenal, distrito de </a:t>
            </a:r>
            <a:r>
              <a:rPr lang="es-MX" sz="1600" dirty="0" err="1">
                <a:latin typeface="Times New Roman" panose="02020603050405020304" pitchFamily="18" charset="0"/>
                <a:cs typeface="Times New Roman" panose="02020603050405020304" pitchFamily="18" charset="0"/>
              </a:rPr>
              <a:t>Omia</a:t>
            </a:r>
            <a:r>
              <a:rPr lang="es-MX" sz="1600" dirty="0">
                <a:latin typeface="Times New Roman" panose="02020603050405020304" pitchFamily="18" charset="0"/>
                <a:cs typeface="Times New Roman" panose="02020603050405020304" pitchFamily="18" charset="0"/>
              </a:rPr>
              <a:t>, Rodríguez de Mendoza (Amazonas), su diversidad aún no ha sido debidamente documentada (Palacios Tuesta, 2023). Esta falta de información básica genera una alta vulnerabilidad para las especies, ya que es difícil conservar lo que no se conoce (</a:t>
            </a:r>
            <a:r>
              <a:rPr lang="es-MX" sz="1600" dirty="0" err="1">
                <a:latin typeface="Times New Roman" panose="02020603050405020304" pitchFamily="18" charset="0"/>
                <a:cs typeface="Times New Roman" panose="02020603050405020304" pitchFamily="18" charset="0"/>
              </a:rPr>
              <a:t>Edquén</a:t>
            </a:r>
            <a:r>
              <a:rPr lang="es-MX" sz="1600" dirty="0">
                <a:latin typeface="Times New Roman" panose="02020603050405020304" pitchFamily="18" charset="0"/>
                <a:cs typeface="Times New Roman" panose="02020603050405020304" pitchFamily="18" charset="0"/>
              </a:rPr>
              <a:t> Oblitas, 2024).</a:t>
            </a:r>
          </a:p>
          <a:p>
            <a:pPr algn="just"/>
            <a:r>
              <a:rPr lang="es-MX" sz="1600" dirty="0">
                <a:latin typeface="Times New Roman" panose="02020603050405020304" pitchFamily="18" charset="0"/>
                <a:cs typeface="Times New Roman" panose="02020603050405020304" pitchFamily="18" charset="0"/>
              </a:rPr>
              <a:t>Actualmente, actividades como la agricultura, la ganadería y el cambio en el uso del suelo amenazan los hábitats naturales (Inga Torres, 2023), sumado a los efectos del cambio climático, que altera las condiciones ecológicas esenciales para la supervivencia de las orquídeas. Sin una línea de base sobre su diversidad, muchas especies podrían desaparecer antes de ser registradas o estudiadas (Arista Bustamante, 2023).</a:t>
            </a:r>
          </a:p>
          <a:p>
            <a:pPr algn="just"/>
            <a:r>
              <a:rPr lang="es-MX" sz="1600" dirty="0">
                <a:latin typeface="Times New Roman" panose="02020603050405020304" pitchFamily="18" charset="0"/>
                <a:cs typeface="Times New Roman" panose="02020603050405020304" pitchFamily="18" charset="0"/>
              </a:rPr>
              <a:t>Frente a esta situación, es urgente realizar inventarios florísticos que permitan conocer la diversidad real de las orquídeas en El Arenal, estableciendo así bases sólidas para su conservación y fomentando el descubrimiento y protección de nuevas especies en la región (</a:t>
            </a:r>
            <a:r>
              <a:rPr lang="es-MX" sz="1600" dirty="0" err="1">
                <a:latin typeface="Times New Roman" panose="02020603050405020304" pitchFamily="18" charset="0"/>
                <a:cs typeface="Times New Roman" panose="02020603050405020304" pitchFamily="18" charset="0"/>
              </a:rPr>
              <a:t>Edquén</a:t>
            </a:r>
            <a:r>
              <a:rPr lang="es-MX" sz="1600" dirty="0">
                <a:latin typeface="Times New Roman" panose="02020603050405020304" pitchFamily="18" charset="0"/>
                <a:cs typeface="Times New Roman" panose="02020603050405020304" pitchFamily="18" charset="0"/>
              </a:rPr>
              <a:t> Oblitas, 2024).</a:t>
            </a:r>
          </a:p>
          <a:p>
            <a:pPr algn="just"/>
            <a:r>
              <a:rPr lang="es-MX" sz="1600" dirty="0">
                <a:latin typeface="Times New Roman" panose="02020603050405020304" pitchFamily="18" charset="0"/>
                <a:cs typeface="Times New Roman" panose="02020603050405020304" pitchFamily="18" charset="0"/>
              </a:rPr>
              <a:t>En el distrito de </a:t>
            </a:r>
            <a:r>
              <a:rPr lang="es-MX" sz="1600" dirty="0" err="1">
                <a:latin typeface="Times New Roman" panose="02020603050405020304" pitchFamily="18" charset="0"/>
                <a:cs typeface="Times New Roman" panose="02020603050405020304" pitchFamily="18" charset="0"/>
              </a:rPr>
              <a:t>Omía</a:t>
            </a:r>
            <a:r>
              <a:rPr lang="es-MX" sz="1600" dirty="0">
                <a:latin typeface="Times New Roman" panose="02020603050405020304" pitchFamily="18" charset="0"/>
                <a:cs typeface="Times New Roman" panose="02020603050405020304" pitchFamily="18" charset="0"/>
              </a:rPr>
              <a:t>, con la reciente creación de la concesión de conservación "Bosques de Protección El Arenal", surge la necesidad urgente de evaluar científicamente la efectividad de tales áreas protegidas, en especial en contextos tropicales, donde las presiones antrópicas son crecientes.</a:t>
            </a:r>
          </a:p>
          <a:p>
            <a:endParaRPr lang="es-MX" dirty="0"/>
          </a:p>
        </p:txBody>
      </p:sp>
      <p:cxnSp>
        <p:nvCxnSpPr>
          <p:cNvPr id="9" name="Conector recto 8">
            <a:extLst>
              <a:ext uri="{FF2B5EF4-FFF2-40B4-BE49-F238E27FC236}">
                <a16:creationId xmlns:a16="http://schemas.microsoft.com/office/drawing/2014/main" id="{E63BC3EE-666A-4F1A-B1AC-497DD2BAB45C}"/>
              </a:ext>
            </a:extLst>
          </p:cNvPr>
          <p:cNvCxnSpPr>
            <a:cxnSpLocks/>
          </p:cNvCxnSpPr>
          <p:nvPr/>
        </p:nvCxnSpPr>
        <p:spPr>
          <a:xfrm>
            <a:off x="2931459" y="1637238"/>
            <a:ext cx="590774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279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0005CF7D-B297-6DB0-01CB-14A8910C2F8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259146"/>
            <a:ext cx="12192000" cy="431333"/>
          </a:xfrm>
          <a:prstGeom prst="rect">
            <a:avLst/>
          </a:prstGeom>
        </p:spPr>
      </p:pic>
      <p:sp>
        <p:nvSpPr>
          <p:cNvPr id="11" name="CuadroTexto 10">
            <a:extLst>
              <a:ext uri="{FF2B5EF4-FFF2-40B4-BE49-F238E27FC236}">
                <a16:creationId xmlns:a16="http://schemas.microsoft.com/office/drawing/2014/main" id="{76FE02B4-0C46-4F8F-95ED-10A87E0C0F36}"/>
              </a:ext>
            </a:extLst>
          </p:cNvPr>
          <p:cNvSpPr txBox="1"/>
          <p:nvPr/>
        </p:nvSpPr>
        <p:spPr>
          <a:xfrm>
            <a:off x="1890620" y="615405"/>
            <a:ext cx="3054348" cy="1077218"/>
          </a:xfrm>
          <a:prstGeom prst="rect">
            <a:avLst/>
          </a:prstGeom>
          <a:noFill/>
        </p:spPr>
        <p:txBody>
          <a:bodyPr wrap="square">
            <a:spAutoFit/>
          </a:bodyPr>
          <a:lstStyle/>
          <a:p>
            <a:r>
              <a:rPr lang="es-ES" sz="3200" b="1" spc="-10" dirty="0">
                <a:effectLst/>
                <a:latin typeface="Times New Roman" panose="02020603050405020304" pitchFamily="18" charset="0"/>
                <a:ea typeface="Times New Roman" panose="02020603050405020304" pitchFamily="18" charset="0"/>
              </a:rPr>
              <a:t>II. OBJETIVOS</a:t>
            </a:r>
          </a:p>
          <a:p>
            <a:endParaRPr lang="es-PE" sz="3200" dirty="0"/>
          </a:p>
        </p:txBody>
      </p:sp>
      <p:sp>
        <p:nvSpPr>
          <p:cNvPr id="6" name="Marcador de número de diapositiva 5">
            <a:extLst>
              <a:ext uri="{FF2B5EF4-FFF2-40B4-BE49-F238E27FC236}">
                <a16:creationId xmlns:a16="http://schemas.microsoft.com/office/drawing/2014/main" id="{7879FD6C-E41C-B025-3E57-F275AD302FB0}"/>
              </a:ext>
            </a:extLst>
          </p:cNvPr>
          <p:cNvSpPr>
            <a:spLocks noGrp="1"/>
          </p:cNvSpPr>
          <p:nvPr>
            <p:ph type="sldNum" sz="quarter" idx="12"/>
          </p:nvPr>
        </p:nvSpPr>
        <p:spPr>
          <a:xfrm>
            <a:off x="9217391" y="6292249"/>
            <a:ext cx="2743200" cy="365125"/>
          </a:xfrm>
        </p:spPr>
        <p:txBody>
          <a:bodyPr/>
          <a:lstStyle/>
          <a:p>
            <a:fld id="{87D75D39-ABF2-421A-A49D-D1890B74CF6F}" type="slidenum">
              <a:rPr lang="es-PE" sz="1600" b="1" smtClean="0">
                <a:solidFill>
                  <a:schemeClr val="bg1"/>
                </a:solidFill>
                <a:latin typeface="Times New Roman" panose="02020603050405020304" pitchFamily="18" charset="0"/>
                <a:cs typeface="Times New Roman" panose="02020603050405020304" pitchFamily="18" charset="0"/>
              </a:rPr>
              <a:t>3</a:t>
            </a:fld>
            <a:endParaRPr lang="es-PE" sz="1600" b="1" dirty="0">
              <a:solidFill>
                <a:schemeClr val="bg1"/>
              </a:solidFill>
              <a:latin typeface="Times New Roman" panose="02020603050405020304" pitchFamily="18" charset="0"/>
              <a:cs typeface="Times New Roman" panose="02020603050405020304" pitchFamily="18" charset="0"/>
            </a:endParaRPr>
          </a:p>
        </p:txBody>
      </p:sp>
      <p:cxnSp>
        <p:nvCxnSpPr>
          <p:cNvPr id="12" name="Conector recto 11">
            <a:extLst>
              <a:ext uri="{FF2B5EF4-FFF2-40B4-BE49-F238E27FC236}">
                <a16:creationId xmlns:a16="http://schemas.microsoft.com/office/drawing/2014/main" id="{E8EEB121-5F7D-8768-0F54-2ECF0F96CB51}"/>
              </a:ext>
            </a:extLst>
          </p:cNvPr>
          <p:cNvCxnSpPr/>
          <p:nvPr/>
        </p:nvCxnSpPr>
        <p:spPr>
          <a:xfrm>
            <a:off x="739588" y="1196788"/>
            <a:ext cx="5356412" cy="0"/>
          </a:xfrm>
          <a:prstGeom prst="line">
            <a:avLst/>
          </a:prstGeom>
          <a:ln>
            <a:solidFill>
              <a:schemeClr val="accent1"/>
            </a:solidFill>
          </a:ln>
        </p:spPr>
        <p:style>
          <a:lnRef idx="3">
            <a:schemeClr val="accent6"/>
          </a:lnRef>
          <a:fillRef idx="0">
            <a:schemeClr val="accent6"/>
          </a:fillRef>
          <a:effectRef idx="2">
            <a:schemeClr val="accent6"/>
          </a:effectRef>
          <a:fontRef idx="minor">
            <a:schemeClr val="tx1"/>
          </a:fontRef>
        </p:style>
      </p:cxnSp>
      <p:sp>
        <p:nvSpPr>
          <p:cNvPr id="16" name="Elipse 15">
            <a:extLst>
              <a:ext uri="{FF2B5EF4-FFF2-40B4-BE49-F238E27FC236}">
                <a16:creationId xmlns:a16="http://schemas.microsoft.com/office/drawing/2014/main" id="{129E17B1-9830-A0C9-1942-4BA91D6BCEDD}"/>
              </a:ext>
            </a:extLst>
          </p:cNvPr>
          <p:cNvSpPr/>
          <p:nvPr/>
        </p:nvSpPr>
        <p:spPr>
          <a:xfrm>
            <a:off x="739588" y="1971076"/>
            <a:ext cx="3600912" cy="3526075"/>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CuadroTexto 18">
            <a:extLst>
              <a:ext uri="{FF2B5EF4-FFF2-40B4-BE49-F238E27FC236}">
                <a16:creationId xmlns:a16="http://schemas.microsoft.com/office/drawing/2014/main" id="{9A9B3FC0-C26A-751A-A545-FACD301ABE79}"/>
              </a:ext>
            </a:extLst>
          </p:cNvPr>
          <p:cNvSpPr txBox="1"/>
          <p:nvPr/>
        </p:nvSpPr>
        <p:spPr>
          <a:xfrm>
            <a:off x="1220648" y="2694231"/>
            <a:ext cx="2904237" cy="2031325"/>
          </a:xfrm>
          <a:prstGeom prst="rect">
            <a:avLst/>
          </a:prstGeom>
          <a:noFill/>
        </p:spPr>
        <p:txBody>
          <a:bodyPr wrap="square">
            <a:spAutoFit/>
          </a:bodyPr>
          <a:lstStyle/>
          <a:p>
            <a:pPr algn="ctr"/>
            <a:r>
              <a:rPr lang="es-ES" b="1" spc="-10" dirty="0">
                <a:effectLst/>
                <a:highlight>
                  <a:srgbClr val="C0C0C0"/>
                </a:highlight>
                <a:latin typeface="Times New Roman" panose="02020603050405020304" pitchFamily="18" charset="0"/>
                <a:ea typeface="Times New Roman" panose="02020603050405020304" pitchFamily="18" charset="0"/>
                <a:cs typeface="Times New Roman" panose="02020603050405020304" pitchFamily="18" charset="0"/>
              </a:rPr>
              <a:t>OBJETIVO GENERAL</a:t>
            </a:r>
          </a:p>
          <a:p>
            <a:pPr algn="just"/>
            <a:endParaRPr lang="es-MX" spc="-10" dirty="0">
              <a:solidFill>
                <a:srgbClr val="000000"/>
              </a:solidFill>
              <a:latin typeface="Times New Roman" panose="02020603050405020304" pitchFamily="18" charset="0"/>
              <a:cs typeface="Times New Roman" panose="02020603050405020304" pitchFamily="18" charset="0"/>
            </a:endParaRPr>
          </a:p>
          <a:p>
            <a:pPr algn="just"/>
            <a:r>
              <a:rPr lang="es-MX" b="0" i="0" u="none" strike="noStrike" spc="-10" dirty="0">
                <a:solidFill>
                  <a:srgbClr val="000000"/>
                </a:solidFill>
                <a:effectLst/>
                <a:latin typeface="Times New Roman" panose="02020603050405020304" pitchFamily="18" charset="0"/>
                <a:cs typeface="Times New Roman" panose="02020603050405020304" pitchFamily="18" charset="0"/>
              </a:rPr>
              <a:t>Identificar las especies de la familia Orchidaceae presentes en el área de conservación “Bosques de Protección el Arenal,” Omia- Amazonas.</a:t>
            </a:r>
            <a:endParaRPr lang="es-ES" b="0" i="0" u="none" strike="noStrike" spc="-10" dirty="0">
              <a:solidFill>
                <a:srgbClr val="000000"/>
              </a:solidFill>
              <a:effectLst/>
              <a:latin typeface="Times New Roman" panose="02020603050405020304" pitchFamily="18" charset="0"/>
              <a:cs typeface="Times New Roman" panose="02020603050405020304" pitchFamily="18" charset="0"/>
            </a:endParaRPr>
          </a:p>
        </p:txBody>
      </p:sp>
      <p:sp>
        <p:nvSpPr>
          <p:cNvPr id="42" name="CuadroTexto 41">
            <a:extLst>
              <a:ext uri="{FF2B5EF4-FFF2-40B4-BE49-F238E27FC236}">
                <a16:creationId xmlns:a16="http://schemas.microsoft.com/office/drawing/2014/main" id="{46989C1B-AA2F-F208-AE17-80F42E17B1F7}"/>
              </a:ext>
            </a:extLst>
          </p:cNvPr>
          <p:cNvSpPr txBox="1"/>
          <p:nvPr/>
        </p:nvSpPr>
        <p:spPr>
          <a:xfrm>
            <a:off x="7247034" y="1362183"/>
            <a:ext cx="3054348" cy="369332"/>
          </a:xfrm>
          <a:prstGeom prst="rect">
            <a:avLst/>
          </a:prstGeom>
          <a:solidFill>
            <a:schemeClr val="bg2">
              <a:lumMod val="90000"/>
            </a:schemeClr>
          </a:solidFill>
        </p:spPr>
        <p:txBody>
          <a:bodyPr wrap="square">
            <a:spAutoFit/>
          </a:bodyPr>
          <a:lstStyle/>
          <a:p>
            <a:pPr algn="just"/>
            <a:r>
              <a:rPr lang="es-ES" b="1" spc="-10" dirty="0">
                <a:latin typeface="Times New Roman" panose="02020603050405020304" pitchFamily="18" charset="0"/>
              </a:rPr>
              <a:t>OBJETIVOS ESPECÌFICOS</a:t>
            </a:r>
          </a:p>
        </p:txBody>
      </p:sp>
      <p:sp>
        <p:nvSpPr>
          <p:cNvPr id="44" name="CuadroTexto 43">
            <a:extLst>
              <a:ext uri="{FF2B5EF4-FFF2-40B4-BE49-F238E27FC236}">
                <a16:creationId xmlns:a16="http://schemas.microsoft.com/office/drawing/2014/main" id="{30D7C955-F978-F411-5B25-66811188BF52}"/>
              </a:ext>
            </a:extLst>
          </p:cNvPr>
          <p:cNvSpPr txBox="1"/>
          <p:nvPr/>
        </p:nvSpPr>
        <p:spPr>
          <a:xfrm>
            <a:off x="5970098" y="2098145"/>
            <a:ext cx="5356413" cy="923330"/>
          </a:xfrm>
          <a:prstGeom prst="rect">
            <a:avLst/>
          </a:prstGeom>
          <a:noFill/>
        </p:spPr>
        <p:txBody>
          <a:bodyPr wrap="square">
            <a:spAutoFit/>
          </a:bodyPr>
          <a:lstStyle/>
          <a:p>
            <a:pPr algn="just"/>
            <a:r>
              <a:rPr lang="es-MX" b="1" dirty="0">
                <a:solidFill>
                  <a:srgbClr val="000000"/>
                </a:solidFill>
                <a:latin typeface="Times New Roman" panose="02020603050405020304" pitchFamily="18" charset="0"/>
                <a:cs typeface="Times New Roman" panose="02020603050405020304" pitchFamily="18" charset="0"/>
              </a:rPr>
              <a:t>1. </a:t>
            </a:r>
            <a:r>
              <a:rPr lang="es-MX" i="0" u="none" strike="noStrike" dirty="0">
                <a:solidFill>
                  <a:srgbClr val="000000"/>
                </a:solidFill>
                <a:effectLst/>
                <a:latin typeface="Times New Roman" panose="02020603050405020304" pitchFamily="18" charset="0"/>
                <a:cs typeface="Times New Roman" panose="02020603050405020304" pitchFamily="18" charset="0"/>
              </a:rPr>
              <a:t>Caracterizar el ecosistema del área de conservación “Bosques de Protección el Arenal,” Omia- Amazonas.</a:t>
            </a:r>
          </a:p>
          <a:p>
            <a:pPr algn="just"/>
            <a:endParaRPr lang="es-MX" b="1"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46" name="CuadroTexto 45">
            <a:extLst>
              <a:ext uri="{FF2B5EF4-FFF2-40B4-BE49-F238E27FC236}">
                <a16:creationId xmlns:a16="http://schemas.microsoft.com/office/drawing/2014/main" id="{DAB6A956-832D-CE9E-F0BF-77FAF8E4A8A4}"/>
              </a:ext>
            </a:extLst>
          </p:cNvPr>
          <p:cNvSpPr txBox="1"/>
          <p:nvPr/>
        </p:nvSpPr>
        <p:spPr>
          <a:xfrm>
            <a:off x="6027639" y="2843048"/>
            <a:ext cx="5298872" cy="2436564"/>
          </a:xfrm>
          <a:prstGeom prst="rect">
            <a:avLst/>
          </a:prstGeom>
          <a:noFill/>
        </p:spPr>
        <p:txBody>
          <a:bodyPr wrap="square">
            <a:spAutoFit/>
          </a:bodyPr>
          <a:lstStyle/>
          <a:p>
            <a:pPr algn="just" rtl="0">
              <a:spcBef>
                <a:spcPts val="1000"/>
              </a:spcBef>
              <a:spcAft>
                <a:spcPts val="0"/>
              </a:spcAft>
            </a:pPr>
            <a:r>
              <a:rPr lang="es-MX" b="1" dirty="0">
                <a:solidFill>
                  <a:srgbClr val="000000"/>
                </a:solidFill>
                <a:latin typeface="Times New Roman" panose="02020603050405020304" pitchFamily="18" charset="0"/>
                <a:cs typeface="Times New Roman" panose="02020603050405020304" pitchFamily="18" charset="0"/>
              </a:rPr>
              <a:t>2. </a:t>
            </a:r>
            <a:r>
              <a:rPr lang="es-MX" dirty="0">
                <a:solidFill>
                  <a:srgbClr val="000000"/>
                </a:solidFill>
                <a:latin typeface="Times New Roman" panose="02020603050405020304" pitchFamily="18" charset="0"/>
                <a:cs typeface="Times New Roman" panose="02020603050405020304" pitchFamily="18" charset="0"/>
              </a:rPr>
              <a:t>Construir un inventario florístico detallado de Orchidaceae, incluyendo registros fotográficos, especímenes botánicos y tejidos conservados para estudios taxonómicos y moleculares.</a:t>
            </a:r>
          </a:p>
          <a:p>
            <a:pPr algn="just" rtl="0">
              <a:spcBef>
                <a:spcPts val="1000"/>
              </a:spcBef>
              <a:spcAft>
                <a:spcPts val="0"/>
              </a:spcAft>
            </a:pPr>
            <a:r>
              <a:rPr lang="es-MX" b="1" dirty="0">
                <a:solidFill>
                  <a:srgbClr val="000000"/>
                </a:solidFill>
                <a:latin typeface="Times New Roman" panose="02020603050405020304" pitchFamily="18" charset="0"/>
                <a:cs typeface="Times New Roman" panose="02020603050405020304" pitchFamily="18" charset="0"/>
              </a:rPr>
              <a:t>3. </a:t>
            </a:r>
            <a:r>
              <a:rPr lang="es-MX" sz="1800" b="0" i="0" u="none" strike="noStrike" dirty="0">
                <a:solidFill>
                  <a:srgbClr val="000000"/>
                </a:solidFill>
                <a:effectLst/>
                <a:latin typeface="Times New Roman" panose="02020603050405020304" pitchFamily="18" charset="0"/>
                <a:cs typeface="Times New Roman" panose="02020603050405020304" pitchFamily="18" charset="0"/>
              </a:rPr>
              <a:t>Determinar los índices de diversidad de especies la familia Orchidaceae presentes en el área de conservación “Bosques de Protección el Arenal,” Omia- Amazonas.</a:t>
            </a:r>
          </a:p>
        </p:txBody>
      </p:sp>
    </p:spTree>
    <p:extLst>
      <p:ext uri="{BB962C8B-B14F-4D97-AF65-F5344CB8AC3E}">
        <p14:creationId xmlns:p14="http://schemas.microsoft.com/office/powerpoint/2010/main" val="380086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1AE5FEFF-27F8-466E-B45D-558139299E5E}"/>
              </a:ext>
            </a:extLst>
          </p:cNvPr>
          <p:cNvSpPr>
            <a:spLocks noGrp="1"/>
          </p:cNvSpPr>
          <p:nvPr>
            <p:ph type="dt" sz="half" idx="10"/>
          </p:nvPr>
        </p:nvSpPr>
        <p:spPr/>
        <p:txBody>
          <a:bodyPr/>
          <a:lstStyle/>
          <a:p>
            <a:fld id="{91040227-7BB2-49D8-91E6-652400A400A2}" type="datetime1">
              <a:rPr lang="es-PE" smtClean="0"/>
              <a:t>29/04/2025</a:t>
            </a:fld>
            <a:endParaRPr lang="es-PE"/>
          </a:p>
        </p:txBody>
      </p:sp>
      <p:sp>
        <p:nvSpPr>
          <p:cNvPr id="5" name="Marcador de pie de página 4">
            <a:extLst>
              <a:ext uri="{FF2B5EF4-FFF2-40B4-BE49-F238E27FC236}">
                <a16:creationId xmlns:a16="http://schemas.microsoft.com/office/drawing/2014/main" id="{293EDF57-5842-414F-A9D6-93F96D1EB5F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60894F4E-7F99-45AC-B67F-DC2FBF4A9B8C}"/>
              </a:ext>
            </a:extLst>
          </p:cNvPr>
          <p:cNvSpPr>
            <a:spLocks noGrp="1"/>
          </p:cNvSpPr>
          <p:nvPr>
            <p:ph type="sldNum" sz="quarter" idx="12"/>
          </p:nvPr>
        </p:nvSpPr>
        <p:spPr/>
        <p:txBody>
          <a:bodyPr/>
          <a:lstStyle/>
          <a:p>
            <a:fld id="{3EC7F81E-29E0-4D23-92E9-9A334C8D50B4}" type="slidenum">
              <a:rPr lang="es-PE" smtClean="0"/>
              <a:t>4</a:t>
            </a:fld>
            <a:endParaRPr lang="es-PE"/>
          </a:p>
        </p:txBody>
      </p:sp>
      <p:pic>
        <p:nvPicPr>
          <p:cNvPr id="7" name="Imagen 6">
            <a:extLst>
              <a:ext uri="{FF2B5EF4-FFF2-40B4-BE49-F238E27FC236}">
                <a16:creationId xmlns:a16="http://schemas.microsoft.com/office/drawing/2014/main" id="{4AFB5763-BCE1-43D7-9C92-596192F6697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39228" r="17983"/>
          <a:stretch/>
        </p:blipFill>
        <p:spPr>
          <a:xfrm>
            <a:off x="-1" y="-1"/>
            <a:ext cx="12192001" cy="6858001"/>
          </a:xfrm>
          <a:prstGeom prst="rect">
            <a:avLst/>
          </a:prstGeom>
        </p:spPr>
      </p:pic>
      <p:grpSp>
        <p:nvGrpSpPr>
          <p:cNvPr id="10" name="Grupo 9">
            <a:extLst>
              <a:ext uri="{FF2B5EF4-FFF2-40B4-BE49-F238E27FC236}">
                <a16:creationId xmlns:a16="http://schemas.microsoft.com/office/drawing/2014/main" id="{808291A4-CB4A-4F80-92A6-64E2E45456DA}"/>
              </a:ext>
            </a:extLst>
          </p:cNvPr>
          <p:cNvGrpSpPr/>
          <p:nvPr/>
        </p:nvGrpSpPr>
        <p:grpSpPr>
          <a:xfrm>
            <a:off x="1843767" y="679207"/>
            <a:ext cx="3250005" cy="956805"/>
            <a:chOff x="319767" y="171207"/>
            <a:chExt cx="3250005" cy="956805"/>
          </a:xfrm>
        </p:grpSpPr>
        <p:pic>
          <p:nvPicPr>
            <p:cNvPr id="8" name="Picture 2">
              <a:extLst>
                <a:ext uri="{FF2B5EF4-FFF2-40B4-BE49-F238E27FC236}">
                  <a16:creationId xmlns:a16="http://schemas.microsoft.com/office/drawing/2014/main" id="{9D9090B0-EC0E-49E1-97DD-1869C6C0FB1E}"/>
                </a:ext>
                <a:ext uri="{C183D7F6-B498-43B3-948B-1728B52AA6E4}">
                  <adec:decorative xmlns:adec="http://schemas.microsoft.com/office/drawing/2017/decorative" val="0"/>
                </a:ext>
              </a:extLst>
            </p:cNvPr>
            <p:cNvPicPr>
              <a:picLocks noChangeAspect="1" noChangeArrowheads="1"/>
            </p:cNvPicPr>
            <p:nvPr/>
          </p:nvPicPr>
          <p:blipFill rotWithShape="1">
            <a:blip r:embed="rId3">
              <a:duotone>
                <a:schemeClr val="bg2">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l="30801"/>
            <a:stretch/>
          </p:blipFill>
          <p:spPr bwMode="auto">
            <a:xfrm>
              <a:off x="1320800" y="171207"/>
              <a:ext cx="2248972" cy="95680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Logotipo - UNTRM">
              <a:extLst>
                <a:ext uri="{FF2B5EF4-FFF2-40B4-BE49-F238E27FC236}">
                  <a16:creationId xmlns:a16="http://schemas.microsoft.com/office/drawing/2014/main" id="{C72DDAFE-C891-4C76-A1A2-60D42196653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9199"/>
            <a:stretch/>
          </p:blipFill>
          <p:spPr bwMode="auto">
            <a:xfrm>
              <a:off x="319767" y="171207"/>
              <a:ext cx="1001033" cy="956805"/>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Imagen 10">
            <a:extLst>
              <a:ext uri="{FF2B5EF4-FFF2-40B4-BE49-F238E27FC236}">
                <a16:creationId xmlns:a16="http://schemas.microsoft.com/office/drawing/2014/main" id="{9FF2E388-05E4-474B-B57F-231716637763}"/>
              </a:ext>
            </a:extLst>
          </p:cNvPr>
          <p:cNvPicPr>
            <a:picLocks noChangeAspect="1"/>
          </p:cNvPicPr>
          <p:nvPr/>
        </p:nvPicPr>
        <p:blipFill>
          <a:blip r:embed="rId6"/>
          <a:stretch>
            <a:fillRect/>
          </a:stretch>
        </p:blipFill>
        <p:spPr>
          <a:xfrm>
            <a:off x="7609567" y="528312"/>
            <a:ext cx="1001033" cy="1107700"/>
          </a:xfrm>
          <a:prstGeom prst="rect">
            <a:avLst/>
          </a:prstGeom>
        </p:spPr>
      </p:pic>
      <p:pic>
        <p:nvPicPr>
          <p:cNvPr id="12" name="Imagen 11">
            <a:extLst>
              <a:ext uri="{FF2B5EF4-FFF2-40B4-BE49-F238E27FC236}">
                <a16:creationId xmlns:a16="http://schemas.microsoft.com/office/drawing/2014/main" id="{8BA2D85A-4DB1-4D1F-9F9E-BD015589E5D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370392" y="780230"/>
            <a:ext cx="2082682" cy="762326"/>
          </a:xfrm>
          <a:prstGeom prst="rect">
            <a:avLst/>
          </a:prstGeom>
        </p:spPr>
      </p:pic>
      <p:sp>
        <p:nvSpPr>
          <p:cNvPr id="13" name="CuadroTexto 12">
            <a:extLst>
              <a:ext uri="{FF2B5EF4-FFF2-40B4-BE49-F238E27FC236}">
                <a16:creationId xmlns:a16="http://schemas.microsoft.com/office/drawing/2014/main" id="{CA141841-5411-484D-AC06-ED17A434BF92}"/>
              </a:ext>
            </a:extLst>
          </p:cNvPr>
          <p:cNvSpPr txBox="1"/>
          <p:nvPr/>
        </p:nvSpPr>
        <p:spPr>
          <a:xfrm>
            <a:off x="3330895" y="2947342"/>
            <a:ext cx="4995278" cy="1107996"/>
          </a:xfrm>
          <a:prstGeom prst="rect">
            <a:avLst/>
          </a:prstGeom>
          <a:noFill/>
        </p:spPr>
        <p:txBody>
          <a:bodyPr wrap="none" rtlCol="0">
            <a:spAutoFit/>
          </a:bodyPr>
          <a:lstStyle/>
          <a:p>
            <a:pPr algn="ctr"/>
            <a:r>
              <a:rPr lang="es-PE" sz="6600" b="1" dirty="0">
                <a:solidFill>
                  <a:schemeClr val="bg1"/>
                </a:solidFill>
                <a:effectLst>
                  <a:outerShdw blurRad="38100" dist="38100" dir="2700000" algn="tl">
                    <a:srgbClr val="000000">
                      <a:alpha val="43137"/>
                    </a:srgbClr>
                  </a:outerShdw>
                </a:effectLst>
                <a:latin typeface="Georgia" panose="02040502050405020303" pitchFamily="18" charset="0"/>
              </a:rPr>
              <a:t>¡GRACIAS!</a:t>
            </a:r>
          </a:p>
        </p:txBody>
      </p:sp>
    </p:spTree>
    <p:extLst>
      <p:ext uri="{BB962C8B-B14F-4D97-AF65-F5344CB8AC3E}">
        <p14:creationId xmlns:p14="http://schemas.microsoft.com/office/powerpoint/2010/main" val="31993893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624</TotalTime>
  <Words>411</Words>
  <Application>Microsoft Office PowerPoint</Application>
  <PresentationFormat>Panorámica</PresentationFormat>
  <Paragraphs>24</Paragraphs>
  <Slides>4</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Calibri</vt:lpstr>
      <vt:lpstr>Calibri Light</vt:lpstr>
      <vt:lpstr>Georgia</vt:lpstr>
      <vt:lpstr>Times New Roman</vt:lpstr>
      <vt:lpstr>Tema de Office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MAGALY</dc:creator>
  <cp:lastModifiedBy>LENOVO</cp:lastModifiedBy>
  <cp:revision>34</cp:revision>
  <dcterms:created xsi:type="dcterms:W3CDTF">2025-04-26T13:28:14Z</dcterms:created>
  <dcterms:modified xsi:type="dcterms:W3CDTF">2025-04-29T15:04:35Z</dcterms:modified>
</cp:coreProperties>
</file>