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a1321418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a1321418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a1321418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a1321418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a1321418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a1321418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a1321418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a1321418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a1321418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a1321418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a1321418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a1321418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a1321418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a1321418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42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highlight>
                  <a:srgbClr val="FFFFFF"/>
                </a:highlight>
                <a:latin typeface="Impact"/>
                <a:ea typeface="Impact"/>
                <a:cs typeface="Impact"/>
                <a:sym typeface="Impact"/>
              </a:rPr>
              <a:t>Kilobyte, Megabyte, and a Gigabyte</a:t>
            </a:r>
            <a:endParaRPr sz="7500">
              <a:latin typeface="Impact"/>
              <a:ea typeface="Impact"/>
              <a:cs typeface="Impact"/>
              <a:sym typeface="Impac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highlight>
                  <a:schemeClr val="lt1"/>
                </a:highlight>
              </a:rPr>
              <a:t>Leelynne Veverka-Cardwell</a:t>
            </a:r>
            <a:endParaRPr>
              <a:highlight>
                <a:schemeClr val="lt1"/>
              </a:highlight>
            </a:endParaRPr>
          </a:p>
        </p:txBody>
      </p:sp>
    </p:spTree>
  </p:cSld>
  <p:clrMapOvr>
    <a:masterClrMapping/>
  </p:clrMapOvr>
  <mc:AlternateContent>
    <mc:Choice Requires="p14">
      <p:transition spd="slow" p14:dur="39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173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highlight>
                  <a:schemeClr val="lt2"/>
                </a:highlight>
                <a:latin typeface="Impact"/>
                <a:ea typeface="Impact"/>
                <a:cs typeface="Impact"/>
                <a:sym typeface="Impact"/>
              </a:rPr>
              <a:t>Kilobyte</a:t>
            </a:r>
            <a:endParaRPr sz="2720">
              <a:highlight>
                <a:schemeClr val="lt2"/>
              </a:highlight>
              <a:latin typeface="Impact"/>
              <a:ea typeface="Impact"/>
              <a:cs typeface="Impact"/>
              <a:sym typeface="Impact"/>
            </a:endParaRPr>
          </a:p>
        </p:txBody>
      </p:sp>
      <p:sp>
        <p:nvSpPr>
          <p:cNvPr id="61" name="Google Shape;61;p14"/>
          <p:cNvSpPr txBox="1"/>
          <p:nvPr>
            <p:ph idx="1" type="body"/>
          </p:nvPr>
        </p:nvSpPr>
        <p:spPr>
          <a:xfrm>
            <a:off x="2737200" y="0"/>
            <a:ext cx="6406800" cy="9123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1200"/>
              </a:spcAft>
              <a:buSzPts val="1018"/>
              <a:buNone/>
            </a:pPr>
            <a:r>
              <a:rPr lang="en" sz="2622">
                <a:solidFill>
                  <a:schemeClr val="dk1"/>
                </a:solidFill>
                <a:highlight>
                  <a:schemeClr val="lt2"/>
                </a:highlight>
                <a:latin typeface="Impact"/>
                <a:ea typeface="Impact"/>
                <a:cs typeface="Impact"/>
                <a:sym typeface="Impact"/>
              </a:rPr>
              <a:t>Smallest Mushroom is the little brother  that </a:t>
            </a:r>
            <a:r>
              <a:rPr lang="en" sz="2622">
                <a:solidFill>
                  <a:schemeClr val="dk1"/>
                </a:solidFill>
                <a:highlight>
                  <a:schemeClr val="lt2"/>
                </a:highlight>
                <a:latin typeface="Impact"/>
                <a:ea typeface="Impact"/>
                <a:cs typeface="Impact"/>
                <a:sym typeface="Impact"/>
              </a:rPr>
              <a:t>represents</a:t>
            </a:r>
            <a:r>
              <a:rPr lang="en" sz="2622">
                <a:solidFill>
                  <a:schemeClr val="dk1"/>
                </a:solidFill>
                <a:highlight>
                  <a:schemeClr val="lt2"/>
                </a:highlight>
                <a:latin typeface="Impact"/>
                <a:ea typeface="Impact"/>
                <a:cs typeface="Impact"/>
                <a:sym typeface="Impact"/>
              </a:rPr>
              <a:t> as Kilobyte. (Full of energy)</a:t>
            </a:r>
            <a:endParaRPr sz="2622">
              <a:solidFill>
                <a:schemeClr val="dk1"/>
              </a:solidFill>
              <a:highlight>
                <a:schemeClr val="lt2"/>
              </a:highlight>
              <a:latin typeface="Impact"/>
              <a:ea typeface="Impact"/>
              <a:cs typeface="Impact"/>
              <a:sym typeface="Impact"/>
            </a:endParaRPr>
          </a:p>
        </p:txBody>
      </p:sp>
      <p:pic>
        <p:nvPicPr>
          <p:cNvPr id="62" name="Google Shape;62;p14"/>
          <p:cNvPicPr preferRelativeResize="0"/>
          <p:nvPr/>
        </p:nvPicPr>
        <p:blipFill>
          <a:blip r:embed="rId4">
            <a:alphaModFix/>
          </a:blip>
          <a:stretch>
            <a:fillRect/>
          </a:stretch>
        </p:blipFill>
        <p:spPr>
          <a:xfrm>
            <a:off x="0" y="3228475"/>
            <a:ext cx="1965150" cy="1915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latin typeface="Impact"/>
                <a:ea typeface="Impact"/>
                <a:cs typeface="Impact"/>
                <a:sym typeface="Impact"/>
              </a:rPr>
              <a:t>Megabyte</a:t>
            </a:r>
            <a:endParaRPr sz="2720">
              <a:latin typeface="Impact"/>
              <a:ea typeface="Impact"/>
              <a:cs typeface="Impact"/>
              <a:sym typeface="Impact"/>
            </a:endParaRPr>
          </a:p>
        </p:txBody>
      </p:sp>
      <p:sp>
        <p:nvSpPr>
          <p:cNvPr id="68" name="Google Shape;68;p15"/>
          <p:cNvSpPr txBox="1"/>
          <p:nvPr>
            <p:ph idx="1" type="body"/>
          </p:nvPr>
        </p:nvSpPr>
        <p:spPr>
          <a:xfrm>
            <a:off x="0" y="4371000"/>
            <a:ext cx="8520600" cy="772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sz="2100">
                <a:solidFill>
                  <a:schemeClr val="dk1"/>
                </a:solidFill>
                <a:latin typeface="Impact"/>
                <a:ea typeface="Impact"/>
                <a:cs typeface="Impact"/>
                <a:sym typeface="Impact"/>
              </a:rPr>
              <a:t>Middle </a:t>
            </a:r>
            <a:r>
              <a:rPr lang="en" sz="2100">
                <a:solidFill>
                  <a:schemeClr val="dk1"/>
                </a:solidFill>
                <a:latin typeface="Impact"/>
                <a:ea typeface="Impact"/>
                <a:cs typeface="Impact"/>
                <a:sym typeface="Impact"/>
              </a:rPr>
              <a:t>Brother</a:t>
            </a:r>
            <a:r>
              <a:rPr lang="en" sz="2100">
                <a:solidFill>
                  <a:schemeClr val="dk1"/>
                </a:solidFill>
                <a:latin typeface="Impact"/>
                <a:ea typeface="Impact"/>
                <a:cs typeface="Impact"/>
                <a:sym typeface="Impact"/>
              </a:rPr>
              <a:t> Mushroom who is the Medium size. Which </a:t>
            </a:r>
            <a:r>
              <a:rPr lang="en" sz="2100">
                <a:solidFill>
                  <a:schemeClr val="dk1"/>
                </a:solidFill>
                <a:latin typeface="Impact"/>
                <a:ea typeface="Impact"/>
                <a:cs typeface="Impact"/>
                <a:sym typeface="Impact"/>
              </a:rPr>
              <a:t>represents</a:t>
            </a:r>
            <a:r>
              <a:rPr lang="en" sz="2100">
                <a:solidFill>
                  <a:schemeClr val="dk1"/>
                </a:solidFill>
                <a:latin typeface="Impact"/>
                <a:ea typeface="Impact"/>
                <a:cs typeface="Impact"/>
                <a:sym typeface="Impact"/>
              </a:rPr>
              <a:t> Megabyte. (He got blessed with many eyes)</a:t>
            </a:r>
            <a:endParaRPr sz="2100">
              <a:solidFill>
                <a:schemeClr val="dk1"/>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latin typeface="Impact"/>
                <a:ea typeface="Impact"/>
                <a:cs typeface="Impact"/>
                <a:sym typeface="Impact"/>
              </a:rPr>
              <a:t>Gigabyte </a:t>
            </a:r>
            <a:endParaRPr sz="2820">
              <a:latin typeface="Impact"/>
              <a:ea typeface="Impact"/>
              <a:cs typeface="Impact"/>
              <a:sym typeface="Impact"/>
            </a:endParaRPr>
          </a:p>
        </p:txBody>
      </p:sp>
      <p:sp>
        <p:nvSpPr>
          <p:cNvPr id="74" name="Google Shape;74;p16"/>
          <p:cNvSpPr txBox="1"/>
          <p:nvPr>
            <p:ph idx="1" type="body"/>
          </p:nvPr>
        </p:nvSpPr>
        <p:spPr>
          <a:xfrm>
            <a:off x="0" y="3484200"/>
            <a:ext cx="5464500" cy="165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dk1"/>
                </a:solidFill>
                <a:highlight>
                  <a:schemeClr val="lt2"/>
                </a:highlight>
                <a:latin typeface="Impact"/>
                <a:ea typeface="Impact"/>
                <a:cs typeface="Impact"/>
                <a:sym typeface="Impact"/>
              </a:rPr>
              <a:t>She is the Gigabyte of the two </a:t>
            </a:r>
            <a:endParaRPr sz="2400">
              <a:solidFill>
                <a:schemeClr val="dk1"/>
              </a:solidFill>
              <a:highlight>
                <a:schemeClr val="lt2"/>
              </a:highlight>
              <a:latin typeface="Impact"/>
              <a:ea typeface="Impact"/>
              <a:cs typeface="Impact"/>
              <a:sym typeface="Impact"/>
            </a:endParaRPr>
          </a:p>
          <a:p>
            <a:pPr indent="0" lvl="0" marL="0" rtl="0" algn="l">
              <a:spcBef>
                <a:spcPts val="1200"/>
              </a:spcBef>
              <a:spcAft>
                <a:spcPts val="0"/>
              </a:spcAft>
              <a:buNone/>
            </a:pPr>
            <a:r>
              <a:rPr lang="en" sz="2400">
                <a:solidFill>
                  <a:schemeClr val="dk1"/>
                </a:solidFill>
                <a:highlight>
                  <a:schemeClr val="lt2"/>
                </a:highlight>
                <a:latin typeface="Impact"/>
                <a:ea typeface="Impact"/>
                <a:cs typeface="Impact"/>
                <a:sym typeface="Impact"/>
              </a:rPr>
              <a:t>but </a:t>
            </a:r>
            <a:r>
              <a:rPr lang="en" sz="2400">
                <a:solidFill>
                  <a:schemeClr val="dk1"/>
                </a:solidFill>
                <a:highlight>
                  <a:schemeClr val="lt2"/>
                </a:highlight>
                <a:latin typeface="Impact"/>
                <a:ea typeface="Impact"/>
                <a:cs typeface="Impact"/>
                <a:sym typeface="Impact"/>
              </a:rPr>
              <a:t>that's</a:t>
            </a:r>
            <a:r>
              <a:rPr lang="en" sz="2400">
                <a:solidFill>
                  <a:schemeClr val="dk1"/>
                </a:solidFill>
                <a:highlight>
                  <a:schemeClr val="lt2"/>
                </a:highlight>
                <a:latin typeface="Impact"/>
                <a:ea typeface="Impact"/>
                <a:cs typeface="Impact"/>
                <a:sym typeface="Impact"/>
              </a:rPr>
              <a:t> because she is the older sister. </a:t>
            </a:r>
            <a:endParaRPr sz="2400">
              <a:solidFill>
                <a:schemeClr val="dk1"/>
              </a:solidFill>
              <a:highlight>
                <a:schemeClr val="lt2"/>
              </a:highlight>
              <a:latin typeface="Impact"/>
              <a:ea typeface="Impact"/>
              <a:cs typeface="Impact"/>
              <a:sym typeface="Impact"/>
            </a:endParaRPr>
          </a:p>
          <a:p>
            <a:pPr indent="0" lvl="0" marL="0" rtl="0" algn="l">
              <a:spcBef>
                <a:spcPts val="1200"/>
              </a:spcBef>
              <a:spcAft>
                <a:spcPts val="1200"/>
              </a:spcAft>
              <a:buNone/>
            </a:pPr>
            <a:r>
              <a:rPr lang="en" sz="1500">
                <a:solidFill>
                  <a:schemeClr val="dk1"/>
                </a:solidFill>
                <a:highlight>
                  <a:schemeClr val="lt2"/>
                </a:highlight>
                <a:latin typeface="Impact"/>
                <a:ea typeface="Impact"/>
                <a:cs typeface="Impact"/>
                <a:sym typeface="Impact"/>
              </a:rPr>
              <a:t>(She goes through emotions)</a:t>
            </a:r>
            <a:endParaRPr sz="1500">
              <a:solidFill>
                <a:schemeClr val="dk1"/>
              </a:solidFill>
              <a:highlight>
                <a:schemeClr val="lt2"/>
              </a:highlight>
              <a:latin typeface="Impact"/>
              <a:ea typeface="Impact"/>
              <a:cs typeface="Impact"/>
              <a:sym typeface="Impac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Little mushroom</a:t>
            </a:r>
            <a:endParaRPr b="1">
              <a:latin typeface="Times New Roman"/>
              <a:ea typeface="Times New Roman"/>
              <a:cs typeface="Times New Roman"/>
              <a:sym typeface="Times New Roman"/>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latin typeface="Times New Roman"/>
                <a:ea typeface="Times New Roman"/>
                <a:cs typeface="Times New Roman"/>
                <a:sym typeface="Times New Roman"/>
              </a:rPr>
              <a:t>He is the little brother who is full of energy but he is such a small guy. He can’t even be seen when he is behind his brother. Though don’t let the little guy fool you, he can make you wish you weren’t babysitting him. Though after </a:t>
            </a:r>
            <a:r>
              <a:rPr b="1" lang="en">
                <a:solidFill>
                  <a:schemeClr val="dk1"/>
                </a:solidFill>
                <a:latin typeface="Times New Roman"/>
                <a:ea typeface="Times New Roman"/>
                <a:cs typeface="Times New Roman"/>
                <a:sym typeface="Times New Roman"/>
              </a:rPr>
              <a:t>a while</a:t>
            </a:r>
            <a:r>
              <a:rPr b="1" lang="en">
                <a:solidFill>
                  <a:schemeClr val="dk1"/>
                </a:solidFill>
                <a:latin typeface="Times New Roman"/>
                <a:ea typeface="Times New Roman"/>
                <a:cs typeface="Times New Roman"/>
                <a:sym typeface="Times New Roman"/>
              </a:rPr>
              <a:t> his </a:t>
            </a:r>
            <a:r>
              <a:rPr b="1" lang="en">
                <a:solidFill>
                  <a:schemeClr val="dk1"/>
                </a:solidFill>
                <a:latin typeface="Times New Roman"/>
                <a:ea typeface="Times New Roman"/>
                <a:cs typeface="Times New Roman"/>
                <a:sym typeface="Times New Roman"/>
              </a:rPr>
              <a:t>energy</a:t>
            </a:r>
            <a:r>
              <a:rPr b="1" lang="en">
                <a:solidFill>
                  <a:schemeClr val="dk1"/>
                </a:solidFill>
                <a:latin typeface="Times New Roman"/>
                <a:ea typeface="Times New Roman"/>
                <a:cs typeface="Times New Roman"/>
                <a:sym typeface="Times New Roman"/>
              </a:rPr>
              <a:t> is full when he reaches his limit. </a:t>
            </a:r>
            <a:endParaRPr b="1">
              <a:solidFill>
                <a:schemeClr val="dk1"/>
              </a:solidFill>
              <a:latin typeface="Times New Roman"/>
              <a:ea typeface="Times New Roman"/>
              <a:cs typeface="Times New Roman"/>
              <a:sym typeface="Times New Roman"/>
            </a:endParaRPr>
          </a:p>
        </p:txBody>
      </p:sp>
      <p:pic>
        <p:nvPicPr>
          <p:cNvPr id="81" name="Google Shape;81;p17"/>
          <p:cNvPicPr preferRelativeResize="0"/>
          <p:nvPr/>
        </p:nvPicPr>
        <p:blipFill>
          <a:blip r:embed="rId3">
            <a:alphaModFix/>
          </a:blip>
          <a:stretch>
            <a:fillRect/>
          </a:stretch>
        </p:blipFill>
        <p:spPr>
          <a:xfrm>
            <a:off x="2309475" y="2697075"/>
            <a:ext cx="4525049" cy="2446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27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Middle Brother</a:t>
            </a:r>
            <a:endParaRPr b="1">
              <a:latin typeface="Times New Roman"/>
              <a:ea typeface="Times New Roman"/>
              <a:cs typeface="Times New Roman"/>
              <a:sym typeface="Times New Roman"/>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latin typeface="Times New Roman"/>
                <a:ea typeface="Times New Roman"/>
                <a:cs typeface="Times New Roman"/>
                <a:sym typeface="Times New Roman"/>
              </a:rPr>
              <a:t>He is the middle child but he is really quite. He can see things we can’t see from all directions at once. Though what he has that we don’t is the ability to see what happens in the future. Only </a:t>
            </a:r>
            <a:r>
              <a:rPr b="1" lang="en">
                <a:solidFill>
                  <a:schemeClr val="dk1"/>
                </a:solidFill>
                <a:latin typeface="Times New Roman"/>
                <a:ea typeface="Times New Roman"/>
                <a:cs typeface="Times New Roman"/>
                <a:sym typeface="Times New Roman"/>
              </a:rPr>
              <a:t>downside</a:t>
            </a:r>
            <a:r>
              <a:rPr b="1" lang="en">
                <a:solidFill>
                  <a:schemeClr val="dk1"/>
                </a:solidFill>
                <a:latin typeface="Times New Roman"/>
                <a:ea typeface="Times New Roman"/>
                <a:cs typeface="Times New Roman"/>
                <a:sym typeface="Times New Roman"/>
              </a:rPr>
              <a:t> is he can’t </a:t>
            </a:r>
            <a:r>
              <a:rPr b="1" lang="en">
                <a:solidFill>
                  <a:schemeClr val="dk1"/>
                </a:solidFill>
                <a:latin typeface="Times New Roman"/>
                <a:ea typeface="Times New Roman"/>
                <a:cs typeface="Times New Roman"/>
                <a:sym typeface="Times New Roman"/>
              </a:rPr>
              <a:t>quite</a:t>
            </a:r>
            <a:r>
              <a:rPr b="1" lang="en">
                <a:solidFill>
                  <a:schemeClr val="dk1"/>
                </a:solidFill>
                <a:latin typeface="Times New Roman"/>
                <a:ea typeface="Times New Roman"/>
                <a:cs typeface="Times New Roman"/>
                <a:sym typeface="Times New Roman"/>
              </a:rPr>
              <a:t> see to far but its far enough to were the world is </a:t>
            </a:r>
            <a:r>
              <a:rPr b="1" lang="en">
                <a:solidFill>
                  <a:schemeClr val="dk1"/>
                </a:solidFill>
                <a:latin typeface="Times New Roman"/>
                <a:ea typeface="Times New Roman"/>
                <a:cs typeface="Times New Roman"/>
                <a:sym typeface="Times New Roman"/>
              </a:rPr>
              <a:t>different</a:t>
            </a:r>
            <a:r>
              <a:rPr b="1" lang="en">
                <a:solidFill>
                  <a:schemeClr val="dk1"/>
                </a:solidFill>
                <a:latin typeface="Times New Roman"/>
                <a:ea typeface="Times New Roman"/>
                <a:cs typeface="Times New Roman"/>
                <a:sym typeface="Times New Roman"/>
              </a:rPr>
              <a:t> and everything has changed. </a:t>
            </a:r>
            <a:endParaRPr b="1">
              <a:solidFill>
                <a:schemeClr val="dk1"/>
              </a:solidFill>
              <a:latin typeface="Times New Roman"/>
              <a:ea typeface="Times New Roman"/>
              <a:cs typeface="Times New Roman"/>
              <a:sym typeface="Times New Roman"/>
            </a:endParaRPr>
          </a:p>
        </p:txBody>
      </p:sp>
      <p:pic>
        <p:nvPicPr>
          <p:cNvPr id="88" name="Google Shape;88;p18"/>
          <p:cNvPicPr preferRelativeResize="0"/>
          <p:nvPr/>
        </p:nvPicPr>
        <p:blipFill>
          <a:blip r:embed="rId3">
            <a:alphaModFix/>
          </a:blip>
          <a:stretch>
            <a:fillRect/>
          </a:stretch>
        </p:blipFill>
        <p:spPr>
          <a:xfrm>
            <a:off x="2000250" y="0"/>
            <a:ext cx="51435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25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Older sister</a:t>
            </a:r>
            <a:endParaRPr b="1">
              <a:latin typeface="Times New Roman"/>
              <a:ea typeface="Times New Roman"/>
              <a:cs typeface="Times New Roman"/>
              <a:sym typeface="Times New Roman"/>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solidFill>
                  <a:schemeClr val="dk1"/>
                </a:solidFill>
                <a:latin typeface="Times New Roman"/>
                <a:ea typeface="Times New Roman"/>
                <a:cs typeface="Times New Roman"/>
                <a:sym typeface="Times New Roman"/>
              </a:rPr>
              <a:t>The older sister has a lot of emotions since she can see everything and anything that can happen in life and death. She can see your past, future, and future—future. She has it all and it keeps going non-stop till she can’t no more. Though who knows when that’ll end. </a:t>
            </a:r>
            <a:endParaRPr b="1" sz="2000">
              <a:solidFill>
                <a:schemeClr val="dk1"/>
              </a:solidFill>
              <a:latin typeface="Times New Roman"/>
              <a:ea typeface="Times New Roman"/>
              <a:cs typeface="Times New Roman"/>
              <a:sym typeface="Times New Roman"/>
            </a:endParaRPr>
          </a:p>
        </p:txBody>
      </p:sp>
      <p:pic>
        <p:nvPicPr>
          <p:cNvPr id="95" name="Google Shape;95;p1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31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