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9" r:id="rId1"/>
  </p:sldMasterIdLst>
  <p:notesMasterIdLst>
    <p:notesMasterId r:id="rId33"/>
  </p:notesMasterIdLst>
  <p:sldIdLst>
    <p:sldId id="280" r:id="rId2"/>
    <p:sldId id="281" r:id="rId3"/>
    <p:sldId id="297" r:id="rId4"/>
    <p:sldId id="300" r:id="rId5"/>
    <p:sldId id="282" r:id="rId6"/>
    <p:sldId id="283" r:id="rId7"/>
    <p:sldId id="298" r:id="rId8"/>
    <p:sldId id="284" r:id="rId9"/>
    <p:sldId id="299" r:id="rId10"/>
    <p:sldId id="301" r:id="rId11"/>
    <p:sldId id="285" r:id="rId12"/>
    <p:sldId id="302" r:id="rId13"/>
    <p:sldId id="286" r:id="rId14"/>
    <p:sldId id="305" r:id="rId15"/>
    <p:sldId id="303" r:id="rId16"/>
    <p:sldId id="304" r:id="rId17"/>
    <p:sldId id="306" r:id="rId18"/>
    <p:sldId id="287" r:id="rId19"/>
    <p:sldId id="307" r:id="rId20"/>
    <p:sldId id="289" r:id="rId21"/>
    <p:sldId id="288" r:id="rId22"/>
    <p:sldId id="308" r:id="rId23"/>
    <p:sldId id="309" r:id="rId24"/>
    <p:sldId id="310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charset="2"/>
      <a:buChar char="§"/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charset="2"/>
      <a:buChar char="§"/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charset="2"/>
      <a:buChar char="§"/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charset="2"/>
      <a:buChar char="§"/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charset="2"/>
      <a:buChar char="§"/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400"/>
    <a:srgbClr val="00FF00"/>
    <a:srgbClr val="99FF99"/>
    <a:srgbClr val="FF7C80"/>
    <a:srgbClr val="FFFF99"/>
    <a:srgbClr val="99CCFF"/>
    <a:srgbClr val="CCFFFF"/>
    <a:srgbClr val="FF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7" autoAdjust="0"/>
  </p:normalViewPr>
  <p:slideViewPr>
    <p:cSldViewPr>
      <p:cViewPr varScale="1">
        <p:scale>
          <a:sx n="73" d="100"/>
          <a:sy n="73" d="100"/>
        </p:scale>
        <p:origin x="17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</a:defRPr>
            </a:lvl1pPr>
          </a:lstStyle>
          <a:p>
            <a:pPr>
              <a:defRPr/>
            </a:pPr>
            <a:fld id="{3A80D3A6-BC6A-5249-9207-2960C2D26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803B1-502D-114E-9A4D-7079C669FC61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Arial" charset="0"/>
              </a:rPr>
              <a:t>Should the title be register allocation for SKA, or just SKA itself ? 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Arial" charset="0"/>
              </a:rPr>
              <a:t>The paper is</a:t>
            </a:r>
            <a:r>
              <a:rPr lang="en-US" sz="1800" baseline="0" dirty="0" smtClean="0">
                <a:latin typeface="Arial" charset="0"/>
              </a:rPr>
              <a:t> titled SKA, although it mostly talks about register allocation.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82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baseline="0" dirty="0" smtClean="0"/>
              <a:t> : Why not leverage backend LLVM infrastructure.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SKA is different from existing static analyzers, such as </a:t>
            </a:r>
            <a:r>
              <a:rPr lang="en-US" baseline="0" dirty="0" err="1" smtClean="0"/>
              <a:t>Byfl</a:t>
            </a:r>
            <a:r>
              <a:rPr lang="en-US" baseline="0" dirty="0" smtClean="0"/>
              <a:t> or Clang Static Kernel Analyzer . Doesn’t static refer to pure code analysis rather than providing inputs and doing the execution ?</a:t>
            </a:r>
          </a:p>
          <a:p>
            <a:pPr marL="0" indent="0">
              <a:buNone/>
            </a:pPr>
            <a:r>
              <a:rPr lang="en-US" baseline="0" dirty="0" smtClean="0"/>
              <a:t>The SKA technical report published by LANL says that SKA does not reorder the instructions and that is what static refers to.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2. Code metrics – what are they useful for ? Refer the slide that contains code metrics.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3. I want to replace the term architecture aware with something less strong. Maybe architecture dependent 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4. Can I add a cartoon to make this slide less boring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reference to Ben’s technical report on SKA.</a:t>
            </a:r>
          </a:p>
          <a:p>
            <a:r>
              <a:rPr lang="en-US" dirty="0" smtClean="0"/>
              <a:t>SKA is useful because it provides metrics about</a:t>
            </a:r>
            <a:r>
              <a:rPr lang="en-US" baseline="0" dirty="0" smtClean="0"/>
              <a:t> the compiled code during the development process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allocation – what kind of figure would</a:t>
            </a:r>
            <a:r>
              <a:rPr lang="en-US" baseline="0" dirty="0" smtClean="0"/>
              <a:t> help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</a:t>
            </a:r>
            <a:r>
              <a:rPr lang="en-US" baseline="0" dirty="0" smtClean="0"/>
              <a:t> example that shows register allocation on these slides. Maybe </a:t>
            </a:r>
            <a:r>
              <a:rPr lang="en-US" baseline="0" dirty="0" err="1" smtClean="0"/>
              <a:t>saxpy.ll</a:t>
            </a:r>
            <a:r>
              <a:rPr lang="en-US" baseline="0" dirty="0" smtClean="0"/>
              <a:t>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– How do you handle phi nodes ? </a:t>
            </a:r>
          </a:p>
          <a:p>
            <a:r>
              <a:rPr lang="en-US" baseline="0" dirty="0" smtClean="0"/>
              <a:t>Answer – In the current implementation, we don’t handle phi nodes.</a:t>
            </a:r>
            <a:r>
              <a:rPr lang="en-US" baseline="0" dirty="0"/>
              <a:t> </a:t>
            </a:r>
            <a:r>
              <a:rPr lang="en-US" baseline="0" dirty="0" smtClean="0"/>
              <a:t>In the future implementation</a:t>
            </a:r>
          </a:p>
          <a:p>
            <a:r>
              <a:rPr lang="en-US" baseline="0" dirty="0" smtClean="0"/>
              <a:t>we will handle phi nodes by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SKA</a:t>
            </a:r>
            <a:r>
              <a:rPr lang="en-US" baseline="0" dirty="0" smtClean="0"/>
              <a:t> show control hazards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1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Strahler – measure of the branching complexity</a:t>
            </a:r>
          </a:p>
          <a:p>
            <a:r>
              <a:rPr lang="en-US" dirty="0" smtClean="0"/>
              <a:t>Lewin number – average</a:t>
            </a:r>
            <a:r>
              <a:rPr lang="en-US" baseline="0" dirty="0" smtClean="0"/>
              <a:t> </a:t>
            </a:r>
            <a:r>
              <a:rPr lang="en-US" dirty="0" smtClean="0"/>
              <a:t>width</a:t>
            </a:r>
            <a:r>
              <a:rPr lang="en-US" baseline="0" dirty="0" smtClean="0"/>
              <a:t> of the DAG or the AST (number of instructions/ width)</a:t>
            </a:r>
          </a:p>
          <a:p>
            <a:r>
              <a:rPr lang="en-US" baseline="0" dirty="0" smtClean="0"/>
              <a:t>	-- average ILP of the dag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</a:t>
            </a:r>
            <a:r>
              <a:rPr lang="en-US" baseline="0" dirty="0" smtClean="0"/>
              <a:t> questions :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cache models improve SKA fidelity.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Why was CPI used as a metric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0D3A6-BC6A-5249-9207-2960C2D26E0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nssbFIN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/>
          </a:blip>
          <a:srcRect/>
          <a:stretch>
            <a:fillRect/>
          </a:stretch>
        </p:blipFill>
        <p:spPr bwMode="auto">
          <a:xfrm>
            <a:off x="7788275" y="6508750"/>
            <a:ext cx="920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19200" y="6443663"/>
            <a:ext cx="7445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-112" charset="2"/>
              <a:buChar char="§"/>
              <a:defRPr/>
            </a:pPr>
            <a:endParaRPr lang="en-US">
              <a:latin typeface="Arial" pitchFamily="-112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7988" y="6454775"/>
            <a:ext cx="533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6" tIns="45716" rIns="91432" bIns="45716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>
                <a:solidFill>
                  <a:schemeClr val="bg1"/>
                </a:solidFill>
              </a:rPr>
              <a:t>Operated by Los Alamos National Security, LLC for DOE/NNSA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auto">
          <a:xfrm>
            <a:off x="2181225" y="6116638"/>
            <a:ext cx="46212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tIns="0" rIns="9144" bIns="0" anchor="b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 smtClean="0">
                <a:solidFill>
                  <a:srgbClr val="F2F2F2"/>
                </a:solidFill>
                <a:latin typeface="Arial" charset="0"/>
              </a:rPr>
              <a:t>DC</a:t>
            </a:r>
            <a:r>
              <a:rPr lang="en-US" sz="1100" b="1" baseline="0" dirty="0" smtClean="0">
                <a:solidFill>
                  <a:srgbClr val="F2F2F2"/>
                </a:solidFill>
                <a:latin typeface="Arial" charset="0"/>
              </a:rPr>
              <a:t> Reviewed by Kei Davis</a:t>
            </a:r>
          </a:p>
        </p:txBody>
      </p:sp>
      <p:pic>
        <p:nvPicPr>
          <p:cNvPr id="9" name="Picture 17" descr="logowh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849938"/>
            <a:ext cx="1371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9"/>
          <p:cNvSpPr>
            <a:spLocks noChangeShapeType="1"/>
          </p:cNvSpPr>
          <p:nvPr userDrawn="1"/>
        </p:nvSpPr>
        <p:spPr bwMode="auto">
          <a:xfrm>
            <a:off x="457200" y="6443663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-112" charset="2"/>
              <a:buChar char="§"/>
              <a:defRPr/>
            </a:pPr>
            <a:endParaRPr lang="en-US">
              <a:latin typeface="Arial" pitchFamily="-112" charset="0"/>
              <a:ea typeface="+mn-ea"/>
              <a:cs typeface="+mn-cs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  <a:effectLst>
            <a:outerShdw blurRad="63500" dist="38099" dir="2700000" algn="ctr" rotWithShape="0">
              <a:schemeClr val="tx1">
                <a:alpha val="75000"/>
              </a:schemeClr>
            </a:outerShdw>
          </a:effectLst>
        </p:spPr>
        <p:txBody>
          <a:bodyPr/>
          <a:lstStyle>
            <a:lvl1pPr algn="ctr">
              <a:defRPr sz="3600" i="1">
                <a:solidFill>
                  <a:srgbClr val="FFA70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62400"/>
            <a:ext cx="6400800" cy="1752600"/>
          </a:xfrm>
          <a:effectLst>
            <a:outerShdw blurRad="63500" dist="35921" dir="2700000" algn="ctr" rotWithShape="0">
              <a:schemeClr val="tx1">
                <a:alpha val="75000"/>
              </a:schemeClr>
            </a:outerShdw>
          </a:effectLst>
        </p:spPr>
        <p:txBody>
          <a:bodyPr/>
          <a:lstStyle>
            <a:lvl1pPr marL="0" indent="0" algn="ctr">
              <a:buFont typeface="Wingdings" pitchFamily="-11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13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>
                <a:solidFill>
                  <a:schemeClr val="tx1"/>
                </a:solidFill>
              </a:defRPr>
            </a:lvl5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t>Slide </a:t>
            </a:r>
            <a:fld id="{2651EAAB-5D0D-473B-859D-C18D8179491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sz="280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 sz="1800"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4906963"/>
            <a:ext cx="4038600" cy="12192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 smtClean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4648200" y="1600200"/>
            <a:ext cx="40386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t>Slide </a:t>
            </a:r>
            <a:fld id="{2651EAAB-5D0D-473B-859D-C18D8179491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06963"/>
            <a:ext cx="8229600" cy="12192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 smtClean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457200" y="1600200"/>
            <a:ext cx="82296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t>Slide </a:t>
            </a:r>
            <a:fld id="{2651EAAB-5D0D-473B-859D-C18D8179491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4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7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 text</a:t>
            </a:r>
          </a:p>
          <a:p>
            <a:pPr lvl="3"/>
            <a:r>
              <a:rPr lang="en-US" dirty="0" smtClean="0"/>
              <a:t>Fourth level 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65595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Operated by Los Alamos National Security, </a:t>
            </a:r>
            <a:r>
              <a:rPr lang="en-US" sz="8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LLC for </a:t>
            </a:r>
            <a:r>
              <a:rPr lang="en-US" sz="8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rPr>
              <a:t>the U.S. Department of Energy's NNSA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19900" y="594360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000" kern="1200" normalizeH="0" baseline="0" smtClean="0">
                <a:solidFill>
                  <a:srgbClr val="F4B834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/>
              <a:t>Slide </a:t>
            </a:r>
            <a:fld id="{2651EAAB-5D0D-473B-859D-C18D8179491F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79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1" r:id="rId2"/>
    <p:sldLayoutId id="2147484262" r:id="rId3"/>
    <p:sldLayoutId id="21474842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6075" marR="0" indent="-346075" algn="l" defTabSz="9144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F4B834"/>
        </a:buClr>
        <a:buSzPct val="100000"/>
        <a:buFont typeface="Wingdings" pitchFamily="2" charset="2"/>
        <a:buChar char="§"/>
        <a:tabLst/>
        <a:defRPr kumimoji="0" lang="en-US" sz="2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 pitchFamily="34" charset="0"/>
        </a:defRPr>
      </a:lvl1pPr>
      <a:lvl2pPr marL="690563" marR="0" indent="-34607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Pct val="100000"/>
        <a:buFont typeface="Arial" panose="020B0604020202020204" pitchFamily="34" charset="0"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marR="0" indent="-350838" algn="l" defTabSz="914400" rtl="0" eaLnBrk="1" fontAlgn="auto" latinLnBrk="0" hangingPunct="1">
        <a:lnSpc>
          <a:spcPct val="100000"/>
        </a:lnSpc>
        <a:spcBef>
          <a:spcPts val="576"/>
        </a:spcBef>
        <a:spcAft>
          <a:spcPts val="0"/>
        </a:spcAft>
        <a:buClr>
          <a:srgbClr val="F4B834"/>
        </a:buClr>
        <a:buSzPct val="100000"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775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Pct val="100000"/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388" marR="0" indent="-2254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Tx/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SKA – Static Kernel Analysis using LLVM IR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dirty="0" smtClean="0"/>
              <a:t>Kartik Ramkrishnan and Ben Bergen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dirty="0" smtClean="0"/>
              <a:t>Applied Computer Science (CCS-7)</a:t>
            </a:r>
          </a:p>
          <a:p>
            <a:pPr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dirty="0" smtClean="0"/>
              <a:t>Los Alamos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Interference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10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39504"/>
            <a:ext cx="6000750" cy="46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986" y="1170782"/>
            <a:ext cx="8229600" cy="447675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Traverse</a:t>
            </a:r>
            <a:r>
              <a:rPr lang="en-US" dirty="0" smtClean="0"/>
              <a:t> the liveness table to create the interference graph.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Interference </a:t>
            </a:r>
            <a:r>
              <a:rPr lang="en-US" dirty="0"/>
              <a:t>G</a:t>
            </a:r>
            <a:r>
              <a:rPr lang="en-US" dirty="0" smtClean="0"/>
              <a:t>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11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8400"/>
            <a:ext cx="4343400" cy="2457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2652" y="5288325"/>
            <a:ext cx="304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Partial </a:t>
            </a:r>
            <a:r>
              <a:rPr lang="en-US" dirty="0" err="1" smtClean="0"/>
              <a:t>igraph</a:t>
            </a:r>
            <a:r>
              <a:rPr lang="en-US" dirty="0" smtClean="0"/>
              <a:t> for </a:t>
            </a:r>
            <a:r>
              <a:rPr lang="en-US" dirty="0" err="1" smtClean="0"/>
              <a:t>saxpy.ll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Interference </a:t>
            </a:r>
            <a:r>
              <a:rPr lang="en-US" dirty="0"/>
              <a:t>G</a:t>
            </a:r>
            <a:r>
              <a:rPr lang="en-US" dirty="0" smtClean="0"/>
              <a:t>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12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2223272"/>
            <a:ext cx="5325971" cy="2466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46" y="2133600"/>
            <a:ext cx="4179834" cy="2535093"/>
          </a:xfrm>
          <a:prstGeom prst="rect">
            <a:avLst/>
          </a:prstGeom>
        </p:spPr>
      </p:pic>
      <p:sp>
        <p:nvSpPr>
          <p:cNvPr id="7" name="Double Bracket 6"/>
          <p:cNvSpPr/>
          <p:nvPr/>
        </p:nvSpPr>
        <p:spPr>
          <a:xfrm>
            <a:off x="838201" y="3156990"/>
            <a:ext cx="3581400" cy="1143000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6170" y="4385123"/>
            <a:ext cx="1754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Top level loop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65531" y="3233190"/>
            <a:ext cx="3473669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03746" y="445239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Populate </a:t>
            </a:r>
            <a:r>
              <a:rPr lang="en-US" dirty="0" err="1" smtClean="0"/>
              <a:t>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Interference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13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7638"/>
            <a:ext cx="583253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a stack which records whether a register (node) is simple or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Interference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14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3986212" cy="2629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5410200"/>
            <a:ext cx="356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Partial node stack for </a:t>
            </a:r>
            <a:r>
              <a:rPr lang="en-US" dirty="0" err="1" smtClean="0"/>
              <a:t>saxpy.ll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5" y="1524000"/>
            <a:ext cx="4740605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Interference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15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798787" y="3264967"/>
            <a:ext cx="3925613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92444" y="3398257"/>
            <a:ext cx="2194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Populate simple node stack</a:t>
            </a:r>
          </a:p>
        </p:txBody>
      </p:sp>
    </p:spTree>
    <p:extLst>
      <p:ext uri="{BB962C8B-B14F-4D97-AF65-F5344CB8AC3E}">
        <p14:creationId xmlns:p14="http://schemas.microsoft.com/office/powerpoint/2010/main" val="3468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ISA Registers to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16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92075"/>
            <a:ext cx="5829300" cy="45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ISA Registers to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17</a:t>
            </a:fld>
            <a:endParaRPr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17638"/>
            <a:ext cx="7543800" cy="447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Assign</a:t>
            </a:r>
            <a:r>
              <a:rPr lang="en-US" dirty="0" smtClean="0"/>
              <a:t> ISA registers to IR, if no true spill.</a:t>
            </a:r>
          </a:p>
          <a:p>
            <a:r>
              <a:rPr lang="en-US" dirty="0" smtClean="0"/>
              <a:t>We choose between </a:t>
            </a:r>
            <a:r>
              <a:rPr lang="en-US" dirty="0" err="1" smtClean="0"/>
              <a:t>int</a:t>
            </a:r>
            <a:r>
              <a:rPr lang="en-US" dirty="0" smtClean="0"/>
              <a:t>, float and vector.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91090"/>
            <a:ext cx="4339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Partial register allocation for </a:t>
            </a:r>
            <a:r>
              <a:rPr lang="en-US" dirty="0" err="1" smtClean="0"/>
              <a:t>saxpy.ll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94" y="2560638"/>
            <a:ext cx="3986212" cy="26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5049130" cy="502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ISA registers to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18</a:t>
            </a:fld>
            <a:endParaRPr dirty="0"/>
          </a:p>
        </p:txBody>
      </p:sp>
      <p:sp>
        <p:nvSpPr>
          <p:cNvPr id="7" name="Double Bracket 6"/>
          <p:cNvSpPr/>
          <p:nvPr/>
        </p:nvSpPr>
        <p:spPr>
          <a:xfrm>
            <a:off x="1240971" y="4419600"/>
            <a:ext cx="3581400" cy="1143000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30853" y="4456386"/>
            <a:ext cx="1364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Assign register if no true spill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19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30197"/>
            <a:ext cx="6057900" cy="47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SKA – Static Kernel Analyzer</a:t>
            </a:r>
          </a:p>
          <a:p>
            <a:r>
              <a:rPr lang="en-US" dirty="0"/>
              <a:t>SKA is a very useful tool to improve the development process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architecture aware </a:t>
            </a:r>
            <a:r>
              <a:rPr lang="en-US" dirty="0" smtClean="0">
                <a:solidFill>
                  <a:srgbClr val="FF0000"/>
                </a:solidFill>
              </a:rPr>
              <a:t>analysis</a:t>
            </a:r>
            <a:r>
              <a:rPr lang="en-US" dirty="0" smtClean="0"/>
              <a:t> of  </a:t>
            </a:r>
            <a:r>
              <a:rPr lang="en-US" dirty="0" smtClean="0">
                <a:solidFill>
                  <a:srgbClr val="FF0000"/>
                </a:solidFill>
              </a:rPr>
              <a:t>kernels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Outputs </a:t>
            </a:r>
            <a:r>
              <a:rPr lang="en-US" dirty="0" smtClean="0">
                <a:solidFill>
                  <a:srgbClr val="FF0000"/>
                </a:solidFill>
              </a:rPr>
              <a:t>code metrics </a:t>
            </a:r>
            <a:r>
              <a:rPr lang="en-US" dirty="0" smtClean="0"/>
              <a:t>during the </a:t>
            </a:r>
            <a:r>
              <a:rPr lang="en-US" dirty="0" smtClean="0">
                <a:solidFill>
                  <a:srgbClr val="FF0000"/>
                </a:solidFill>
              </a:rPr>
              <a:t>development</a:t>
            </a:r>
            <a:r>
              <a:rPr lang="en-US" dirty="0" smtClean="0"/>
              <a:t> process.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Visualizes</a:t>
            </a:r>
            <a:r>
              <a:rPr lang="en-US" dirty="0" smtClean="0"/>
              <a:t> the code execution on the specified pipeline.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</a:t>
            </a:fld>
            <a:endParaRPr dirty="0"/>
          </a:p>
        </p:txBody>
      </p:sp>
      <p:pic>
        <p:nvPicPr>
          <p:cNvPr id="5" name="Picture 2" descr="http://www.clipartbest.com/cliparts/4ib/on5/4ibon5y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011"/>
            <a:ext cx="957307" cy="15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05425" y="1380603"/>
            <a:ext cx="3533775" cy="4476750"/>
          </a:xfrm>
        </p:spPr>
        <p:txBody>
          <a:bodyPr/>
          <a:lstStyle/>
          <a:p>
            <a:r>
              <a:rPr lang="en-US" dirty="0" smtClean="0"/>
              <a:t>The live range of %a1 is shown in red. It </a:t>
            </a:r>
            <a:r>
              <a:rPr lang="en-US" dirty="0" smtClean="0">
                <a:solidFill>
                  <a:schemeClr val="accent6"/>
                </a:solidFill>
              </a:rPr>
              <a:t>reduces </a:t>
            </a:r>
            <a:r>
              <a:rPr lang="en-US" dirty="0" smtClean="0"/>
              <a:t>after rewriting the IR.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20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1422"/>
            <a:ext cx="4848225" cy="46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371600"/>
            <a:ext cx="4786862" cy="441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21</a:t>
            </a:fld>
            <a:endParaRPr dirty="0"/>
          </a:p>
        </p:txBody>
      </p:sp>
      <p:sp>
        <p:nvSpPr>
          <p:cNvPr id="7" name="Double Bracket 6"/>
          <p:cNvSpPr/>
          <p:nvPr/>
        </p:nvSpPr>
        <p:spPr>
          <a:xfrm>
            <a:off x="1240971" y="3124200"/>
            <a:ext cx="3940629" cy="533400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27768" y="3124200"/>
            <a:ext cx="335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Store instruction into stack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1219200" y="3962400"/>
            <a:ext cx="3940629" cy="533400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4848" y="3941379"/>
            <a:ext cx="335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Load, use and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allocation done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22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1941"/>
            <a:ext cx="5668357" cy="4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476750"/>
          </a:xfrm>
        </p:spPr>
        <p:txBody>
          <a:bodyPr/>
          <a:lstStyle/>
          <a:p>
            <a:r>
              <a:rPr lang="en-US" dirty="0" smtClean="0"/>
              <a:t>Specified in an xml file.</a:t>
            </a:r>
          </a:p>
          <a:p>
            <a:r>
              <a:rPr lang="en-US" dirty="0" smtClean="0"/>
              <a:t>Specifies logical units, instructions they process, latencies, issue width 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irtual architecture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23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85"/>
            <a:ext cx="2671762" cy="262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24285"/>
            <a:ext cx="2689334" cy="2574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400" y="5799226"/>
            <a:ext cx="336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Partial architecture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ipeline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24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7656138" cy="3349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5046737"/>
            <a:ext cx="366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Pipeline simulation of </a:t>
            </a:r>
            <a:r>
              <a:rPr lang="en-US" dirty="0" err="1" smtClean="0"/>
              <a:t>saxpy.ll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81265"/>
            <a:ext cx="7677150" cy="451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5686478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Graphical visualization of </a:t>
            </a:r>
            <a:r>
              <a:rPr lang="en-US" dirty="0" err="1" smtClean="0"/>
              <a:t>saxpy.ll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2400" y="1302569"/>
            <a:ext cx="4629150" cy="4476750"/>
          </a:xfrm>
        </p:spPr>
        <p:txBody>
          <a:bodyPr/>
          <a:lstStyle/>
          <a:p>
            <a:r>
              <a:rPr lang="en-US" dirty="0" smtClean="0"/>
              <a:t>SKA outputs useful metrics about the code.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Primitive</a:t>
            </a:r>
            <a:r>
              <a:rPr lang="en-US" dirty="0" smtClean="0"/>
              <a:t> statistics include basic performance counters, such as instructions, cycles and stalls.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Derived</a:t>
            </a:r>
            <a:r>
              <a:rPr lang="en-US" dirty="0" smtClean="0"/>
              <a:t> statistics </a:t>
            </a:r>
            <a:r>
              <a:rPr lang="en-US" dirty="0" smtClean="0"/>
              <a:t>are </a:t>
            </a:r>
            <a:r>
              <a:rPr lang="en-US" dirty="0" smtClean="0"/>
              <a:t>obtained from primitive statistics.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26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4926"/>
            <a:ext cx="36004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15865"/>
            <a:ext cx="8229600" cy="661086"/>
          </a:xfrm>
        </p:spPr>
        <p:txBody>
          <a:bodyPr/>
          <a:lstStyle/>
          <a:p>
            <a:r>
              <a:rPr lang="en-US" dirty="0" smtClean="0"/>
              <a:t>CPI prediction is better after register allocation.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</a:t>
            </a:r>
            <a:r>
              <a:rPr lang="en-US" dirty="0" err="1" smtClean="0"/>
              <a:t>residual.ll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27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215"/>
            <a:ext cx="785039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399"/>
            <a:ext cx="8229600" cy="590551"/>
          </a:xfrm>
        </p:spPr>
        <p:txBody>
          <a:bodyPr/>
          <a:lstStyle/>
          <a:p>
            <a:r>
              <a:rPr lang="en-US" dirty="0" smtClean="0"/>
              <a:t>No change in CPI prediction. Why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</a:t>
            </a:r>
            <a:r>
              <a:rPr lang="en-US" dirty="0" err="1" smtClean="0"/>
              <a:t>ef_operator.ll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28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9" y="1295400"/>
            <a:ext cx="8605781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118381"/>
            <a:ext cx="8001000" cy="958569"/>
          </a:xfrm>
        </p:spPr>
        <p:txBody>
          <a:bodyPr/>
          <a:lstStyle/>
          <a:p>
            <a:r>
              <a:rPr lang="en-US" dirty="0" smtClean="0"/>
              <a:t>Predicts CPI &gt; 1.0 for KNC for single threaded</a:t>
            </a:r>
            <a:r>
              <a:rPr lang="en-US" dirty="0"/>
              <a:t> </a:t>
            </a:r>
            <a:r>
              <a:rPr lang="en-US" dirty="0" smtClean="0"/>
              <a:t>workloads.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KNC (Knights corner)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29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43000"/>
            <a:ext cx="7248525" cy="39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50694"/>
            <a:ext cx="4301622" cy="445611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SKA-Enhanced Development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3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2" y="1600201"/>
            <a:ext cx="3886200" cy="39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SKA </a:t>
            </a:r>
            <a:r>
              <a:rPr lang="en-US" dirty="0" smtClean="0"/>
              <a:t>now supports register allocation.</a:t>
            </a:r>
          </a:p>
          <a:p>
            <a:r>
              <a:rPr lang="en-US" dirty="0" smtClean="0"/>
              <a:t>Register allocation improves SKA’s fidelity by </a:t>
            </a:r>
            <a:r>
              <a:rPr lang="en-US" dirty="0" smtClean="0">
                <a:solidFill>
                  <a:schemeClr val="accent6"/>
                </a:solidFill>
              </a:rPr>
              <a:t>5-10%</a:t>
            </a:r>
            <a:r>
              <a:rPr lang="en-US" dirty="0" smtClean="0"/>
              <a:t> across three architectures for a compute intensive benchmark.</a:t>
            </a:r>
          </a:p>
          <a:p>
            <a:r>
              <a:rPr lang="en-US" dirty="0" smtClean="0"/>
              <a:t>Dynamic scheduling and cache models can further improve SKA fidelity.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5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374" y="1219200"/>
            <a:ext cx="8229600" cy="44767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define i32 @main(i32 %</a:t>
            </a:r>
            <a:r>
              <a:rPr lang="en-US" sz="1200" dirty="0" err="1">
                <a:latin typeface="Monospac821 BT" panose="020B0609020202020204" pitchFamily="49" charset="0"/>
              </a:rPr>
              <a:t>argc</a:t>
            </a:r>
            <a:r>
              <a:rPr lang="en-US" sz="1200" dirty="0">
                <a:latin typeface="Monospac821 BT" panose="020B0609020202020204" pitchFamily="49" charset="0"/>
              </a:rPr>
              <a:t>, i8** </a:t>
            </a:r>
            <a:r>
              <a:rPr lang="en-US" sz="1200" dirty="0" err="1">
                <a:latin typeface="Monospac821 BT" panose="020B0609020202020204" pitchFamily="49" charset="0"/>
              </a:rPr>
              <a:t>nocapture</a:t>
            </a:r>
            <a:r>
              <a:rPr lang="en-US" sz="1200" dirty="0">
                <a:latin typeface="Monospac821 BT" panose="020B0609020202020204" pitchFamily="49" charset="0"/>
              </a:rPr>
              <a:t> %</a:t>
            </a:r>
            <a:r>
              <a:rPr lang="en-US" sz="1200" dirty="0" err="1">
                <a:latin typeface="Monospac821 BT" panose="020B0609020202020204" pitchFamily="49" charset="0"/>
              </a:rPr>
              <a:t>argv</a:t>
            </a:r>
            <a:r>
              <a:rPr lang="en-US" sz="1200" dirty="0">
                <a:latin typeface="Monospac821 BT" panose="020B0609020202020204" pitchFamily="49" charset="0"/>
              </a:rPr>
              <a:t>) </a:t>
            </a:r>
            <a:r>
              <a:rPr lang="en-US" sz="1200" dirty="0" err="1">
                <a:latin typeface="Monospac821 BT" panose="020B0609020202020204" pitchFamily="49" charset="0"/>
              </a:rPr>
              <a:t>nounwind</a:t>
            </a:r>
            <a:r>
              <a:rPr lang="en-US" sz="1200" dirty="0">
                <a:latin typeface="Monospac821 BT" panose="020B0609020202020204" pitchFamily="49" charset="0"/>
              </a:rPr>
              <a:t> </a:t>
            </a:r>
            <a:r>
              <a:rPr lang="en-US" sz="1200" dirty="0" err="1">
                <a:latin typeface="Monospac821 BT" panose="020B0609020202020204" pitchFamily="49" charset="0"/>
              </a:rPr>
              <a:t>uwtable</a:t>
            </a:r>
            <a:r>
              <a:rPr lang="en-US" sz="1200" dirty="0">
                <a:latin typeface="Monospac821 BT" panose="020B0609020202020204" pitchFamily="49" charset="0"/>
              </a:rPr>
              <a:t> </a:t>
            </a:r>
            <a:r>
              <a:rPr lang="en-US" sz="1200" dirty="0" err="1">
                <a:latin typeface="Monospac821 BT" panose="020B0609020202020204" pitchFamily="49" charset="0"/>
              </a:rPr>
              <a:t>readnone</a:t>
            </a:r>
            <a:r>
              <a:rPr lang="en-US" sz="1200" dirty="0">
                <a:latin typeface="Monospac821 BT" panose="020B0609020202020204" pitchFamily="49" charset="0"/>
              </a:rPr>
              <a:t> {   </a:t>
            </a:r>
            <a:r>
              <a:rPr lang="en-US" sz="1200" dirty="0" smtClean="0">
                <a:latin typeface="Monospac821 BT" panose="020B0609020202020204" pitchFamily="49" charset="0"/>
              </a:rPr>
              <a:t>                                                                                        </a:t>
            </a:r>
            <a:endParaRPr lang="en-US" sz="1200" dirty="0">
              <a:latin typeface="Monospac821 BT" panose="020B0609020202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entry: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%a1 = </a:t>
            </a:r>
            <a:r>
              <a:rPr lang="en-US" sz="1200" dirty="0" err="1">
                <a:latin typeface="Monospac821 BT" panose="020B0609020202020204" pitchFamily="49" charset="0"/>
              </a:rPr>
              <a:t>alloca</a:t>
            </a:r>
            <a:r>
              <a:rPr lang="en-US" sz="1200" dirty="0">
                <a:latin typeface="Monospac821 BT" panose="020B0609020202020204" pitchFamily="49" charset="0"/>
              </a:rPr>
              <a:t> [32 x float], align 4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%b2 = </a:t>
            </a:r>
            <a:r>
              <a:rPr lang="en-US" sz="1200" dirty="0" err="1">
                <a:latin typeface="Monospac821 BT" panose="020B0609020202020204" pitchFamily="49" charset="0"/>
              </a:rPr>
              <a:t>alloca</a:t>
            </a:r>
            <a:r>
              <a:rPr lang="en-US" sz="1200" dirty="0">
                <a:latin typeface="Monospac821 BT" panose="020B0609020202020204" pitchFamily="49" charset="0"/>
              </a:rPr>
              <a:t> [32 x float], align 4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%c3 = </a:t>
            </a:r>
            <a:r>
              <a:rPr lang="en-US" sz="1200" dirty="0" err="1">
                <a:latin typeface="Monospac821 BT" panose="020B0609020202020204" pitchFamily="49" charset="0"/>
              </a:rPr>
              <a:t>alloca</a:t>
            </a:r>
            <a:r>
              <a:rPr lang="en-US" sz="1200" dirty="0">
                <a:latin typeface="Monospac821 BT" panose="020B0609020202020204" pitchFamily="49" charset="0"/>
              </a:rPr>
              <a:t> [32 x float], align 4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</a:t>
            </a:r>
            <a:r>
              <a:rPr lang="en-US" sz="1200" dirty="0" err="1">
                <a:latin typeface="Monospac821 BT" panose="020B0609020202020204" pitchFamily="49" charset="0"/>
              </a:rPr>
              <a:t>br</a:t>
            </a:r>
            <a:r>
              <a:rPr lang="en-US" sz="1200" dirty="0">
                <a:latin typeface="Monospac821 BT" panose="020B0609020202020204" pitchFamily="49" charset="0"/>
              </a:rPr>
              <a:t> label %"3"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"3":                                              ; </a:t>
            </a:r>
            <a:r>
              <a:rPr lang="en-US" sz="1200" dirty="0" err="1">
                <a:latin typeface="Monospac821 BT" panose="020B0609020202020204" pitchFamily="49" charset="0"/>
              </a:rPr>
              <a:t>preds</a:t>
            </a:r>
            <a:r>
              <a:rPr lang="en-US" sz="1200" dirty="0">
                <a:latin typeface="Monospac821 BT" panose="020B0609020202020204" pitchFamily="49" charset="0"/>
              </a:rPr>
              <a:t> = %"3", %entry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</a:t>
            </a:r>
            <a:r>
              <a:rPr lang="en-US" sz="1200" dirty="0" err="1">
                <a:latin typeface="Monospac821 BT" panose="020B0609020202020204" pitchFamily="49" charset="0"/>
              </a:rPr>
              <a:t>indvars.iv</a:t>
            </a:r>
            <a:r>
              <a:rPr lang="en-US" sz="1200" dirty="0">
                <a:latin typeface="Monospac821 BT" panose="020B0609020202020204" pitchFamily="49" charset="0"/>
              </a:rPr>
              <a:t> = phi i64 [ 0, %entry ], [ %</a:t>
            </a:r>
            <a:r>
              <a:rPr lang="en-US" sz="1200" dirty="0" err="1">
                <a:latin typeface="Monospac821 BT" panose="020B0609020202020204" pitchFamily="49" charset="0"/>
              </a:rPr>
              <a:t>indvars.iv.next</a:t>
            </a:r>
            <a:r>
              <a:rPr lang="en-US" sz="1200" dirty="0">
                <a:latin typeface="Monospac821 BT" panose="020B0609020202020204" pitchFamily="49" charset="0"/>
              </a:rPr>
              <a:t>, %"3" ]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%0 = </a:t>
            </a:r>
            <a:r>
              <a:rPr lang="en-US" sz="1200" dirty="0" err="1">
                <a:latin typeface="Monospac821 BT" panose="020B0609020202020204" pitchFamily="49" charset="0"/>
              </a:rPr>
              <a:t>getelementptr</a:t>
            </a:r>
            <a:r>
              <a:rPr lang="en-US" sz="1200" dirty="0">
                <a:latin typeface="Monospac821 BT" panose="020B0609020202020204" pitchFamily="49" charset="0"/>
              </a:rPr>
              <a:t> [32 x float]* %a1, i64 0, i64 %</a:t>
            </a:r>
            <a:r>
              <a:rPr lang="en-US" sz="1200" dirty="0" err="1">
                <a:latin typeface="Monospac821 BT" panose="020B0609020202020204" pitchFamily="49" charset="0"/>
              </a:rPr>
              <a:t>indvars.iv</a:t>
            </a:r>
            <a:r>
              <a:rPr lang="en-US" sz="1200" dirty="0">
                <a:latin typeface="Monospac821 BT" panose="020B0609020202020204" pitchFamily="49" charset="0"/>
              </a:rPr>
              <a:t>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%1 = load float* %0, align 4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%2 = </a:t>
            </a:r>
            <a:r>
              <a:rPr lang="en-US" sz="1200" dirty="0" err="1">
                <a:latin typeface="Monospac821 BT" panose="020B0609020202020204" pitchFamily="49" charset="0"/>
              </a:rPr>
              <a:t>getelementptr</a:t>
            </a:r>
            <a:r>
              <a:rPr lang="en-US" sz="1200" dirty="0">
                <a:latin typeface="Monospac821 BT" panose="020B0609020202020204" pitchFamily="49" charset="0"/>
              </a:rPr>
              <a:t> [32 x float]* %b2, i64 0, i64 %</a:t>
            </a:r>
            <a:r>
              <a:rPr lang="en-US" sz="1200" dirty="0" err="1">
                <a:latin typeface="Monospac821 BT" panose="020B0609020202020204" pitchFamily="49" charset="0"/>
              </a:rPr>
              <a:t>indvars.iv</a:t>
            </a:r>
            <a:r>
              <a:rPr lang="en-US" sz="1200" dirty="0">
                <a:latin typeface="Monospac821 BT" panose="020B0609020202020204" pitchFamily="49" charset="0"/>
              </a:rPr>
              <a:t>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%3 = load float* %2, align 4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%4 = </a:t>
            </a:r>
            <a:r>
              <a:rPr lang="en-US" sz="1200" dirty="0" err="1">
                <a:latin typeface="Monospac821 BT" panose="020B0609020202020204" pitchFamily="49" charset="0"/>
              </a:rPr>
              <a:t>getelementptr</a:t>
            </a:r>
            <a:r>
              <a:rPr lang="en-US" sz="1200" dirty="0">
                <a:latin typeface="Monospac821 BT" panose="020B0609020202020204" pitchFamily="49" charset="0"/>
              </a:rPr>
              <a:t> [32 x float]* %c3, i64 0, i64 %</a:t>
            </a:r>
            <a:r>
              <a:rPr lang="en-US" sz="1200" dirty="0" err="1">
                <a:latin typeface="Monospac821 BT" panose="020B0609020202020204" pitchFamily="49" charset="0"/>
              </a:rPr>
              <a:t>indvars.iv</a:t>
            </a:r>
            <a:r>
              <a:rPr lang="en-US" sz="1200" dirty="0">
                <a:latin typeface="Monospac821 BT" panose="020B0609020202020204" pitchFamily="49" charset="0"/>
              </a:rPr>
              <a:t>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%5 = load float* %4, align 4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%6 = </a:t>
            </a:r>
            <a:r>
              <a:rPr lang="en-US" sz="1200" dirty="0" err="1">
                <a:latin typeface="Monospac821 BT" panose="020B0609020202020204" pitchFamily="49" charset="0"/>
              </a:rPr>
              <a:t>fmul</a:t>
            </a:r>
            <a:r>
              <a:rPr lang="en-US" sz="1200" dirty="0">
                <a:latin typeface="Monospac821 BT" panose="020B0609020202020204" pitchFamily="49" charset="0"/>
              </a:rPr>
              <a:t> float %3, %5   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%7 = </a:t>
            </a:r>
            <a:r>
              <a:rPr lang="en-US" sz="1200" dirty="0" err="1">
                <a:latin typeface="Monospac821 BT" panose="020B0609020202020204" pitchFamily="49" charset="0"/>
              </a:rPr>
              <a:t>fadd</a:t>
            </a:r>
            <a:r>
              <a:rPr lang="en-US" sz="1200" dirty="0">
                <a:latin typeface="Monospac821 BT" panose="020B0609020202020204" pitchFamily="49" charset="0"/>
              </a:rPr>
              <a:t> float %1, %6   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store float %7, float* %4, align 4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</a:t>
            </a:r>
            <a:r>
              <a:rPr lang="en-US" sz="1200" dirty="0" err="1">
                <a:latin typeface="Monospac821 BT" panose="020B0609020202020204" pitchFamily="49" charset="0"/>
              </a:rPr>
              <a:t>indvars.iv.next</a:t>
            </a:r>
            <a:r>
              <a:rPr lang="en-US" sz="1200" dirty="0">
                <a:latin typeface="Monospac821 BT" panose="020B0609020202020204" pitchFamily="49" charset="0"/>
              </a:rPr>
              <a:t> = add i64 %</a:t>
            </a:r>
            <a:r>
              <a:rPr lang="en-US" sz="1200" dirty="0" err="1">
                <a:latin typeface="Monospac821 BT" panose="020B0609020202020204" pitchFamily="49" charset="0"/>
              </a:rPr>
              <a:t>indvars.iv</a:t>
            </a:r>
            <a:r>
              <a:rPr lang="en-US" sz="1200" dirty="0">
                <a:latin typeface="Monospac821 BT" panose="020B0609020202020204" pitchFamily="49" charset="0"/>
              </a:rPr>
              <a:t>, 1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</a:t>
            </a:r>
            <a:r>
              <a:rPr lang="en-US" sz="1200" dirty="0" err="1">
                <a:latin typeface="Monospac821 BT" panose="020B0609020202020204" pitchFamily="49" charset="0"/>
              </a:rPr>
              <a:t>lftr.wideiv</a:t>
            </a:r>
            <a:r>
              <a:rPr lang="en-US" sz="1200" dirty="0">
                <a:latin typeface="Monospac821 BT" panose="020B0609020202020204" pitchFamily="49" charset="0"/>
              </a:rPr>
              <a:t> = </a:t>
            </a:r>
            <a:r>
              <a:rPr lang="en-US" sz="1200" dirty="0" err="1">
                <a:latin typeface="Monospac821 BT" panose="020B0609020202020204" pitchFamily="49" charset="0"/>
              </a:rPr>
              <a:t>trunc</a:t>
            </a:r>
            <a:r>
              <a:rPr lang="en-US" sz="1200" dirty="0">
                <a:latin typeface="Monospac821 BT" panose="020B0609020202020204" pitchFamily="49" charset="0"/>
              </a:rPr>
              <a:t> i64 %</a:t>
            </a:r>
            <a:r>
              <a:rPr lang="en-US" sz="1200" dirty="0" err="1">
                <a:latin typeface="Monospac821 BT" panose="020B0609020202020204" pitchFamily="49" charset="0"/>
              </a:rPr>
              <a:t>indvars.iv.next</a:t>
            </a:r>
            <a:r>
              <a:rPr lang="en-US" sz="1200" dirty="0">
                <a:latin typeface="Monospac821 BT" panose="020B0609020202020204" pitchFamily="49" charset="0"/>
              </a:rPr>
              <a:t> to i32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%</a:t>
            </a:r>
            <a:r>
              <a:rPr lang="en-US" sz="1200" dirty="0" err="1">
                <a:latin typeface="Monospac821 BT" panose="020B0609020202020204" pitchFamily="49" charset="0"/>
              </a:rPr>
              <a:t>exitcond</a:t>
            </a:r>
            <a:r>
              <a:rPr lang="en-US" sz="1200" dirty="0">
                <a:latin typeface="Monospac821 BT" panose="020B0609020202020204" pitchFamily="49" charset="0"/>
              </a:rPr>
              <a:t> = </a:t>
            </a:r>
            <a:r>
              <a:rPr lang="en-US" sz="1200" dirty="0" err="1">
                <a:latin typeface="Monospac821 BT" panose="020B0609020202020204" pitchFamily="49" charset="0"/>
              </a:rPr>
              <a:t>icmp</a:t>
            </a:r>
            <a:r>
              <a:rPr lang="en-US" sz="1200" dirty="0">
                <a:latin typeface="Monospac821 BT" panose="020B0609020202020204" pitchFamily="49" charset="0"/>
              </a:rPr>
              <a:t> </a:t>
            </a:r>
            <a:r>
              <a:rPr lang="en-US" sz="1200" dirty="0" err="1">
                <a:latin typeface="Monospac821 BT" panose="020B0609020202020204" pitchFamily="49" charset="0"/>
              </a:rPr>
              <a:t>eq</a:t>
            </a:r>
            <a:r>
              <a:rPr lang="en-US" sz="1200" dirty="0">
                <a:latin typeface="Monospac821 BT" panose="020B0609020202020204" pitchFamily="49" charset="0"/>
              </a:rPr>
              <a:t> i32 %</a:t>
            </a:r>
            <a:r>
              <a:rPr lang="en-US" sz="1200" dirty="0" err="1">
                <a:latin typeface="Monospac821 BT" panose="020B0609020202020204" pitchFamily="49" charset="0"/>
              </a:rPr>
              <a:t>lftr.wideiv</a:t>
            </a:r>
            <a:r>
              <a:rPr lang="en-US" sz="1200" dirty="0">
                <a:latin typeface="Monospac821 BT" panose="020B0609020202020204" pitchFamily="49" charset="0"/>
              </a:rPr>
              <a:t>, 32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</a:t>
            </a:r>
            <a:r>
              <a:rPr lang="en-US" sz="1200" dirty="0" err="1">
                <a:latin typeface="Monospac821 BT" panose="020B0609020202020204" pitchFamily="49" charset="0"/>
              </a:rPr>
              <a:t>br</a:t>
            </a:r>
            <a:r>
              <a:rPr lang="en-US" sz="1200" dirty="0">
                <a:latin typeface="Monospac821 BT" panose="020B0609020202020204" pitchFamily="49" charset="0"/>
              </a:rPr>
              <a:t> i1 %</a:t>
            </a:r>
            <a:r>
              <a:rPr lang="en-US" sz="1200" dirty="0" err="1">
                <a:latin typeface="Monospac821 BT" panose="020B0609020202020204" pitchFamily="49" charset="0"/>
              </a:rPr>
              <a:t>exitcond</a:t>
            </a:r>
            <a:r>
              <a:rPr lang="en-US" sz="1200" dirty="0">
                <a:latin typeface="Monospac821 BT" panose="020B0609020202020204" pitchFamily="49" charset="0"/>
              </a:rPr>
              <a:t>, label %"5", label %"3"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"5":                                              ; </a:t>
            </a:r>
            <a:r>
              <a:rPr lang="en-US" sz="1200" dirty="0" err="1">
                <a:latin typeface="Monospac821 BT" panose="020B0609020202020204" pitchFamily="49" charset="0"/>
              </a:rPr>
              <a:t>preds</a:t>
            </a:r>
            <a:r>
              <a:rPr lang="en-US" sz="1200" dirty="0">
                <a:latin typeface="Monospac821 BT" panose="020B0609020202020204" pitchFamily="49" charset="0"/>
              </a:rPr>
              <a:t> = %"3"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onospac821 BT" panose="020B0609020202020204" pitchFamily="49" charset="0"/>
              </a:rPr>
              <a:t>  ret i32 0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kernel – </a:t>
            </a:r>
            <a:r>
              <a:rPr lang="en-US" dirty="0" err="1" smtClean="0"/>
              <a:t>saxpy.ll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8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 IR is </a:t>
            </a:r>
            <a:r>
              <a:rPr lang="en-US" dirty="0" smtClean="0">
                <a:solidFill>
                  <a:srgbClr val="FF0000"/>
                </a:solidFill>
              </a:rPr>
              <a:t>SSA</a:t>
            </a:r>
            <a:r>
              <a:rPr lang="en-US" dirty="0" smtClean="0"/>
              <a:t> (single static assignment) which has infinite register count.</a:t>
            </a:r>
          </a:p>
          <a:p>
            <a:r>
              <a:rPr lang="en-US" dirty="0" smtClean="0"/>
              <a:t>ISAs(instruction </a:t>
            </a:r>
            <a:r>
              <a:rPr lang="en-US" dirty="0" smtClean="0"/>
              <a:t>set architectures) have a limited number of registers.</a:t>
            </a:r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improve</a:t>
            </a:r>
            <a:r>
              <a:rPr lang="en-US" dirty="0" smtClean="0"/>
              <a:t> SKA’s fidelity by allocating registers to the IR based on the target ISA.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/>
              <a:t>a</a:t>
            </a:r>
            <a:r>
              <a:rPr lang="en-US" dirty="0" smtClean="0"/>
              <a:t>llocation support for SKA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8950" y="1143000"/>
            <a:ext cx="2572997" cy="4476750"/>
          </a:xfrm>
        </p:spPr>
        <p:txBody>
          <a:bodyPr/>
          <a:lstStyle/>
          <a:p>
            <a:r>
              <a:rPr lang="en-US" dirty="0" smtClean="0"/>
              <a:t>Simple register allocation algorithm.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143000"/>
          </a:xfrm>
        </p:spPr>
        <p:txBody>
          <a:bodyPr/>
          <a:lstStyle/>
          <a:p>
            <a:r>
              <a:rPr lang="en-US" dirty="0" smtClean="0"/>
              <a:t>Register Allocation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6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68844"/>
            <a:ext cx="6153150" cy="47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Liveness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7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3667"/>
            <a:ext cx="5943600" cy="46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038600"/>
          </a:xfrm>
        </p:spPr>
        <p:txBody>
          <a:bodyPr/>
          <a:lstStyle/>
          <a:p>
            <a:r>
              <a:rPr lang="en-US" dirty="0" smtClean="0"/>
              <a:t>SKA takes an LLVM IR module as input and builds a </a:t>
            </a:r>
            <a:r>
              <a:rPr lang="en-US" dirty="0" smtClean="0">
                <a:solidFill>
                  <a:schemeClr val="accent6"/>
                </a:solidFill>
              </a:rPr>
              <a:t>liveness table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Liveness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8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7000"/>
            <a:ext cx="4343400" cy="23582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2652" y="5288325"/>
            <a:ext cx="396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Partial liveness table for </a:t>
            </a:r>
            <a:r>
              <a:rPr lang="en-US" dirty="0" err="1" smtClean="0"/>
              <a:t>saxpy.ll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7" y="1600200"/>
            <a:ext cx="3435031" cy="3962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Liveness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smtClean="0"/>
              <a:pPr/>
              <a:t>9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93" y="1241258"/>
            <a:ext cx="2431555" cy="2111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94" y="3471653"/>
            <a:ext cx="2521862" cy="20909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0600" y="3886200"/>
            <a:ext cx="2286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655342" y="3352800"/>
            <a:ext cx="3459458" cy="1828800"/>
          </a:xfrm>
          <a:prstGeom prst="bracketPair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12446" y="523872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Top level loop</a:t>
            </a:r>
            <a:endParaRPr lang="en-US" dirty="0"/>
          </a:p>
        </p:txBody>
      </p:sp>
      <p:sp>
        <p:nvSpPr>
          <p:cNvPr id="11" name="Double Bracket 10"/>
          <p:cNvSpPr/>
          <p:nvPr/>
        </p:nvSpPr>
        <p:spPr>
          <a:xfrm>
            <a:off x="4736844" y="2384258"/>
            <a:ext cx="2273556" cy="782596"/>
          </a:xfrm>
          <a:prstGeom prst="bracketPair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235968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Single BB liveness calculation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4117481"/>
            <a:ext cx="1364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Populate liveness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how-2014_alt1_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0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6211</TotalTime>
  <Words>1089</Words>
  <Application>Microsoft Office PowerPoint</Application>
  <PresentationFormat>On-screen Show (4:3)</PresentationFormat>
  <Paragraphs>167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Monospac821 BT</vt:lpstr>
      <vt:lpstr>Times</vt:lpstr>
      <vt:lpstr>Wingdings</vt:lpstr>
      <vt:lpstr>slideshow-2014_alt1_r2</vt:lpstr>
      <vt:lpstr>SKA – Static Kernel Analysis using LLVM IR</vt:lpstr>
      <vt:lpstr>What is SKA</vt:lpstr>
      <vt:lpstr>SKA-Enhanced Development Cycle</vt:lpstr>
      <vt:lpstr>Example kernel – saxpy.ll</vt:lpstr>
      <vt:lpstr>Register allocation support for SKA</vt:lpstr>
      <vt:lpstr>Register Allocation algorithm</vt:lpstr>
      <vt:lpstr>Build Liveness Tables</vt:lpstr>
      <vt:lpstr>Build Liveness Tables</vt:lpstr>
      <vt:lpstr>Build Liveness Tables</vt:lpstr>
      <vt:lpstr>Build Interference Graph</vt:lpstr>
      <vt:lpstr>Build Interference Graph</vt:lpstr>
      <vt:lpstr>Build Interference Graph</vt:lpstr>
      <vt:lpstr>Simplify Interference Graph</vt:lpstr>
      <vt:lpstr>Simplify Interference Graph</vt:lpstr>
      <vt:lpstr>Simplify Interference Graph</vt:lpstr>
      <vt:lpstr>Assign ISA Registers to IR</vt:lpstr>
      <vt:lpstr>Assign ISA Registers to IR</vt:lpstr>
      <vt:lpstr>Assign ISA registers to IR</vt:lpstr>
      <vt:lpstr>Rewrite IR</vt:lpstr>
      <vt:lpstr>Rewrite IR</vt:lpstr>
      <vt:lpstr>Rewrite IR</vt:lpstr>
      <vt:lpstr>Register allocation done !</vt:lpstr>
      <vt:lpstr>Virtual architecture specification</vt:lpstr>
      <vt:lpstr>Pipeline simulation</vt:lpstr>
      <vt:lpstr>Skaview</vt:lpstr>
      <vt:lpstr>Code metrics</vt:lpstr>
      <vt:lpstr>Results for residual.ll</vt:lpstr>
      <vt:lpstr>Results for ef_operator.ll</vt:lpstr>
      <vt:lpstr>Results for KNC (Knights corner)</vt:lpstr>
      <vt:lpstr>Conclusion</vt:lpstr>
      <vt:lpstr>Thank You !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Kartik Ramkrishnan</cp:lastModifiedBy>
  <cp:revision>707</cp:revision>
  <dcterms:created xsi:type="dcterms:W3CDTF">2010-09-12T22:53:31Z</dcterms:created>
  <dcterms:modified xsi:type="dcterms:W3CDTF">2015-11-15T21:40:16Z</dcterms:modified>
</cp:coreProperties>
</file>