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3" r:id="rId4"/>
    <p:sldId id="322" r:id="rId5"/>
    <p:sldId id="274" r:id="rId6"/>
    <p:sldId id="258" r:id="rId7"/>
    <p:sldId id="259" r:id="rId8"/>
    <p:sldId id="260" r:id="rId9"/>
    <p:sldId id="261" r:id="rId10"/>
    <p:sldId id="279" r:id="rId11"/>
    <p:sldId id="280" r:id="rId12"/>
    <p:sldId id="287" r:id="rId13"/>
    <p:sldId id="291" r:id="rId14"/>
    <p:sldId id="296" r:id="rId15"/>
    <p:sldId id="300" r:id="rId16"/>
    <p:sldId id="301" r:id="rId17"/>
    <p:sldId id="302" r:id="rId18"/>
    <p:sldId id="303" r:id="rId19"/>
    <p:sldId id="304" r:id="rId20"/>
    <p:sldId id="321" r:id="rId21"/>
    <p:sldId id="305" r:id="rId22"/>
    <p:sldId id="309" r:id="rId23"/>
    <p:sldId id="311" r:id="rId24"/>
    <p:sldId id="317" r:id="rId25"/>
    <p:sldId id="318" r:id="rId26"/>
    <p:sldId id="320" r:id="rId27"/>
    <p:sldId id="3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62636" autoAdjust="0"/>
  </p:normalViewPr>
  <p:slideViewPr>
    <p:cSldViewPr snapToGrid="0" showGuides="1">
      <p:cViewPr varScale="1">
        <p:scale>
          <a:sx n="52" d="100"/>
          <a:sy n="52" d="100"/>
        </p:scale>
        <p:origin x="180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Heterogeneous computing system in Top500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Accelerators/Co-processors Systems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 (June)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8</c:v>
                </c:pt>
                <c:pt idx="2">
                  <c:v>7</c:v>
                </c:pt>
                <c:pt idx="3">
                  <c:v>17</c:v>
                </c:pt>
                <c:pt idx="4">
                  <c:v>39</c:v>
                </c:pt>
                <c:pt idx="5">
                  <c:v>62</c:v>
                </c:pt>
                <c:pt idx="6">
                  <c:v>53</c:v>
                </c:pt>
                <c:pt idx="7">
                  <c:v>75</c:v>
                </c:pt>
                <c:pt idx="8">
                  <c:v>102</c:v>
                </c:pt>
                <c:pt idx="9">
                  <c:v>94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86681432"/>
        <c:axId val="386977440"/>
      </c:barChart>
      <c:catAx>
        <c:axId val="386681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77440"/>
        <c:crosses val="autoZero"/>
        <c:auto val="1"/>
        <c:lblAlgn val="ctr"/>
        <c:lblOffset val="100"/>
        <c:noMultiLvlLbl val="0"/>
      </c:catAx>
      <c:valAx>
        <c:axId val="38697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681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1090-4B38-414E-B7E2-B89886E6E73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8C7E-162B-423B-9FCA-41946B0A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we know that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is an open standard for programing heterogeneous computing systems, </a:t>
            </a:r>
          </a:p>
          <a:p>
            <a:r>
              <a:rPr lang="en-US" baseline="0" dirty="0" smtClean="0"/>
              <a:t>and these systems are becoming more and more popular in the Top500 list. </a:t>
            </a:r>
          </a:p>
          <a:p>
            <a:r>
              <a:rPr lang="en-US" baseline="0" dirty="0" smtClean="0"/>
              <a:t>People are putting accelerators like GPU/Xeon PHI into they supercomputers</a:t>
            </a:r>
          </a:p>
          <a:p>
            <a:r>
              <a:rPr lang="en-US" baseline="0" dirty="0" smtClean="0"/>
              <a:t>because these accelerators deliver better performance and energy-efficiency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6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achieve our objectives,</a:t>
            </a:r>
          </a:p>
          <a:p>
            <a:r>
              <a:rPr lang="en-US" dirty="0" smtClean="0"/>
              <a:t>We are building our compilation flow based on Clang/LLVM/Polly.</a:t>
            </a:r>
          </a:p>
          <a:p>
            <a:r>
              <a:rPr lang="en-US" dirty="0" smtClean="0"/>
              <a:t>&lt;next&gt;</a:t>
            </a:r>
          </a:p>
          <a:p>
            <a:r>
              <a:rPr lang="en-US" dirty="0" smtClean="0"/>
              <a:t>In the</a:t>
            </a:r>
            <a:r>
              <a:rPr lang="en-US" baseline="0" dirty="0" smtClean="0"/>
              <a:t> flow, clang first generates LLVM IR from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input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Then We apply high-level transformation in the middle end</a:t>
            </a:r>
          </a:p>
          <a:p>
            <a:r>
              <a:rPr lang="en-US" baseline="0" dirty="0" smtClean="0"/>
              <a:t>These transformations improve memory bandwidth utilization and throughput of the design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Later we lower LLVM IR to FPGA IR in the Backend and generate FPGA design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Talk about the general idea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We are going to talk about static memory coalescing, </a:t>
            </a:r>
          </a:p>
          <a:p>
            <a:r>
              <a:rPr lang="en-US" baseline="0" dirty="0" smtClean="0"/>
              <a:t>which is one of the most critical optimization for improving memory bandwidth utilization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4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en-US" baseline="0" dirty="0" smtClean="0"/>
              <a:t> memory coalescing try to coalesce memory accesses statically at compile time</a:t>
            </a:r>
          </a:p>
          <a:p>
            <a:r>
              <a:rPr lang="en-US" baseline="0" dirty="0" smtClean="0"/>
              <a:t>Because our DDR interface has better throughput when transferring a block of data</a:t>
            </a:r>
          </a:p>
          <a:p>
            <a:r>
              <a:rPr lang="en-US" baseline="0" dirty="0" smtClean="0"/>
              <a:t>And also because we do not have the hardware that dynamically discover the memory coalescing opportunities at runtime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We have the word-level coalescing </a:t>
            </a:r>
          </a:p>
          <a:p>
            <a:r>
              <a:rPr lang="en-US" baseline="0" dirty="0" smtClean="0"/>
              <a:t>Which coalesce accesses for different parts of the same word into a single access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We also have the block-level  coalescing</a:t>
            </a:r>
          </a:p>
          <a:p>
            <a:r>
              <a:rPr lang="en-US" baseline="0" dirty="0" smtClean="0"/>
              <a:t>Which coalesce word-level accesses with consecutive addresses into a single access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If we do it correctly, we can achieve thousand x performance improvement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do static memory coalescing</a:t>
            </a:r>
          </a:p>
          <a:p>
            <a:r>
              <a:rPr lang="en-US" baseline="0" dirty="0" smtClean="0"/>
              <a:t>We need to identify the coalescing opportunities.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First of all, we need to Look for accesses that accesses consecutive memory addresses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We also need to prove those accesses can be parallelized with the help of dependencies analysis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In fact, </a:t>
            </a:r>
            <a:r>
              <a:rPr lang="en-US" baseline="0" dirty="0" err="1" smtClean="0"/>
              <a:t>strided</a:t>
            </a:r>
            <a:r>
              <a:rPr lang="en-US" baseline="0" dirty="0" smtClean="0"/>
              <a:t> access patterns are partially supported by memory coalescing, but it is a little bit tricky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let look at how we do static memory coalescing using the previous vector</a:t>
            </a:r>
            <a:r>
              <a:rPr lang="en-US" baseline="0" dirty="0" smtClean="0"/>
              <a:t> addition 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9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of all, we need to identify the coalescing opportunities on array a, b and c</a:t>
            </a:r>
          </a:p>
          <a:p>
            <a:r>
              <a:rPr lang="en-US" dirty="0" smtClean="0"/>
              <a:t>We need to identify</a:t>
            </a:r>
            <a:r>
              <a:rPr lang="en-US" baseline="0" dirty="0" smtClean="0"/>
              <a:t> consecutive address, and prove they are parallelizable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apply strip mining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workitem</a:t>
            </a:r>
            <a:r>
              <a:rPr lang="en-US" baseline="0" dirty="0" smtClean="0"/>
              <a:t> loop according to the size of a word of our DDR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can</a:t>
            </a:r>
            <a:r>
              <a:rPr lang="en-US" baseline="0" dirty="0" smtClean="0"/>
              <a:t> move the accesses our of the inner loop and coalesce them </a:t>
            </a:r>
            <a:endParaRPr lang="en-US" dirty="0" smtClean="0"/>
          </a:p>
          <a:p>
            <a:r>
              <a:rPr lang="en-US" dirty="0" smtClean="0"/>
              <a:t>&lt;next&gt;</a:t>
            </a:r>
          </a:p>
          <a:p>
            <a:r>
              <a:rPr lang="en-US" dirty="0" smtClean="0"/>
              <a:t>For the inner loop,</a:t>
            </a:r>
          </a:p>
          <a:p>
            <a:r>
              <a:rPr lang="en-US" dirty="0" smtClean="0"/>
              <a:t>Our later transformations can</a:t>
            </a:r>
            <a:r>
              <a:rPr lang="en-US" baseline="0" dirty="0" smtClean="0"/>
              <a:t> apply further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further apply the block-level coalescing,</a:t>
            </a:r>
          </a:p>
          <a:p>
            <a:endParaRPr lang="en-US" dirty="0" smtClean="0"/>
          </a:p>
          <a:p>
            <a:r>
              <a:rPr lang="en-US" dirty="0" smtClean="0"/>
              <a:t>First of all, we do the same coalescing opportunities analysis on these word-level</a:t>
            </a:r>
            <a:r>
              <a:rPr lang="en-US" baseline="0" dirty="0" smtClean="0"/>
              <a:t> accesses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Similarly,  we </a:t>
            </a:r>
            <a:r>
              <a:rPr lang="en-US" baseline="0" dirty="0" smtClean="0"/>
              <a:t>move the accesses our of the loop by applying loop fission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&lt;next&gt;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3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then replace the loop by </a:t>
            </a:r>
            <a:r>
              <a:rPr lang="en-US" dirty="0" err="1" smtClean="0"/>
              <a:t>memcpy</a:t>
            </a:r>
            <a:r>
              <a:rPr lang="en-US" dirty="0" smtClean="0"/>
              <a:t> </a:t>
            </a:r>
            <a:r>
              <a:rPr lang="en-US" dirty="0" err="1" smtClean="0"/>
              <a:t>intrinsics</a:t>
            </a:r>
            <a:r>
              <a:rPr lang="en-US" dirty="0" smtClean="0"/>
              <a:t>,</a:t>
            </a:r>
            <a:r>
              <a:rPr lang="en-US" baseline="0" dirty="0" smtClean="0"/>
              <a:t> which will be mapped to a single request during code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9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add buffers to cache the data from those </a:t>
            </a:r>
            <a:r>
              <a:rPr lang="en-US" dirty="0" err="1" smtClean="0"/>
              <a:t>memcpys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further specialized</a:t>
            </a:r>
            <a:r>
              <a:rPr lang="en-US" baseline="0" dirty="0" smtClean="0"/>
              <a:t> these buffers to pipes, </a:t>
            </a:r>
          </a:p>
          <a:p>
            <a:r>
              <a:rPr lang="en-US" baseline="0" dirty="0" smtClean="0"/>
              <a:t>Which only support first-in-first-out accesses</a:t>
            </a:r>
          </a:p>
          <a:p>
            <a:r>
              <a:rPr lang="en-US" baseline="0" dirty="0" smtClean="0"/>
              <a:t>Pipes are more efficient than random access memories,</a:t>
            </a:r>
          </a:p>
          <a:p>
            <a:r>
              <a:rPr lang="en-US" baseline="0" dirty="0" smtClean="0"/>
              <a:t>But such a transformation is not always possible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Takes</a:t>
            </a:r>
            <a:r>
              <a:rPr lang="en-US" baseline="0" dirty="0" smtClean="0"/>
              <a:t> GPUs as an example, </a:t>
            </a:r>
          </a:p>
          <a:p>
            <a:r>
              <a:rPr lang="en-US" baseline="0" dirty="0" smtClean="0"/>
              <a:t>They give up extracting performance from arbitrary applications,</a:t>
            </a:r>
          </a:p>
          <a:p>
            <a:r>
              <a:rPr lang="en-US" baseline="0" dirty="0" smtClean="0"/>
              <a:t>instead, they focus on the set of data-parallel applications</a:t>
            </a:r>
          </a:p>
          <a:p>
            <a:r>
              <a:rPr lang="en-US" baseline="0" dirty="0" smtClean="0"/>
              <a:t>the GPU architects optimize the hardware architecture based on the assumptions within such a problem space,</a:t>
            </a:r>
          </a:p>
          <a:p>
            <a:r>
              <a:rPr lang="en-US" baseline="0" dirty="0" smtClean="0"/>
              <a:t>And achieve good results on the given set of applications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</a:t>
            </a:r>
            <a:r>
              <a:rPr lang="en-US" baseline="0" dirty="0" smtClean="0"/>
              <a:t> a memory-compute-compute </a:t>
            </a:r>
            <a:r>
              <a:rPr lang="en-US" baseline="0" dirty="0" err="1" smtClean="0"/>
              <a:t>pipelilne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In which the </a:t>
            </a:r>
            <a:r>
              <a:rPr lang="en-US" baseline="0" dirty="0" err="1" smtClean="0"/>
              <a:t>memcpys</a:t>
            </a:r>
            <a:r>
              <a:rPr lang="en-US" baseline="0" dirty="0" smtClean="0"/>
              <a:t> maximize external memory bandwidth utilization,</a:t>
            </a:r>
          </a:p>
          <a:p>
            <a:r>
              <a:rPr lang="en-US" baseline="0" dirty="0" smtClean="0"/>
              <a:t>we overlap the memory transfer and the computation to maximize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memory coalescing is not always this simple.</a:t>
            </a:r>
          </a:p>
          <a:p>
            <a:r>
              <a:rPr lang="en-US" dirty="0" smtClean="0"/>
              <a:t>For example, we are not able to apply coalescing at compile-time</a:t>
            </a:r>
            <a:r>
              <a:rPr lang="en-US" baseline="0" dirty="0" smtClean="0"/>
              <a:t> here</a:t>
            </a:r>
          </a:p>
          <a:p>
            <a:r>
              <a:rPr lang="en-US" baseline="0" dirty="0" smtClean="0"/>
              <a:t>Because the addresses are not consecutive</a:t>
            </a:r>
            <a:endParaRPr lang="en-US" dirty="0" smtClean="0"/>
          </a:p>
          <a:p>
            <a:r>
              <a:rPr lang="en-US" dirty="0" smtClean="0"/>
              <a:t>&lt;next&gt;</a:t>
            </a:r>
          </a:p>
          <a:p>
            <a:r>
              <a:rPr lang="en-US" dirty="0" smtClean="0"/>
              <a:t>Sometimes, we need to apply loop transformations before we can coalesce the memory accesses at compile time</a:t>
            </a:r>
          </a:p>
          <a:p>
            <a:r>
              <a:rPr lang="en-US" dirty="0" smtClean="0"/>
              <a:t>For example, we can apply loop interchange and enable memory coalescing in this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addition,</a:t>
            </a:r>
          </a:p>
          <a:p>
            <a:r>
              <a:rPr lang="en-US" dirty="0" smtClean="0"/>
              <a:t>Block-level coalescing may introduce overhead if the block is huge.</a:t>
            </a:r>
          </a:p>
          <a:p>
            <a:r>
              <a:rPr lang="en-US" dirty="0" smtClean="0"/>
              <a:t>In this example, we need to copy the entire array A before we can process</a:t>
            </a:r>
            <a:r>
              <a:rPr lang="en-US" baseline="0" dirty="0" smtClean="0"/>
              <a:t> the data</a:t>
            </a:r>
          </a:p>
          <a:p>
            <a:r>
              <a:rPr lang="en-US" baseline="0" dirty="0" smtClean="0"/>
              <a:t>Which may require too much on-chip memory and increase processing latency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To address this problem,</a:t>
            </a:r>
          </a:p>
          <a:p>
            <a:r>
              <a:rPr lang="en-US" baseline="0" dirty="0" smtClean="0"/>
              <a:t>We may tile the loop before the block level coalescing</a:t>
            </a:r>
          </a:p>
          <a:p>
            <a:r>
              <a:rPr lang="en-US" baseline="0" dirty="0" smtClean="0"/>
              <a:t>If we do tile-by-tile coalescing, we are able to reduce the on-chip memory usage</a:t>
            </a:r>
          </a:p>
          <a:p>
            <a:r>
              <a:rPr lang="en-US" baseline="0" dirty="0" smtClean="0"/>
              <a:t>and the processing latency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But there is a huge design spaces for the tile size we need to explore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what</a:t>
            </a:r>
            <a:r>
              <a:rPr lang="en-US" baseline="0" dirty="0" smtClean="0"/>
              <a:t> we are doing and going to do to get the thousand x performance improvement</a:t>
            </a:r>
            <a:endParaRPr lang="en-US" dirty="0" smtClean="0"/>
          </a:p>
          <a:p>
            <a:r>
              <a:rPr lang="en-US" dirty="0" smtClean="0"/>
              <a:t>&lt;next&gt;</a:t>
            </a:r>
          </a:p>
          <a:p>
            <a:r>
              <a:rPr lang="en-US" dirty="0" smtClean="0"/>
              <a:t>We also have other important optimizations in our </a:t>
            </a:r>
            <a:r>
              <a:rPr lang="en-US" dirty="0" err="1" smtClean="0"/>
              <a:t>opencl</a:t>
            </a:r>
            <a:r>
              <a:rPr lang="en-US" dirty="0" smtClean="0"/>
              <a:t>-to-</a:t>
            </a:r>
            <a:r>
              <a:rPr lang="en-US" dirty="0" err="1" smtClean="0"/>
              <a:t>fpga</a:t>
            </a:r>
            <a:r>
              <a:rPr lang="en-US" dirty="0" smtClean="0"/>
              <a:t> compilation we don’t have time to cover</a:t>
            </a:r>
          </a:p>
          <a:p>
            <a:r>
              <a:rPr lang="en-US" dirty="0" smtClean="0"/>
              <a:t>&lt;next&gt;</a:t>
            </a:r>
          </a:p>
          <a:p>
            <a:r>
              <a:rPr lang="en-US" dirty="0" smtClean="0"/>
              <a:t>For example</a:t>
            </a:r>
          </a:p>
          <a:p>
            <a:r>
              <a:rPr lang="en-US" dirty="0" smtClean="0"/>
              <a:t>The memory banking which also known as array partition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Which can improve internal memory bandwidth utilization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We also have the array-to-pipe transformation</a:t>
            </a:r>
          </a:p>
          <a:p>
            <a:r>
              <a:rPr lang="en-US" baseline="0" dirty="0" smtClean="0"/>
              <a:t>Which enable fine-grain parallelism in the task-level pipeline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And a lot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22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system level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</a:t>
            </a:r>
            <a:r>
              <a:rPr lang="en-US" baseline="0" dirty="0" smtClean="0"/>
              <a:t> story</a:t>
            </a:r>
            <a:r>
              <a:rPr lang="en-US" dirty="0" smtClean="0"/>
              <a:t>, we may ask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Instead of focusing on a set of applications,</a:t>
            </a:r>
          </a:p>
          <a:p>
            <a:r>
              <a:rPr lang="en-US" baseline="0" dirty="0" smtClean="0"/>
              <a:t>How about focus on a single application,</a:t>
            </a:r>
          </a:p>
          <a:p>
            <a:r>
              <a:rPr lang="en-US" baseline="0" dirty="0" smtClean="0"/>
              <a:t>and create an unique accelerator which is optimal for the application?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</a:t>
            </a:r>
            <a:r>
              <a:rPr lang="en-US" dirty="0" smtClean="0"/>
              <a:t>FPGAs</a:t>
            </a:r>
            <a:r>
              <a:rPr lang="en-US" baseline="0" dirty="0" smtClean="0"/>
              <a:t> allow us to create such accelerators,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Specifically, FPGAs provides primitive building blocks for computation,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from these building blocks, the users can build they own accelerator for their applications</a:t>
            </a:r>
          </a:p>
          <a:p>
            <a:r>
              <a:rPr lang="en-US" baseline="0" dirty="0" smtClean="0"/>
              <a:t>With this fine-grain programmability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Such a fine-grain programmability from those primitive building blocks,</a:t>
            </a:r>
          </a:p>
          <a:p>
            <a:r>
              <a:rPr lang="en-US" baseline="0" dirty="0" smtClean="0"/>
              <a:t>Provide the opportunities to optimize the accelerator for a given application,</a:t>
            </a:r>
          </a:p>
          <a:p>
            <a:r>
              <a:rPr lang="en-US" baseline="0" dirty="0" smtClean="0"/>
              <a:t>For every single bit and every single clock cycle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allow the users</a:t>
            </a:r>
            <a:r>
              <a:rPr lang="en-US" baseline="0" dirty="0" smtClean="0"/>
              <a:t> t</a:t>
            </a:r>
            <a:r>
              <a:rPr lang="en-US" dirty="0" smtClean="0"/>
              <a:t>o maximize efficiency while minimizing redundancy in the accelerator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takes the bitcoin</a:t>
            </a:r>
            <a:r>
              <a:rPr lang="en-US" baseline="0" dirty="0" smtClean="0"/>
              <a:t> mining hardware as an example</a:t>
            </a:r>
          </a:p>
          <a:p>
            <a:r>
              <a:rPr lang="en-US" baseline="0" dirty="0" smtClean="0"/>
              <a:t>We should the power and performance comparison in this graph</a:t>
            </a:r>
          </a:p>
          <a:p>
            <a:r>
              <a:rPr lang="en-US" baseline="0" dirty="0" smtClean="0"/>
              <a:t>We have CPU, GPU, FPGA and the application-specific integrated-circuit, which also known as ASIC</a:t>
            </a:r>
          </a:p>
          <a:p>
            <a:r>
              <a:rPr lang="en-US" baseline="0" dirty="0" smtClean="0"/>
              <a:t>And among all those programmable devices, FPGAs deliver the best performance and energy-efficiency.</a:t>
            </a:r>
          </a:p>
          <a:p>
            <a:r>
              <a:rPr lang="en-US" baseline="0" dirty="0" smtClean="0"/>
              <a:t>Because people built optimal processing pipeline for bitcoin mining from FPGAs,</a:t>
            </a:r>
          </a:p>
          <a:p>
            <a:r>
              <a:rPr lang="en-US" baseline="0" dirty="0" smtClean="0"/>
              <a:t>In such a pipeline, almost every bit, every computations are designed to do bitcoin mining only,</a:t>
            </a:r>
          </a:p>
          <a:p>
            <a:r>
              <a:rPr lang="en-US" baseline="0" dirty="0" smtClean="0"/>
              <a:t>And this application-level specialization deliver the best performance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energy-efficiency</a:t>
            </a:r>
          </a:p>
          <a:p>
            <a:r>
              <a:rPr lang="en-US" baseline="0" dirty="0" smtClean="0"/>
              <a:t>-------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can see that the ASIC delivers the best performance and energy-efficiency.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FPGA provide</a:t>
            </a:r>
            <a:r>
              <a:rPr lang="en-US" baseline="0" dirty="0" smtClean="0"/>
              <a:t> the best performance and energy-efficiency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how you design that matter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CNN five years ago?</a:t>
            </a:r>
          </a:p>
          <a:p>
            <a:r>
              <a:rPr lang="en-US" baseline="0" dirty="0" smtClean="0"/>
              <a:t>CNN two years ago?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designing such an optimal pipeline for a given application</a:t>
            </a:r>
            <a:r>
              <a:rPr lang="en-US" baseline="0" dirty="0" smtClean="0"/>
              <a:t> </a:t>
            </a:r>
            <a:r>
              <a:rPr lang="en-US" dirty="0" smtClean="0"/>
              <a:t>requires tremendous efforts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As well as extensive digital circuit design knowledge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For example, all these words, 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Just sounds like magical spells for most of the software developers</a:t>
            </a:r>
          </a:p>
          <a:p>
            <a:r>
              <a:rPr lang="en-US" baseline="0" dirty="0" smtClean="0"/>
              <a:t>&lt;next&gt;</a:t>
            </a:r>
            <a:endParaRPr lang="en-US" dirty="0" smtClean="0"/>
          </a:p>
          <a:p>
            <a:r>
              <a:rPr lang="en-US" dirty="0" smtClean="0"/>
              <a:t>As a result, the potential of FPGAs</a:t>
            </a:r>
            <a:r>
              <a:rPr lang="en-US" baseline="0" dirty="0" smtClean="0"/>
              <a:t> is </a:t>
            </a:r>
            <a:r>
              <a:rPr lang="en-US" dirty="0" smtClean="0"/>
              <a:t>not easily accessible by common software engineers,</a:t>
            </a:r>
          </a:p>
          <a:p>
            <a:r>
              <a:rPr lang="en-US" dirty="0" smtClean="0"/>
              <a:t>And we want to change this</a:t>
            </a:r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Fpga</a:t>
            </a:r>
            <a:r>
              <a:rPr lang="en-US" dirty="0" smtClean="0"/>
              <a:t> – spatial </a:t>
            </a:r>
            <a:r>
              <a:rPr lang="en-US" dirty="0" err="1" smtClean="0"/>
              <a:t>expension</a:t>
            </a:r>
            <a:r>
              <a:rPr lang="en-US" dirty="0" smtClean="0"/>
              <a:t> – pipeline parallelism, internal</a:t>
            </a:r>
            <a:r>
              <a:rPr lang="en-US" baseline="0" dirty="0" smtClean="0"/>
              <a:t> memory bandwidth</a:t>
            </a:r>
            <a:r>
              <a:rPr lang="en-US" dirty="0" smtClean="0"/>
              <a:t> – advantage over </a:t>
            </a:r>
            <a:r>
              <a:rPr lang="en-US" dirty="0" err="1" smtClean="0"/>
              <a:t>gpu</a:t>
            </a:r>
            <a:r>
              <a:rPr lang="en-US" dirty="0" smtClean="0"/>
              <a:t> – and weakness – memory band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reason,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provide a system level solution,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Which include runtime, compiler and interface logic,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make it easier for the users to design they applications on FPGAs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&lt;next&gt;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Specifically,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want the compiler to takes more responsibilities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help users to access the full processing power of FPGAs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&lt;next&gt;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are going to talk about this under the context of the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to FPGA compilation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of all, lets takes a look at the input and output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input is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The output is the processing pipeline in FPGAs that implement functionalities described by the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input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Currently the workgroups loops are managed by the runtime,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workitems</a:t>
            </a:r>
            <a:r>
              <a:rPr lang="en-US" baseline="0" dirty="0" smtClean="0"/>
              <a:t> loops are materialized in hardware</a:t>
            </a:r>
          </a:p>
          <a:p>
            <a:r>
              <a:rPr lang="en-US" baseline="0" dirty="0" smtClean="0"/>
              <a:t>And we will optimize it together with the </a:t>
            </a:r>
            <a:r>
              <a:rPr lang="en-US" baseline="0" dirty="0" err="1" smtClean="0"/>
              <a:t>workiterm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We allocate resource statically for each instruction</a:t>
            </a:r>
          </a:p>
          <a:p>
            <a:r>
              <a:rPr lang="en-US" baseline="0" dirty="0" smtClean="0"/>
              <a:t>To enable parallelism for different parts of the pipeline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Compilation flow – each</a:t>
            </a:r>
            <a:r>
              <a:rPr lang="en-US" baseline="0" dirty="0" smtClean="0"/>
              <a:t> stage and focus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Work-</a:t>
            </a:r>
            <a:r>
              <a:rPr lang="en-US" dirty="0" err="1" smtClean="0"/>
              <a:t>iterm</a:t>
            </a:r>
            <a:r>
              <a:rPr lang="en-US" dirty="0" smtClean="0"/>
              <a:t> loops</a:t>
            </a:r>
          </a:p>
          <a:p>
            <a:r>
              <a:rPr lang="en-US" dirty="0" smtClean="0"/>
              <a:t>Work-group loops</a:t>
            </a:r>
          </a:p>
          <a:p>
            <a:endParaRPr lang="en-US" dirty="0" smtClean="0"/>
          </a:p>
          <a:p>
            <a:r>
              <a:rPr lang="en-US" dirty="0" smtClean="0"/>
              <a:t>Objectives – pipeline parallelism, memory bandwidth utilization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objective of our compilation</a:t>
            </a:r>
            <a:r>
              <a:rPr lang="en-US" baseline="0" dirty="0" smtClean="0"/>
              <a:t> flow is</a:t>
            </a:r>
          </a:p>
          <a:p>
            <a:r>
              <a:rPr lang="en-US" baseline="0" dirty="0" smtClean="0"/>
              <a:t>To generate processing pipeline that approach the peak throughput of FPGAs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In fact, </a:t>
            </a:r>
          </a:p>
          <a:p>
            <a:r>
              <a:rPr lang="en-US" baseline="0" dirty="0" smtClean="0"/>
              <a:t>Doing this for the computation part only is not a big problem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Our challenge is,</a:t>
            </a:r>
          </a:p>
          <a:p>
            <a:r>
              <a:rPr lang="en-US" baseline="0" dirty="0" smtClean="0"/>
              <a:t>Being able to fetch data fast enough from memory to saturate the computation part</a:t>
            </a:r>
          </a:p>
          <a:p>
            <a:r>
              <a:rPr lang="en-US" baseline="0" dirty="0" smtClean="0"/>
              <a:t>Which is especially true for the data-parallel tasks</a:t>
            </a:r>
          </a:p>
          <a:p>
            <a:r>
              <a:rPr lang="en-US" baseline="0" dirty="0" smtClean="0"/>
              <a:t>&lt;next&gt;</a:t>
            </a:r>
          </a:p>
          <a:p>
            <a:r>
              <a:rPr lang="en-US" baseline="0" dirty="0" smtClean="0"/>
              <a:t>For this reason, we need to maximize memory bandwidth utilization</a:t>
            </a:r>
          </a:p>
          <a:p>
            <a:r>
              <a:rPr lang="en-US" baseline="0" dirty="0" smtClean="0"/>
              <a:t>For both external memories and on-chip memories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 order to apply</a:t>
            </a:r>
            <a:r>
              <a:rPr lang="en-US" baseline="0" dirty="0" smtClean="0"/>
              <a:t> these optimization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8bit </a:t>
            </a:r>
            <a:r>
              <a:rPr lang="en-US" dirty="0" err="1" smtClean="0"/>
              <a:t>Mul</a:t>
            </a:r>
            <a:r>
              <a:rPr lang="en-US" dirty="0" smtClean="0"/>
              <a:t>: 28.1 TOPs – 7.1TOPs</a:t>
            </a:r>
          </a:p>
          <a:p>
            <a:endParaRPr lang="en-US" dirty="0" smtClean="0"/>
          </a:p>
          <a:p>
            <a:r>
              <a:rPr lang="en-US" dirty="0" smtClean="0"/>
              <a:t>The challenging part is fetch/push data fast enough</a:t>
            </a:r>
            <a:r>
              <a:rPr lang="en-US" baseline="0" dirty="0" smtClean="0"/>
              <a:t> to saturate </a:t>
            </a:r>
            <a:r>
              <a:rPr lang="en-US" baseline="0" dirty="0" err="1" smtClean="0"/>
              <a:t>datapath</a:t>
            </a:r>
            <a:r>
              <a:rPr lang="en-US" baseline="0" dirty="0" smtClean="0"/>
              <a:t> and/or DDR interface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8C7E-162B-423B-9FCA-41946B0AE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54" y="0"/>
            <a:ext cx="12183893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033" y="5680631"/>
            <a:ext cx="662940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217" y="4313793"/>
            <a:ext cx="65024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8229" y="1068534"/>
            <a:ext cx="579236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5600" y="6579165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54" y="0"/>
            <a:ext cx="12183893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8229" y="1068534"/>
            <a:ext cx="579236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54" y="0"/>
            <a:ext cx="12183893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8229" y="1068534"/>
            <a:ext cx="5792360" cy="1307592"/>
          </a:xfrm>
          <a:prstGeom prst="rect">
            <a:avLst/>
          </a:prstGeom>
        </p:spPr>
      </p:pic>
      <p:sp>
        <p:nvSpPr>
          <p:cNvPr id="2" name="fc" descr="© Copyright 2016 Xilinx&#10;."/>
          <p:cNvSpPr txBox="1"/>
          <p:nvPr userDrawn="1"/>
        </p:nvSpPr>
        <p:spPr bwMode="auto">
          <a:xfrm>
            <a:off x="0" y="6571361"/>
            <a:ext cx="12192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Copyright 2016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91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2336800" cy="28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514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10978195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09550"/>
            <a:ext cx="109728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10978195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09550"/>
            <a:ext cx="109728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200723"/>
            <a:ext cx="12192000" cy="63561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6368920"/>
            <a:ext cx="12192000" cy="200025"/>
            <a:chOff x="0" y="-1"/>
            <a:chExt cx="9144000" cy="200025"/>
          </a:xfrm>
        </p:grpSpPr>
        <p:sp>
          <p:nvSpPr>
            <p:cNvPr id="12" name="Rectangle 11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3" name="Picture 12" descr="Red Header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817756" y="6315045"/>
            <a:ext cx="1157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Xilinx</a:t>
            </a:r>
            <a:r>
              <a:rPr lang="en-US" sz="1400" baseline="0" dirty="0" smtClean="0"/>
              <a:t> Confidential – Extended Sales Only </a:t>
            </a:r>
            <a:r>
              <a:rPr lang="en-US" sz="1400" b="1" baseline="0" dirty="0" smtClean="0"/>
              <a:t>Do not share this slide with customers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4805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192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12192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09550"/>
            <a:ext cx="109728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2192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solidFill>
                <a:srgbClr val="000000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0" y="-1"/>
            <a:ext cx="12192000" cy="200025"/>
            <a:chOff x="0" y="-1"/>
            <a:chExt cx="9144000" cy="200025"/>
          </a:xfrm>
        </p:grpSpPr>
        <p:sp>
          <p:nvSpPr>
            <p:cNvPr id="13" name="Rectangle 12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4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/>
          <p:nvPr/>
        </p:nvSpPr>
        <p:spPr bwMode="auto">
          <a:xfrm>
            <a:off x="0" y="0"/>
            <a:ext cx="12192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1"/>
            <a:ext cx="12192000" cy="200025"/>
            <a:chOff x="0" y="-1"/>
            <a:chExt cx="9144000" cy="200025"/>
          </a:xfrm>
        </p:grpSpPr>
        <p:sp>
          <p:nvSpPr>
            <p:cNvPr id="17" name="Rectangle 16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3215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27151"/>
            <a:ext cx="508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635" y="1327151"/>
            <a:ext cx="5136816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" y="2067954"/>
            <a:ext cx="12191999" cy="235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1" tIns="45716" rIns="91431" bIns="4571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33" name="Picture 32" descr="All_Programmable_Lock_u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7602" y="381004"/>
            <a:ext cx="2965748" cy="66950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0" y="4343400"/>
            <a:ext cx="12192000" cy="76200"/>
          </a:xfrm>
          <a:prstGeom prst="rect">
            <a:avLst/>
          </a:prstGeom>
          <a:solidFill>
            <a:srgbClr val="C0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31" tIns="45716" rIns="91431" bIns="4571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057400"/>
            <a:ext cx="12192000" cy="76200"/>
          </a:xfrm>
          <a:prstGeom prst="rect">
            <a:avLst/>
          </a:prstGeom>
          <a:solidFill>
            <a:srgbClr val="C0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31" tIns="45716" rIns="91431" bIns="4571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13" name="Picture 12" descr="blue-copy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75" y="2134283"/>
            <a:ext cx="6226628" cy="2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32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2336800" cy="28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81604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2336800" cy="28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3046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12192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095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27151"/>
            <a:ext cx="10967405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600" y="6580373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D97BC12D-FF59-4582-8E7E-48CACA6C76C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2845" y="6623977"/>
            <a:ext cx="4113136" cy="157267"/>
          </a:xfrm>
          <a:prstGeom prst="rect">
            <a:avLst/>
          </a:prstGeom>
        </p:spPr>
      </p:pic>
      <p:sp>
        <p:nvSpPr>
          <p:cNvPr id="3" name="fc" descr="© Copyright 2016 Xilinx&#10;."/>
          <p:cNvSpPr txBox="1"/>
          <p:nvPr userDrawn="1"/>
        </p:nvSpPr>
        <p:spPr bwMode="auto">
          <a:xfrm>
            <a:off x="0" y="6571361"/>
            <a:ext cx="12192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Copyright 2016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5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3063" y="2644170"/>
            <a:ext cx="7257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Optimizing </a:t>
            </a:r>
            <a:r>
              <a:rPr lang="en-US" sz="2800" dirty="0" err="1" smtClean="0">
                <a:solidFill>
                  <a:schemeClr val="bg1"/>
                </a:solidFill>
              </a:rPr>
              <a:t>OpenCL</a:t>
            </a:r>
            <a:r>
              <a:rPr lang="en-US" sz="2800" dirty="0" smtClean="0">
                <a:solidFill>
                  <a:schemeClr val="bg1"/>
                </a:solidFill>
              </a:rPr>
              <a:t> Applications for FPGAs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Hongbin Zheng, Alexandre Isoard</a:t>
            </a:r>
          </a:p>
        </p:txBody>
      </p:sp>
    </p:spTree>
    <p:extLst>
      <p:ext uri="{BB962C8B-B14F-4D97-AF65-F5344CB8AC3E}">
        <p14:creationId xmlns:p14="http://schemas.microsoft.com/office/powerpoint/2010/main" val="711307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27151"/>
            <a:ext cx="10978195" cy="5038925"/>
          </a:xfrm>
        </p:spPr>
        <p:txBody>
          <a:bodyPr/>
          <a:lstStyle/>
          <a:p>
            <a:r>
              <a:rPr lang="en-US" dirty="0" smtClean="0"/>
              <a:t>Approach the peak throughput of FPGAs </a:t>
            </a:r>
          </a:p>
          <a:p>
            <a:pPr lvl="1"/>
            <a:r>
              <a:rPr lang="en-US" dirty="0" smtClean="0"/>
              <a:t>Energy is usually not a problem as FPGA is running at a low frequencies (200MHz to 600MHz)</a:t>
            </a:r>
          </a:p>
          <a:p>
            <a:endParaRPr lang="en-US" dirty="0" smtClean="0"/>
          </a:p>
          <a:p>
            <a:r>
              <a:rPr lang="en-US" dirty="0" smtClean="0"/>
              <a:t>Approaching </a:t>
            </a:r>
            <a:r>
              <a:rPr lang="en-US" dirty="0"/>
              <a:t>peak throughput for </a:t>
            </a:r>
            <a:r>
              <a:rPr lang="en-US" dirty="0" smtClean="0"/>
              <a:t>computation part</a:t>
            </a:r>
            <a:r>
              <a:rPr lang="en-US" u="sng" dirty="0" smtClean="0"/>
              <a:t> </a:t>
            </a:r>
            <a:r>
              <a:rPr lang="en-US" dirty="0" smtClean="0"/>
              <a:t>is not a big problem</a:t>
            </a:r>
          </a:p>
          <a:p>
            <a:pPr lvl="1"/>
            <a:r>
              <a:rPr lang="en-US" dirty="0" smtClean="0"/>
              <a:t>Even the traditional FPGA design flow without C-to-FPGA compilation is sufficient</a:t>
            </a:r>
          </a:p>
          <a:p>
            <a:endParaRPr lang="en-US" dirty="0" smtClean="0"/>
          </a:p>
          <a:p>
            <a:r>
              <a:rPr lang="en-US" dirty="0" smtClean="0"/>
              <a:t>The difficult part is fetching data fast enough to </a:t>
            </a:r>
            <a:r>
              <a:rPr lang="en-US" dirty="0"/>
              <a:t>saturate </a:t>
            </a:r>
            <a:r>
              <a:rPr lang="en-US" dirty="0" smtClean="0"/>
              <a:t>the computation part</a:t>
            </a:r>
          </a:p>
          <a:p>
            <a:pPr lvl="1"/>
            <a:r>
              <a:rPr lang="en-US" dirty="0" smtClean="0"/>
              <a:t>Especially true for the data-parallel tasks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memory bandwidth </a:t>
            </a:r>
            <a:r>
              <a:rPr lang="en-US" dirty="0" smtClean="0"/>
              <a:t>utilization</a:t>
            </a:r>
          </a:p>
          <a:p>
            <a:pPr lvl="1"/>
            <a:r>
              <a:rPr lang="en-US" dirty="0" smtClean="0"/>
              <a:t>External memory - FPGA/DDR interface</a:t>
            </a:r>
          </a:p>
          <a:p>
            <a:pPr lvl="1"/>
            <a:r>
              <a:rPr lang="en-US" dirty="0" smtClean="0"/>
              <a:t>On-chip memories – block RAM and registers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</a:t>
            </a:r>
            <a:r>
              <a:rPr lang="en-US" dirty="0" err="1"/>
              <a:t>OpenCL</a:t>
            </a:r>
            <a:r>
              <a:rPr lang="en-US" dirty="0"/>
              <a:t> to FPGA </a:t>
            </a:r>
            <a:r>
              <a:rPr lang="en-US" dirty="0" smtClean="0"/>
              <a:t>compilation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94863" y="833376"/>
            <a:ext cx="8434463" cy="5671595"/>
          </a:xfrm>
        </p:spPr>
        <p:txBody>
          <a:bodyPr/>
          <a:lstStyle/>
          <a:p>
            <a:r>
              <a:rPr lang="en-US" dirty="0" smtClean="0"/>
              <a:t>Clang generate LLVM IR from </a:t>
            </a:r>
            <a:r>
              <a:rPr lang="en-US" dirty="0" err="1" smtClean="0"/>
              <a:t>OpenCL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Clang actually generate SPIR, a subset of LLVM IR</a:t>
            </a:r>
          </a:p>
          <a:p>
            <a:pPr lvl="1"/>
            <a:endParaRPr lang="en-US" dirty="0"/>
          </a:p>
          <a:p>
            <a:r>
              <a:rPr lang="en-US" dirty="0" smtClean="0"/>
              <a:t>Middle-end accept LLVM IR and apply high-level transformation</a:t>
            </a:r>
          </a:p>
          <a:p>
            <a:pPr lvl="1"/>
            <a:r>
              <a:rPr lang="en-US" dirty="0" smtClean="0"/>
              <a:t>Leverage high-level analyses/transformation from LLVM/Polly</a:t>
            </a:r>
          </a:p>
          <a:p>
            <a:pPr lvl="1"/>
            <a:r>
              <a:rPr lang="en-US" dirty="0" smtClean="0"/>
              <a:t>Static memory coalescing (like </a:t>
            </a:r>
            <a:r>
              <a:rPr lang="en-US" dirty="0" err="1" smtClean="0"/>
              <a:t>vectorizing</a:t>
            </a:r>
            <a:r>
              <a:rPr lang="en-US" dirty="0" smtClean="0"/>
              <a:t> memory accesses)</a:t>
            </a:r>
          </a:p>
          <a:p>
            <a:pPr lvl="1"/>
            <a:r>
              <a:rPr lang="en-US" dirty="0" smtClean="0"/>
              <a:t>Memory banking for on-chip memories</a:t>
            </a:r>
          </a:p>
          <a:p>
            <a:pPr lvl="1"/>
            <a:r>
              <a:rPr lang="en-US"/>
              <a:t>Loop </a:t>
            </a:r>
            <a:r>
              <a:rPr lang="en-US" smtClean="0"/>
              <a:t>transformations</a:t>
            </a:r>
            <a:endParaRPr lang="en-US" dirty="0"/>
          </a:p>
          <a:p>
            <a:pPr lvl="1"/>
            <a:r>
              <a:rPr lang="en-US" dirty="0" smtClean="0"/>
              <a:t>Task-level pipelining/</a:t>
            </a:r>
            <a:r>
              <a:rPr lang="en-US" dirty="0" err="1" smtClean="0"/>
              <a:t>parallization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Backend Lower LLVM IR to FPGA IR and generate FPGA design</a:t>
            </a:r>
          </a:p>
          <a:p>
            <a:pPr lvl="1"/>
            <a:r>
              <a:rPr lang="en-US" dirty="0" smtClean="0"/>
              <a:t>Apply FPGA-specific optimizations (usually bit-level optimizations)</a:t>
            </a:r>
          </a:p>
          <a:p>
            <a:pPr lvl="1"/>
            <a:r>
              <a:rPr lang="en-US" dirty="0" smtClean="0"/>
              <a:t>Scheduling (and pipelining)</a:t>
            </a:r>
          </a:p>
          <a:p>
            <a:pPr lvl="1"/>
            <a:r>
              <a:rPr lang="en-US" dirty="0" smtClean="0"/>
              <a:t>Resource allocation and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OpenCL</a:t>
            </a:r>
            <a:r>
              <a:rPr lang="en-US" dirty="0"/>
              <a:t> to FPGA </a:t>
            </a:r>
            <a:r>
              <a:rPr lang="en-US" dirty="0" smtClean="0"/>
              <a:t>compilation: Flow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17600" y="833376"/>
            <a:ext cx="2202726" cy="5757361"/>
            <a:chOff x="609600" y="833376"/>
            <a:chExt cx="2202726" cy="5757361"/>
          </a:xfrm>
        </p:grpSpPr>
        <p:sp>
          <p:nvSpPr>
            <p:cNvPr id="10" name="Down Arrow 9"/>
            <p:cNvSpPr/>
            <p:nvPr/>
          </p:nvSpPr>
          <p:spPr bwMode="auto">
            <a:xfrm>
              <a:off x="609600" y="1817225"/>
              <a:ext cx="1253924" cy="4132162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82616" y="833376"/>
              <a:ext cx="1629710" cy="5757361"/>
              <a:chOff x="1055616" y="833376"/>
              <a:chExt cx="1629710" cy="5757361"/>
            </a:xfrm>
          </p:grpSpPr>
          <p:pic>
            <p:nvPicPr>
              <p:cNvPr id="3074" name="Picture 2" descr="http://opencl.org/OpenCL_Log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7111" y="833376"/>
                <a:ext cx="1166722" cy="1166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6"/>
              <p:cNvSpPr/>
              <p:nvPr/>
            </p:nvSpPr>
            <p:spPr bwMode="auto">
              <a:xfrm>
                <a:off x="1055617" y="2165687"/>
                <a:ext cx="1629709" cy="68522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Clang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 bwMode="auto">
              <a:xfrm>
                <a:off x="1055617" y="2949206"/>
                <a:ext cx="1629709" cy="92037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Middle-end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1055616" y="3991028"/>
                <a:ext cx="1629709" cy="92037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001">
                <a:schemeClr val="dk2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Backend</a:t>
                </a:r>
              </a:p>
            </p:txBody>
          </p:sp>
          <p:pic>
            <p:nvPicPr>
              <p:cNvPr id="3076" name="Picture 4" descr="http://www.scidacreview.org/0703/images/pnnl0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4945" y="5068947"/>
                <a:ext cx="1132153" cy="1521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94261" y="2262667"/>
            <a:ext cx="1632986" cy="2481559"/>
            <a:chOff x="94261" y="2643667"/>
            <a:chExt cx="1632986" cy="2481559"/>
          </a:xfrm>
        </p:grpSpPr>
        <p:pic>
          <p:nvPicPr>
            <p:cNvPr id="3080" name="Picture 8" descr="http://llvm.org/img/LLVM-Logo-Derivative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1" y="2643667"/>
              <a:ext cx="1632986" cy="155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llvm.org/svn/llvm-project/polly/tags/RELEASE_32/final/docs/polly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2" y="4227273"/>
              <a:ext cx="1510365" cy="897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transformation to improve memory bandwidth utilization</a:t>
            </a:r>
          </a:p>
          <a:p>
            <a:pPr lvl="1"/>
            <a:r>
              <a:rPr lang="en-US" dirty="0" smtClean="0"/>
              <a:t>Our DDR interface has better throughput when transferring a block of data</a:t>
            </a:r>
          </a:p>
          <a:p>
            <a:pPr lvl="1"/>
            <a:r>
              <a:rPr lang="en-US" dirty="0" smtClean="0"/>
              <a:t>Coalesce memory accesses statically at </a:t>
            </a:r>
            <a:r>
              <a:rPr lang="en-US" b="1" u="sng" dirty="0" smtClean="0"/>
              <a:t>compile time</a:t>
            </a:r>
          </a:p>
          <a:p>
            <a:r>
              <a:rPr lang="en-US" dirty="0"/>
              <a:t>Static word-level memory </a:t>
            </a:r>
            <a:r>
              <a:rPr lang="en-US" dirty="0" smtClean="0"/>
              <a:t>coalescing</a:t>
            </a:r>
            <a:endParaRPr lang="en-US" dirty="0"/>
          </a:p>
          <a:p>
            <a:pPr lvl="1"/>
            <a:r>
              <a:rPr lang="en-US" dirty="0" smtClean="0"/>
              <a:t>10x </a:t>
            </a:r>
            <a:r>
              <a:rPr lang="en-US" dirty="0"/>
              <a:t>performance boost</a:t>
            </a:r>
          </a:p>
          <a:p>
            <a:r>
              <a:rPr lang="en-US" dirty="0"/>
              <a:t>Static block-level memory </a:t>
            </a:r>
            <a:r>
              <a:rPr lang="en-US" dirty="0" smtClean="0"/>
              <a:t>coalescing</a:t>
            </a:r>
          </a:p>
          <a:p>
            <a:pPr lvl="1"/>
            <a:r>
              <a:rPr lang="en-US" dirty="0" smtClean="0"/>
              <a:t>100x </a:t>
            </a:r>
            <a:r>
              <a:rPr lang="en-US" dirty="0"/>
              <a:t>performance boost</a:t>
            </a:r>
          </a:p>
          <a:p>
            <a:r>
              <a:rPr lang="en-US" dirty="0"/>
              <a:t>Up to 1000x performance boost!</a:t>
            </a:r>
          </a:p>
          <a:p>
            <a:pPr lvl="1"/>
            <a:r>
              <a:rPr lang="en-US" dirty="0" smtClean="0"/>
              <a:t>if do </a:t>
            </a:r>
            <a:r>
              <a:rPr lang="en-US" dirty="0"/>
              <a:t>it correctly &lt;= the challenging </a:t>
            </a:r>
            <a:r>
              <a:rPr lang="en-US" dirty="0" smtClean="0"/>
              <a:t>part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coalescing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53442" y="4044836"/>
            <a:ext cx="11682958" cy="2541253"/>
            <a:chOff x="-354558" y="3917836"/>
            <a:chExt cx="11682958" cy="2541253"/>
          </a:xfrm>
        </p:grpSpPr>
        <p:grpSp>
          <p:nvGrpSpPr>
            <p:cNvPr id="71" name="Group 70"/>
            <p:cNvGrpSpPr/>
            <p:nvPr/>
          </p:nvGrpSpPr>
          <p:grpSpPr>
            <a:xfrm>
              <a:off x="-354558" y="3917836"/>
              <a:ext cx="11682958" cy="2541253"/>
              <a:chOff x="-354558" y="3917836"/>
              <a:chExt cx="11682958" cy="2541253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2861238" y="3917836"/>
                <a:ext cx="8467162" cy="2541253"/>
                <a:chOff x="1443318" y="4075245"/>
                <a:chExt cx="8467162" cy="254125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958788" y="4075247"/>
                  <a:ext cx="7951692" cy="2541251"/>
                  <a:chOff x="1450788" y="4075247"/>
                  <a:chExt cx="7951692" cy="2541251"/>
                </a:xfrm>
              </p:grpSpPr>
              <p:sp>
                <p:nvSpPr>
                  <p:cNvPr id="32" name="Rectangle 31"/>
                  <p:cNvSpPr/>
                  <p:nvPr/>
                </p:nvSpPr>
                <p:spPr bwMode="auto">
                  <a:xfrm>
                    <a:off x="1450788" y="4075247"/>
                    <a:ext cx="2918012" cy="618565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 bwMode="auto">
                  <a:xfrm>
                    <a:off x="1450788" y="4726547"/>
                    <a:ext cx="2918012" cy="618565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1450788" y="5360336"/>
                    <a:ext cx="2918012" cy="618565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1450788" y="5997933"/>
                    <a:ext cx="2918012" cy="618565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 bwMode="auto">
                  <a:xfrm>
                    <a:off x="4519705" y="4914050"/>
                    <a:ext cx="1322295" cy="862123"/>
                  </a:xfrm>
                  <a:prstGeom prst="rightArrow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5883835" y="4721754"/>
                    <a:ext cx="3518645" cy="1184669"/>
                    <a:chOff x="5588000" y="4415044"/>
                    <a:chExt cx="3518645" cy="1184669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 bwMode="auto">
                    <a:xfrm>
                      <a:off x="5588000" y="4415044"/>
                      <a:ext cx="2918012" cy="61856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bg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 bwMode="auto">
                    <a:xfrm>
                      <a:off x="5788211" y="4606750"/>
                      <a:ext cx="2918012" cy="61856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bg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 bwMode="auto">
                    <a:xfrm>
                      <a:off x="5988422" y="4798456"/>
                      <a:ext cx="2918012" cy="61856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bg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 bwMode="auto">
                    <a:xfrm>
                      <a:off x="6188633" y="4981148"/>
                      <a:ext cx="2918012" cy="61856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bg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4" name="Right Brace 43"/>
                <p:cNvSpPr/>
                <p:nvPr/>
              </p:nvSpPr>
              <p:spPr bwMode="auto">
                <a:xfrm rot="10800000">
                  <a:off x="1443318" y="4075245"/>
                  <a:ext cx="544441" cy="2541251"/>
                </a:xfrm>
                <a:prstGeom prst="rightBrace">
                  <a:avLst/>
                </a:prstGeom>
                <a:noFill/>
                <a:ln w="762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-354558" y="4800983"/>
                <a:ext cx="352372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/>
                  <a:t>Multiple requests</a:t>
                </a:r>
              </a:p>
              <a:p>
                <a:pPr algn="ctr"/>
                <a:r>
                  <a:rPr lang="en-US" sz="2400" dirty="0" smtClean="0"/>
                  <a:t>(consecutive addresses)</a:t>
                </a:r>
                <a:endParaRPr lang="en-US" sz="2400" dirty="0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8138846" y="3994958"/>
              <a:ext cx="21547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Single request</a:t>
              </a:r>
              <a:endParaRPr lang="en-US" sz="2400" dirty="0"/>
            </a:p>
          </p:txBody>
        </p:sp>
      </p:grpSp>
      <p:sp>
        <p:nvSpPr>
          <p:cNvPr id="92" name="Slide Number Placeholder 9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12</a:t>
            </a:fld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2387600" y="3336362"/>
            <a:ext cx="7494494" cy="3022672"/>
            <a:chOff x="609600" y="3590362"/>
            <a:chExt cx="7494494" cy="3022672"/>
          </a:xfrm>
        </p:grpSpPr>
        <p:grpSp>
          <p:nvGrpSpPr>
            <p:cNvPr id="94" name="Group 93"/>
            <p:cNvGrpSpPr/>
            <p:nvPr/>
          </p:nvGrpSpPr>
          <p:grpSpPr>
            <a:xfrm>
              <a:off x="609600" y="3590362"/>
              <a:ext cx="2918012" cy="3022672"/>
              <a:chOff x="609600" y="3590362"/>
              <a:chExt cx="2918012" cy="3022672"/>
            </a:xfrm>
          </p:grpSpPr>
          <p:sp>
            <p:nvSpPr>
              <p:cNvPr id="101" name="Rectangle 100"/>
              <p:cNvSpPr/>
              <p:nvPr/>
            </p:nvSpPr>
            <p:spPr bwMode="auto">
              <a:xfrm>
                <a:off x="1344706" y="3590364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079812" y="3590363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814918" y="3590363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09600" y="3590362"/>
                <a:ext cx="712694" cy="618565"/>
              </a:xfrm>
              <a:prstGeom prst="rect">
                <a:avLst/>
              </a:prstGeom>
              <a:solidFill>
                <a:schemeClr val="tx1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344706" y="4428564"/>
                <a:ext cx="712694" cy="618565"/>
              </a:xfrm>
              <a:prstGeom prst="rect">
                <a:avLst/>
              </a:prstGeom>
              <a:solidFill>
                <a:schemeClr val="tx1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2079812" y="4428563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814918" y="4428563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09600" y="4428562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344706" y="5196558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79812" y="5196557"/>
                <a:ext cx="712694" cy="618565"/>
              </a:xfrm>
              <a:prstGeom prst="rect">
                <a:avLst/>
              </a:prstGeom>
              <a:solidFill>
                <a:schemeClr val="tx1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814918" y="5196557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609600" y="5196556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1344706" y="5994469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79812" y="5994468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814918" y="5994468"/>
                <a:ext cx="712694" cy="618565"/>
              </a:xfrm>
              <a:prstGeom prst="rect">
                <a:avLst/>
              </a:prstGeom>
              <a:solidFill>
                <a:schemeClr val="tx1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609600" y="5994467"/>
                <a:ext cx="712694" cy="618565"/>
              </a:xfrm>
              <a:prstGeom prst="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186082" y="4867129"/>
              <a:ext cx="2918012" cy="618567"/>
              <a:chOff x="5186082" y="4867129"/>
              <a:chExt cx="2918012" cy="618567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5921188" y="4867131"/>
                <a:ext cx="712694" cy="61856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6656294" y="4867130"/>
                <a:ext cx="712694" cy="61856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7391400" y="4867130"/>
                <a:ext cx="712694" cy="61856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5186082" y="4867129"/>
                <a:ext cx="712694" cy="61856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6" name="Right Arrow 95"/>
            <p:cNvSpPr/>
            <p:nvPr/>
          </p:nvSpPr>
          <p:spPr bwMode="auto">
            <a:xfrm>
              <a:off x="3693458" y="4733365"/>
              <a:ext cx="1322295" cy="862123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19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</a:t>
            </a:r>
            <a:r>
              <a:rPr lang="en-US" dirty="0"/>
              <a:t>for accesses that accesses consecutive memory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Be aware of alignment – need specially handling in code generation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Prove those accesses can be parallelized</a:t>
            </a:r>
          </a:p>
          <a:p>
            <a:pPr lvl="1"/>
            <a:r>
              <a:rPr lang="en-US" dirty="0" smtClean="0"/>
              <a:t>Need dependencies analysis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a less like </a:t>
            </a:r>
            <a:r>
              <a:rPr lang="en-US" dirty="0" err="1"/>
              <a:t>vectorizing</a:t>
            </a:r>
            <a:r>
              <a:rPr lang="en-US" dirty="0"/>
              <a:t> the memory </a:t>
            </a:r>
            <a:r>
              <a:rPr lang="en-US" dirty="0" smtClean="0"/>
              <a:t>accesses</a:t>
            </a:r>
          </a:p>
          <a:p>
            <a:endParaRPr lang="en-US" dirty="0" smtClean="0"/>
          </a:p>
          <a:p>
            <a:r>
              <a:rPr lang="en-US" dirty="0" err="1" smtClean="0"/>
              <a:t>Strided</a:t>
            </a:r>
            <a:r>
              <a:rPr lang="en-US" dirty="0" smtClean="0"/>
              <a:t> accesses are also supported</a:t>
            </a:r>
          </a:p>
          <a:p>
            <a:pPr lvl="1"/>
            <a:r>
              <a:rPr lang="en-US" dirty="0" smtClean="0"/>
              <a:t>Do not introduce any overhead for word-level coalescing</a:t>
            </a:r>
          </a:p>
          <a:p>
            <a:pPr lvl="1"/>
            <a:r>
              <a:rPr lang="en-US" dirty="0" smtClean="0"/>
              <a:t>Need to consider the ratio between used/transferred data for block-level coalescing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</a:t>
            </a:r>
            <a:r>
              <a:rPr lang="en-US" dirty="0" smtClean="0"/>
              <a:t>coalescing – identifying the </a:t>
            </a:r>
            <a:r>
              <a:rPr lang="en-US" dirty="0"/>
              <a:t>opportunities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</a:t>
            </a:r>
            <a:r>
              <a:rPr lang="en-US" dirty="0" smtClean="0"/>
              <a:t>coalescing example – word-level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9600" y="1146427"/>
            <a:ext cx="4571999" cy="2695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3F3F3F"/>
                </a:solidFill>
                <a:latin typeface="Courier New Bold"/>
              </a:rPr>
              <a:t>__kernel 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void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>
                <a:solidFill>
                  <a:schemeClr val="tx2"/>
                </a:solidFill>
                <a:latin typeface="Courier New Bold"/>
              </a:rPr>
              <a:t>add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GB" sz="1800" b="1" dirty="0" smtClean="0">
                <a:solidFill>
                  <a:srgbClr val="3F3F3F"/>
                </a:solidFill>
                <a:latin typeface="Courier New Bold"/>
              </a:rPr>
              <a:t>__global </a:t>
            </a:r>
            <a:r>
              <a:rPr lang="en-GB" sz="1800" b="1" dirty="0" err="1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const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 float</a:t>
            </a:r>
            <a:r>
              <a:rPr lang="en-GB" sz="1800" b="1" dirty="0" smtClean="0">
                <a:solidFill>
                  <a:srgbClr val="B20838"/>
                </a:solidFill>
                <a:latin typeface="Courier New Bold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*a,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3F3F3F"/>
                </a:solidFill>
                <a:latin typeface="Courier New Bold"/>
              </a:rPr>
              <a:t> </a:t>
            </a:r>
            <a:r>
              <a:rPr lang="en-GB" sz="1800" b="1" dirty="0" smtClean="0">
                <a:solidFill>
                  <a:srgbClr val="3F3F3F"/>
                </a:solidFill>
                <a:latin typeface="Courier New Bold"/>
              </a:rPr>
              <a:t>   __global </a:t>
            </a:r>
            <a:r>
              <a:rPr lang="en-GB" sz="1800" b="1" dirty="0" err="1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const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 float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*b,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GB" sz="1800" b="1" dirty="0" smtClean="0">
                <a:solidFill>
                  <a:srgbClr val="3F3F3F"/>
                </a:solidFill>
                <a:latin typeface="Courier New Bold"/>
              </a:rPr>
              <a:t>__global       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float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*c)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  </a:t>
            </a:r>
            <a:r>
              <a:rPr lang="en-GB" sz="1800" b="1" dirty="0" err="1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int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id = </a:t>
            </a:r>
            <a:r>
              <a:rPr lang="en-GB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get_global_id</a:t>
            </a:r>
            <a:r>
              <a:rPr lang="en-GB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(0)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 c[id] = a[id] + b[id];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}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18423827">
            <a:off x="3288089" y="3705822"/>
            <a:ext cx="1694330" cy="297180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831540" y="2918291"/>
            <a:ext cx="6061168" cy="3046988"/>
            <a:chOff x="5831540" y="2918291"/>
            <a:chExt cx="6061168" cy="3046988"/>
          </a:xfrm>
        </p:grpSpPr>
        <p:grpSp>
          <p:nvGrpSpPr>
            <p:cNvPr id="21" name="Group 20"/>
            <p:cNvGrpSpPr/>
            <p:nvPr/>
          </p:nvGrpSpPr>
          <p:grpSpPr>
            <a:xfrm>
              <a:off x="5831540" y="2918291"/>
              <a:ext cx="5750860" cy="3046988"/>
              <a:chOff x="5181599" y="2918291"/>
              <a:chExt cx="5750860" cy="304698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732341" y="3368696"/>
                <a:ext cx="1016168" cy="2146178"/>
                <a:chOff x="5808541" y="2421916"/>
                <a:chExt cx="1016168" cy="2146178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5808541" y="2421916"/>
                  <a:ext cx="1016168" cy="50292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load a</a:t>
                  </a: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 bwMode="auto">
                <a:xfrm>
                  <a:off x="5808541" y="2924836"/>
                  <a:ext cx="1016168" cy="50292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load b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808541" y="4065174"/>
                  <a:ext cx="1016168" cy="502920"/>
                </a:xfrm>
                <a:prstGeom prst="roundRect">
                  <a:avLst/>
                </a:prstGeom>
                <a:solidFill>
                  <a:schemeClr val="accent3">
                    <a:lumMod val="6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store c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 bwMode="auto">
                <a:xfrm>
                  <a:off x="5808541" y="3483636"/>
                  <a:ext cx="1016168" cy="50292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a + b</a:t>
                  </a: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5181599" y="2918291"/>
                <a:ext cx="575086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parallel_for</a:t>
                </a:r>
                <a:r>
                  <a:rPr lang="en-GB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 (all </a:t>
                </a:r>
                <a:r>
                  <a:rPr lang="en-GB" sz="2400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workitems</a:t>
                </a:r>
                <a:r>
                  <a:rPr lang="en-GB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) {</a:t>
                </a:r>
              </a:p>
              <a:p>
                <a:r>
                  <a: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  </a:t>
                </a:r>
              </a:p>
              <a:p>
                <a:r>
                  <a: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  </a:t>
                </a:r>
              </a:p>
              <a:p>
                <a:endPara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  <a:p>
                <a:r>
                  <a: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  </a:t>
                </a:r>
              </a:p>
              <a:p>
                <a:r>
                  <a: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  </a:t>
                </a:r>
              </a:p>
              <a:p>
                <a:endPara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  <a:p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}</a:t>
                </a:r>
                <a:endPara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457758" y="3389323"/>
              <a:ext cx="4434950" cy="482293"/>
              <a:chOff x="7457758" y="3389323"/>
              <a:chExt cx="4434950" cy="48229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574171" y="3389323"/>
                <a:ext cx="33185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/>
                  <a:t>consecutive addresses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 bwMode="auto">
              <a:xfrm rot="10800000">
                <a:off x="7457758" y="3402986"/>
                <a:ext cx="1097744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9" name="Slide Number Placeholder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</a:t>
            </a:r>
            <a:r>
              <a:rPr lang="en-US" dirty="0" smtClean="0"/>
              <a:t>coalescing example – word-level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0959" y="924807"/>
            <a:ext cx="13421104" cy="5033974"/>
            <a:chOff x="-3807951" y="1284772"/>
            <a:chExt cx="13421104" cy="5033974"/>
          </a:xfrm>
        </p:grpSpPr>
        <p:grpSp>
          <p:nvGrpSpPr>
            <p:cNvPr id="2" name="Group 1"/>
            <p:cNvGrpSpPr/>
            <p:nvPr/>
          </p:nvGrpSpPr>
          <p:grpSpPr>
            <a:xfrm>
              <a:off x="-3807951" y="1692215"/>
              <a:ext cx="13421104" cy="4626531"/>
              <a:chOff x="-3807951" y="1057215"/>
              <a:chExt cx="13421104" cy="462653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024528" y="1528762"/>
                <a:ext cx="7588625" cy="4154984"/>
                <a:chOff x="2967316" y="1613927"/>
                <a:chExt cx="7588625" cy="415498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67316" y="1613927"/>
                  <a:ext cx="7588625" cy="41549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parallel_for</a:t>
                  </a:r>
                  <a:r>
                    <a:rPr lang="en-GB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 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(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=0;i&lt;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N;i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+=16) </a:t>
                  </a:r>
                  <a:r>
                    <a:rPr lang="en-GB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{</a:t>
                  </a:r>
                </a:p>
                <a:p>
                  <a:r>
                    <a:rPr lang="en-GB" sz="2400" dirty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 </a:t>
                  </a:r>
                  <a:r>
                    <a:rPr lang="en-GB" sz="2400" dirty="0" err="1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parallel_for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(j=</a:t>
                  </a:r>
                  <a:r>
                    <a:rPr lang="en-GB" sz="2400" dirty="0" err="1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i;j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&lt;i+16;++j) {</a:t>
                  </a:r>
                </a:p>
                <a:p>
                  <a:endPara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r>
                    <a:rPr lang="en-GB" sz="2400" dirty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 }</a:t>
                  </a:r>
                  <a:endPara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  <a:p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}</a:t>
                  </a:r>
                  <a:endPara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4338329" y="2618330"/>
                  <a:ext cx="1016168" cy="2146178"/>
                  <a:chOff x="5808541" y="2421916"/>
                  <a:chExt cx="1016168" cy="2146178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 bwMode="auto">
                  <a:xfrm>
                    <a:off x="5808541" y="2421916"/>
                    <a:ext cx="1016168" cy="502920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load a</a:t>
                    </a: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 bwMode="auto">
                  <a:xfrm>
                    <a:off x="5808541" y="2924836"/>
                    <a:ext cx="1016168" cy="502920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load b</a:t>
                    </a: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 bwMode="auto">
                  <a:xfrm>
                    <a:off x="5808541" y="4065174"/>
                    <a:ext cx="1016168" cy="502920"/>
                  </a:xfrm>
                  <a:prstGeom prst="roundRect">
                    <a:avLst/>
                  </a:prstGeom>
                  <a:solidFill>
                    <a:schemeClr val="accent3">
                      <a:lumMod val="65000"/>
                    </a:schemeClr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store c</a:t>
                    </a: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 bwMode="auto">
                  <a:xfrm>
                    <a:off x="5808541" y="3483636"/>
                    <a:ext cx="1016168" cy="50292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a + b</a:t>
                    </a:r>
                  </a:p>
                </p:txBody>
              </p:sp>
            </p:grpSp>
          </p:grpSp>
          <p:grpSp>
            <p:nvGrpSpPr>
              <p:cNvPr id="11" name="Group 10"/>
              <p:cNvGrpSpPr/>
              <p:nvPr/>
            </p:nvGrpSpPr>
            <p:grpSpPr>
              <a:xfrm>
                <a:off x="-3807951" y="1057215"/>
                <a:ext cx="7061549" cy="1384439"/>
                <a:chOff x="-3797811" y="1128446"/>
                <a:chExt cx="7061549" cy="1384439"/>
              </a:xfrm>
            </p:grpSpPr>
            <p:sp>
              <p:nvSpPr>
                <p:cNvPr id="18" name="Right Arrow 17"/>
                <p:cNvSpPr/>
                <p:nvPr/>
              </p:nvSpPr>
              <p:spPr bwMode="auto">
                <a:xfrm rot="20133870">
                  <a:off x="1425250" y="2044255"/>
                  <a:ext cx="706702" cy="468630"/>
                </a:xfrm>
                <a:prstGeom prst="rightArrow">
                  <a:avLst/>
                </a:prstGeom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0">
                  <a:scrgbClr r="0" g="0" b="0"/>
                </a:lnRef>
                <a:fillRef idx="1001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-3797811" y="1128446"/>
                  <a:ext cx="706154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Strip mining according to the size of a word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4714519" y="1284772"/>
              <a:ext cx="3181764" cy="2956482"/>
              <a:chOff x="4714519" y="1284772"/>
              <a:chExt cx="3181764" cy="29564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714519" y="1284772"/>
                <a:ext cx="2677271" cy="969890"/>
                <a:chOff x="4714519" y="1284772"/>
                <a:chExt cx="2677271" cy="969890"/>
              </a:xfrm>
            </p:grpSpPr>
            <p:sp>
              <p:nvSpPr>
                <p:cNvPr id="21" name="Right Arrow 20"/>
                <p:cNvSpPr/>
                <p:nvPr/>
              </p:nvSpPr>
              <p:spPr bwMode="auto">
                <a:xfrm rot="5400000">
                  <a:off x="5639686" y="1841194"/>
                  <a:ext cx="358307" cy="468630"/>
                </a:xfrm>
                <a:prstGeom prst="rightArrow">
                  <a:avLst/>
                </a:prstGeom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0">
                  <a:scrgbClr r="0" g="0" b="0"/>
                </a:lnRef>
                <a:fillRef idx="1001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714519" y="1284772"/>
                  <a:ext cx="26772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Workgroup size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052235" y="2957851"/>
                <a:ext cx="2844048" cy="1283403"/>
                <a:chOff x="5052235" y="2957851"/>
                <a:chExt cx="2844048" cy="1283403"/>
              </a:xfrm>
            </p:grpSpPr>
            <p:sp>
              <p:nvSpPr>
                <p:cNvPr id="23" name="Right Arrow 22"/>
                <p:cNvSpPr/>
                <p:nvPr/>
              </p:nvSpPr>
              <p:spPr bwMode="auto">
                <a:xfrm rot="16200000">
                  <a:off x="6329355" y="3090437"/>
                  <a:ext cx="733802" cy="468630"/>
                </a:xfrm>
                <a:prstGeom prst="rightArrow">
                  <a:avLst/>
                </a:prstGeom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0">
                  <a:scrgbClr r="0" g="0" b="0"/>
                </a:lnRef>
                <a:fillRef idx="1001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052235" y="3718034"/>
                  <a:ext cx="284404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# floats per word</a:t>
                  </a:r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226805" y="2597886"/>
            <a:ext cx="5750860" cy="3046988"/>
            <a:chOff x="5181599" y="2918291"/>
            <a:chExt cx="5750860" cy="3046988"/>
          </a:xfrm>
        </p:grpSpPr>
        <p:grpSp>
          <p:nvGrpSpPr>
            <p:cNvPr id="32" name="Group 31"/>
            <p:cNvGrpSpPr/>
            <p:nvPr/>
          </p:nvGrpSpPr>
          <p:grpSpPr>
            <a:xfrm>
              <a:off x="5732341" y="3368696"/>
              <a:ext cx="1016168" cy="2146178"/>
              <a:chOff x="5808541" y="2421916"/>
              <a:chExt cx="1016168" cy="2146178"/>
            </a:xfrm>
          </p:grpSpPr>
          <p:sp>
            <p:nvSpPr>
              <p:cNvPr id="34" name="Rounded Rectangle 33"/>
              <p:cNvSpPr/>
              <p:nvPr/>
            </p:nvSpPr>
            <p:spPr bwMode="auto">
              <a:xfrm>
                <a:off x="5808541" y="2421916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a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5808541" y="2924836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b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5808541" y="4065174"/>
                <a:ext cx="1016168" cy="502920"/>
              </a:xfrm>
              <a:prstGeom prst="roundRect">
                <a:avLst/>
              </a:prstGeom>
              <a:solidFill>
                <a:schemeClr val="accent3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c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5808541" y="3483636"/>
                <a:ext cx="1016168" cy="5029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 + b</a:t>
                </a: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5181599" y="2918291"/>
              <a:ext cx="575086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parallel_for</a:t>
              </a:r>
              <a:r>
                <a: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 (all </a:t>
              </a:r>
              <a:r>
                <a:rPr lang="en-GB" sz="2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workitems</a:t>
              </a:r>
              <a:r>
                <a: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) {</a:t>
              </a:r>
            </a:p>
            <a:p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</a:p>
            <a:p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</a:p>
            <a:p>
              <a:endParaRPr lang="en-GB" sz="2400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</a:p>
            <a:p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</a:p>
            <a:p>
              <a:endPara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}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1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</a:t>
            </a:r>
            <a:r>
              <a:rPr lang="en-US" dirty="0" smtClean="0"/>
              <a:t>coalescing example – word-level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7392" y="1200755"/>
            <a:ext cx="1034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Move accesses out of the inner loop and access the entire word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69707" y="1900146"/>
            <a:ext cx="8592305" cy="4154984"/>
            <a:chOff x="4866707" y="1392146"/>
            <a:chExt cx="8592305" cy="4154984"/>
          </a:xfrm>
        </p:grpSpPr>
        <p:sp>
          <p:nvSpPr>
            <p:cNvPr id="20" name="Rectangle 19"/>
            <p:cNvSpPr/>
            <p:nvPr/>
          </p:nvSpPr>
          <p:spPr>
            <a:xfrm>
              <a:off x="5870387" y="1392146"/>
              <a:ext cx="7588625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parallel_for</a:t>
              </a:r>
              <a:r>
                <a: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 </a:t>
              </a:r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(</a:t>
              </a:r>
              <a:r>
                <a:rPr lang="en-GB" sz="2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i</a:t>
              </a:r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=0;i&lt;</a:t>
              </a:r>
              <a:r>
                <a:rPr lang="en-GB" sz="2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N;i</a:t>
              </a:r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+=16) </a:t>
              </a:r>
              <a:r>
                <a: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{</a:t>
              </a:r>
            </a:p>
            <a:p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  <a:endParaRPr lang="en-GB" sz="2400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endParaRPr lang="en-GB" sz="2400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</a:p>
            <a:p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</a:t>
              </a:r>
              <a:r>
                <a:rPr lang="en-GB" sz="2400" dirty="0" err="1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parallel_for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(j=</a:t>
              </a:r>
              <a:r>
                <a:rPr lang="en-GB" sz="2400" dirty="0" err="1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i;j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&lt;i+16;++j) {</a:t>
              </a:r>
            </a:p>
            <a:p>
              <a:endParaRPr lang="en-GB" sz="2400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endParaRPr lang="en-GB" sz="2400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}</a:t>
              </a:r>
              <a:endPara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  <a:p>
              <a:endPara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  <a:p>
              <a:endPara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}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286918" y="1829716"/>
              <a:ext cx="1727529" cy="3113280"/>
              <a:chOff x="4854059" y="1855083"/>
              <a:chExt cx="1727529" cy="3113280"/>
            </a:xfrm>
          </p:grpSpPr>
          <p:sp>
            <p:nvSpPr>
              <p:cNvPr id="13" name="Rounded Rectangle 12"/>
              <p:cNvSpPr/>
              <p:nvPr/>
            </p:nvSpPr>
            <p:spPr bwMode="auto">
              <a:xfrm>
                <a:off x="4854061" y="1855083"/>
                <a:ext cx="1727527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a[i:i+16]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854060" y="2417899"/>
                <a:ext cx="1727527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b[i:i+16]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4854059" y="4465443"/>
                <a:ext cx="1727527" cy="502920"/>
              </a:xfrm>
              <a:prstGeom prst="roundRect">
                <a:avLst/>
              </a:prstGeom>
              <a:solidFill>
                <a:schemeClr val="accent3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c[i:i+16]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5209739" y="3358389"/>
                <a:ext cx="1016168" cy="5029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 + b</a:t>
                </a:r>
              </a:p>
            </p:txBody>
          </p:sp>
        </p:grpSp>
        <p:sp>
          <p:nvSpPr>
            <p:cNvPr id="18" name="Right Arrow 17"/>
            <p:cNvSpPr/>
            <p:nvPr/>
          </p:nvSpPr>
          <p:spPr bwMode="auto">
            <a:xfrm>
              <a:off x="4866707" y="1868130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4866707" y="4474366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4866707" y="2442501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2357" y="3875873"/>
            <a:ext cx="7984878" cy="2555085"/>
            <a:chOff x="462357" y="3875873"/>
            <a:chExt cx="7984878" cy="2555085"/>
          </a:xfrm>
        </p:grpSpPr>
        <p:sp>
          <p:nvSpPr>
            <p:cNvPr id="25" name="Right Arrow 24"/>
            <p:cNvSpPr/>
            <p:nvPr/>
          </p:nvSpPr>
          <p:spPr bwMode="auto">
            <a:xfrm>
              <a:off x="3469707" y="3875873"/>
              <a:ext cx="1342665" cy="46863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2357" y="5907738"/>
              <a:ext cx="79848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Later transformations can optimize the inner loop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coalescing example – block-level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37495" y="1806017"/>
            <a:ext cx="8592305" cy="4154984"/>
            <a:chOff x="4866707" y="1392146"/>
            <a:chExt cx="8592305" cy="4154984"/>
          </a:xfrm>
        </p:grpSpPr>
        <p:sp>
          <p:nvSpPr>
            <p:cNvPr id="5" name="Rectangle 4"/>
            <p:cNvSpPr/>
            <p:nvPr/>
          </p:nvSpPr>
          <p:spPr>
            <a:xfrm>
              <a:off x="5870387" y="1392146"/>
              <a:ext cx="7588625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parallel_for</a:t>
              </a:r>
              <a:r>
                <a: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 </a:t>
              </a:r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(</a:t>
              </a:r>
              <a:r>
                <a:rPr lang="en-GB" sz="2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i</a:t>
              </a:r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=0;i&lt;</a:t>
              </a:r>
              <a:r>
                <a:rPr lang="en-GB" sz="2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N;i</a:t>
              </a:r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+=16) </a:t>
              </a:r>
              <a:r>
                <a: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{</a:t>
              </a:r>
            </a:p>
            <a:p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  <a:endParaRPr lang="en-GB" sz="2400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endParaRPr lang="en-GB" sz="2400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</a:p>
            <a:p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</a:t>
              </a:r>
              <a:r>
                <a:rPr lang="en-GB" sz="2400" dirty="0" err="1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parallel_for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(j=</a:t>
              </a:r>
              <a:r>
                <a:rPr lang="en-GB" sz="2400" dirty="0" err="1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i;j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&lt;i+16;++j) {</a:t>
              </a:r>
            </a:p>
            <a:p>
              <a:endParaRPr lang="en-GB" sz="2400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endParaRPr lang="en-GB" sz="2400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}</a:t>
              </a:r>
              <a:endPara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  <a:p>
              <a:endPara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  <a:p>
              <a:endPara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}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86918" y="1829716"/>
              <a:ext cx="1727529" cy="3113280"/>
              <a:chOff x="4854059" y="1855083"/>
              <a:chExt cx="1727529" cy="3113280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4854061" y="1855083"/>
                <a:ext cx="1727527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a[i:i+16]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4854060" y="2417899"/>
                <a:ext cx="1727527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b[i:i+16]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4854059" y="4465443"/>
                <a:ext cx="1727527" cy="502920"/>
              </a:xfrm>
              <a:prstGeom prst="roundRect">
                <a:avLst/>
              </a:prstGeom>
              <a:solidFill>
                <a:schemeClr val="accent3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c[i:i+16]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5209739" y="3358389"/>
                <a:ext cx="1016168" cy="5029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 + b</a:t>
                </a:r>
              </a:p>
            </p:txBody>
          </p:sp>
        </p:grpSp>
        <p:sp>
          <p:nvSpPr>
            <p:cNvPr id="7" name="Right Arrow 6"/>
            <p:cNvSpPr/>
            <p:nvPr/>
          </p:nvSpPr>
          <p:spPr bwMode="auto">
            <a:xfrm>
              <a:off x="4866707" y="1868130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4866707" y="4474366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4866707" y="2442501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37495" y="1209665"/>
            <a:ext cx="7281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Identify the consecutive word-level accesses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coalescing example – block-level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494" y="1167308"/>
            <a:ext cx="10400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Move accesses out of the inner loop and access the entire </a:t>
            </a:r>
            <a:r>
              <a:rPr lang="en-US" sz="2800" b="1" u="sng" dirty="0" smtClean="0"/>
              <a:t>block</a:t>
            </a:r>
            <a:endParaRPr lang="en-US" sz="2800" b="1" u="sng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34803" y="1890583"/>
            <a:ext cx="8931294" cy="4612846"/>
            <a:chOff x="2923703" y="1082665"/>
            <a:chExt cx="8931294" cy="4612846"/>
          </a:xfrm>
        </p:grpSpPr>
        <p:grpSp>
          <p:nvGrpSpPr>
            <p:cNvPr id="44" name="Group 43"/>
            <p:cNvGrpSpPr/>
            <p:nvPr/>
          </p:nvGrpSpPr>
          <p:grpSpPr>
            <a:xfrm>
              <a:off x="4266370" y="1082665"/>
              <a:ext cx="7588627" cy="4612846"/>
              <a:chOff x="2957523" y="1352550"/>
              <a:chExt cx="7588627" cy="46128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957525" y="3309323"/>
                <a:ext cx="7588625" cy="1569660"/>
                <a:chOff x="5870387" y="1392146"/>
                <a:chExt cx="7588625" cy="156966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870387" y="1392146"/>
                  <a:ext cx="7588625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for (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=0;i&lt;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N;i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+=16)</a:t>
                  </a:r>
                  <a:endPara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 </a:t>
                  </a:r>
                  <a:r>
                    <a:rPr lang="en-GB" sz="2400" dirty="0" err="1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parallel_for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(j=</a:t>
                  </a:r>
                  <a:r>
                    <a:rPr lang="en-GB" sz="2400" dirty="0" err="1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i;j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&lt;i+16;++j)</a:t>
                  </a:r>
                </a:p>
                <a:p>
                  <a:endPara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6410627" y="2294848"/>
                  <a:ext cx="1016168" cy="50292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a + b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957523" y="1352550"/>
                <a:ext cx="7588625" cy="940490"/>
                <a:chOff x="5870387" y="1392146"/>
                <a:chExt cx="7588625" cy="94049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870387" y="1392146"/>
                  <a:ext cx="758862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for (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=0;i&lt;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N;i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+=16)</a:t>
                  </a:r>
                  <a:endParaRPr lang="en-GB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6286920" y="1829716"/>
                  <a:ext cx="1727527" cy="50292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load a[i:i+16]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957524" y="2264214"/>
                <a:ext cx="7588625" cy="964585"/>
                <a:chOff x="5870387" y="1392146"/>
                <a:chExt cx="7588625" cy="964585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870387" y="1392146"/>
                  <a:ext cx="758862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for (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=0;i&lt;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N;i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+=16)</a:t>
                  </a:r>
                  <a:endParaRPr lang="en-GB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6286919" y="1853811"/>
                  <a:ext cx="1727527" cy="50292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load b[i:i+16]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957525" y="4765067"/>
                <a:ext cx="7588625" cy="1200329"/>
                <a:chOff x="5870387" y="757146"/>
                <a:chExt cx="7588625" cy="1200329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870387" y="757146"/>
                  <a:ext cx="7588625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for (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=0;i&lt;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N;i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+=16)</a:t>
                  </a:r>
                  <a:endParaRPr lang="en-GB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  <a:p>
                  <a:endPara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  <a:p>
                  <a:endParaRPr lang="en-GB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 bwMode="auto">
                <a:xfrm>
                  <a:off x="6300365" y="1192692"/>
                  <a:ext cx="1727527" cy="502920"/>
                </a:xfrm>
                <a:prstGeom prst="roundRect">
                  <a:avLst/>
                </a:prstGeom>
                <a:solidFill>
                  <a:schemeClr val="accent3">
                    <a:lumMod val="6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store c[i:i+16]</a:t>
                  </a:r>
                </a:p>
              </p:txBody>
            </p:sp>
          </p:grpSp>
        </p:grpSp>
        <p:sp>
          <p:nvSpPr>
            <p:cNvPr id="45" name="Right Arrow 44"/>
            <p:cNvSpPr/>
            <p:nvPr/>
          </p:nvSpPr>
          <p:spPr bwMode="auto">
            <a:xfrm>
              <a:off x="2923705" y="1525699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ight Arrow 45"/>
            <p:cNvSpPr/>
            <p:nvPr/>
          </p:nvSpPr>
          <p:spPr bwMode="auto">
            <a:xfrm>
              <a:off x="2923703" y="2518256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ight Arrow 46"/>
            <p:cNvSpPr/>
            <p:nvPr/>
          </p:nvSpPr>
          <p:spPr bwMode="auto">
            <a:xfrm>
              <a:off x="2923704" y="4969821"/>
              <a:ext cx="134266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coalescing example – block-level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95427" y="1404389"/>
            <a:ext cx="9680855" cy="4415062"/>
            <a:chOff x="895427" y="1404389"/>
            <a:chExt cx="9680855" cy="4415062"/>
          </a:xfrm>
        </p:grpSpPr>
        <p:sp>
          <p:nvSpPr>
            <p:cNvPr id="14" name="Rectangle 13"/>
            <p:cNvSpPr/>
            <p:nvPr/>
          </p:nvSpPr>
          <p:spPr>
            <a:xfrm>
              <a:off x="895427" y="1404389"/>
              <a:ext cx="96808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Replace by the </a:t>
              </a:r>
              <a:r>
                <a:rPr lang="en-US" sz="2800" dirty="0" err="1" smtClean="0"/>
                <a:t>memcpy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intrinsics</a:t>
              </a:r>
              <a:r>
                <a:rPr lang="en-US" sz="2800" dirty="0" smtClean="0"/>
                <a:t> – map to a single request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796703" y="2155235"/>
              <a:ext cx="7223598" cy="3664216"/>
              <a:chOff x="2923703" y="1520235"/>
              <a:chExt cx="7223598" cy="366421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266373" y="3039438"/>
                <a:ext cx="5880928" cy="1569660"/>
                <a:chOff x="5870388" y="1392146"/>
                <a:chExt cx="5880928" cy="156966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870388" y="1392146"/>
                  <a:ext cx="5880928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for (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=0;i&lt;</a:t>
                  </a:r>
                  <a:r>
                    <a:rPr lang="en-GB" sz="2400" dirty="0" err="1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N;i</a:t>
                  </a:r>
                  <a:r>
                    <a:rPr lang="en-GB" sz="2400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Courier New Bold"/>
                    </a:rPr>
                    <a:t>+=16)</a:t>
                  </a:r>
                  <a:endPara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 </a:t>
                  </a:r>
                  <a:r>
                    <a:rPr lang="en-GB" sz="2400" dirty="0" err="1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parallel_for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(j=</a:t>
                  </a:r>
                  <a:r>
                    <a:rPr lang="en-GB" sz="2400" dirty="0" err="1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i;j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&lt;i+16;++j)</a:t>
                  </a:r>
                </a:p>
                <a:p>
                  <a:endPara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6410627" y="2294848"/>
                  <a:ext cx="1016168" cy="50292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a + b</a:t>
                  </a:r>
                </a:p>
              </p:txBody>
            </p:sp>
          </p:grpSp>
          <p:sp>
            <p:nvSpPr>
              <p:cNvPr id="19" name="Rounded Rectangle 18"/>
              <p:cNvSpPr/>
              <p:nvPr/>
            </p:nvSpPr>
            <p:spPr bwMode="auto">
              <a:xfrm>
                <a:off x="4682903" y="1520235"/>
                <a:ext cx="1879262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memcpy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a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4682903" y="2455994"/>
                <a:ext cx="1879262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memcpy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45" name="Right Arrow 44"/>
              <p:cNvSpPr/>
              <p:nvPr/>
            </p:nvSpPr>
            <p:spPr bwMode="auto">
              <a:xfrm>
                <a:off x="2923705" y="1525699"/>
                <a:ext cx="134266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ight Arrow 45"/>
              <p:cNvSpPr/>
              <p:nvPr/>
            </p:nvSpPr>
            <p:spPr bwMode="auto">
              <a:xfrm>
                <a:off x="2923703" y="2518256"/>
                <a:ext cx="134266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923704" y="4676728"/>
                <a:ext cx="3638462" cy="507723"/>
                <a:chOff x="2923704" y="5565728"/>
                <a:chExt cx="3638462" cy="507723"/>
              </a:xfrm>
            </p:grpSpPr>
            <p:sp>
              <p:nvSpPr>
                <p:cNvPr id="42" name="Rounded Rectangle 41"/>
                <p:cNvSpPr/>
                <p:nvPr/>
              </p:nvSpPr>
              <p:spPr bwMode="auto">
                <a:xfrm>
                  <a:off x="4682904" y="5565728"/>
                  <a:ext cx="1879262" cy="502920"/>
                </a:xfrm>
                <a:prstGeom prst="roundRect">
                  <a:avLst/>
                </a:prstGeom>
                <a:solidFill>
                  <a:schemeClr val="accent3">
                    <a:lumMod val="6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</a:rPr>
                    <a:t>memcpy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ight Arrow 46"/>
                <p:cNvSpPr/>
                <p:nvPr/>
              </p:nvSpPr>
              <p:spPr bwMode="auto">
                <a:xfrm>
                  <a:off x="2923704" y="5604821"/>
                  <a:ext cx="1342665" cy="468630"/>
                </a:xfrm>
                <a:prstGeom prst="rightArrow">
                  <a:avLst/>
                </a:prstGeom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0">
                  <a:scrgbClr r="0" g="0" b="0"/>
                </a:lnRef>
                <a:fillRef idx="1001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Computing System in Top500 list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609600" y="4892040"/>
            <a:ext cx="10978195" cy="1451610"/>
          </a:xfrm>
        </p:spPr>
        <p:txBody>
          <a:bodyPr/>
          <a:lstStyle/>
          <a:p>
            <a:r>
              <a:rPr lang="en-US" dirty="0" smtClean="0"/>
              <a:t>Reason: Significant performance/energy-efficiency boost from GPU/MIC</a:t>
            </a:r>
          </a:p>
        </p:txBody>
      </p:sp>
      <p:graphicFrame>
        <p:nvGraphicFramePr>
          <p:cNvPr id="47" name="Content Placeholder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727803"/>
              </p:ext>
            </p:extLst>
          </p:nvPr>
        </p:nvGraphicFramePr>
        <p:xfrm>
          <a:off x="609600" y="1327150"/>
          <a:ext cx="10977563" cy="337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coalescing example – block-level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20</a:t>
            </a:fld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10306" y="1399792"/>
            <a:ext cx="409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Add buffer to cache data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298373" y="1033075"/>
            <a:ext cx="5880927" cy="5485771"/>
            <a:chOff x="5790373" y="1033075"/>
            <a:chExt cx="5880927" cy="5485771"/>
          </a:xfrm>
        </p:grpSpPr>
        <p:grpSp>
          <p:nvGrpSpPr>
            <p:cNvPr id="4" name="Group 3"/>
            <p:cNvGrpSpPr/>
            <p:nvPr/>
          </p:nvGrpSpPr>
          <p:grpSpPr>
            <a:xfrm>
              <a:off x="5790373" y="3420438"/>
              <a:ext cx="5880927" cy="1569660"/>
              <a:chOff x="5870388" y="1392146"/>
              <a:chExt cx="5880927" cy="15696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870388" y="1392146"/>
                <a:ext cx="5880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for (</a:t>
                </a:r>
                <a:r>
                  <a:rPr lang="en-GB" sz="2400" dirty="0" err="1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i</a:t>
                </a:r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=0;i&lt;</a:t>
                </a:r>
                <a:r>
                  <a:rPr lang="en-GB" sz="2400" dirty="0" err="1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N;i</a:t>
                </a:r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+=16)</a:t>
                </a:r>
                <a:endPara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  <a:p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  </a:t>
                </a:r>
                <a:r>
                  <a:rPr lang="en-GB" sz="2400" dirty="0" err="1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parallel_for</a:t>
                </a:r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 (j=</a:t>
                </a:r>
                <a:r>
                  <a:rPr lang="en-GB" sz="2400" dirty="0" err="1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i;j</a:t>
                </a:r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&lt;i+16;++j)</a:t>
                </a:r>
              </a:p>
              <a:p>
                <a:endPara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  <a:p>
                <a:endPara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6410627" y="2294848"/>
                <a:ext cx="1016168" cy="5029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 + b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166926" y="4912529"/>
              <a:ext cx="1879262" cy="1606317"/>
              <a:chOff x="6166926" y="4531529"/>
              <a:chExt cx="1879262" cy="1606317"/>
            </a:xfrm>
          </p:grpSpPr>
          <p:sp>
            <p:nvSpPr>
              <p:cNvPr id="42" name="Rounded Rectangle 41"/>
              <p:cNvSpPr/>
              <p:nvPr/>
            </p:nvSpPr>
            <p:spPr bwMode="auto">
              <a:xfrm>
                <a:off x="6166926" y="5634926"/>
                <a:ext cx="1879262" cy="502920"/>
              </a:xfrm>
              <a:prstGeom prst="roundRect">
                <a:avLst/>
              </a:prstGeom>
              <a:solidFill>
                <a:schemeClr val="accent3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memcpy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630516" y="4531529"/>
                <a:ext cx="414767" cy="1072583"/>
                <a:chOff x="3985426" y="2869513"/>
                <a:chExt cx="414767" cy="1072583"/>
              </a:xfrm>
            </p:grpSpPr>
            <p:sp>
              <p:nvSpPr>
                <p:cNvPr id="63" name="Rectangle 62"/>
                <p:cNvSpPr/>
                <p:nvPr/>
              </p:nvSpPr>
              <p:spPr bwMode="auto">
                <a:xfrm>
                  <a:off x="3985426" y="3305478"/>
                  <a:ext cx="414767" cy="347495"/>
                </a:xfrm>
                <a:prstGeom prst="rect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 bwMode="auto">
                <a:xfrm flipV="1">
                  <a:off x="3985426" y="3060378"/>
                  <a:ext cx="0" cy="236668"/>
                </a:xfrm>
                <a:prstGeom prst="line">
                  <a:avLst/>
                </a:prstGeom>
                <a:solidFill>
                  <a:schemeClr val="tx2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 flipV="1">
                  <a:off x="4400193" y="3060378"/>
                  <a:ext cx="0" cy="236668"/>
                </a:xfrm>
                <a:prstGeom prst="line">
                  <a:avLst/>
                </a:prstGeom>
                <a:solidFill>
                  <a:schemeClr val="tx2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6" name="Down Arrow 65"/>
                <p:cNvSpPr/>
                <p:nvPr/>
              </p:nvSpPr>
              <p:spPr bwMode="auto">
                <a:xfrm>
                  <a:off x="4050067" y="2869513"/>
                  <a:ext cx="268942" cy="201214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Down Arrow 66"/>
                <p:cNvSpPr/>
                <p:nvPr/>
              </p:nvSpPr>
              <p:spPr bwMode="auto">
                <a:xfrm>
                  <a:off x="4050067" y="3740882"/>
                  <a:ext cx="268942" cy="201214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3" name="Group 82"/>
            <p:cNvGrpSpPr/>
            <p:nvPr/>
          </p:nvGrpSpPr>
          <p:grpSpPr>
            <a:xfrm>
              <a:off x="6317836" y="1033075"/>
              <a:ext cx="1879262" cy="2383147"/>
              <a:chOff x="6414860" y="1554777"/>
              <a:chExt cx="1879262" cy="2383147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6414860" y="1554777"/>
                <a:ext cx="1879262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memcpy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a</a:t>
                </a: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6414860" y="2209108"/>
                <a:ext cx="414768" cy="1728816"/>
                <a:chOff x="4678672" y="1942963"/>
                <a:chExt cx="414768" cy="1728816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4678672" y="1942963"/>
                  <a:ext cx="414768" cy="1440172"/>
                  <a:chOff x="1312432" y="1710812"/>
                  <a:chExt cx="414768" cy="1440172"/>
                </a:xfrm>
              </p:grpSpPr>
              <p:sp>
                <p:nvSpPr>
                  <p:cNvPr id="6" name="Rectangle 5"/>
                  <p:cNvSpPr/>
                  <p:nvPr/>
                </p:nvSpPr>
                <p:spPr bwMode="auto">
                  <a:xfrm>
                    <a:off x="1312433" y="2108499"/>
                    <a:ext cx="414767" cy="347495"/>
                  </a:xfrm>
                  <a:prstGeom prst="rect">
                    <a:avLst/>
                  </a:prstGeom>
                  <a:ln w="38100"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 bwMode="auto">
                  <a:xfrm>
                    <a:off x="1312433" y="2455994"/>
                    <a:ext cx="414767" cy="347495"/>
                  </a:xfrm>
                  <a:prstGeom prst="rect">
                    <a:avLst/>
                  </a:prstGeom>
                  <a:ln w="38100"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 bwMode="auto">
                  <a:xfrm>
                    <a:off x="1312432" y="2803489"/>
                    <a:ext cx="414767" cy="347495"/>
                  </a:xfrm>
                  <a:prstGeom prst="rect">
                    <a:avLst/>
                  </a:prstGeom>
                  <a:ln w="38100"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312432" y="1871831"/>
                    <a:ext cx="414767" cy="236668"/>
                    <a:chOff x="1312432" y="1730524"/>
                    <a:chExt cx="414767" cy="377975"/>
                  </a:xfrm>
                </p:grpSpPr>
                <p:cxnSp>
                  <p:nvCxnSpPr>
                    <p:cNvPr id="12" name="Straight Connector 11"/>
                    <p:cNvCxnSpPr/>
                    <p:nvPr/>
                  </p:nvCxnSpPr>
                  <p:spPr bwMode="auto">
                    <a:xfrm flipV="1">
                      <a:off x="1312432" y="1730524"/>
                      <a:ext cx="0" cy="377975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5" name="Straight Connector 24"/>
                    <p:cNvCxnSpPr/>
                    <p:nvPr/>
                  </p:nvCxnSpPr>
                  <p:spPr bwMode="auto">
                    <a:xfrm flipV="1">
                      <a:off x="1727199" y="1730524"/>
                      <a:ext cx="0" cy="377975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6" name="Down Arrow 15"/>
                  <p:cNvSpPr/>
                  <p:nvPr/>
                </p:nvSpPr>
                <p:spPr bwMode="auto">
                  <a:xfrm>
                    <a:off x="1384549" y="1710812"/>
                    <a:ext cx="268942" cy="201214"/>
                  </a:xfrm>
                  <a:prstGeom prst="downArrow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2" name="Down Arrow 51"/>
                <p:cNvSpPr/>
                <p:nvPr/>
              </p:nvSpPr>
              <p:spPr bwMode="auto">
                <a:xfrm>
                  <a:off x="4750789" y="3470565"/>
                  <a:ext cx="268942" cy="201214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2" name="Group 81"/>
            <p:cNvGrpSpPr/>
            <p:nvPr/>
          </p:nvGrpSpPr>
          <p:grpSpPr>
            <a:xfrm>
              <a:off x="7016044" y="1733264"/>
              <a:ext cx="1879262" cy="1680052"/>
              <a:chOff x="6901744" y="2233695"/>
              <a:chExt cx="1879262" cy="1680052"/>
            </a:xfrm>
          </p:grpSpPr>
          <p:sp>
            <p:nvSpPr>
              <p:cNvPr id="34" name="Rounded Rectangle 33"/>
              <p:cNvSpPr/>
              <p:nvPr/>
            </p:nvSpPr>
            <p:spPr bwMode="auto">
              <a:xfrm>
                <a:off x="6901744" y="2233695"/>
                <a:ext cx="1879262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memcpy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912284" y="2841164"/>
                <a:ext cx="414767" cy="1072583"/>
                <a:chOff x="5166526" y="2599675"/>
                <a:chExt cx="414767" cy="1072583"/>
              </a:xfrm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5166526" y="3035640"/>
                  <a:ext cx="414767" cy="347495"/>
                </a:xfrm>
                <a:prstGeom prst="rect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5166526" y="2790540"/>
                  <a:ext cx="414767" cy="236668"/>
                  <a:chOff x="1312432" y="1730524"/>
                  <a:chExt cx="414767" cy="377975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 bwMode="auto">
                  <a:xfrm flipV="1">
                    <a:off x="1312432" y="1730524"/>
                    <a:ext cx="0" cy="377975"/>
                  </a:xfrm>
                  <a:prstGeom prst="line">
                    <a:avLst/>
                  </a:prstGeom>
                  <a:solidFill>
                    <a:schemeClr val="tx2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V="1">
                    <a:off x="1727199" y="1730524"/>
                    <a:ext cx="0" cy="377975"/>
                  </a:xfrm>
                  <a:prstGeom prst="line">
                    <a:avLst/>
                  </a:prstGeom>
                  <a:solidFill>
                    <a:schemeClr val="tx2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Down Arrow 59"/>
                <p:cNvSpPr/>
                <p:nvPr/>
              </p:nvSpPr>
              <p:spPr bwMode="auto">
                <a:xfrm>
                  <a:off x="5231167" y="2599675"/>
                  <a:ext cx="268942" cy="201214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Down Arrow 54"/>
                <p:cNvSpPr/>
                <p:nvPr/>
              </p:nvSpPr>
              <p:spPr bwMode="auto">
                <a:xfrm>
                  <a:off x="5231167" y="3471044"/>
                  <a:ext cx="268942" cy="201214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74" name="Rectangle 73"/>
          <p:cNvSpPr/>
          <p:nvPr/>
        </p:nvSpPr>
        <p:spPr>
          <a:xfrm>
            <a:off x="600823" y="2078083"/>
            <a:ext cx="5939446" cy="3960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Blip>
                <a:blip r:embed="rId3"/>
              </a:buBlip>
            </a:pPr>
            <a:r>
              <a:rPr lang="en-US" sz="2000" b="1" dirty="0" smtClean="0">
                <a:solidFill>
                  <a:schemeClr val="accent4"/>
                </a:solidFill>
              </a:rPr>
              <a:t>Using on-chip memories</a:t>
            </a:r>
          </a:p>
          <a:p>
            <a:pPr marL="22860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Blip>
                <a:blip r:embed="rId3"/>
              </a:buBlip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pPr marL="22860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Blip>
                <a:blip r:embed="rId3"/>
              </a:buBlip>
            </a:pPr>
            <a:r>
              <a:rPr lang="en-US" sz="2000" b="1" dirty="0" smtClean="0">
                <a:solidFill>
                  <a:schemeClr val="accent4"/>
                </a:solidFill>
              </a:rPr>
              <a:t>The buffers can be further specialized to pipe</a:t>
            </a:r>
            <a:endParaRPr lang="en-US" sz="2000" b="1" kern="0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Tx/>
              <a:buChar char="-"/>
            </a:pPr>
            <a:r>
              <a:rPr lang="en-US" sz="2000" b="1" kern="0" dirty="0" smtClean="0">
                <a:solidFill>
                  <a:srgbClr val="000000"/>
                </a:solidFill>
              </a:rPr>
              <a:t>Only support First-In-First-Out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Tx/>
              <a:buChar char="-"/>
            </a:pPr>
            <a:r>
              <a:rPr lang="en-US" sz="2000" b="1" kern="0" dirty="0">
                <a:solidFill>
                  <a:srgbClr val="000000"/>
                </a:solidFill>
              </a:rPr>
              <a:t>More </a:t>
            </a:r>
            <a:r>
              <a:rPr lang="en-US" sz="2000" b="1" kern="0" dirty="0" smtClean="0">
                <a:solidFill>
                  <a:srgbClr val="000000"/>
                </a:solidFill>
              </a:rPr>
              <a:t>efficient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Tx/>
              <a:buChar char="-"/>
            </a:pPr>
            <a:r>
              <a:rPr lang="en-US" sz="2000" b="1" kern="0" dirty="0" smtClean="0">
                <a:solidFill>
                  <a:srgbClr val="000000"/>
                </a:solidFill>
              </a:rPr>
              <a:t>May requires less memories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Tx/>
              <a:buChar char="-"/>
            </a:pPr>
            <a:r>
              <a:rPr lang="en-US" sz="2000" b="1" kern="0" dirty="0" smtClean="0">
                <a:solidFill>
                  <a:srgbClr val="000000"/>
                </a:solidFill>
              </a:rPr>
              <a:t>Enable fine-grain pipeline parallelism</a:t>
            </a:r>
            <a:endParaRPr lang="en-US" sz="2000" b="1" kern="0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Tx/>
              <a:buChar char="-"/>
            </a:pPr>
            <a:r>
              <a:rPr lang="en-US" sz="2000" b="1" kern="0" dirty="0" smtClean="0">
                <a:solidFill>
                  <a:srgbClr val="000000"/>
                </a:solidFill>
              </a:rPr>
              <a:t>Not always possible</a:t>
            </a:r>
          </a:p>
          <a:p>
            <a:pPr marL="22860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Blip>
                <a:blip r:embed="rId3"/>
              </a:buBlip>
            </a:pPr>
            <a:endParaRPr lang="en-US" sz="2000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109" y="1073151"/>
            <a:ext cx="8661167" cy="4268337"/>
          </a:xfrm>
        </p:spPr>
        <p:txBody>
          <a:bodyPr/>
          <a:lstStyle/>
          <a:p>
            <a:r>
              <a:rPr lang="en-US" dirty="0" smtClean="0"/>
              <a:t>Overlap the memory transfer and computation by task-level pipeline</a:t>
            </a:r>
          </a:p>
          <a:p>
            <a:pPr lvl="1"/>
            <a:r>
              <a:rPr lang="en-US" dirty="0" smtClean="0"/>
              <a:t>Can start processing when the first b is available with pipe</a:t>
            </a:r>
          </a:p>
          <a:p>
            <a:pPr lvl="1"/>
            <a:r>
              <a:rPr lang="en-US" dirty="0" smtClean="0"/>
              <a:t>More details available in the documentation of dataflow pragma of </a:t>
            </a:r>
            <a:r>
              <a:rPr lang="en-US" dirty="0" err="1" smtClean="0"/>
              <a:t>Vivado</a:t>
            </a:r>
            <a:r>
              <a:rPr lang="en-US" dirty="0" smtClean="0"/>
              <a:t> HLS</a:t>
            </a:r>
          </a:p>
          <a:p>
            <a:r>
              <a:rPr lang="en-US" dirty="0" smtClean="0"/>
              <a:t>Computation should only access on-chip memories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memory-compute-memory pipeline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62186" y="4526181"/>
            <a:ext cx="7588625" cy="2308324"/>
            <a:chOff x="5870387" y="1392146"/>
            <a:chExt cx="7588625" cy="2308324"/>
          </a:xfrm>
        </p:grpSpPr>
        <p:sp>
          <p:nvSpPr>
            <p:cNvPr id="13" name="Rectangle 12"/>
            <p:cNvSpPr/>
            <p:nvPr/>
          </p:nvSpPr>
          <p:spPr>
            <a:xfrm>
              <a:off x="5870387" y="1392146"/>
              <a:ext cx="758862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for (</a:t>
              </a:r>
              <a:r>
                <a:rPr lang="en-GB" sz="2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i</a:t>
              </a:r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=0;i&lt;</a:t>
              </a:r>
              <a:r>
                <a:rPr lang="en-GB" sz="2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N;i</a:t>
              </a:r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+=16) {</a:t>
              </a:r>
              <a:endParaRPr lang="en-GB" sz="2400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  <a:r>
                <a:rPr lang="en-GB" sz="2400" dirty="0" err="1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parallel_for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(j=</a:t>
              </a:r>
              <a:r>
                <a:rPr lang="en-GB" sz="2400" dirty="0" err="1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i;j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&lt;i+16;++j) {</a:t>
              </a:r>
            </a:p>
            <a:p>
              <a:endParaRPr lang="en-GB" sz="2400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endParaRPr lang="en-GB" sz="2400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}</a:t>
              </a:r>
              <a:endPara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  <a:p>
              <a:r>
                <a: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rPr>
                <a:t>}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664627" y="2294848"/>
              <a:ext cx="1016168" cy="50292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 + b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2130" y="1057122"/>
            <a:ext cx="6482328" cy="4178638"/>
            <a:chOff x="452130" y="1057122"/>
            <a:chExt cx="6482328" cy="4178638"/>
          </a:xfrm>
        </p:grpSpPr>
        <p:grpSp>
          <p:nvGrpSpPr>
            <p:cNvPr id="4" name="Group 3"/>
            <p:cNvGrpSpPr/>
            <p:nvPr/>
          </p:nvGrpSpPr>
          <p:grpSpPr>
            <a:xfrm>
              <a:off x="452130" y="1057122"/>
              <a:ext cx="745845" cy="4178638"/>
              <a:chOff x="1933332" y="1289712"/>
              <a:chExt cx="745845" cy="417863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33332" y="1289712"/>
                <a:ext cx="7458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Time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 bwMode="auto">
              <a:xfrm flipH="1">
                <a:off x="2306254" y="1793195"/>
                <a:ext cx="20257" cy="3675155"/>
              </a:xfrm>
              <a:prstGeom prst="straightConnector1">
                <a:avLst/>
              </a:prstGeom>
              <a:solidFill>
                <a:schemeClr val="tx2"/>
              </a:solidFill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Rounded Rectangle 9"/>
            <p:cNvSpPr/>
            <p:nvPr/>
          </p:nvSpPr>
          <p:spPr bwMode="auto">
            <a:xfrm>
              <a:off x="1203222" y="1521814"/>
              <a:ext cx="1879262" cy="9268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</a:rPr>
                <a:t>memcpy</a:t>
              </a:r>
              <a:r>
                <a:rPr lang="en-US" sz="2400" dirty="0" smtClean="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203222" y="2464726"/>
              <a:ext cx="1879262" cy="8866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memcpy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055196" y="2908051"/>
              <a:ext cx="1879262" cy="904121"/>
            </a:xfrm>
            <a:prstGeom prst="round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memcpy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129209" y="2702782"/>
              <a:ext cx="1879262" cy="9041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Compute</a:t>
              </a:r>
            </a:p>
          </p:txBody>
        </p:sp>
      </p:grpSp>
      <p:sp>
        <p:nvSpPr>
          <p:cNvPr id="17" name="Right Brace 16"/>
          <p:cNvSpPr/>
          <p:nvPr/>
        </p:nvSpPr>
        <p:spPr bwMode="auto">
          <a:xfrm rot="16200000">
            <a:off x="3728932" y="1464345"/>
            <a:ext cx="650715" cy="5472956"/>
          </a:xfrm>
          <a:prstGeom prst="rightBrace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coalescing opportunity may not be directly available</a:t>
            </a:r>
          </a:p>
          <a:p>
            <a:endParaRPr lang="en-US" dirty="0" smtClean="0"/>
          </a:p>
          <a:p>
            <a:r>
              <a:rPr lang="en-US" dirty="0" smtClean="0"/>
              <a:t>Loop transformations are required to expose the static coalescing opportunities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 static coalescing with loop transformations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16102" y="2597151"/>
            <a:ext cx="9275898" cy="2778317"/>
            <a:chOff x="2916102" y="2597151"/>
            <a:chExt cx="9275898" cy="2778317"/>
          </a:xfrm>
        </p:grpSpPr>
        <p:sp>
          <p:nvSpPr>
            <p:cNvPr id="19" name="Rectangle 18"/>
            <p:cNvSpPr/>
            <p:nvPr/>
          </p:nvSpPr>
          <p:spPr>
            <a:xfrm>
              <a:off x="6087035" y="2692067"/>
              <a:ext cx="610496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b="1" dirty="0" smtClean="0">
                  <a:solidFill>
                    <a:srgbClr val="000000"/>
                  </a:solidFill>
                  <a:latin typeface="Courier New Bold"/>
                </a:rPr>
                <a:t>for </a:t>
              </a:r>
              <a:r>
                <a:rPr lang="en-GB" sz="2400" b="1" dirty="0">
                  <a:solidFill>
                    <a:srgbClr val="000000"/>
                  </a:solidFill>
                  <a:latin typeface="Courier New Bold"/>
                </a:rPr>
                <a:t>(</a:t>
              </a:r>
              <a:r>
                <a:rPr lang="en-GB" sz="2400" b="1" dirty="0" err="1">
                  <a:solidFill>
                    <a:srgbClr val="000000"/>
                  </a:solidFill>
                  <a:latin typeface="Courier New Bold"/>
                </a:rPr>
                <a:t>int</a:t>
              </a:r>
              <a:r>
                <a:rPr lang="en-GB" sz="2400" b="1" dirty="0">
                  <a:solidFill>
                    <a:srgbClr val="000000"/>
                  </a:solidFill>
                  <a:latin typeface="Courier New Bold"/>
                </a:rPr>
                <a:t> </a:t>
              </a:r>
              <a:r>
                <a:rPr lang="en-GB" sz="2400" b="1" dirty="0" err="1">
                  <a:solidFill>
                    <a:srgbClr val="000000"/>
                  </a:solidFill>
                  <a:latin typeface="Courier New Bold"/>
                </a:rPr>
                <a:t>i</a:t>
              </a:r>
              <a:r>
                <a:rPr lang="en-GB" sz="2400" b="1" dirty="0">
                  <a:solidFill>
                    <a:srgbClr val="000000"/>
                  </a:solidFill>
                  <a:latin typeface="Courier New Bold"/>
                </a:rPr>
                <a:t> = 0; </a:t>
              </a:r>
              <a:r>
                <a:rPr lang="en-GB" sz="2400" b="1" dirty="0" err="1">
                  <a:solidFill>
                    <a:srgbClr val="000000"/>
                  </a:solidFill>
                  <a:latin typeface="Courier New Bold"/>
                </a:rPr>
                <a:t>i</a:t>
              </a:r>
              <a:r>
                <a:rPr lang="en-GB" sz="2400" b="1" dirty="0">
                  <a:solidFill>
                    <a:srgbClr val="000000"/>
                  </a:solidFill>
                  <a:latin typeface="Courier New Bold"/>
                </a:rPr>
                <a:t> &lt; N; ++</a:t>
              </a:r>
              <a:r>
                <a:rPr lang="en-GB" sz="2400" b="1" dirty="0" err="1">
                  <a:solidFill>
                    <a:srgbClr val="000000"/>
                  </a:solidFill>
                  <a:latin typeface="Courier New Bold"/>
                </a:rPr>
                <a:t>i</a:t>
              </a:r>
              <a:r>
                <a:rPr lang="en-GB" sz="2400" b="1" dirty="0">
                  <a:solidFill>
                    <a:srgbClr val="000000"/>
                  </a:solidFill>
                  <a:latin typeface="Courier New Bold"/>
                </a:rPr>
                <a:t>) {</a:t>
              </a:r>
            </a:p>
            <a:p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</a:t>
              </a:r>
              <a:r>
                <a:rPr lang="en-GB" sz="2400" dirty="0" err="1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parallel_for</a:t>
              </a:r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</a:t>
              </a:r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(all </a:t>
              </a:r>
              <a:r>
                <a:rPr lang="en-GB" sz="2400" dirty="0" err="1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workitems</a:t>
              </a:r>
              <a:r>
                <a: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) {</a:t>
              </a:r>
            </a:p>
            <a:p>
              <a:r>
                <a:rPr lang="en-GB" sz="2400" b="1" dirty="0" smtClean="0">
                  <a:solidFill>
                    <a:srgbClr val="000000"/>
                  </a:solidFill>
                  <a:latin typeface="Courier New Bold"/>
                </a:rPr>
                <a:t>    … = </a:t>
              </a:r>
              <a:r>
                <a:rPr lang="en-GB" sz="2400" b="1" dirty="0">
                  <a:solidFill>
                    <a:srgbClr val="000000"/>
                  </a:solidFill>
                  <a:latin typeface="Courier New Bold"/>
                </a:rPr>
                <a:t>a[</a:t>
              </a:r>
              <a:r>
                <a:rPr lang="en-GB" sz="2400" b="1" dirty="0" err="1">
                  <a:solidFill>
                    <a:srgbClr val="000000"/>
                  </a:solidFill>
                  <a:latin typeface="Courier New Bold"/>
                </a:rPr>
                <a:t>i</a:t>
              </a:r>
              <a:r>
                <a:rPr lang="en-GB" sz="2400" b="1" dirty="0">
                  <a:solidFill>
                    <a:srgbClr val="000000"/>
                  </a:solidFill>
                  <a:latin typeface="Courier New Bold"/>
                </a:rPr>
                <a:t> * N + id];</a:t>
              </a:r>
            </a:p>
            <a:p>
              <a:r>
                <a: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rPr>
                <a:t>  }</a:t>
              </a:r>
            </a:p>
            <a:p>
              <a:r>
                <a:rPr lang="en-GB" sz="2400" b="1" dirty="0" smtClean="0">
                  <a:solidFill>
                    <a:srgbClr val="000000"/>
                  </a:solidFill>
                  <a:latin typeface="Courier New Bold"/>
                </a:rPr>
                <a:t>}</a:t>
              </a:r>
              <a:endPara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16102" y="2597151"/>
              <a:ext cx="3179898" cy="995083"/>
              <a:chOff x="2916102" y="2470151"/>
              <a:chExt cx="3179898" cy="99508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916102" y="2736859"/>
                <a:ext cx="2566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Loop interchange</a:t>
                </a:r>
                <a:endParaRPr lang="en-US" sz="2400" dirty="0"/>
              </a:p>
            </p:txBody>
          </p:sp>
          <p:sp>
            <p:nvSpPr>
              <p:cNvPr id="4" name="Up-Down Arrow 3"/>
              <p:cNvSpPr/>
              <p:nvPr/>
            </p:nvSpPr>
            <p:spPr bwMode="auto">
              <a:xfrm>
                <a:off x="5526741" y="2470151"/>
                <a:ext cx="569259" cy="995083"/>
              </a:xfrm>
              <a:prstGeom prst="up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63220" y="3959727"/>
              <a:ext cx="4259499" cy="1415741"/>
              <a:chOff x="6563220" y="3959727"/>
              <a:chExt cx="4259499" cy="14157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63220" y="4913803"/>
                <a:ext cx="42594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Consecutive memory address</a:t>
                </a:r>
                <a:endParaRPr lang="en-US" sz="2400" dirty="0"/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16200000">
                <a:off x="8265810" y="4152572"/>
                <a:ext cx="854320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22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57518" y="2235638"/>
            <a:ext cx="11434482" cy="3359850"/>
            <a:chOff x="757518" y="2235638"/>
            <a:chExt cx="11434482" cy="3359850"/>
          </a:xfrm>
        </p:grpSpPr>
        <p:grpSp>
          <p:nvGrpSpPr>
            <p:cNvPr id="20" name="Group 19"/>
            <p:cNvGrpSpPr/>
            <p:nvPr/>
          </p:nvGrpSpPr>
          <p:grpSpPr>
            <a:xfrm>
              <a:off x="757518" y="2235638"/>
              <a:ext cx="11434482" cy="3359850"/>
              <a:chOff x="757518" y="2235638"/>
              <a:chExt cx="11434482" cy="3359850"/>
            </a:xfrm>
          </p:grpSpPr>
          <p:sp>
            <p:nvSpPr>
              <p:cNvPr id="27" name="Content Placeholder 4"/>
              <p:cNvSpPr txBox="1">
                <a:spLocks/>
              </p:cNvSpPr>
              <p:nvPr/>
            </p:nvSpPr>
            <p:spPr>
              <a:xfrm>
                <a:off x="757518" y="2235638"/>
                <a:ext cx="4571999" cy="3359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 smtClean="0">
                    <a:solidFill>
                      <a:srgbClr val="3F3F3F"/>
                    </a:solidFill>
                    <a:latin typeface="Courier New Bold"/>
                  </a:rPr>
                  <a:t>__kernel </a:t>
                </a:r>
                <a:r>
                  <a:rPr lang="en-GB" sz="1800" b="1" dirty="0" smtClean="0">
                    <a:solidFill>
                      <a:srgbClr val="6D7076">
                        <a:lumMod val="75000"/>
                      </a:srgbClr>
                    </a:solidFill>
                    <a:latin typeface="Courier New Bold"/>
                  </a:rPr>
                  <a:t>void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2000" b="1" dirty="0" smtClean="0">
                    <a:solidFill>
                      <a:schemeClr val="tx2"/>
                    </a:solidFill>
                    <a:latin typeface="Courier New Bold"/>
                  </a:rPr>
                  <a:t>foo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(</a:t>
                </a:r>
                <a:r>
                  <a:rPr lang="en-GB" sz="1800" b="1" dirty="0" smtClean="0">
                    <a:solidFill>
                      <a:srgbClr val="3F3F3F"/>
                    </a:solidFill>
                    <a:latin typeface="Courier New Bold"/>
                  </a:rPr>
                  <a:t>__global </a:t>
                </a:r>
                <a:r>
                  <a:rPr lang="en-GB" sz="1800" b="1" dirty="0" err="1" smtClean="0">
                    <a:solidFill>
                      <a:srgbClr val="6D7076">
                        <a:lumMod val="75000"/>
                      </a:srgbClr>
                    </a:solidFill>
                    <a:latin typeface="Courier New Bold"/>
                  </a:rPr>
                  <a:t>const</a:t>
                </a:r>
                <a:r>
                  <a:rPr lang="en-GB" sz="1800" b="1" dirty="0" smtClean="0">
                    <a:solidFill>
                      <a:srgbClr val="6D7076">
                        <a:lumMod val="75000"/>
                      </a:srgbClr>
                    </a:solidFill>
                    <a:latin typeface="Courier New Bold"/>
                  </a:rPr>
                  <a:t> float</a:t>
                </a:r>
                <a:r>
                  <a:rPr lang="en-GB" sz="1800" b="1" dirty="0" smtClean="0">
                    <a:solidFill>
                      <a:srgbClr val="B20838"/>
                    </a:solidFill>
                    <a:latin typeface="Courier New Bold"/>
                  </a:rPr>
                  <a:t> 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*a,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>
                    <a:solidFill>
                      <a:srgbClr val="3F3F3F"/>
                    </a:solidFill>
                    <a:latin typeface="Courier New Bold"/>
                  </a:rPr>
                  <a:t> </a:t>
                </a:r>
                <a:r>
                  <a:rPr lang="en-GB" sz="1800" b="1" dirty="0" smtClean="0">
                    <a:solidFill>
                      <a:srgbClr val="3F3F3F"/>
                    </a:solidFill>
                    <a:latin typeface="Courier New Bold"/>
                  </a:rPr>
                  <a:t>   __global </a:t>
                </a:r>
                <a:r>
                  <a:rPr lang="en-GB" sz="1800" b="1" dirty="0" err="1" smtClean="0">
                    <a:solidFill>
                      <a:srgbClr val="6D7076">
                        <a:lumMod val="75000"/>
                      </a:srgbClr>
                    </a:solidFill>
                    <a:latin typeface="Courier New Bold"/>
                  </a:rPr>
                  <a:t>const</a:t>
                </a:r>
                <a:r>
                  <a:rPr lang="en-GB" sz="1800" b="1" dirty="0" smtClean="0">
                    <a:solidFill>
                      <a:srgbClr val="6D7076">
                        <a:lumMod val="75000"/>
                      </a:srgbClr>
                    </a:solidFill>
                    <a:latin typeface="Courier New Bold"/>
                  </a:rPr>
                  <a:t> float 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*b,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   </a:t>
                </a:r>
                <a:r>
                  <a:rPr lang="en-GB" sz="1800" b="1" dirty="0" smtClean="0">
                    <a:solidFill>
                      <a:srgbClr val="3F3F3F"/>
                    </a:solidFill>
                    <a:latin typeface="Courier New Bold"/>
                  </a:rPr>
                  <a:t>__global       </a:t>
                </a:r>
                <a:r>
                  <a:rPr lang="en-GB" sz="1800" b="1" dirty="0" smtClean="0">
                    <a:solidFill>
                      <a:srgbClr val="6D7076">
                        <a:lumMod val="75000"/>
                      </a:srgbClr>
                    </a:solidFill>
                    <a:latin typeface="Courier New Bold"/>
                  </a:rPr>
                  <a:t>float 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*c)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{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 </a:t>
                </a:r>
                <a:r>
                  <a:rPr lang="en-GB" sz="1800" b="1" dirty="0" err="1" smtClean="0">
                    <a:solidFill>
                      <a:srgbClr val="6D7076">
                        <a:lumMod val="75000"/>
                      </a:srgbClr>
                    </a:solidFill>
                    <a:latin typeface="Courier New Bold"/>
                  </a:rPr>
                  <a:t>int</a:t>
                </a:r>
                <a:r>
                  <a:rPr lang="en-GB" sz="1800" b="1" dirty="0" smtClean="0">
                    <a:solidFill>
                      <a:srgbClr val="6D7076">
                        <a:lumMod val="75000"/>
                      </a:srgbClr>
                    </a:solidFill>
                    <a:latin typeface="Courier New Bold"/>
                  </a:rPr>
                  <a:t> 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id = </a:t>
                </a:r>
                <a:r>
                  <a:rPr lang="en-GB" sz="2000" b="1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get_global_id</a:t>
                </a:r>
                <a:r>
                  <a:rPr lang="en-GB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(0)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>
                    <a:solidFill>
                      <a:srgbClr val="000000"/>
                    </a:solidFill>
                    <a:latin typeface="Courier New Bold"/>
                  </a:rPr>
                  <a:t> 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for (</a:t>
                </a:r>
                <a:r>
                  <a:rPr lang="en-GB" sz="1800" b="1" dirty="0" err="1" smtClean="0">
                    <a:solidFill>
                      <a:srgbClr val="000000"/>
                    </a:solidFill>
                    <a:latin typeface="Courier New Bold"/>
                  </a:rPr>
                  <a:t>int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</a:t>
                </a:r>
                <a:r>
                  <a:rPr lang="en-GB" sz="1800" b="1" dirty="0" err="1" smtClean="0">
                    <a:solidFill>
                      <a:srgbClr val="000000"/>
                    </a:solidFill>
                    <a:latin typeface="Courier New Bold"/>
                  </a:rPr>
                  <a:t>i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= 0; </a:t>
                </a:r>
                <a:r>
                  <a:rPr lang="en-GB" sz="1800" b="1" dirty="0" err="1" smtClean="0">
                    <a:solidFill>
                      <a:srgbClr val="000000"/>
                    </a:solidFill>
                    <a:latin typeface="Courier New Bold"/>
                  </a:rPr>
                  <a:t>i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&lt; N; ++</a:t>
                </a:r>
                <a:r>
                  <a:rPr lang="en-GB" sz="1800" b="1" dirty="0" err="1" smtClean="0">
                    <a:solidFill>
                      <a:srgbClr val="000000"/>
                    </a:solidFill>
                    <a:latin typeface="Courier New Bold"/>
                  </a:rPr>
                  <a:t>i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) {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>
                    <a:solidFill>
                      <a:srgbClr val="000000"/>
                    </a:solidFill>
                    <a:latin typeface="Courier New Bold"/>
                  </a:rPr>
                  <a:t> 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  … = a[</a:t>
                </a:r>
                <a:r>
                  <a:rPr lang="en-GB" sz="1800" b="1" dirty="0" err="1" smtClean="0">
                    <a:solidFill>
                      <a:srgbClr val="000000"/>
                    </a:solidFill>
                    <a:latin typeface="Courier New Bold"/>
                  </a:rPr>
                  <a:t>i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* N + id];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>
                    <a:solidFill>
                      <a:srgbClr val="000000"/>
                    </a:solidFill>
                    <a:latin typeface="Courier New Bold"/>
                  </a:rPr>
                  <a:t> </a:t>
                </a: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 }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GB" sz="1800" b="1" dirty="0" smtClean="0">
                    <a:solidFill>
                      <a:srgbClr val="000000"/>
                    </a:solidFill>
                    <a:latin typeface="Courier New Bold"/>
                  </a:rPr>
                  <a:t>}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087035" y="2692067"/>
                <a:ext cx="610496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 err="1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parallel_for</a:t>
                </a:r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 (all </a:t>
                </a:r>
                <a:r>
                  <a:rPr lang="en-GB" sz="2400" dirty="0" err="1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workitems</a:t>
                </a:r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) {</a:t>
                </a:r>
                <a:endPara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  <a:p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 for (</a:t>
                </a:r>
                <a:r>
                  <a:rPr lang="en-GB" sz="2400" b="1" dirty="0" err="1">
                    <a:solidFill>
                      <a:srgbClr val="000000"/>
                    </a:solidFill>
                    <a:latin typeface="Courier New Bold"/>
                  </a:rPr>
                  <a:t>int</a:t>
                </a:r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 </a:t>
                </a:r>
                <a:r>
                  <a:rPr lang="en-GB" sz="2400" b="1" dirty="0" err="1">
                    <a:solidFill>
                      <a:srgbClr val="000000"/>
                    </a:solidFill>
                    <a:latin typeface="Courier New Bold"/>
                  </a:rPr>
                  <a:t>i</a:t>
                </a:r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 = 0; </a:t>
                </a:r>
                <a:r>
                  <a:rPr lang="en-GB" sz="2400" b="1" dirty="0" err="1">
                    <a:solidFill>
                      <a:srgbClr val="000000"/>
                    </a:solidFill>
                    <a:latin typeface="Courier New Bold"/>
                  </a:rPr>
                  <a:t>i</a:t>
                </a:r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 &lt; N; ++</a:t>
                </a:r>
                <a:r>
                  <a:rPr lang="en-GB" sz="2400" b="1" dirty="0" err="1">
                    <a:solidFill>
                      <a:srgbClr val="000000"/>
                    </a:solidFill>
                    <a:latin typeface="Courier New Bold"/>
                  </a:rPr>
                  <a:t>i</a:t>
                </a:r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) {</a:t>
                </a:r>
              </a:p>
              <a:p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    </a:t>
                </a:r>
                <a:r>
                  <a:rPr lang="en-GB" sz="2400" b="1" dirty="0" smtClean="0">
                    <a:solidFill>
                      <a:srgbClr val="000000"/>
                    </a:solidFill>
                    <a:latin typeface="Courier New Bold"/>
                  </a:rPr>
                  <a:t>… = </a:t>
                </a:r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a[</a:t>
                </a:r>
                <a:r>
                  <a:rPr lang="en-GB" sz="2400" b="1" dirty="0" err="1">
                    <a:solidFill>
                      <a:srgbClr val="000000"/>
                    </a:solidFill>
                    <a:latin typeface="Courier New Bold"/>
                  </a:rPr>
                  <a:t>i</a:t>
                </a:r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 * N + id];</a:t>
                </a:r>
              </a:p>
              <a:p>
                <a:r>
                  <a:rPr lang="en-GB" sz="2400" b="1" dirty="0">
                    <a:solidFill>
                      <a:srgbClr val="000000"/>
                    </a:solidFill>
                    <a:latin typeface="Courier New Bold"/>
                  </a:rPr>
                  <a:t> </a:t>
                </a:r>
                <a:r>
                  <a:rPr lang="en-GB" sz="2400" b="1" dirty="0" smtClean="0">
                    <a:solidFill>
                      <a:srgbClr val="000000"/>
                    </a:solidFill>
                    <a:latin typeface="Courier New Bold"/>
                  </a:rPr>
                  <a:t>}</a:t>
                </a:r>
                <a:endPara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  <a:p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}</a:t>
                </a:r>
                <a:endPara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349886" y="3959727"/>
              <a:ext cx="4673074" cy="1384379"/>
              <a:chOff x="6349886" y="3959727"/>
              <a:chExt cx="4673074" cy="138437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349886" y="4882441"/>
                <a:ext cx="46730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Column major </a:t>
                </a:r>
                <a:r>
                  <a:rPr lang="en-US" sz="2400" dirty="0" smtClean="0"/>
                  <a:t>order in inner loop</a:t>
                </a:r>
                <a:endParaRPr lang="en-US" sz="2400" dirty="0"/>
              </a:p>
            </p:txBody>
          </p:sp>
          <p:sp>
            <p:nvSpPr>
              <p:cNvPr id="23" name="Right Arrow 22"/>
              <p:cNvSpPr/>
              <p:nvPr/>
            </p:nvSpPr>
            <p:spPr bwMode="auto">
              <a:xfrm rot="16200000">
                <a:off x="8265810" y="4152572"/>
                <a:ext cx="854320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7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Block-level coalescing may introduce overhead if the block is huge</a:t>
            </a:r>
          </a:p>
          <a:p>
            <a:endParaRPr lang="en-US" dirty="0" smtClean="0"/>
          </a:p>
          <a:p>
            <a:r>
              <a:rPr lang="en-US" dirty="0" smtClean="0"/>
              <a:t>Apply block-level coalescing after tiling the loop  can mitigate the overhead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 static coalescing with loop transformations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58126" y="3331331"/>
            <a:ext cx="4591321" cy="872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Blip>
                <a:blip r:embed="rId3"/>
              </a:buBlip>
            </a:pPr>
            <a:r>
              <a:rPr lang="en-US" sz="2000" b="1" dirty="0" smtClean="0">
                <a:solidFill>
                  <a:schemeClr val="accent4"/>
                </a:solidFill>
              </a:rPr>
              <a:t>Reduced on-chip memories usage</a:t>
            </a:r>
            <a:endParaRPr lang="en-US" sz="2000" b="1" kern="0" dirty="0">
              <a:solidFill>
                <a:srgbClr val="000000"/>
              </a:solidFill>
            </a:endParaRPr>
          </a:p>
          <a:p>
            <a:pPr marL="22860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Blip>
                <a:blip r:embed="rId3"/>
              </a:buBlip>
            </a:pPr>
            <a:r>
              <a:rPr lang="en-US" sz="2000" b="1" kern="0" dirty="0" smtClean="0">
                <a:solidFill>
                  <a:srgbClr val="000000"/>
                </a:solidFill>
              </a:rPr>
              <a:t>Reduce processing latency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2118" y="5824089"/>
            <a:ext cx="102948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Blip>
                <a:blip r:embed="rId3"/>
              </a:buBlip>
            </a:pPr>
            <a:r>
              <a:rPr lang="en-US" sz="2000" b="1" dirty="0" smtClean="0">
                <a:solidFill>
                  <a:schemeClr val="accent4"/>
                </a:solidFill>
              </a:rPr>
              <a:t>Need design space exploration about the tile size (e.g. </a:t>
            </a:r>
            <a:r>
              <a:rPr lang="en-US" sz="2000" b="1" dirty="0" err="1" smtClean="0">
                <a:solidFill>
                  <a:schemeClr val="accent4"/>
                </a:solidFill>
              </a:rPr>
              <a:t>block_size</a:t>
            </a:r>
            <a:r>
              <a:rPr lang="en-US" sz="2000" b="1" dirty="0" smtClean="0">
                <a:solidFill>
                  <a:schemeClr val="accent4"/>
                </a:solidFill>
              </a:rPr>
              <a:t> in this example)</a:t>
            </a:r>
            <a:endParaRPr lang="en-US" sz="2000" b="1" kern="0" dirty="0">
              <a:solidFill>
                <a:srgbClr val="0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63599" y="2826319"/>
            <a:ext cx="11184127" cy="3046988"/>
            <a:chOff x="863599" y="2826319"/>
            <a:chExt cx="11184127" cy="3046988"/>
          </a:xfrm>
        </p:grpSpPr>
        <p:grpSp>
          <p:nvGrpSpPr>
            <p:cNvPr id="30" name="Group 29"/>
            <p:cNvGrpSpPr/>
            <p:nvPr/>
          </p:nvGrpSpPr>
          <p:grpSpPr>
            <a:xfrm>
              <a:off x="863599" y="2826319"/>
              <a:ext cx="8656919" cy="3046988"/>
              <a:chOff x="863599" y="3461319"/>
              <a:chExt cx="8656919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31502" y="3461319"/>
                <a:ext cx="7588625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for (</a:t>
                </a:r>
                <a:r>
                  <a:rPr lang="en-GB" sz="2400" dirty="0" err="1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i</a:t>
                </a:r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=0;i&lt;</a:t>
                </a:r>
                <a:r>
                  <a:rPr lang="en-GB" sz="2400" dirty="0" err="1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N;i</a:t>
                </a:r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+=</a:t>
                </a:r>
                <a:r>
                  <a:rPr lang="en-GB" sz="2400" dirty="0" err="1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block_size</a:t>
                </a:r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) {</a:t>
                </a:r>
                <a:endPara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  <a:p>
                <a:endPara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  <a:p>
                <a:endPara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  <a:p>
                <a:endPara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  <a:p>
                <a:endPara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  <a:p>
                <a:endParaRPr lang="en-GB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  <a:p>
                <a:endPara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  <a:p>
                <a:r>
                  <a:rPr lang="en-GB" sz="2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rPr>
                  <a:t>}</a:t>
                </a:r>
                <a:endPara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863599" y="3914731"/>
                <a:ext cx="8656919" cy="2290358"/>
                <a:chOff x="609600" y="4422731"/>
                <a:chExt cx="6482328" cy="229035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09600" y="4422731"/>
                  <a:ext cx="6482328" cy="2290358"/>
                  <a:chOff x="452130" y="1521814"/>
                  <a:chExt cx="6482328" cy="2290358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52130" y="1565122"/>
                    <a:ext cx="745845" cy="1958667"/>
                    <a:chOff x="1933332" y="1797712"/>
                    <a:chExt cx="745845" cy="1958667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933332" y="1797712"/>
                      <a:ext cx="74584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 dirty="0" smtClean="0"/>
                        <a:t>Time</a:t>
                      </a: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 bwMode="auto">
                    <a:xfrm flipH="1">
                      <a:off x="2306254" y="2301195"/>
                      <a:ext cx="20258" cy="1455184"/>
                    </a:xfrm>
                    <a:prstGeom prst="straightConnector1">
                      <a:avLst/>
                    </a:prstGeom>
                    <a:solidFill>
                      <a:schemeClr val="tx2"/>
                    </a:solidFill>
                    <a:ln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triangle"/>
                    </a:ln>
                    <a:effectLst/>
                  </p:spPr>
                </p:cxnSp>
              </p:grpSp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203222" y="1521814"/>
                    <a:ext cx="1879262" cy="926860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400" dirty="0" err="1" smtClean="0">
                        <a:solidFill>
                          <a:schemeClr val="bg1"/>
                        </a:solidFill>
                      </a:rPr>
                      <a:t>memcpy</a:t>
                    </a:r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 a[</a:t>
                    </a:r>
                    <a:r>
                      <a:rPr lang="en-US" sz="2400" dirty="0" err="1" smtClean="0">
                        <a:solidFill>
                          <a:schemeClr val="bg1"/>
                        </a:solidFill>
                      </a:rPr>
                      <a:t>i:i+block_size</a:t>
                    </a:r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]</a:t>
                    </a: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1203222" y="2464726"/>
                    <a:ext cx="1879262" cy="886650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chemeClr val="bg1"/>
                        </a:solidFill>
                      </a:rPr>
                      <a:t>memcpy</a:t>
                    </a:r>
                    <a:r>
                      <a:rPr lang="en-US" sz="2400" dirty="0">
                        <a:solidFill>
                          <a:schemeClr val="bg1"/>
                        </a:solidFill>
                      </a:rPr>
                      <a:t> b[</a:t>
                    </a:r>
                    <a:r>
                      <a:rPr lang="en-US" sz="2400" dirty="0" err="1">
                        <a:solidFill>
                          <a:schemeClr val="bg1"/>
                        </a:solidFill>
                      </a:rPr>
                      <a:t>i:i+block_size</a:t>
                    </a:r>
                    <a:r>
                      <a:rPr lang="en-US" sz="2400" dirty="0">
                        <a:solidFill>
                          <a:schemeClr val="bg1"/>
                        </a:solidFill>
                      </a:rPr>
                      <a:t>]</a:t>
                    </a:r>
                    <a:endParaRPr lang="en-US" sz="2400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 bwMode="auto">
                  <a:xfrm>
                    <a:off x="5055196" y="2908051"/>
                    <a:ext cx="1879262" cy="904121"/>
                  </a:xfrm>
                  <a:prstGeom prst="roundRect">
                    <a:avLst/>
                  </a:prstGeom>
                  <a:solidFill>
                    <a:schemeClr val="accent3">
                      <a:lumMod val="65000"/>
                    </a:schemeClr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chemeClr val="bg1"/>
                        </a:solidFill>
                      </a:rPr>
                      <a:t>memcpy</a:t>
                    </a:r>
                    <a:r>
                      <a:rPr lang="en-US" sz="2400" dirty="0">
                        <a:solidFill>
                          <a:schemeClr val="bg1"/>
                        </a:solidFill>
                      </a:rPr>
                      <a:t> c[</a:t>
                    </a:r>
                    <a:r>
                      <a:rPr lang="en-US" sz="2400" dirty="0" err="1">
                        <a:solidFill>
                          <a:schemeClr val="bg1"/>
                        </a:solidFill>
                      </a:rPr>
                      <a:t>i:i+block_size</a:t>
                    </a:r>
                    <a:r>
                      <a:rPr lang="en-US" sz="2400" dirty="0">
                        <a:solidFill>
                          <a:schemeClr val="bg1"/>
                        </a:solidFill>
                      </a:rPr>
                      <a:t>]</a:t>
                    </a:r>
                    <a:endParaRPr lang="en-US" sz="2400" dirty="0" smtClean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" name="Right Arrow 18"/>
                <p:cNvSpPr/>
                <p:nvPr/>
              </p:nvSpPr>
              <p:spPr bwMode="auto">
                <a:xfrm rot="3419686">
                  <a:off x="3288701" y="4702628"/>
                  <a:ext cx="854320" cy="468630"/>
                </a:xfrm>
                <a:prstGeom prst="rightArrow">
                  <a:avLst/>
                </a:prstGeom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0">
                  <a:scrgbClr r="0" g="0" b="0"/>
                </a:lnRef>
                <a:fillRef idx="1001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0" name="Group 39"/>
            <p:cNvGrpSpPr/>
            <p:nvPr/>
          </p:nvGrpSpPr>
          <p:grpSpPr>
            <a:xfrm>
              <a:off x="4459101" y="4176647"/>
              <a:ext cx="7588625" cy="1569660"/>
              <a:chOff x="4771935" y="644682"/>
              <a:chExt cx="7588625" cy="156966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771935" y="644682"/>
                <a:ext cx="758862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 err="1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parallel_for</a:t>
                </a:r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 (j=</a:t>
                </a:r>
                <a:r>
                  <a:rPr lang="en-GB" sz="2400" dirty="0" err="1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i;j</a:t>
                </a:r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&lt;</a:t>
                </a:r>
                <a:r>
                  <a:rPr lang="en-GB" sz="2400" dirty="0" err="1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i+block_size</a:t>
                </a:r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;++j) {</a:t>
                </a:r>
              </a:p>
              <a:p>
                <a:endParaRPr lang="en-GB" sz="2400" dirty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  <a:p>
                <a:endParaRPr lang="en-GB" sz="2400" dirty="0" smtClean="0">
                  <a:solidFill>
                    <a:srgbClr val="EC891D">
                      <a:lumMod val="60000"/>
                      <a:lumOff val="40000"/>
                    </a:srgbClr>
                  </a:solidFill>
                  <a:latin typeface="Courier New Bold"/>
                </a:endParaRPr>
              </a:p>
              <a:p>
                <a:r>
                  <a: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rPr>
                  <a:t>}</a:t>
                </a:r>
                <a:endParaRPr lang="en-GB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 Bold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5312175" y="1166384"/>
                <a:ext cx="1016168" cy="5029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 + b</a:t>
                </a:r>
              </a:p>
            </p:txBody>
          </p:sp>
        </p:grpSp>
      </p:grpSp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23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82599" y="2009731"/>
            <a:ext cx="11124070" cy="2447868"/>
            <a:chOff x="482599" y="2009731"/>
            <a:chExt cx="11124070" cy="2447868"/>
          </a:xfrm>
        </p:grpSpPr>
        <p:sp>
          <p:nvSpPr>
            <p:cNvPr id="59" name="Rectangle 58"/>
            <p:cNvSpPr/>
            <p:nvPr/>
          </p:nvSpPr>
          <p:spPr>
            <a:xfrm>
              <a:off x="5034044" y="2032628"/>
              <a:ext cx="4660250" cy="8720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Blip>
                  <a:blip r:embed="rId3"/>
                </a:buBlip>
              </a:pPr>
              <a:r>
                <a:rPr lang="en-US" sz="2000" b="1" dirty="0">
                  <a:solidFill>
                    <a:schemeClr val="accent4"/>
                  </a:solidFill>
                </a:rPr>
                <a:t>Require too much on-chip </a:t>
              </a:r>
              <a:r>
                <a:rPr lang="en-US" sz="2000" b="1" dirty="0" smtClean="0">
                  <a:solidFill>
                    <a:schemeClr val="accent4"/>
                  </a:solidFill>
                </a:rPr>
                <a:t>memory</a:t>
              </a:r>
              <a:endParaRPr lang="en-US" sz="2000" b="1" kern="0" dirty="0">
                <a:solidFill>
                  <a:srgbClr val="000000"/>
                </a:solidFill>
              </a:endParaRPr>
            </a:p>
            <a:p>
              <a:pPr marL="228600" indent="-228600" eaLnBrk="0" fontAlgn="base" hangingPunct="0">
                <a:lnSpc>
                  <a:spcPct val="11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buBlip>
                  <a:blip r:embed="rId3"/>
                </a:buBlip>
              </a:pPr>
              <a:r>
                <a:rPr lang="en-US" sz="2000" b="1" kern="0" dirty="0" smtClean="0">
                  <a:solidFill>
                    <a:srgbClr val="000000"/>
                  </a:solidFill>
                </a:rPr>
                <a:t>Increase processing latency</a:t>
              </a:r>
              <a:endParaRPr lang="en-US" sz="20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82599" y="2009731"/>
              <a:ext cx="11124070" cy="2447868"/>
              <a:chOff x="863599" y="3279731"/>
              <a:chExt cx="11124070" cy="244786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863599" y="3279731"/>
                <a:ext cx="8656919" cy="2290358"/>
                <a:chOff x="609600" y="4422731"/>
                <a:chExt cx="6482328" cy="2290358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609600" y="4422731"/>
                  <a:ext cx="6482328" cy="2290358"/>
                  <a:chOff x="452130" y="1521814"/>
                  <a:chExt cx="6482328" cy="2290358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452130" y="1565122"/>
                    <a:ext cx="745845" cy="1958667"/>
                    <a:chOff x="1933332" y="1797712"/>
                    <a:chExt cx="745845" cy="1958667"/>
                  </a:xfrm>
                </p:grpSpPr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933332" y="1797712"/>
                      <a:ext cx="74584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 dirty="0" smtClean="0"/>
                        <a:t>Time</a:t>
                      </a:r>
                    </a:p>
                  </p:txBody>
                </p:sp>
                <p:cxnSp>
                  <p:nvCxnSpPr>
                    <p:cNvPr id="72" name="Straight Arrow Connector 71"/>
                    <p:cNvCxnSpPr/>
                    <p:nvPr/>
                  </p:nvCxnSpPr>
                  <p:spPr bwMode="auto">
                    <a:xfrm flipH="1">
                      <a:off x="2306254" y="2301195"/>
                      <a:ext cx="20258" cy="1455184"/>
                    </a:xfrm>
                    <a:prstGeom prst="straightConnector1">
                      <a:avLst/>
                    </a:prstGeom>
                    <a:solidFill>
                      <a:schemeClr val="tx2"/>
                    </a:solidFill>
                    <a:ln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triangle"/>
                    </a:ln>
                    <a:effectLst/>
                  </p:spPr>
                </p:cxnSp>
              </p:grpSp>
              <p:sp>
                <p:nvSpPr>
                  <p:cNvPr id="68" name="Rounded Rectangle 67"/>
                  <p:cNvSpPr/>
                  <p:nvPr/>
                </p:nvSpPr>
                <p:spPr bwMode="auto">
                  <a:xfrm>
                    <a:off x="1203222" y="1521814"/>
                    <a:ext cx="1879262" cy="926860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400" dirty="0" err="1" smtClean="0">
                        <a:solidFill>
                          <a:schemeClr val="bg1"/>
                        </a:solidFill>
                      </a:rPr>
                      <a:t>memcpy</a:t>
                    </a:r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 a[0:N]</a:t>
                    </a:r>
                  </a:p>
                </p:txBody>
              </p:sp>
              <p:sp>
                <p:nvSpPr>
                  <p:cNvPr id="69" name="Rounded Rectangle 68"/>
                  <p:cNvSpPr/>
                  <p:nvPr/>
                </p:nvSpPr>
                <p:spPr bwMode="auto">
                  <a:xfrm>
                    <a:off x="1203222" y="2464726"/>
                    <a:ext cx="1879262" cy="886650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chemeClr val="bg1"/>
                        </a:solidFill>
                      </a:rPr>
                      <a:t>memcpy</a:t>
                    </a:r>
                    <a:r>
                      <a:rPr lang="en-US" sz="2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b[0:N]</a:t>
                    </a:r>
                  </a:p>
                </p:txBody>
              </p:sp>
              <p:sp>
                <p:nvSpPr>
                  <p:cNvPr id="70" name="Rounded Rectangle 69"/>
                  <p:cNvSpPr/>
                  <p:nvPr/>
                </p:nvSpPr>
                <p:spPr bwMode="auto">
                  <a:xfrm>
                    <a:off x="5055196" y="2908051"/>
                    <a:ext cx="1879262" cy="904121"/>
                  </a:xfrm>
                  <a:prstGeom prst="roundRect">
                    <a:avLst/>
                  </a:prstGeom>
                  <a:solidFill>
                    <a:schemeClr val="accent3">
                      <a:lumMod val="65000"/>
                    </a:schemeClr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chemeClr val="bg1"/>
                        </a:solidFill>
                      </a:rPr>
                      <a:t>memcpy</a:t>
                    </a:r>
                    <a:r>
                      <a:rPr lang="en-US" sz="2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c[</a:t>
                    </a:r>
                    <a:r>
                      <a:rPr lang="en-US" sz="2400" dirty="0">
                        <a:solidFill>
                          <a:schemeClr val="bg1"/>
                        </a:solidFill>
                      </a:rPr>
                      <a:t>0:N</a:t>
                    </a:r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]</a:t>
                    </a:r>
                  </a:p>
                </p:txBody>
              </p:sp>
            </p:grpSp>
            <p:sp>
              <p:nvSpPr>
                <p:cNvPr id="66" name="Right Arrow 65"/>
                <p:cNvSpPr/>
                <p:nvPr/>
              </p:nvSpPr>
              <p:spPr bwMode="auto">
                <a:xfrm rot="3419686">
                  <a:off x="3288701" y="4702628"/>
                  <a:ext cx="854320" cy="468630"/>
                </a:xfrm>
                <a:prstGeom prst="rightArrow">
                  <a:avLst/>
                </a:prstGeom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0">
                  <a:scrgbClr r="0" g="0" b="0"/>
                </a:lnRef>
                <a:fillRef idx="1001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4399044" y="4157939"/>
                <a:ext cx="7588625" cy="1569660"/>
                <a:chOff x="4711878" y="625974"/>
                <a:chExt cx="7588625" cy="156966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711878" y="625974"/>
                  <a:ext cx="7588625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400" dirty="0" err="1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parallel_for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 (all </a:t>
                  </a:r>
                  <a:r>
                    <a:rPr lang="en-GB" sz="2400" dirty="0" err="1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workitems</a:t>
                  </a:r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) {</a:t>
                  </a:r>
                </a:p>
                <a:p>
                  <a:endParaRPr lang="en-GB" sz="2400" dirty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endParaRPr lang="en-GB" sz="2400" dirty="0" smtClean="0">
                    <a:solidFill>
                      <a:srgbClr val="EC891D">
                        <a:lumMod val="60000"/>
                        <a:lumOff val="40000"/>
                      </a:srgbClr>
                    </a:solidFill>
                    <a:latin typeface="Courier New Bold"/>
                  </a:endParaRPr>
                </a:p>
                <a:p>
                  <a:r>
                    <a:rPr lang="en-GB" sz="2400" dirty="0" smtClean="0">
                      <a:solidFill>
                        <a:srgbClr val="EC891D">
                          <a:lumMod val="60000"/>
                          <a:lumOff val="40000"/>
                        </a:srgbClr>
                      </a:solidFill>
                      <a:latin typeface="Courier New Bold"/>
                    </a:rPr>
                    <a:t>}</a:t>
                  </a:r>
                  <a:endParaRPr lang="en-GB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urier New Bold"/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 bwMode="auto">
                <a:xfrm>
                  <a:off x="5312175" y="1166384"/>
                  <a:ext cx="1016168" cy="50292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a + 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868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1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banking/array partition</a:t>
            </a:r>
          </a:p>
          <a:p>
            <a:pPr lvl="1"/>
            <a:r>
              <a:rPr lang="en-US" dirty="0" smtClean="0"/>
              <a:t>Map data to different (on-chip) memory banks</a:t>
            </a:r>
          </a:p>
          <a:p>
            <a:pPr lvl="1"/>
            <a:r>
              <a:rPr lang="en-US" dirty="0" smtClean="0"/>
              <a:t>Improve internal memory bandwidth utilization / internal memory access parallelism</a:t>
            </a:r>
          </a:p>
          <a:p>
            <a:pPr lvl="1"/>
            <a:r>
              <a:rPr lang="en-US" dirty="0" smtClean="0"/>
              <a:t>Include transformation from array-of-</a:t>
            </a:r>
            <a:r>
              <a:rPr lang="en-US" dirty="0" err="1" smtClean="0"/>
              <a:t>struct</a:t>
            </a:r>
            <a:r>
              <a:rPr lang="en-US" dirty="0" smtClean="0"/>
              <a:t> to </a:t>
            </a:r>
            <a:r>
              <a:rPr lang="en-US" dirty="0" err="1" smtClean="0"/>
              <a:t>struct</a:t>
            </a:r>
            <a:r>
              <a:rPr lang="en-US" dirty="0" smtClean="0"/>
              <a:t>-of-array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Array-to-pipe transformation</a:t>
            </a:r>
          </a:p>
          <a:p>
            <a:pPr lvl="1"/>
            <a:r>
              <a:rPr lang="en-US" dirty="0" smtClean="0"/>
              <a:t>Further reduce on-chip memory usage</a:t>
            </a:r>
          </a:p>
          <a:p>
            <a:pPr lvl="1"/>
            <a:r>
              <a:rPr lang="en-US" dirty="0" smtClean="0"/>
              <a:t>Enable fine-grain parallelism in task-level pipeline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a lot more … join us to find out!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optimizations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FPGA-based acceleration has a big potential</a:t>
            </a:r>
          </a:p>
          <a:p>
            <a:pPr lvl="1"/>
            <a:r>
              <a:rPr lang="en-US" dirty="0" smtClean="0"/>
              <a:t>Allow maximizing </a:t>
            </a:r>
            <a:r>
              <a:rPr lang="en-US" dirty="0"/>
              <a:t>efficiency while minimizing redundancy </a:t>
            </a:r>
            <a:r>
              <a:rPr lang="en-US" dirty="0" smtClean="0"/>
              <a:t>for a given application</a:t>
            </a:r>
          </a:p>
          <a:p>
            <a:endParaRPr lang="en-US" dirty="0" smtClean="0"/>
          </a:p>
          <a:p>
            <a:r>
              <a:rPr lang="en-US" dirty="0" smtClean="0"/>
              <a:t>Need system-level solution, i.e. compiler + runtime + interface, to realize the potential</a:t>
            </a:r>
          </a:p>
          <a:p>
            <a:endParaRPr lang="en-US" dirty="0" smtClean="0"/>
          </a:p>
          <a:p>
            <a:r>
              <a:rPr lang="en-US" dirty="0" smtClean="0"/>
              <a:t>Compiler need to takes more responsibility to help the users</a:t>
            </a:r>
          </a:p>
          <a:p>
            <a:endParaRPr lang="en-US" dirty="0"/>
          </a:p>
          <a:p>
            <a:r>
              <a:rPr lang="en-US" dirty="0" smtClean="0"/>
              <a:t>Static memory coalescing may achieve 1000x </a:t>
            </a:r>
            <a:r>
              <a:rPr lang="en-US" dirty="0"/>
              <a:t>performance </a:t>
            </a:r>
            <a:r>
              <a:rPr lang="en-US" dirty="0" smtClean="0"/>
              <a:t>boost</a:t>
            </a:r>
          </a:p>
          <a:p>
            <a:endParaRPr lang="en-US" dirty="0"/>
          </a:p>
          <a:p>
            <a:r>
              <a:rPr lang="en-US" dirty="0" smtClean="0"/>
              <a:t>Sophisticated loop transformation is required to improve static memory coalescing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063" y="2644170"/>
            <a:ext cx="725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Thank you &amp; Questions?</a:t>
            </a:r>
          </a:p>
        </p:txBody>
      </p:sp>
    </p:spTree>
    <p:extLst>
      <p:ext uri="{BB962C8B-B14F-4D97-AF65-F5344CB8AC3E}">
        <p14:creationId xmlns:p14="http://schemas.microsoft.com/office/powerpoint/2010/main" val="1770595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1327151"/>
            <a:ext cx="11328400" cy="5022849"/>
          </a:xfrm>
        </p:spPr>
        <p:txBody>
          <a:bodyPr/>
          <a:lstStyle/>
          <a:p>
            <a:pPr lvl="0">
              <a:spcBef>
                <a:spcPts val="800"/>
              </a:spcBef>
              <a:buClr>
                <a:srgbClr val="008CA8"/>
              </a:buClr>
            </a:pPr>
            <a:r>
              <a:rPr lang="en-US" dirty="0" smtClean="0">
                <a:solidFill>
                  <a:srgbClr val="000000"/>
                </a:solidFill>
              </a:rPr>
              <a:t>Specialized accelerator for data-parallel applications</a:t>
            </a:r>
          </a:p>
          <a:p>
            <a:pPr lvl="1">
              <a:spcBef>
                <a:spcPts val="800"/>
              </a:spcBef>
              <a:buClr>
                <a:srgbClr val="008CA8"/>
              </a:buClr>
            </a:pPr>
            <a:r>
              <a:rPr lang="en-US" dirty="0" smtClean="0">
                <a:solidFill>
                  <a:srgbClr val="000000"/>
                </a:solidFill>
              </a:rPr>
              <a:t>Optimized </a:t>
            </a:r>
            <a:r>
              <a:rPr lang="en-US" dirty="0">
                <a:solidFill>
                  <a:srgbClr val="000000"/>
                </a:solidFill>
              </a:rPr>
              <a:t>for processing massive data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800"/>
              </a:spcBef>
              <a:buClr>
                <a:srgbClr val="008CA8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800"/>
              </a:spcBef>
              <a:buClr>
                <a:srgbClr val="008CA8"/>
              </a:buClr>
            </a:pPr>
            <a:r>
              <a:rPr lang="en-US" dirty="0" smtClean="0">
                <a:solidFill>
                  <a:srgbClr val="000000"/>
                </a:solidFill>
              </a:rPr>
              <a:t>Give up unrelated goal and features</a:t>
            </a:r>
          </a:p>
          <a:p>
            <a:pPr lvl="1">
              <a:spcBef>
                <a:spcPts val="800"/>
              </a:spcBef>
              <a:buClr>
                <a:srgbClr val="008CA8"/>
              </a:buClr>
            </a:pPr>
            <a:r>
              <a:rPr lang="en-US" dirty="0" smtClean="0">
                <a:solidFill>
                  <a:srgbClr val="000000"/>
                </a:solidFill>
              </a:rPr>
              <a:t>Give up optimizing latency for processing single data</a:t>
            </a:r>
          </a:p>
          <a:p>
            <a:pPr lvl="1">
              <a:spcBef>
                <a:spcPts val="800"/>
              </a:spcBef>
              <a:buClr>
                <a:srgbClr val="008CA8"/>
              </a:buClr>
            </a:pPr>
            <a:r>
              <a:rPr lang="en-US" dirty="0">
                <a:solidFill>
                  <a:srgbClr val="000000"/>
                </a:solidFill>
              </a:rPr>
              <a:t>Give up </a:t>
            </a:r>
            <a:r>
              <a:rPr lang="en-US" dirty="0" smtClean="0">
                <a:solidFill>
                  <a:srgbClr val="000000"/>
                </a:solidFill>
              </a:rPr>
              <a:t>branch </a:t>
            </a:r>
            <a:r>
              <a:rPr lang="en-US" dirty="0">
                <a:solidFill>
                  <a:srgbClr val="000000"/>
                </a:solidFill>
              </a:rPr>
              <a:t>prediction, out-of-order execution</a:t>
            </a:r>
          </a:p>
          <a:p>
            <a:pPr lvl="1">
              <a:spcBef>
                <a:spcPts val="800"/>
              </a:spcBef>
              <a:buClr>
                <a:srgbClr val="008CA8"/>
              </a:buClr>
            </a:pPr>
            <a:r>
              <a:rPr lang="en-US" dirty="0" smtClean="0">
                <a:solidFill>
                  <a:srgbClr val="000000"/>
                </a:solidFill>
              </a:rPr>
              <a:t>Give up large </a:t>
            </a:r>
            <a:r>
              <a:rPr lang="en-US" dirty="0">
                <a:solidFill>
                  <a:srgbClr val="000000"/>
                </a:solidFill>
              </a:rPr>
              <a:t>traditional cache hierarchy</a:t>
            </a:r>
          </a:p>
          <a:p>
            <a:pPr lvl="1">
              <a:spcBef>
                <a:spcPts val="800"/>
              </a:spcBef>
              <a:buClr>
                <a:srgbClr val="008CA8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800"/>
              </a:spcBef>
              <a:buClr>
                <a:srgbClr val="008CA8"/>
              </a:buClr>
            </a:pPr>
            <a:r>
              <a:rPr lang="en-US" dirty="0" smtClean="0">
                <a:solidFill>
                  <a:srgbClr val="000000"/>
                </a:solidFill>
              </a:rPr>
              <a:t>More resource for parallel are processing</a:t>
            </a:r>
          </a:p>
          <a:p>
            <a:pPr lvl="1">
              <a:spcBef>
                <a:spcPts val="800"/>
              </a:spcBef>
              <a:buClr>
                <a:srgbClr val="008CA8"/>
              </a:buClr>
            </a:pPr>
            <a:r>
              <a:rPr lang="en-US" dirty="0" smtClean="0">
                <a:solidFill>
                  <a:srgbClr val="000000"/>
                </a:solidFill>
              </a:rPr>
              <a:t>More cores, more ALU</a:t>
            </a:r>
          </a:p>
          <a:p>
            <a:pPr lvl="1">
              <a:spcBef>
                <a:spcPts val="800"/>
              </a:spcBef>
              <a:buClr>
                <a:srgbClr val="008CA8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800"/>
              </a:spcBef>
              <a:buClr>
                <a:srgbClr val="008CA8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spcBef>
                <a:spcPts val="800"/>
              </a:spcBef>
              <a:buClr>
                <a:srgbClr val="008CA8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800"/>
              </a:spcBef>
              <a:buClr>
                <a:srgbClr val="008CA8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GPU: Specialized Accelerator for a set of applications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6747501" y="2453004"/>
            <a:ext cx="4580899" cy="1994535"/>
            <a:chOff x="6925915" y="1779904"/>
            <a:chExt cx="4580899" cy="1994535"/>
          </a:xfrm>
        </p:grpSpPr>
        <p:grpSp>
          <p:nvGrpSpPr>
            <p:cNvPr id="101" name="Group 100"/>
            <p:cNvGrpSpPr/>
            <p:nvPr/>
          </p:nvGrpSpPr>
          <p:grpSpPr>
            <a:xfrm>
              <a:off x="6925915" y="1779904"/>
              <a:ext cx="4580899" cy="502920"/>
              <a:chOff x="6925915" y="1779904"/>
              <a:chExt cx="4580899" cy="502920"/>
            </a:xfrm>
          </p:grpSpPr>
          <p:sp>
            <p:nvSpPr>
              <p:cNvPr id="34" name="Rounded Rectangle 33"/>
              <p:cNvSpPr/>
              <p:nvPr/>
            </p:nvSpPr>
            <p:spPr bwMode="auto">
              <a:xfrm>
                <a:off x="6925915" y="1779904"/>
                <a:ext cx="1097280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10409534" y="1779904"/>
                <a:ext cx="1097280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8708280" y="1779904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Core</a:t>
                </a:r>
              </a:p>
            </p:txBody>
          </p:sp>
          <p:sp>
            <p:nvSpPr>
              <p:cNvPr id="30" name="Right Arrow 29"/>
              <p:cNvSpPr/>
              <p:nvPr/>
            </p:nvSpPr>
            <p:spPr bwMode="auto">
              <a:xfrm>
                <a:off x="8138090" y="1797049"/>
                <a:ext cx="45529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ight Arrow 30"/>
              <p:cNvSpPr/>
              <p:nvPr/>
            </p:nvSpPr>
            <p:spPr bwMode="auto">
              <a:xfrm>
                <a:off x="9839343" y="1797049"/>
                <a:ext cx="45529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925915" y="2282824"/>
              <a:ext cx="4580899" cy="502920"/>
              <a:chOff x="6925915" y="1779904"/>
              <a:chExt cx="4580899" cy="502920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6925915" y="1779904"/>
                <a:ext cx="1097280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 bwMode="auto">
              <a:xfrm>
                <a:off x="10409534" y="1779904"/>
                <a:ext cx="1097280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 bwMode="auto">
              <a:xfrm>
                <a:off x="8708280" y="1779904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Core</a:t>
                </a:r>
              </a:p>
            </p:txBody>
          </p:sp>
          <p:sp>
            <p:nvSpPr>
              <p:cNvPr id="106" name="Right Arrow 105"/>
              <p:cNvSpPr/>
              <p:nvPr/>
            </p:nvSpPr>
            <p:spPr bwMode="auto">
              <a:xfrm>
                <a:off x="8138090" y="1797049"/>
                <a:ext cx="45529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ight Arrow 106"/>
              <p:cNvSpPr/>
              <p:nvPr/>
            </p:nvSpPr>
            <p:spPr bwMode="auto">
              <a:xfrm>
                <a:off x="9839343" y="1797049"/>
                <a:ext cx="45529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925915" y="2768599"/>
              <a:ext cx="4580899" cy="502920"/>
              <a:chOff x="6925915" y="1779904"/>
              <a:chExt cx="4580899" cy="502920"/>
            </a:xfrm>
          </p:grpSpPr>
          <p:sp>
            <p:nvSpPr>
              <p:cNvPr id="109" name="Rounded Rectangle 108"/>
              <p:cNvSpPr/>
              <p:nvPr/>
            </p:nvSpPr>
            <p:spPr bwMode="auto">
              <a:xfrm>
                <a:off x="6925915" y="1779904"/>
                <a:ext cx="1097280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10" name="Rounded Rectangle 109"/>
              <p:cNvSpPr/>
              <p:nvPr/>
            </p:nvSpPr>
            <p:spPr bwMode="auto">
              <a:xfrm>
                <a:off x="10409534" y="1779904"/>
                <a:ext cx="1097280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11" name="Rounded Rectangle 110"/>
              <p:cNvSpPr/>
              <p:nvPr/>
            </p:nvSpPr>
            <p:spPr bwMode="auto">
              <a:xfrm>
                <a:off x="8708280" y="1779904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Core</a:t>
                </a:r>
              </a:p>
            </p:txBody>
          </p:sp>
          <p:sp>
            <p:nvSpPr>
              <p:cNvPr id="112" name="Right Arrow 111"/>
              <p:cNvSpPr/>
              <p:nvPr/>
            </p:nvSpPr>
            <p:spPr bwMode="auto">
              <a:xfrm>
                <a:off x="8138090" y="1797049"/>
                <a:ext cx="45529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ight Arrow 112"/>
              <p:cNvSpPr/>
              <p:nvPr/>
            </p:nvSpPr>
            <p:spPr bwMode="auto">
              <a:xfrm>
                <a:off x="9839343" y="1797049"/>
                <a:ext cx="45529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6925915" y="3271519"/>
              <a:ext cx="4580899" cy="502920"/>
              <a:chOff x="6925915" y="1779904"/>
              <a:chExt cx="4580899" cy="502920"/>
            </a:xfrm>
          </p:grpSpPr>
          <p:sp>
            <p:nvSpPr>
              <p:cNvPr id="115" name="Rounded Rectangle 114"/>
              <p:cNvSpPr/>
              <p:nvPr/>
            </p:nvSpPr>
            <p:spPr bwMode="auto">
              <a:xfrm>
                <a:off x="6925915" y="1779904"/>
                <a:ext cx="1097280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16" name="Rounded Rectangle 115"/>
              <p:cNvSpPr/>
              <p:nvPr/>
            </p:nvSpPr>
            <p:spPr bwMode="auto">
              <a:xfrm>
                <a:off x="10409534" y="1779904"/>
                <a:ext cx="1097280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 bwMode="auto">
              <a:xfrm>
                <a:off x="8708280" y="1779904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Core</a:t>
                </a:r>
              </a:p>
            </p:txBody>
          </p:sp>
          <p:sp>
            <p:nvSpPr>
              <p:cNvPr id="118" name="Right Arrow 117"/>
              <p:cNvSpPr/>
              <p:nvPr/>
            </p:nvSpPr>
            <p:spPr bwMode="auto">
              <a:xfrm>
                <a:off x="8138090" y="1797049"/>
                <a:ext cx="45529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ight Arrow 118"/>
              <p:cNvSpPr/>
              <p:nvPr/>
            </p:nvSpPr>
            <p:spPr bwMode="auto">
              <a:xfrm>
                <a:off x="9839343" y="1797049"/>
                <a:ext cx="455295" cy="468630"/>
              </a:xfrm>
              <a:prstGeom prst="rightArrow">
                <a:avLst/>
              </a:prstGeom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1001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9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</a:t>
            </a:r>
            <a:r>
              <a:rPr lang="en-US" dirty="0" smtClean="0"/>
              <a:t>Accelerator for </a:t>
            </a:r>
            <a:r>
              <a:rPr lang="en-US" dirty="0"/>
              <a:t>a single </a:t>
            </a:r>
            <a:r>
              <a:rPr lang="en-US" dirty="0" smtClean="0"/>
              <a:t>application?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http://images.clipshrine.com/getimg/PngMedium-hammer-nail-wood-plank--155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352550"/>
            <a:ext cx="28575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331749"/>
            <a:ext cx="10978195" cy="3000471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provides </a:t>
            </a:r>
            <a:r>
              <a:rPr lang="en-US" dirty="0" smtClean="0"/>
              <a:t>primitive building blocks for computation</a:t>
            </a:r>
          </a:p>
          <a:p>
            <a:pPr lvl="1"/>
            <a:r>
              <a:rPr lang="en-US" dirty="0" smtClean="0"/>
              <a:t>Register, </a:t>
            </a:r>
            <a:r>
              <a:rPr lang="en-US" dirty="0"/>
              <a:t>addition/multiplication , memories, </a:t>
            </a:r>
            <a:r>
              <a:rPr lang="en-US" b="1" u="sng" dirty="0" smtClean="0"/>
              <a:t>programmable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operations and connections</a:t>
            </a:r>
          </a:p>
          <a:p>
            <a:r>
              <a:rPr lang="en-US" dirty="0" smtClean="0"/>
              <a:t>Build application-specific accelerator </a:t>
            </a:r>
            <a:r>
              <a:rPr lang="en-US" dirty="0"/>
              <a:t>from </a:t>
            </a:r>
            <a:r>
              <a:rPr lang="en-US" dirty="0" smtClean="0"/>
              <a:t>primitives building blocks</a:t>
            </a:r>
          </a:p>
          <a:p>
            <a:pPr lvl="1"/>
            <a:r>
              <a:rPr lang="en-US" dirty="0" smtClean="0"/>
              <a:t>Interconnection between </a:t>
            </a:r>
            <a:r>
              <a:rPr lang="en-US" dirty="0"/>
              <a:t>primitive functional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Timing of data movement between </a:t>
            </a:r>
            <a:r>
              <a:rPr lang="en-US" dirty="0"/>
              <a:t>primitive functional units </a:t>
            </a:r>
            <a:endParaRPr lang="en-US" u="sng" dirty="0" smtClean="0"/>
          </a:p>
          <a:p>
            <a:r>
              <a:rPr lang="en-US" u="sng" dirty="0" smtClean="0"/>
              <a:t>Opportunities </a:t>
            </a:r>
            <a:r>
              <a:rPr lang="en-US" u="sng" dirty="0"/>
              <a:t>for </a:t>
            </a:r>
            <a:r>
              <a:rPr lang="en-US" u="sng" dirty="0" smtClean="0"/>
              <a:t>optimizations for a specific application!</a:t>
            </a:r>
            <a:endParaRPr lang="en-US" u="sng" dirty="0"/>
          </a:p>
          <a:p>
            <a:pPr lvl="1"/>
            <a:r>
              <a:rPr lang="en-US" dirty="0" smtClean="0"/>
              <a:t>Maximizing efficiency while throwing </a:t>
            </a:r>
            <a:r>
              <a:rPr lang="en-US" dirty="0"/>
              <a:t>away redundancy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Application-Specific Accelerator with FPGA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0343" y="981485"/>
            <a:ext cx="3743591" cy="2367505"/>
            <a:chOff x="6715657" y="4343365"/>
            <a:chExt cx="2368018" cy="2168560"/>
          </a:xfrm>
        </p:grpSpPr>
        <p:pic>
          <p:nvPicPr>
            <p:cNvPr id="6" name="Picture 3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657" y="4343365"/>
              <a:ext cx="2368018" cy="2030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184"/>
            <p:cNvSpPr>
              <a:spLocks noChangeArrowheads="1"/>
            </p:cNvSpPr>
            <p:nvPr/>
          </p:nvSpPr>
          <p:spPr bwMode="auto">
            <a:xfrm>
              <a:off x="7216775" y="6240463"/>
              <a:ext cx="1752600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100" dirty="0" err="1">
                  <a:solidFill>
                    <a:srgbClr val="980210"/>
                  </a:solidFill>
                </a:rPr>
                <a:t>Virtex</a:t>
              </a:r>
              <a:r>
                <a:rPr lang="en-US" sz="1100" baseline="30000" dirty="0">
                  <a:solidFill>
                    <a:srgbClr val="980210"/>
                  </a:solidFill>
                </a:rPr>
                <a:t>®</a:t>
              </a:r>
              <a:r>
                <a:rPr lang="en-US" sz="1100" dirty="0">
                  <a:solidFill>
                    <a:srgbClr val="980210"/>
                  </a:solidFill>
                </a:rPr>
                <a:t>-7 FPGA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97623" y="1120457"/>
            <a:ext cx="7444292" cy="1713296"/>
            <a:chOff x="3554623" y="1120457"/>
            <a:chExt cx="7444292" cy="1713296"/>
          </a:xfrm>
        </p:grpSpPr>
        <p:grpSp>
          <p:nvGrpSpPr>
            <p:cNvPr id="8" name="Group 7"/>
            <p:cNvGrpSpPr/>
            <p:nvPr/>
          </p:nvGrpSpPr>
          <p:grpSpPr>
            <a:xfrm>
              <a:off x="5796173" y="1121717"/>
              <a:ext cx="2446867" cy="461665"/>
              <a:chOff x="3603625" y="3657600"/>
              <a:chExt cx="2446867" cy="461665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 flipH="1">
                <a:off x="3603625" y="3705225"/>
                <a:ext cx="182563" cy="365125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 sz="1600" dirty="0"/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777060" y="3657600"/>
                <a:ext cx="2273432" cy="4616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 sz="1200" b="1" dirty="0">
                    <a:solidFill>
                      <a:srgbClr val="000099"/>
                    </a:solidFill>
                  </a:rPr>
                  <a:t>Precise, Low Jitter Clocking</a:t>
                </a:r>
              </a:p>
              <a:p>
                <a:pPr algn="l" eaLnBrk="0" hangingPunct="0">
                  <a:defRPr/>
                </a:pPr>
                <a:r>
                  <a:rPr lang="en-US" sz="1200" dirty="0"/>
                  <a:t>MMCMs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76848" y="1121717"/>
              <a:ext cx="1392662" cy="461665"/>
              <a:chOff x="1384300" y="3657600"/>
              <a:chExt cx="1392662" cy="461665"/>
            </a:xfrm>
          </p:grpSpPr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1557762" y="3657600"/>
                <a:ext cx="1219200" cy="4616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 sz="1200" b="1" dirty="0">
                    <a:solidFill>
                      <a:srgbClr val="000099"/>
                    </a:solidFill>
                  </a:rPr>
                  <a:t>Logic Fabric</a:t>
                </a:r>
              </a:p>
              <a:p>
                <a:pPr algn="l" eaLnBrk="0" hangingPunct="0">
                  <a:defRPr/>
                </a:pPr>
                <a:r>
                  <a:rPr lang="en-US" sz="1200" dirty="0"/>
                  <a:t>LUT-6 CLB 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84300" y="3697288"/>
                <a:ext cx="182563" cy="366712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796173" y="1776843"/>
              <a:ext cx="1734979" cy="461665"/>
              <a:chOff x="1384300" y="5029200"/>
              <a:chExt cx="1734979" cy="461665"/>
            </a:xfrm>
          </p:grpSpPr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1560354" y="5029200"/>
                <a:ext cx="1558925" cy="4616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 sz="1200" b="1" dirty="0">
                    <a:solidFill>
                      <a:srgbClr val="000099"/>
                    </a:solidFill>
                  </a:rPr>
                  <a:t>DSP Engines</a:t>
                </a:r>
                <a:r>
                  <a:rPr lang="en-US" sz="1200" dirty="0"/>
                  <a:t> </a:t>
                </a:r>
              </a:p>
              <a:p>
                <a:pPr algn="l" eaLnBrk="0" hangingPunct="0">
                  <a:defRPr/>
                </a:pPr>
                <a:r>
                  <a:rPr lang="en-US" sz="1200" dirty="0"/>
                  <a:t>DSP48E1 Slices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 flipH="1">
                <a:off x="1384300" y="5073650"/>
                <a:ext cx="182563" cy="365125"/>
              </a:xfrm>
              <a:prstGeom prst="rect">
                <a:avLst/>
              </a:prstGeom>
              <a:solidFill>
                <a:srgbClr val="CC3300"/>
              </a:solidFill>
              <a:ln w="1270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279528" y="1120457"/>
              <a:ext cx="2134368" cy="461665"/>
              <a:chOff x="1381125" y="4335568"/>
              <a:chExt cx="2134368" cy="461665"/>
            </a:xfrm>
          </p:grpSpPr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1561571" y="4335568"/>
                <a:ext cx="1953922" cy="4616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 sz="1200" b="1" dirty="0">
                    <a:solidFill>
                      <a:srgbClr val="000099"/>
                    </a:solidFill>
                  </a:rPr>
                  <a:t>On-Chip Memory</a:t>
                </a:r>
              </a:p>
              <a:p>
                <a:pPr algn="l" eaLnBrk="0" hangingPunct="0">
                  <a:defRPr/>
                </a:pPr>
                <a:r>
                  <a:rPr lang="en-US" sz="1200" dirty="0"/>
                  <a:t>36Kbit/18Kbit Block RAM</a:t>
                </a: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 flipH="1">
                <a:off x="1381125" y="4383088"/>
                <a:ext cx="184150" cy="365125"/>
              </a:xfrm>
              <a:prstGeom prst="rect">
                <a:avLst/>
              </a:prstGeom>
              <a:solidFill>
                <a:srgbClr val="009900"/>
              </a:solidFill>
              <a:ln w="1270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 sz="16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573673" y="1728142"/>
              <a:ext cx="2366407" cy="461665"/>
              <a:chOff x="3605213" y="4343400"/>
              <a:chExt cx="2366407" cy="461665"/>
            </a:xfrm>
          </p:grpSpPr>
          <p:sp>
            <p:nvSpPr>
              <p:cNvPr id="21" name="Text Box 106"/>
              <p:cNvSpPr txBox="1">
                <a:spLocks noChangeArrowheads="1"/>
              </p:cNvSpPr>
              <p:nvPr/>
            </p:nvSpPr>
            <p:spPr bwMode="auto">
              <a:xfrm>
                <a:off x="3774520" y="4343400"/>
                <a:ext cx="2197100" cy="4616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 sz="1200" b="1" dirty="0">
                    <a:solidFill>
                      <a:srgbClr val="000099"/>
                    </a:solidFill>
                  </a:rPr>
                  <a:t>Enhanced Connectivity</a:t>
                </a:r>
              </a:p>
              <a:p>
                <a:pPr algn="l" eaLnBrk="0" hangingPunct="0">
                  <a:defRPr/>
                </a:pPr>
                <a:r>
                  <a:rPr lang="en-US" sz="1200" dirty="0"/>
                  <a:t>PCIe</a:t>
                </a:r>
                <a:r>
                  <a:rPr lang="en-US" sz="1200" baseline="30000" dirty="0"/>
                  <a:t>® </a:t>
                </a:r>
                <a:r>
                  <a:rPr lang="en-US" sz="1200" dirty="0"/>
                  <a:t> Interface Blocks</a:t>
                </a:r>
              </a:p>
            </p:txBody>
          </p:sp>
          <p:sp>
            <p:nvSpPr>
              <p:cNvPr id="22" name="Rectangle 108"/>
              <p:cNvSpPr>
                <a:spLocks noChangeArrowheads="1"/>
              </p:cNvSpPr>
              <p:nvPr/>
            </p:nvSpPr>
            <p:spPr bwMode="auto">
              <a:xfrm flipH="1">
                <a:off x="3605213" y="4381500"/>
                <a:ext cx="182562" cy="365125"/>
              </a:xfrm>
              <a:prstGeom prst="rect">
                <a:avLst/>
              </a:prstGeom>
              <a:solidFill>
                <a:srgbClr val="003399"/>
              </a:solidFill>
              <a:ln w="1270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 sz="16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279528" y="1752282"/>
              <a:ext cx="2719387" cy="461665"/>
              <a:chOff x="3605213" y="5027560"/>
              <a:chExt cx="2719387" cy="461665"/>
            </a:xfrm>
          </p:grpSpPr>
          <p:sp>
            <p:nvSpPr>
              <p:cNvPr id="24" name="Rectangle 110"/>
              <p:cNvSpPr>
                <a:spLocks noChangeArrowheads="1"/>
              </p:cNvSpPr>
              <p:nvPr/>
            </p:nvSpPr>
            <p:spPr bwMode="auto">
              <a:xfrm flipH="1">
                <a:off x="3605213" y="5060950"/>
                <a:ext cx="184150" cy="365125"/>
              </a:xfrm>
              <a:prstGeom prst="rect">
                <a:avLst/>
              </a:prstGeom>
              <a:solidFill>
                <a:schemeClr val="hlink"/>
              </a:solidFill>
              <a:ln w="1270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 sz="1600" dirty="0"/>
              </a:p>
            </p:txBody>
          </p:sp>
          <p:sp>
            <p:nvSpPr>
              <p:cNvPr id="25" name="Text Box 111"/>
              <p:cNvSpPr txBox="1">
                <a:spLocks noChangeArrowheads="1"/>
              </p:cNvSpPr>
              <p:nvPr/>
            </p:nvSpPr>
            <p:spPr bwMode="auto">
              <a:xfrm>
                <a:off x="3775816" y="5027560"/>
                <a:ext cx="2548784" cy="4616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 sz="1200" b="1" dirty="0">
                    <a:solidFill>
                      <a:srgbClr val="000099"/>
                    </a:solidFill>
                  </a:rPr>
                  <a:t>Hi-perf. Parallel I/O Connectivity</a:t>
                </a:r>
              </a:p>
              <a:p>
                <a:pPr algn="l" eaLnBrk="0" hangingPunct="0">
                  <a:defRPr/>
                </a:pPr>
                <a:r>
                  <a:rPr lang="en-US" sz="1200" dirty="0"/>
                  <a:t>SelectIO™ Technology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554623" y="2372088"/>
              <a:ext cx="3353567" cy="461665"/>
              <a:chOff x="1381125" y="5638800"/>
              <a:chExt cx="3353567" cy="461665"/>
            </a:xfrm>
          </p:grpSpPr>
          <p:sp>
            <p:nvSpPr>
              <p:cNvPr id="27" name="PPTShape_1"/>
              <p:cNvSpPr>
                <a:spLocks noChangeArrowheads="1"/>
              </p:cNvSpPr>
              <p:nvPr/>
            </p:nvSpPr>
            <p:spPr bwMode="auto">
              <a:xfrm flipH="1">
                <a:off x="1381125" y="5672138"/>
                <a:ext cx="184150" cy="36512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endParaRPr lang="en-US" sz="1600" dirty="0"/>
              </a:p>
            </p:txBody>
          </p:sp>
          <p:sp>
            <p:nvSpPr>
              <p:cNvPr id="28" name="PPTShape_2"/>
              <p:cNvSpPr txBox="1">
                <a:spLocks noChangeArrowheads="1"/>
              </p:cNvSpPr>
              <p:nvPr/>
            </p:nvSpPr>
            <p:spPr bwMode="auto">
              <a:xfrm>
                <a:off x="1551967" y="5638800"/>
                <a:ext cx="3182725" cy="4616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>
                <a:spAutoFit/>
              </a:bodyPr>
              <a:lstStyle/>
              <a:p>
                <a:pPr algn="l" eaLnBrk="0" hangingPunct="0">
                  <a:defRPr/>
                </a:pPr>
                <a:r>
                  <a:rPr lang="en-US" sz="1200" b="1" dirty="0">
                    <a:solidFill>
                      <a:srgbClr val="000099"/>
                    </a:solidFill>
                  </a:rPr>
                  <a:t>Hi-performance Serial I//O Connectivity</a:t>
                </a:r>
              </a:p>
              <a:p>
                <a:pPr algn="l" eaLnBrk="0" hangingPunct="0">
                  <a:defRPr/>
                </a:pPr>
                <a:r>
                  <a:rPr lang="en-US" sz="1200" dirty="0"/>
                  <a:t>Transceiver Technology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972" y="209550"/>
            <a:ext cx="11270428" cy="1143000"/>
          </a:xfrm>
        </p:spPr>
        <p:txBody>
          <a:bodyPr/>
          <a:lstStyle/>
          <a:p>
            <a:r>
              <a:rPr lang="en-US" dirty="0" smtClean="0"/>
              <a:t>Performance/Power at different levels of specialization</a:t>
            </a:r>
            <a:endParaRPr lang="en-US" dirty="0"/>
          </a:p>
        </p:txBody>
      </p:sp>
      <p:pic>
        <p:nvPicPr>
          <p:cNvPr id="1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5549" r="7609"/>
          <a:stretch/>
        </p:blipFill>
        <p:spPr>
          <a:xfrm>
            <a:off x="740410" y="1054100"/>
            <a:ext cx="10414000" cy="5258198"/>
          </a:xfrm>
        </p:spPr>
      </p:pic>
      <p:grpSp>
        <p:nvGrpSpPr>
          <p:cNvPr id="19" name="Group 18"/>
          <p:cNvGrpSpPr/>
          <p:nvPr/>
        </p:nvGrpSpPr>
        <p:grpSpPr>
          <a:xfrm>
            <a:off x="430805" y="4462790"/>
            <a:ext cx="1762342" cy="523220"/>
            <a:chOff x="579395" y="4805690"/>
            <a:chExt cx="1762342" cy="523220"/>
          </a:xfrm>
        </p:grpSpPr>
        <p:sp>
          <p:nvSpPr>
            <p:cNvPr id="20" name="Right Arrow 19"/>
            <p:cNvSpPr/>
            <p:nvPr/>
          </p:nvSpPr>
          <p:spPr>
            <a:xfrm>
              <a:off x="1567037" y="4821035"/>
              <a:ext cx="774700" cy="4826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395" y="4805690"/>
              <a:ext cx="7922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</a:rPr>
                <a:t>CPU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75238" y="778173"/>
            <a:ext cx="1736533" cy="1318031"/>
            <a:chOff x="4985366" y="3360527"/>
            <a:chExt cx="1736533" cy="1318031"/>
          </a:xfrm>
        </p:grpSpPr>
        <p:sp>
          <p:nvSpPr>
            <p:cNvPr id="23" name="Rectangle 22"/>
            <p:cNvSpPr/>
            <p:nvPr/>
          </p:nvSpPr>
          <p:spPr>
            <a:xfrm>
              <a:off x="5751762" y="3360527"/>
              <a:ext cx="97013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</a:rPr>
                <a:t>FPGA</a:t>
              </a:r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 rot="8889712">
              <a:off x="4985366" y="4001956"/>
              <a:ext cx="825500" cy="67660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94264" y="3018459"/>
            <a:ext cx="3446777" cy="1840036"/>
            <a:chOff x="7542854" y="3361359"/>
            <a:chExt cx="3446777" cy="1840036"/>
          </a:xfrm>
        </p:grpSpPr>
        <p:sp>
          <p:nvSpPr>
            <p:cNvPr id="26" name="Right Arrow 25"/>
            <p:cNvSpPr/>
            <p:nvPr/>
          </p:nvSpPr>
          <p:spPr>
            <a:xfrm rot="16200000">
              <a:off x="8841907" y="3435808"/>
              <a:ext cx="825500" cy="67660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42854" y="4247288"/>
              <a:ext cx="344677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ASIC</a:t>
              </a:r>
            </a:p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(not programmable)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04447" y="3942424"/>
            <a:ext cx="827471" cy="1040731"/>
            <a:chOff x="4804547" y="1283369"/>
            <a:chExt cx="827471" cy="1040731"/>
          </a:xfrm>
        </p:grpSpPr>
        <p:sp>
          <p:nvSpPr>
            <p:cNvPr id="34" name="Rectangle 33"/>
            <p:cNvSpPr/>
            <p:nvPr/>
          </p:nvSpPr>
          <p:spPr>
            <a:xfrm>
              <a:off x="4804547" y="1800880"/>
              <a:ext cx="827471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</a:rPr>
                <a:t>GPU</a:t>
              </a:r>
              <a:endParaRPr lang="en-US" dirty="0"/>
            </a:p>
          </p:txBody>
        </p:sp>
        <p:sp>
          <p:nvSpPr>
            <p:cNvPr id="35" name="Down Arrow 34"/>
            <p:cNvSpPr/>
            <p:nvPr/>
          </p:nvSpPr>
          <p:spPr>
            <a:xfrm rot="10800000">
              <a:off x="4882718" y="1283369"/>
              <a:ext cx="749300" cy="546100"/>
            </a:xfrm>
            <a:prstGeom prst="downArrow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0" y="6211669"/>
            <a:ext cx="7758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https://en.bitcoin.it/wiki/Non-specialized_hardware_comparison</a:t>
            </a:r>
          </a:p>
          <a:p>
            <a:r>
              <a:rPr lang="en-US" dirty="0" smtClean="0"/>
              <a:t>https://en.bitcoin.it/wiki/Mining_hardware_comparison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tremendous efforts</a:t>
            </a:r>
          </a:p>
          <a:p>
            <a:r>
              <a:rPr lang="en-US" dirty="0" smtClean="0"/>
              <a:t>Extensive </a:t>
            </a:r>
            <a:r>
              <a:rPr lang="en-US" dirty="0"/>
              <a:t>knowledge of </a:t>
            </a:r>
            <a:r>
              <a:rPr lang="en-US" dirty="0" smtClean="0"/>
              <a:t>digital circuit design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potential of FPGAs is not easily accessible by common software engineers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meme w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7209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promoting FPGAs among software engineers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40130" y="2052279"/>
            <a:ext cx="5780722" cy="2840812"/>
            <a:chOff x="1040130" y="3322279"/>
            <a:chExt cx="5780722" cy="2840812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1040130" y="3327239"/>
              <a:ext cx="2228850" cy="59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3200" b="1" kern="0" dirty="0" smtClean="0">
                  <a:solidFill>
                    <a:srgbClr val="002060"/>
                  </a:solidFill>
                </a:rPr>
                <a:t>AXI Master</a:t>
              </a:r>
              <a:endPara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1781175" y="3878366"/>
              <a:ext cx="3436620" cy="59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3200" b="1" kern="0" dirty="0" smtClean="0">
                  <a:solidFill>
                    <a:srgbClr val="00B050"/>
                  </a:solidFill>
                </a:rPr>
                <a:t>Burst inference</a:t>
              </a:r>
              <a:endPara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078230" y="4463070"/>
              <a:ext cx="1405890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3200" b="1" kern="0" dirty="0" smtClean="0">
                  <a:solidFill>
                    <a:srgbClr val="00B0F0"/>
                  </a:solidFill>
                </a:rPr>
                <a:t>DSP48</a:t>
              </a:r>
              <a:endPara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665220" y="3322279"/>
              <a:ext cx="3155632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3200" b="1" kern="0" noProof="0" dirty="0" smtClean="0">
                  <a:solidFill>
                    <a:srgbClr val="0070C0"/>
                  </a:solidFill>
                </a:rPr>
                <a:t>Timing Closure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2386012" y="4981418"/>
              <a:ext cx="3328035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3200" b="1" kern="0" dirty="0" smtClean="0">
                  <a:solidFill>
                    <a:srgbClr val="0070C0"/>
                  </a:solidFill>
                </a:rPr>
                <a:t>Stable interface</a:t>
              </a:r>
              <a:endPara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040130" y="5571069"/>
              <a:ext cx="3328035" cy="59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3200" b="1" kern="0" dirty="0" smtClean="0">
                  <a:solidFill>
                    <a:srgbClr val="7030A0"/>
                  </a:solidFill>
                </a:rPr>
                <a:t>Loop rewind</a:t>
              </a:r>
              <a:endPara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60" y="1250067"/>
            <a:ext cx="6363105" cy="376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336" y="1250067"/>
            <a:ext cx="7530464" cy="5093584"/>
          </a:xfrm>
        </p:spPr>
        <p:txBody>
          <a:bodyPr/>
          <a:lstStyle/>
          <a:p>
            <a:r>
              <a:rPr lang="en-US" dirty="0" smtClean="0"/>
              <a:t>Provide a system-level solution</a:t>
            </a:r>
          </a:p>
          <a:p>
            <a:pPr lvl="1"/>
            <a:r>
              <a:rPr lang="en-US" dirty="0" smtClean="0"/>
              <a:t>Runtime/driver on the host side</a:t>
            </a:r>
            <a:endParaRPr lang="en-US" dirty="0"/>
          </a:p>
          <a:p>
            <a:pPr lvl="1"/>
            <a:r>
              <a:rPr lang="en-US" dirty="0" smtClean="0"/>
              <a:t>Host/device communication logic on FPGA</a:t>
            </a:r>
          </a:p>
          <a:p>
            <a:pPr lvl="1"/>
            <a:r>
              <a:rPr lang="en-US" dirty="0" smtClean="0"/>
              <a:t>User focus on application</a:t>
            </a:r>
          </a:p>
          <a:p>
            <a:endParaRPr lang="en-US" dirty="0" smtClean="0"/>
          </a:p>
          <a:p>
            <a:r>
              <a:rPr lang="en-US" u="sng" dirty="0" smtClean="0"/>
              <a:t>Compiler takes more responsibilities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Memory access optimizations</a:t>
            </a:r>
          </a:p>
          <a:p>
            <a:pPr lvl="1"/>
            <a:r>
              <a:rPr lang="en-US" dirty="0" smtClean="0"/>
              <a:t>Loop optimizations</a:t>
            </a:r>
          </a:p>
          <a:p>
            <a:pPr lvl="1"/>
            <a:r>
              <a:rPr lang="en-US" dirty="0" smtClean="0"/>
              <a:t>Task-level </a:t>
            </a:r>
            <a:r>
              <a:rPr lang="en-US" dirty="0" err="1" smtClean="0"/>
              <a:t>parallizations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talk focus on the </a:t>
            </a:r>
            <a:r>
              <a:rPr lang="en-US" dirty="0" err="1" smtClean="0"/>
              <a:t>OpenCL</a:t>
            </a:r>
            <a:r>
              <a:rPr lang="en-US" dirty="0" smtClean="0"/>
              <a:t> to FPGA compilation flow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4335" y="189919"/>
            <a:ext cx="11403330" cy="1143000"/>
          </a:xfrm>
        </p:spPr>
        <p:txBody>
          <a:bodyPr/>
          <a:lstStyle/>
          <a:p>
            <a:r>
              <a:rPr lang="en-US" dirty="0" smtClean="0"/>
              <a:t>Enable </a:t>
            </a:r>
            <a:r>
              <a:rPr lang="en-US" dirty="0"/>
              <a:t>FPGA programming for the masses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2605" y="2079017"/>
            <a:ext cx="5491795" cy="354628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>
                <a:solidFill>
                  <a:schemeClr val="tx2"/>
                </a:solidFill>
                <a:latin typeface="Courier New Bold"/>
              </a:rPr>
              <a:t>parallel_for</a:t>
            </a:r>
            <a:r>
              <a:rPr lang="en-GB" dirty="0" smtClean="0">
                <a:solidFill>
                  <a:schemeClr val="tx2"/>
                </a:solidFill>
                <a:latin typeface="Courier New Bold"/>
              </a:rPr>
              <a:t> (all workgroups)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parallel_for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(all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workitems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) {</a:t>
            </a:r>
          </a:p>
          <a:p>
            <a:pPr marL="0" indent="0">
              <a:buNone/>
            </a:pPr>
            <a:r>
              <a:rPr lang="en-GB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</a:t>
            </a:r>
            <a:r>
              <a:rPr lang="en-GB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</a:t>
            </a:r>
            <a:r>
              <a:rPr lang="en-GB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EC891D">
                  <a:lumMod val="60000"/>
                  <a:lumOff val="40000"/>
                </a:srgb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 </a:t>
            </a:r>
          </a:p>
          <a:p>
            <a:pPr marL="0" indent="0">
              <a:buNone/>
            </a:pPr>
            <a:r>
              <a:rPr lang="en-GB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</a:t>
            </a:r>
            <a:r>
              <a:rPr lang="en-GB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</a:t>
            </a:r>
            <a:r>
              <a:rPr lang="en-GB" dirty="0" smtClean="0">
                <a:solidFill>
                  <a:srgbClr val="EC891D">
                    <a:lumMod val="60000"/>
                    <a:lumOff val="40000"/>
                  </a:srgbClr>
                </a:solidFill>
                <a:latin typeface="Courier New Bold"/>
              </a:rPr>
              <a:t>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}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OpenCL</a:t>
            </a:r>
            <a:r>
              <a:rPr lang="en-US" dirty="0" smtClean="0"/>
              <a:t> to FPGA compilation: Input and Output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99970" y="1280897"/>
            <a:ext cx="4571999" cy="2695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3F3F3F"/>
                </a:solidFill>
                <a:latin typeface="Courier New Bold"/>
              </a:rPr>
              <a:t>__kernel 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void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>
                <a:solidFill>
                  <a:schemeClr val="tx2"/>
                </a:solidFill>
                <a:latin typeface="Courier New Bold"/>
              </a:rPr>
              <a:t>add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GB" sz="1800" b="1" dirty="0" smtClean="0">
                <a:solidFill>
                  <a:srgbClr val="3F3F3F"/>
                </a:solidFill>
                <a:latin typeface="Courier New Bold"/>
              </a:rPr>
              <a:t>__global </a:t>
            </a:r>
            <a:r>
              <a:rPr lang="en-GB" sz="1800" b="1" dirty="0" err="1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const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 float</a:t>
            </a:r>
            <a:r>
              <a:rPr lang="en-GB" sz="1800" b="1" dirty="0" smtClean="0">
                <a:solidFill>
                  <a:srgbClr val="B20838"/>
                </a:solidFill>
                <a:latin typeface="Courier New Bold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*a,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3F3F3F"/>
                </a:solidFill>
                <a:latin typeface="Courier New Bold"/>
              </a:rPr>
              <a:t> </a:t>
            </a:r>
            <a:r>
              <a:rPr lang="en-GB" sz="1800" b="1" dirty="0" smtClean="0">
                <a:solidFill>
                  <a:srgbClr val="3F3F3F"/>
                </a:solidFill>
                <a:latin typeface="Courier New Bold"/>
              </a:rPr>
              <a:t>   __global </a:t>
            </a:r>
            <a:r>
              <a:rPr lang="en-GB" sz="1800" b="1" dirty="0" err="1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const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 float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*b,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GB" sz="1800" b="1" dirty="0" smtClean="0">
                <a:solidFill>
                  <a:srgbClr val="3F3F3F"/>
                </a:solidFill>
                <a:latin typeface="Courier New Bold"/>
              </a:rPr>
              <a:t>__global       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float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*c)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  </a:t>
            </a:r>
            <a:r>
              <a:rPr lang="en-GB" sz="1800" b="1" dirty="0" err="1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int</a:t>
            </a:r>
            <a:r>
              <a:rPr lang="en-GB" sz="1800" b="1" dirty="0" smtClean="0">
                <a:solidFill>
                  <a:srgbClr val="6D7076">
                    <a:lumMod val="75000"/>
                  </a:srgbClr>
                </a:solidFill>
                <a:latin typeface="Courier New Bold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id = </a:t>
            </a:r>
            <a:r>
              <a:rPr lang="en-GB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get_global_id</a:t>
            </a:r>
            <a:r>
              <a:rPr lang="en-GB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 Bold"/>
              </a:rPr>
              <a:t>(0)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 c[id] = a[id] + b[id];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 Bold"/>
              </a:rPr>
              <a:t>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968267" y="1068590"/>
            <a:ext cx="3466013" cy="1014527"/>
            <a:chOff x="5968267" y="1068590"/>
            <a:chExt cx="3466013" cy="1014527"/>
          </a:xfrm>
        </p:grpSpPr>
        <p:sp>
          <p:nvSpPr>
            <p:cNvPr id="14" name="Right Arrow 13"/>
            <p:cNvSpPr/>
            <p:nvPr/>
          </p:nvSpPr>
          <p:spPr bwMode="auto">
            <a:xfrm rot="5400000">
              <a:off x="6668215" y="1621155"/>
              <a:ext cx="45529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8267" y="1068590"/>
              <a:ext cx="34660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Managed by runtime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79813" y="2964841"/>
            <a:ext cx="4855816" cy="1303091"/>
            <a:chOff x="7279813" y="2964841"/>
            <a:chExt cx="4855816" cy="1303091"/>
          </a:xfrm>
        </p:grpSpPr>
        <p:sp>
          <p:nvSpPr>
            <p:cNvPr id="16" name="Right Arrow 15"/>
            <p:cNvSpPr/>
            <p:nvPr/>
          </p:nvSpPr>
          <p:spPr bwMode="auto">
            <a:xfrm rot="16200000">
              <a:off x="8186429" y="2958174"/>
              <a:ext cx="455295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79813" y="3395898"/>
              <a:ext cx="4855816" cy="8720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8CA8"/>
                </a:buClr>
                <a:buSzPct val="88000"/>
                <a:buBlip>
                  <a:blip r:embed="rId4"/>
                </a:buBlip>
              </a:pPr>
              <a:r>
                <a:rPr lang="en-US" sz="2000" b="1" kern="0" dirty="0">
                  <a:solidFill>
                    <a:srgbClr val="000000"/>
                  </a:solidFill>
                </a:rPr>
                <a:t>Materialized in </a:t>
              </a:r>
              <a:r>
                <a:rPr lang="en-US" sz="2000" b="1" kern="0" dirty="0" smtClean="0">
                  <a:solidFill>
                    <a:srgbClr val="000000"/>
                  </a:solidFill>
                </a:rPr>
                <a:t>Hardware</a:t>
              </a:r>
            </a:p>
            <a:p>
              <a:pPr lvl="1" eaLnBrk="0" fontAlgn="base" hangingPunct="0">
                <a:lnSpc>
                  <a:spcPct val="11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8CA8"/>
                </a:buClr>
                <a:buSzPct val="88000"/>
              </a:pPr>
              <a:r>
                <a:rPr lang="en-US" sz="2000" b="1" kern="0" dirty="0" smtClean="0">
                  <a:solidFill>
                    <a:srgbClr val="000000"/>
                  </a:solidFill>
                </a:rPr>
                <a:t>- Will be optimized by the compiler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3462" y="2970556"/>
            <a:ext cx="1016168" cy="2123441"/>
            <a:chOff x="6153462" y="2970556"/>
            <a:chExt cx="1016168" cy="2123441"/>
          </a:xfrm>
        </p:grpSpPr>
        <p:grpSp>
          <p:nvGrpSpPr>
            <p:cNvPr id="13" name="Group 12"/>
            <p:cNvGrpSpPr/>
            <p:nvPr/>
          </p:nvGrpSpPr>
          <p:grpSpPr>
            <a:xfrm>
              <a:off x="6153462" y="2970556"/>
              <a:ext cx="1016168" cy="2123441"/>
              <a:chOff x="6920857" y="2218691"/>
              <a:chExt cx="1016168" cy="2123441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6920857" y="2218691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a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6920857" y="2721611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b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6920857" y="3839212"/>
                <a:ext cx="1016168" cy="502920"/>
              </a:xfrm>
              <a:prstGeom prst="roundRect">
                <a:avLst/>
              </a:prstGeom>
              <a:solidFill>
                <a:schemeClr val="accent3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c</a:t>
                </a:r>
              </a:p>
            </p:txBody>
          </p:sp>
        </p:grpSp>
        <p:sp>
          <p:nvSpPr>
            <p:cNvPr id="33" name="Rounded Rectangle 32"/>
            <p:cNvSpPr/>
            <p:nvPr/>
          </p:nvSpPr>
          <p:spPr bwMode="auto">
            <a:xfrm>
              <a:off x="6153462" y="4050851"/>
              <a:ext cx="1016168" cy="50292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 + b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200091" y="5463485"/>
            <a:ext cx="7005714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rgbClr val="008CA8"/>
              </a:buClr>
              <a:buSzPct val="88000"/>
              <a:buBlip>
                <a:blip r:embed="rId4"/>
              </a:buBlip>
            </a:pPr>
            <a:r>
              <a:rPr lang="en-US" sz="2000" b="1" kern="0" dirty="0" smtClean="0">
                <a:solidFill>
                  <a:srgbClr val="000000"/>
                </a:solidFill>
              </a:rPr>
              <a:t>Allocate resource statically for each instruction</a:t>
            </a:r>
          </a:p>
          <a:p>
            <a:pPr lvl="1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rgbClr val="008CA8"/>
              </a:buClr>
              <a:buSzPct val="88000"/>
            </a:pPr>
            <a:r>
              <a:rPr lang="en-US" sz="2000" b="1" kern="0" dirty="0" smtClean="0">
                <a:solidFill>
                  <a:srgbClr val="000000"/>
                </a:solidFill>
              </a:rPr>
              <a:t>- Different from CPU/GPU</a:t>
            </a:r>
          </a:p>
          <a:p>
            <a:pPr marL="228600" lvl="0" indent="-22860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rgbClr val="008CA8"/>
              </a:buClr>
              <a:buSzPct val="88000"/>
              <a:buBlip>
                <a:blip r:embed="rId4"/>
              </a:buBlip>
            </a:pPr>
            <a:endParaRPr lang="en-US" sz="2000" b="1" kern="0" dirty="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6118" y="4302311"/>
            <a:ext cx="5277684" cy="2367505"/>
            <a:chOff x="586118" y="4302311"/>
            <a:chExt cx="5277684" cy="2367505"/>
          </a:xfrm>
        </p:grpSpPr>
        <p:sp>
          <p:nvSpPr>
            <p:cNvPr id="31" name="Right Arrow 30"/>
            <p:cNvSpPr/>
            <p:nvPr/>
          </p:nvSpPr>
          <p:spPr bwMode="auto">
            <a:xfrm rot="9763631">
              <a:off x="4232889" y="4311823"/>
              <a:ext cx="1630913" cy="468630"/>
            </a:xfrm>
            <a:prstGeom prst="rightArrow">
              <a:avLst/>
            </a:prstGeom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86118" y="4302311"/>
              <a:ext cx="3743591" cy="2367505"/>
              <a:chOff x="1214173" y="4283736"/>
              <a:chExt cx="3743591" cy="23675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214173" y="4283736"/>
                <a:ext cx="3743591" cy="2367505"/>
                <a:chOff x="6715657" y="4343365"/>
                <a:chExt cx="2368018" cy="2168560"/>
              </a:xfrm>
            </p:grpSpPr>
            <p:pic>
              <p:nvPicPr>
                <p:cNvPr id="29" name="Picture 3"/>
                <p:cNvPicPr>
                  <a:picLocks noChangeAspect="1" noChangeArrowheads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715657" y="4343365"/>
                  <a:ext cx="2368018" cy="2030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0" name="Rectangle 184"/>
                <p:cNvSpPr>
                  <a:spLocks noChangeArrowheads="1"/>
                </p:cNvSpPr>
                <p:nvPr/>
              </p:nvSpPr>
              <p:spPr bwMode="auto">
                <a:xfrm>
                  <a:off x="7216775" y="6240463"/>
                  <a:ext cx="1752600" cy="271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ts val="1400"/>
                    </a:lnSpc>
                  </a:pPr>
                  <a:r>
                    <a:rPr lang="en-US" sz="1100" dirty="0" err="1">
                      <a:solidFill>
                        <a:srgbClr val="980210"/>
                      </a:solidFill>
                    </a:rPr>
                    <a:t>Virtex</a:t>
                  </a:r>
                  <a:r>
                    <a:rPr lang="en-US" sz="1100" baseline="30000" dirty="0">
                      <a:solidFill>
                        <a:srgbClr val="980210"/>
                      </a:solidFill>
                    </a:rPr>
                    <a:t>®</a:t>
                  </a:r>
                  <a:r>
                    <a:rPr lang="en-US" sz="1100" dirty="0">
                      <a:solidFill>
                        <a:srgbClr val="980210"/>
                      </a:solidFill>
                    </a:rPr>
                    <a:t>-7 FPGA</a:t>
                  </a:r>
                </a:p>
              </p:txBody>
            </p:sp>
          </p:grpSp>
          <p:sp>
            <p:nvSpPr>
              <p:cNvPr id="34" name="Rounded Rectangle 33"/>
              <p:cNvSpPr/>
              <p:nvPr/>
            </p:nvSpPr>
            <p:spPr bwMode="auto">
              <a:xfrm>
                <a:off x="1664319" y="4544823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a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3086025" y="4551091"/>
                <a:ext cx="1016168" cy="50292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load b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1664319" y="5449849"/>
                <a:ext cx="1016168" cy="5029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 + b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3085968" y="5446825"/>
                <a:ext cx="1016168" cy="502920"/>
              </a:xfrm>
              <a:prstGeom prst="roundRect">
                <a:avLst/>
              </a:prstGeom>
              <a:solidFill>
                <a:schemeClr val="accent3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c</a:t>
                </a:r>
              </a:p>
            </p:txBody>
          </p:sp>
        </p:grpSp>
      </p:grp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C12D-FF59-4582-8E7E-48CACA6C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wH3iXcvl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wH3iXcvl_files\slide0001_image001.png"/>
</p:tagLst>
</file>

<file path=ppt/theme/theme1.xml><?xml version="1.0" encoding="utf-8"?>
<a:theme xmlns:a="http://schemas.openxmlformats.org/drawingml/2006/main" name="The Xilinx All Programmable PowerPoint Template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ACCEL_SEMINAR.pptx" id="{16843965-76FB-45DA-8CEC-FFF9159D6FC0}" vid="{74B6008D-297E-4B97-ACED-98A0055415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xilinx</Template>
  <TotalTime>4415</TotalTime>
  <Words>3159</Words>
  <Application>Microsoft Office PowerPoint</Application>
  <PresentationFormat>Widescreen</PresentationFormat>
  <Paragraphs>657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Courier New Bold</vt:lpstr>
      <vt:lpstr>Wingdings</vt:lpstr>
      <vt:lpstr>The Xilinx All Programmable PowerPoint Template</vt:lpstr>
      <vt:lpstr>PowerPoint Presentation</vt:lpstr>
      <vt:lpstr>Heterogeneous Computing System in Top500 list</vt:lpstr>
      <vt:lpstr>GPU: Specialized Accelerator for a set of applications</vt:lpstr>
      <vt:lpstr>Unique Accelerator for a single application?</vt:lpstr>
      <vt:lpstr>Creating Application-Specific Accelerator with FPGA </vt:lpstr>
      <vt:lpstr>Performance/Power at different levels of specialization</vt:lpstr>
      <vt:lpstr>The challenges of promoting FPGAs among software engineers</vt:lpstr>
      <vt:lpstr>Enable FPGA programming for the masses</vt:lpstr>
      <vt:lpstr>Overview of OpenCL to FPGA compilation: Input and Output</vt:lpstr>
      <vt:lpstr>Objectives of OpenCL to FPGA compilation </vt:lpstr>
      <vt:lpstr>Overview of OpenCL to FPGA compilation: Flow</vt:lpstr>
      <vt:lpstr>Static memory coalescing</vt:lpstr>
      <vt:lpstr>Static memory coalescing – identifying the opportunities</vt:lpstr>
      <vt:lpstr>Static memory coalescing example – word-level</vt:lpstr>
      <vt:lpstr>Static memory coalescing example – word-level</vt:lpstr>
      <vt:lpstr>Static memory coalescing example – word-level</vt:lpstr>
      <vt:lpstr>Static memory coalescing example – block-level</vt:lpstr>
      <vt:lpstr>Static memory coalescing example – block-level</vt:lpstr>
      <vt:lpstr>Static memory coalescing example – block-level</vt:lpstr>
      <vt:lpstr>Static memory coalescing example – block-level</vt:lpstr>
      <vt:lpstr>The memory-compute-memory pipeline</vt:lpstr>
      <vt:lpstr>Further improve static coalescing with loop transformations</vt:lpstr>
      <vt:lpstr>Further improve static coalescing with loop transformations</vt:lpstr>
      <vt:lpstr>Other important optimizations</vt:lpstr>
      <vt:lpstr>Summary</vt:lpstr>
      <vt:lpstr>PowerPoint Presentation</vt:lpstr>
      <vt:lpstr>PowerPoint Presentation</vt:lpstr>
    </vt:vector>
  </TitlesOfParts>
  <Company>Xilinx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Hongbin Zheng</dc:creator>
  <cp:keywords>Public</cp:keywords>
  <cp:lastModifiedBy>Hongbin Zheng</cp:lastModifiedBy>
  <cp:revision>765</cp:revision>
  <dcterms:created xsi:type="dcterms:W3CDTF">2016-11-11T13:49:55Z</dcterms:created>
  <dcterms:modified xsi:type="dcterms:W3CDTF">2016-11-15T04:58:55Z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a18eff54-019a-4140-a0ab-e85eaaa3faa7</vt:lpwstr>
  </property>
  <property fmtid="{D5CDD505-2E9C-101B-9397-08002B2CF9AE}" pid="3" name="XilinxClassification">
    <vt:lpwstr>Public</vt:lpwstr>
  </property>
  <property fmtid="{D5CDD505-2E9C-101B-9397-08002B2CF9AE}" pid="4" name="XilinxVisual Markings">
    <vt:lpwstr>Yes</vt:lpwstr>
  </property>
  <property fmtid="{D5CDD505-2E9C-101B-9397-08002B2CF9AE}" pid="5" name="XilinxPublication Year">
    <vt:lpwstr>2016</vt:lpwstr>
  </property>
  <property fmtid="{D5CDD505-2E9C-101B-9397-08002B2CF9AE}" pid="6" name="XilinxRemoveLegacyFooters">
    <vt:lpwstr>Yes</vt:lpwstr>
  </property>
</Properties>
</file>