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12192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66"/>
  </p:normalViewPr>
  <p:slideViewPr>
    <p:cSldViewPr>
      <p:cViewPr varScale="1">
        <p:scale>
          <a:sx n="102" d="100"/>
          <a:sy n="102" d="100"/>
        </p:scale>
        <p:origin x="2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95B25-19B4-BD49-89A8-0D50C3B870C2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C8CBA-2944-9641-97AB-60C765484D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808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22D9299-7FEE-4F52-A8E6-FFC7530B69C2}" type="datetimeFigureOut">
              <a:rPr lang="en-US" altLang="zh-CN"/>
              <a:t>3/8/20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19DA410-BFA8-4918-B740-8381DDB7F7A1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22D9299-7FEE-4F52-A8E6-FFC7530B69C2}" type="datetimeFigureOut">
              <a:rPr lang="en-US" altLang="zh-CN"/>
              <a:t>3/8/20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19DA410-BFA8-4918-B740-8381DDB7F7A1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竖排标题与文本"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22D9299-7FEE-4F52-A8E6-FFC7530B69C2}" type="datetimeFigureOut">
              <a:rPr lang="en-US" altLang="zh-CN"/>
              <a:t>3/8/20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19DA410-BFA8-4918-B740-8381DDB7F7A1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22D9299-7FEE-4F52-A8E6-FFC7530B69C2}" type="datetimeFigureOut">
              <a:rPr lang="en-US" altLang="zh-CN"/>
              <a:t>3/8/20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19DA410-BFA8-4918-B740-8381DDB7F7A1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8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22D9299-7FEE-4F52-A8E6-FFC7530B69C2}" type="datetimeFigureOut">
              <a:rPr lang="en-US" altLang="zh-CN"/>
              <a:t>3/8/20</a:t>
            </a:fld>
            <a:endParaRPr 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19DA410-BFA8-4918-B740-8381DDB7F7A1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22D9299-7FEE-4F52-A8E6-FFC7530B69C2}" type="datetimeFigureOut">
              <a:rPr lang="en-US" altLang="zh-CN"/>
              <a:t>3/8/20</a:t>
            </a:fld>
            <a:endParaRPr 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19DA410-BFA8-4918-B740-8381DDB7F7A1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22D9299-7FEE-4F52-A8E6-FFC7530B69C2}" type="datetimeFigureOut">
              <a:rPr lang="en-US" altLang="zh-CN"/>
              <a:t>3/8/20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19DA410-BFA8-4918-B740-8381DDB7F7A1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-376180" y="-8527"/>
            <a:ext cx="7017104" cy="6956412"/>
          </a:xfrm>
          <a:prstGeom prst="rect">
            <a:avLst/>
          </a:prstGeom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0800000">
            <a:off x="5348347" y="-8527"/>
            <a:ext cx="7017104" cy="6956412"/>
          </a:xfrm>
          <a:prstGeom prst="rect">
            <a:avLst/>
          </a:prstGeom>
        </p:spPr>
      </p:pic>
    </p:spTree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5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22D9299-7FEE-4F52-A8E6-FFC7530B69C2}" type="datetimeFigureOut">
              <a:rPr lang="en-US" altLang="zh-CN"/>
              <a:t>3/8/20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19DA410-BFA8-4918-B740-8381DDB7F7A1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E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 userDrawn="1"/>
        </p:nvSpPr>
        <p:spPr bwMode="auto">
          <a:xfrm>
            <a:off x="6784258" y="-1356852"/>
            <a:ext cx="632021" cy="374342"/>
          </a:xfrm>
          <a:prstGeom prst="rect">
            <a:avLst/>
          </a:prstGeom>
          <a:solidFill>
            <a:srgbClr val="534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5" name="矩形 7"/>
          <p:cNvSpPr/>
          <p:nvPr userDrawn="1"/>
        </p:nvSpPr>
        <p:spPr bwMode="auto">
          <a:xfrm>
            <a:off x="7856878" y="-1356852"/>
            <a:ext cx="632021" cy="374342"/>
          </a:xfrm>
          <a:prstGeom prst="rect">
            <a:avLst/>
          </a:prstGeom>
          <a:solidFill>
            <a:srgbClr val="55E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6" name="矩形 8"/>
          <p:cNvSpPr/>
          <p:nvPr userDrawn="1"/>
        </p:nvSpPr>
        <p:spPr bwMode="auto">
          <a:xfrm>
            <a:off x="5799039" y="-1356852"/>
            <a:ext cx="632021" cy="374342"/>
          </a:xfrm>
          <a:prstGeom prst="rect">
            <a:avLst/>
          </a:prstGeom>
          <a:solidFill>
            <a:srgbClr val="141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cxnSp>
        <p:nvCxnSpPr>
          <p:cNvPr id="7" name="直接连接符 10"/>
          <p:cNvCxnSpPr>
            <a:cxnSpLocks/>
          </p:cNvCxnSpPr>
          <p:nvPr userDrawn="1"/>
        </p:nvCxnSpPr>
        <p:spPr bwMode="auto">
          <a:xfrm>
            <a:off x="-50088800" y="-192024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1"/>
          <p:cNvCxnSpPr>
            <a:cxnSpLocks/>
          </p:cNvCxnSpPr>
          <p:nvPr userDrawn="1"/>
        </p:nvCxnSpPr>
        <p:spPr bwMode="auto">
          <a:xfrm>
            <a:off x="54965600" y="311404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747" t="747" r="746" b="746"/>
          <a:stretch/>
        </p:blipFill>
        <p:spPr bwMode="auto">
          <a:xfrm>
            <a:off x="3189301" y="241272"/>
            <a:ext cx="5829300" cy="5829300"/>
          </a:xfrm>
          <a:prstGeom prst="rect">
            <a:avLst/>
          </a:prstGeom>
        </p:spPr>
      </p:pic>
      <p:grpSp>
        <p:nvGrpSpPr>
          <p:cNvPr id="5" name="组合 5"/>
          <p:cNvGrpSpPr/>
          <p:nvPr/>
        </p:nvGrpSpPr>
        <p:grpSpPr bwMode="auto">
          <a:xfrm>
            <a:off x="3889511" y="1092654"/>
            <a:ext cx="4428990" cy="4428990"/>
            <a:chOff x="3657758" y="1307512"/>
            <a:chExt cx="4790897" cy="4790897"/>
          </a:xfrm>
        </p:grpSpPr>
        <p:sp>
          <p:nvSpPr>
            <p:cNvPr id="6" name="椭圆 1"/>
            <p:cNvSpPr/>
            <p:nvPr/>
          </p:nvSpPr>
          <p:spPr bwMode="auto">
            <a:xfrm>
              <a:off x="3657758" y="1307512"/>
              <a:ext cx="4790897" cy="4790897"/>
            </a:xfrm>
            <a:prstGeom prst="ellipse">
              <a:avLst/>
            </a:prstGeom>
            <a:noFill/>
            <a:ln>
              <a:gradFill>
                <a:gsLst>
                  <a:gs pos="88000">
                    <a:srgbClr val="55E2EA">
                      <a:alpha val="0"/>
                    </a:srgbClr>
                  </a:gs>
                  <a:gs pos="100000">
                    <a:srgbClr val="55E2EA"/>
                  </a:gs>
                </a:gsLst>
                <a:lin ang="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7" name="椭圆3"/>
            <p:cNvSpPr/>
            <p:nvPr/>
          </p:nvSpPr>
          <p:spPr bwMode="auto">
            <a:xfrm rot="14066157">
              <a:off x="3657758" y="1307512"/>
              <a:ext cx="4790897" cy="4790897"/>
            </a:xfrm>
            <a:prstGeom prst="ellipse">
              <a:avLst/>
            </a:prstGeom>
            <a:noFill/>
            <a:ln>
              <a:gradFill>
                <a:gsLst>
                  <a:gs pos="88000">
                    <a:srgbClr val="55E2EA">
                      <a:alpha val="0"/>
                    </a:srgbClr>
                  </a:gs>
                  <a:gs pos="100000">
                    <a:srgbClr val="55E2EA"/>
                  </a:gs>
                </a:gsLst>
                <a:lin ang="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8" name="椭圆2"/>
            <p:cNvSpPr/>
            <p:nvPr/>
          </p:nvSpPr>
          <p:spPr bwMode="auto">
            <a:xfrm rot="7035584">
              <a:off x="3657758" y="1307512"/>
              <a:ext cx="4790897" cy="4790897"/>
            </a:xfrm>
            <a:prstGeom prst="ellipse">
              <a:avLst/>
            </a:prstGeom>
            <a:noFill/>
            <a:ln>
              <a:gradFill>
                <a:gsLst>
                  <a:gs pos="88000">
                    <a:srgbClr val="55E2EA">
                      <a:alpha val="0"/>
                    </a:srgbClr>
                  </a:gs>
                  <a:gs pos="100000">
                    <a:srgbClr val="55E2EA"/>
                  </a:gs>
                </a:gsLst>
                <a:lin ang="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</p:grpSp>
      <p:grpSp>
        <p:nvGrpSpPr>
          <p:cNvPr id="9" name="组合 460"/>
          <p:cNvGrpSpPr/>
          <p:nvPr/>
        </p:nvGrpSpPr>
        <p:grpSpPr bwMode="auto">
          <a:xfrm rot="18000000">
            <a:off x="3548283" y="765308"/>
            <a:ext cx="5095348" cy="5095348"/>
            <a:chOff x="3657758" y="1307512"/>
            <a:chExt cx="4790897" cy="4790897"/>
          </a:xfrm>
        </p:grpSpPr>
        <p:sp>
          <p:nvSpPr>
            <p:cNvPr id="10" name="椭圆 461"/>
            <p:cNvSpPr/>
            <p:nvPr/>
          </p:nvSpPr>
          <p:spPr bwMode="auto">
            <a:xfrm>
              <a:off x="3657758" y="1307512"/>
              <a:ext cx="4790897" cy="4790897"/>
            </a:xfrm>
            <a:prstGeom prst="ellipse">
              <a:avLst/>
            </a:prstGeom>
            <a:noFill/>
            <a:ln>
              <a:gradFill>
                <a:gsLst>
                  <a:gs pos="88000">
                    <a:srgbClr val="55E2EA">
                      <a:alpha val="0"/>
                    </a:srgbClr>
                  </a:gs>
                  <a:gs pos="100000">
                    <a:srgbClr val="55E2EA"/>
                  </a:gs>
                </a:gsLst>
                <a:lin ang="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11" name="椭圆3"/>
            <p:cNvSpPr/>
            <p:nvPr/>
          </p:nvSpPr>
          <p:spPr bwMode="auto">
            <a:xfrm rot="14066157">
              <a:off x="3657758" y="1307512"/>
              <a:ext cx="4790897" cy="4790897"/>
            </a:xfrm>
            <a:prstGeom prst="ellipse">
              <a:avLst/>
            </a:prstGeom>
            <a:noFill/>
            <a:ln>
              <a:gradFill>
                <a:gsLst>
                  <a:gs pos="88000">
                    <a:srgbClr val="55E2EA">
                      <a:alpha val="0"/>
                    </a:srgbClr>
                  </a:gs>
                  <a:gs pos="100000">
                    <a:srgbClr val="55E2EA"/>
                  </a:gs>
                </a:gsLst>
                <a:lin ang="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12" name="椭圆2"/>
            <p:cNvSpPr/>
            <p:nvPr/>
          </p:nvSpPr>
          <p:spPr bwMode="auto">
            <a:xfrm rot="7035584">
              <a:off x="3657758" y="1307512"/>
              <a:ext cx="4790897" cy="4790897"/>
            </a:xfrm>
            <a:prstGeom prst="ellipse">
              <a:avLst/>
            </a:prstGeom>
            <a:noFill/>
            <a:ln>
              <a:gradFill>
                <a:gsLst>
                  <a:gs pos="88000">
                    <a:srgbClr val="55E2EA">
                      <a:alpha val="0"/>
                    </a:srgbClr>
                  </a:gs>
                  <a:gs pos="100000">
                    <a:srgbClr val="55E2EA"/>
                  </a:gs>
                </a:gsLst>
                <a:lin ang="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</p:grpSp>
      <p:grpSp>
        <p:nvGrpSpPr>
          <p:cNvPr id="13" name="组合 15"/>
          <p:cNvGrpSpPr/>
          <p:nvPr/>
        </p:nvGrpSpPr>
        <p:grpSpPr bwMode="auto">
          <a:xfrm rot="19748222">
            <a:off x="8760580" y="1218570"/>
            <a:ext cx="1848512" cy="71518"/>
            <a:chOff x="8169000" y="914018"/>
            <a:chExt cx="2105223" cy="81450"/>
          </a:xfrm>
        </p:grpSpPr>
        <p:cxnSp>
          <p:nvCxnSpPr>
            <p:cNvPr id="14" name="直接连接符 9"/>
            <p:cNvCxnSpPr>
              <a:cxnSpLocks/>
            </p:cNvCxnSpPr>
            <p:nvPr/>
          </p:nvCxnSpPr>
          <p:spPr bwMode="auto">
            <a:xfrm>
              <a:off x="8209727" y="937862"/>
              <a:ext cx="2064497" cy="0"/>
            </a:xfrm>
            <a:prstGeom prst="line">
              <a:avLst/>
            </a:prstGeom>
            <a:ln w="50800" cap="rnd">
              <a:gradFill>
                <a:gsLst>
                  <a:gs pos="0">
                    <a:srgbClr val="5346FC"/>
                  </a:gs>
                  <a:gs pos="90000">
                    <a:srgbClr val="55E2EA">
                      <a:alpha val="0"/>
                    </a:srgbClr>
                  </a:gs>
                </a:gsLst>
                <a:lin ang="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467"/>
            <p:cNvCxnSpPr>
              <a:cxnSpLocks/>
            </p:cNvCxnSpPr>
            <p:nvPr/>
          </p:nvCxnSpPr>
          <p:spPr bwMode="auto">
            <a:xfrm flipV="1">
              <a:off x="8210363" y="937863"/>
              <a:ext cx="1907791" cy="32438"/>
            </a:xfrm>
            <a:prstGeom prst="line">
              <a:avLst/>
            </a:prstGeom>
            <a:ln w="50800" cap="rnd">
              <a:gradFill>
                <a:gsLst>
                  <a:gs pos="0">
                    <a:srgbClr val="5346FC"/>
                  </a:gs>
                  <a:gs pos="90000">
                    <a:srgbClr val="55E2EA">
                      <a:alpha val="0"/>
                    </a:srgbClr>
                  </a:gs>
                </a:gsLst>
                <a:lin ang="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4"/>
            <p:cNvSpPr/>
            <p:nvPr/>
          </p:nvSpPr>
          <p:spPr bwMode="auto">
            <a:xfrm>
              <a:off x="8169000" y="914018"/>
              <a:ext cx="81452" cy="81450"/>
            </a:xfrm>
            <a:prstGeom prst="ellipse">
              <a:avLst/>
            </a:prstGeom>
            <a:solidFill>
              <a:srgbClr val="5346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</p:grpSp>
      <p:grpSp>
        <p:nvGrpSpPr>
          <p:cNvPr id="17" name="组合 476"/>
          <p:cNvGrpSpPr/>
          <p:nvPr/>
        </p:nvGrpSpPr>
        <p:grpSpPr bwMode="auto">
          <a:xfrm rot="19748222">
            <a:off x="10101887" y="1534310"/>
            <a:ext cx="1309129" cy="50650"/>
            <a:chOff x="8169000" y="914018"/>
            <a:chExt cx="2105223" cy="81450"/>
          </a:xfrm>
        </p:grpSpPr>
        <p:cxnSp>
          <p:nvCxnSpPr>
            <p:cNvPr id="18" name="直接连接符 477"/>
            <p:cNvCxnSpPr>
              <a:cxnSpLocks/>
            </p:cNvCxnSpPr>
            <p:nvPr/>
          </p:nvCxnSpPr>
          <p:spPr bwMode="auto">
            <a:xfrm>
              <a:off x="8209727" y="937862"/>
              <a:ext cx="2064497" cy="0"/>
            </a:xfrm>
            <a:prstGeom prst="line">
              <a:avLst/>
            </a:prstGeom>
            <a:ln w="50800" cap="rnd">
              <a:gradFill>
                <a:gsLst>
                  <a:gs pos="0">
                    <a:srgbClr val="5346FC"/>
                  </a:gs>
                  <a:gs pos="90000">
                    <a:srgbClr val="55E2EA">
                      <a:alpha val="0"/>
                    </a:srgbClr>
                  </a:gs>
                </a:gsLst>
                <a:lin ang="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478"/>
            <p:cNvCxnSpPr>
              <a:cxnSpLocks/>
            </p:cNvCxnSpPr>
            <p:nvPr/>
          </p:nvCxnSpPr>
          <p:spPr bwMode="auto">
            <a:xfrm flipV="1">
              <a:off x="8210363" y="937863"/>
              <a:ext cx="1907791" cy="32438"/>
            </a:xfrm>
            <a:prstGeom prst="line">
              <a:avLst/>
            </a:prstGeom>
            <a:ln w="50800" cap="rnd">
              <a:gradFill>
                <a:gsLst>
                  <a:gs pos="0">
                    <a:srgbClr val="5346FC"/>
                  </a:gs>
                  <a:gs pos="90000">
                    <a:srgbClr val="55E2EA">
                      <a:alpha val="0"/>
                    </a:srgbClr>
                  </a:gs>
                </a:gsLst>
                <a:lin ang="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479"/>
            <p:cNvSpPr/>
            <p:nvPr/>
          </p:nvSpPr>
          <p:spPr bwMode="auto">
            <a:xfrm>
              <a:off x="8169000" y="914018"/>
              <a:ext cx="81452" cy="81450"/>
            </a:xfrm>
            <a:prstGeom prst="ellipse">
              <a:avLst/>
            </a:prstGeom>
            <a:solidFill>
              <a:srgbClr val="5346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</p:grpSp>
      <p:grpSp>
        <p:nvGrpSpPr>
          <p:cNvPr id="21" name="组合 480"/>
          <p:cNvGrpSpPr/>
          <p:nvPr/>
        </p:nvGrpSpPr>
        <p:grpSpPr bwMode="auto">
          <a:xfrm rot="19748222">
            <a:off x="1197812" y="5275207"/>
            <a:ext cx="1848512" cy="71518"/>
            <a:chOff x="8169000" y="914018"/>
            <a:chExt cx="2105223" cy="81450"/>
          </a:xfrm>
        </p:grpSpPr>
        <p:cxnSp>
          <p:nvCxnSpPr>
            <p:cNvPr id="22" name="直接连接符 481"/>
            <p:cNvCxnSpPr>
              <a:cxnSpLocks/>
            </p:cNvCxnSpPr>
            <p:nvPr/>
          </p:nvCxnSpPr>
          <p:spPr bwMode="auto">
            <a:xfrm>
              <a:off x="8209727" y="937862"/>
              <a:ext cx="2064497" cy="0"/>
            </a:xfrm>
            <a:prstGeom prst="line">
              <a:avLst/>
            </a:prstGeom>
            <a:ln w="50800" cap="rnd">
              <a:gradFill>
                <a:gsLst>
                  <a:gs pos="0">
                    <a:srgbClr val="5346FC"/>
                  </a:gs>
                  <a:gs pos="90000">
                    <a:srgbClr val="55E2EA">
                      <a:alpha val="0"/>
                    </a:srgbClr>
                  </a:gs>
                </a:gsLst>
                <a:lin ang="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482"/>
            <p:cNvCxnSpPr>
              <a:cxnSpLocks/>
            </p:cNvCxnSpPr>
            <p:nvPr/>
          </p:nvCxnSpPr>
          <p:spPr bwMode="auto">
            <a:xfrm flipV="1">
              <a:off x="8210363" y="937863"/>
              <a:ext cx="1907791" cy="32438"/>
            </a:xfrm>
            <a:prstGeom prst="line">
              <a:avLst/>
            </a:prstGeom>
            <a:ln w="50800" cap="rnd">
              <a:gradFill>
                <a:gsLst>
                  <a:gs pos="0">
                    <a:srgbClr val="5346FC"/>
                  </a:gs>
                  <a:gs pos="90000">
                    <a:srgbClr val="55E2EA">
                      <a:alpha val="0"/>
                    </a:srgbClr>
                  </a:gs>
                </a:gsLst>
                <a:lin ang="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483"/>
            <p:cNvSpPr/>
            <p:nvPr/>
          </p:nvSpPr>
          <p:spPr bwMode="auto">
            <a:xfrm>
              <a:off x="8169000" y="914018"/>
              <a:ext cx="81452" cy="81450"/>
            </a:xfrm>
            <a:prstGeom prst="ellipse">
              <a:avLst/>
            </a:prstGeom>
            <a:solidFill>
              <a:srgbClr val="5346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</p:grpSp>
      <p:grpSp>
        <p:nvGrpSpPr>
          <p:cNvPr id="25" name="组合 484"/>
          <p:cNvGrpSpPr/>
          <p:nvPr/>
        </p:nvGrpSpPr>
        <p:grpSpPr bwMode="auto">
          <a:xfrm rot="19748222">
            <a:off x="2538820" y="5647980"/>
            <a:ext cx="1309129" cy="50650"/>
            <a:chOff x="8169000" y="914018"/>
            <a:chExt cx="2105223" cy="81450"/>
          </a:xfrm>
        </p:grpSpPr>
        <p:cxnSp>
          <p:nvCxnSpPr>
            <p:cNvPr id="26" name="直接连接符 485"/>
            <p:cNvCxnSpPr>
              <a:cxnSpLocks/>
            </p:cNvCxnSpPr>
            <p:nvPr/>
          </p:nvCxnSpPr>
          <p:spPr bwMode="auto">
            <a:xfrm>
              <a:off x="8209727" y="937862"/>
              <a:ext cx="2064497" cy="0"/>
            </a:xfrm>
            <a:prstGeom prst="line">
              <a:avLst/>
            </a:prstGeom>
            <a:ln w="50800" cap="rnd">
              <a:gradFill>
                <a:gsLst>
                  <a:gs pos="0">
                    <a:srgbClr val="5346FC"/>
                  </a:gs>
                  <a:gs pos="90000">
                    <a:srgbClr val="55E2EA">
                      <a:alpha val="0"/>
                    </a:srgbClr>
                  </a:gs>
                </a:gsLst>
                <a:lin ang="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486"/>
            <p:cNvCxnSpPr>
              <a:cxnSpLocks/>
            </p:cNvCxnSpPr>
            <p:nvPr/>
          </p:nvCxnSpPr>
          <p:spPr bwMode="auto">
            <a:xfrm flipV="1">
              <a:off x="8210363" y="937863"/>
              <a:ext cx="1907791" cy="32438"/>
            </a:xfrm>
            <a:prstGeom prst="line">
              <a:avLst/>
            </a:prstGeom>
            <a:ln w="50800" cap="rnd">
              <a:gradFill>
                <a:gsLst>
                  <a:gs pos="0">
                    <a:srgbClr val="5346FC"/>
                  </a:gs>
                  <a:gs pos="90000">
                    <a:srgbClr val="55E2EA">
                      <a:alpha val="0"/>
                    </a:srgbClr>
                  </a:gs>
                </a:gsLst>
                <a:lin ang="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487"/>
            <p:cNvSpPr/>
            <p:nvPr/>
          </p:nvSpPr>
          <p:spPr bwMode="auto">
            <a:xfrm>
              <a:off x="8169000" y="914018"/>
              <a:ext cx="81452" cy="81450"/>
            </a:xfrm>
            <a:prstGeom prst="ellipse">
              <a:avLst/>
            </a:prstGeom>
            <a:solidFill>
              <a:srgbClr val="5346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</p:grpSp>
      <p:sp>
        <p:nvSpPr>
          <p:cNvPr id="29" name="文本框 21"/>
          <p:cNvSpPr>
            <a:spLocks/>
          </p:cNvSpPr>
          <p:nvPr/>
        </p:nvSpPr>
        <p:spPr bwMode="auto">
          <a:xfrm>
            <a:off x="5155299" y="4352863"/>
            <a:ext cx="189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bg1">
                    <a:alpha val="95000"/>
                  </a:schemeClr>
                </a:solidFill>
                <a:latin typeface="+mn-ea"/>
              </a:rPr>
              <a:t>5</a:t>
            </a:r>
            <a:r>
              <a:rPr lang="zh-CN">
                <a:solidFill>
                  <a:schemeClr val="bg1">
                    <a:alpha val="95000"/>
                  </a:schemeClr>
                </a:solidFill>
                <a:latin typeface="+mn-ea"/>
              </a:rPr>
              <a:t>客松战队</a:t>
            </a:r>
            <a:endParaRPr/>
          </a:p>
        </p:txBody>
      </p:sp>
      <p:sp>
        <p:nvSpPr>
          <p:cNvPr id="30" name="矩形 22"/>
          <p:cNvSpPr/>
          <p:nvPr/>
        </p:nvSpPr>
        <p:spPr bwMode="auto">
          <a:xfrm>
            <a:off x="2581410" y="2704942"/>
            <a:ext cx="7041579" cy="1621692"/>
          </a:xfrm>
          <a:prstGeom prst="rect">
            <a:avLst/>
          </a:prstGeom>
          <a:gradFill>
            <a:gsLst>
              <a:gs pos="0">
                <a:srgbClr val="5346FC">
                  <a:alpha val="65000"/>
                </a:srgbClr>
              </a:gs>
              <a:gs pos="90000">
                <a:srgbClr val="55E2EA">
                  <a:alpha val="0"/>
                </a:srgbClr>
              </a:gs>
            </a:gsLst>
            <a:path path="rect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31" name="文本框 492"/>
          <p:cNvSpPr>
            <a:spLocks/>
          </p:cNvSpPr>
          <p:nvPr/>
        </p:nvSpPr>
        <p:spPr bwMode="auto">
          <a:xfrm>
            <a:off x="2461568" y="2682513"/>
            <a:ext cx="7264686" cy="8332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defRPr/>
            </a:pPr>
            <a:r>
              <a:rPr lang="en-US" sz="4400" b="0" i="0" u="none" strike="noStrike" cap="none" spc="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Thanks For Listening</a:t>
            </a:r>
            <a:endParaRPr sz="4400" b="0" i="0" u="none" strike="noStrike" cap="none" spc="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</p:txBody>
      </p:sp>
      <p:cxnSp>
        <p:nvCxnSpPr>
          <p:cNvPr id="32" name="直接连接符 19"/>
          <p:cNvCxnSpPr>
            <a:cxnSpLocks/>
          </p:cNvCxnSpPr>
          <p:nvPr/>
        </p:nvCxnSpPr>
        <p:spPr bwMode="auto">
          <a:xfrm>
            <a:off x="4086768" y="3542046"/>
            <a:ext cx="40142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20"/>
          <p:cNvSpPr>
            <a:spLocks/>
          </p:cNvSpPr>
          <p:nvPr/>
        </p:nvSpPr>
        <p:spPr bwMode="auto">
          <a:xfrm>
            <a:off x="4033238" y="3515789"/>
            <a:ext cx="414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+mn-ea"/>
              </a:defRPr>
            </a:lvl1pPr>
          </a:lstStyle>
          <a:p>
            <a:pPr algn="just">
              <a:defRPr/>
            </a:pPr>
            <a:r>
              <a:rPr lang="zh-CN">
                <a:solidFill>
                  <a:schemeClr val="bg1">
                    <a:alpha val="90000"/>
                  </a:schemeClr>
                </a:solidFill>
              </a:rPr>
              <a:t>同气“链”枝线上公益黑客松</a:t>
            </a:r>
            <a:endParaRPr/>
          </a:p>
        </p:txBody>
      </p:sp>
      <p:grpSp>
        <p:nvGrpSpPr>
          <p:cNvPr id="34" name="组合 11"/>
          <p:cNvGrpSpPr/>
          <p:nvPr/>
        </p:nvGrpSpPr>
        <p:grpSpPr bwMode="auto">
          <a:xfrm>
            <a:off x="5099292" y="2113159"/>
            <a:ext cx="2006535" cy="173372"/>
            <a:chOff x="5099292" y="2113159"/>
            <a:chExt cx="2006535" cy="173372"/>
          </a:xfrm>
        </p:grpSpPr>
        <p:sp>
          <p:nvSpPr>
            <p:cNvPr id="35" name="等腰三角形 2"/>
            <p:cNvSpPr/>
            <p:nvPr/>
          </p:nvSpPr>
          <p:spPr bwMode="auto">
            <a:xfrm rot="5400000">
              <a:off x="5087499" y="2124952"/>
              <a:ext cx="170991" cy="14740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36" name="等腰三角形 489"/>
            <p:cNvSpPr/>
            <p:nvPr/>
          </p:nvSpPr>
          <p:spPr bwMode="auto">
            <a:xfrm rot="16199999" flipH="1">
              <a:off x="6946628" y="2127333"/>
              <a:ext cx="170991" cy="14740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zh-CN"/>
            </a:p>
          </p:txBody>
        </p:sp>
      </p:grpSp>
      <p:sp>
        <p:nvSpPr>
          <p:cNvPr id="37" name="等腰三角形 490"/>
          <p:cNvSpPr/>
          <p:nvPr/>
        </p:nvSpPr>
        <p:spPr bwMode="auto">
          <a:xfrm rot="10800000">
            <a:off x="6008417" y="4008240"/>
            <a:ext cx="170991" cy="147406"/>
          </a:xfrm>
          <a:prstGeom prst="triangle">
            <a:avLst>
              <a:gd name="adj" fmla="val 50000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solidFill>
                <a:schemeClr val="lt1">
                  <a:alpha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/>
      </p:transition>
    </mc:Choice>
    <mc:Fallback xmlns:w="http://schemas.openxmlformats.org/wordprocessingml/2006/main" xmlns:m="http://schemas.openxmlformats.org/officeDocument/2006/math" xmlns="">
      <p:transition spd="slow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7" name="直线3"/>
          <p:cNvCxnSpPr>
            <a:cxnSpLocks/>
            <a:stCxn id="8" idx="0"/>
            <a:endCxn id="9" idx="2"/>
          </p:cNvCxnSpPr>
          <p:nvPr/>
        </p:nvCxnSpPr>
        <p:spPr bwMode="auto">
          <a:xfrm flipH="1" flipV="1">
            <a:off x="2991812" y="3570308"/>
            <a:ext cx="752892" cy="1106510"/>
          </a:xfrm>
          <a:prstGeom prst="line">
            <a:avLst/>
          </a:prstGeom>
          <a:noFill/>
          <a:ln w="19050" cap="rnd">
            <a:solidFill>
              <a:srgbClr val="55E2EA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文本框 54"/>
          <p:cNvSpPr>
            <a:spLocks/>
          </p:cNvSpPr>
          <p:nvPr/>
        </p:nvSpPr>
        <p:spPr bwMode="auto">
          <a:xfrm>
            <a:off x="4238625" y="380185"/>
            <a:ext cx="371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chemeClr val="bg1"/>
                </a:solidFill>
              </a:rPr>
              <a:t>善款管控</a:t>
            </a:r>
            <a:endParaRPr lang="zh-CN" sz="2400" b="1" dirty="0">
              <a:solidFill>
                <a:schemeClr val="bg1"/>
              </a:solidFill>
            </a:endParaRPr>
          </a:p>
        </p:txBody>
      </p:sp>
      <p:sp>
        <p:nvSpPr>
          <p:cNvPr id="12" name="等腰三角形 55"/>
          <p:cNvSpPr/>
          <p:nvPr/>
        </p:nvSpPr>
        <p:spPr bwMode="auto">
          <a:xfrm rot="10800000">
            <a:off x="6020029" y="934942"/>
            <a:ext cx="170991" cy="147406"/>
          </a:xfrm>
          <a:prstGeom prst="triangle">
            <a:avLst>
              <a:gd name="adj" fmla="val 50000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solidFill>
                <a:schemeClr val="lt1">
                  <a:alpha val="50000"/>
                </a:schemeClr>
              </a:solidFill>
            </a:endParaRPr>
          </a:p>
        </p:txBody>
      </p:sp>
      <p:sp>
        <p:nvSpPr>
          <p:cNvPr id="6" name="六边形 63"/>
          <p:cNvSpPr/>
          <p:nvPr/>
        </p:nvSpPr>
        <p:spPr bwMode="auto">
          <a:xfrm rot="16199999">
            <a:off x="1199880" y="4744862"/>
            <a:ext cx="769167" cy="663075"/>
          </a:xfrm>
          <a:prstGeom prst="hexagon">
            <a:avLst>
              <a:gd name="adj" fmla="val 25000"/>
              <a:gd name="vf" fmla="val 115470"/>
            </a:avLst>
          </a:prstGeom>
          <a:noFill/>
          <a:ln w="31750">
            <a:gradFill>
              <a:gsLst>
                <a:gs pos="0">
                  <a:srgbClr val="55E2EA"/>
                </a:gs>
                <a:gs pos="100000">
                  <a:srgbClr val="5346FC"/>
                </a:gs>
              </a:gsLst>
              <a:lin ang="108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8" name="六边形 69"/>
          <p:cNvSpPr/>
          <p:nvPr/>
        </p:nvSpPr>
        <p:spPr bwMode="auto">
          <a:xfrm rot="16199999">
            <a:off x="3360120" y="4729864"/>
            <a:ext cx="769167" cy="663075"/>
          </a:xfrm>
          <a:prstGeom prst="hexagon">
            <a:avLst>
              <a:gd name="adj" fmla="val 25000"/>
              <a:gd name="vf" fmla="val 115470"/>
            </a:avLst>
          </a:prstGeom>
          <a:noFill/>
          <a:ln w="31750">
            <a:gradFill>
              <a:gsLst>
                <a:gs pos="0">
                  <a:srgbClr val="55E2EA"/>
                </a:gs>
                <a:gs pos="100000">
                  <a:srgbClr val="5346FC"/>
                </a:gs>
              </a:gsLst>
              <a:lin ang="108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9" name="六边形 27"/>
          <p:cNvSpPr/>
          <p:nvPr/>
        </p:nvSpPr>
        <p:spPr bwMode="auto">
          <a:xfrm rot="16199999">
            <a:off x="2275691" y="3019956"/>
            <a:ext cx="769167" cy="663075"/>
          </a:xfrm>
          <a:prstGeom prst="hexagon">
            <a:avLst>
              <a:gd name="adj" fmla="val 25000"/>
              <a:gd name="vf" fmla="val 115470"/>
            </a:avLst>
          </a:prstGeom>
          <a:noFill/>
          <a:ln w="31750">
            <a:gradFill>
              <a:gsLst>
                <a:gs pos="0">
                  <a:srgbClr val="55E2EA"/>
                </a:gs>
                <a:gs pos="100000">
                  <a:srgbClr val="5346FC"/>
                </a:gs>
              </a:gsLst>
              <a:lin ang="108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9" name="文本框 28"/>
          <p:cNvSpPr>
            <a:spLocks/>
          </p:cNvSpPr>
          <p:nvPr/>
        </p:nvSpPr>
        <p:spPr bwMode="auto">
          <a:xfrm>
            <a:off x="2207843" y="3197604"/>
            <a:ext cx="90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rgbClr val="55E2EA"/>
                </a:solidFill>
              </a:rPr>
              <a:t>父私钥</a:t>
            </a:r>
            <a:endParaRPr lang="zh-CN" sz="1400" b="1" dirty="0">
              <a:solidFill>
                <a:srgbClr val="55E2EA"/>
              </a:solidFill>
            </a:endParaRPr>
          </a:p>
        </p:txBody>
      </p:sp>
      <p:sp>
        <p:nvSpPr>
          <p:cNvPr id="20" name="文本框 29"/>
          <p:cNvSpPr>
            <a:spLocks/>
          </p:cNvSpPr>
          <p:nvPr/>
        </p:nvSpPr>
        <p:spPr bwMode="auto">
          <a:xfrm>
            <a:off x="312107" y="1839583"/>
            <a:ext cx="290357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受益人账户公私钥又系统公私钥衍生出来。可以由父私钥计算出子私钥，以便与对接受善款账户进行监管</a:t>
            </a:r>
            <a:endParaRPr lang="zh-CN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文本框 30"/>
          <p:cNvSpPr>
            <a:spLocks/>
          </p:cNvSpPr>
          <p:nvPr/>
        </p:nvSpPr>
        <p:spPr bwMode="auto">
          <a:xfrm>
            <a:off x="483043" y="1538478"/>
            <a:ext cx="260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zh-CN" altLang="en-US" b="1" dirty="0" smtClean="0">
                <a:solidFill>
                  <a:srgbClr val="55E2EA"/>
                </a:solidFill>
              </a:rPr>
              <a:t>地址衍生</a:t>
            </a:r>
            <a:endParaRPr lang="zh-CN" b="1" dirty="0">
              <a:solidFill>
                <a:srgbClr val="55E2EA"/>
              </a:solidFill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200" b="0" i="0" u="none" strike="noStrike" cap="none">
                <a:ln>
                  <a:noFill/>
                </a:ln>
                <a:solidFill>
                  <a:srgbClr val="24292E"/>
                </a:solidFill>
                <a:latin typeface="Arial"/>
                <a:ea typeface="-apple-system"/>
              </a:rPr>
              <a:t>由</a:t>
            </a:r>
            <a:r>
              <a:rPr lang="zh-CN" sz="900" b="0" i="0" u="none" strike="noStrike" cap="none">
                <a:ln>
                  <a:noFill/>
                </a:ln>
                <a:solidFill>
                  <a:srgbClr val="24292E"/>
                </a:solidFill>
                <a:latin typeface="Arial Unicode MS"/>
                <a:ea typeface="SFMono-Regular"/>
              </a:rPr>
              <a:t>受捐赠方</a:t>
            </a:r>
            <a:r>
              <a:rPr lang="zh-CN" sz="1200" b="0" i="0" u="none" strike="noStrike" cap="none">
                <a:ln>
                  <a:noFill/>
                </a:ln>
                <a:solidFill>
                  <a:srgbClr val="24292E"/>
                </a:solidFill>
                <a:ea typeface="-apple-system"/>
              </a:rPr>
              <a:t>主动向</a:t>
            </a:r>
            <a:r>
              <a:rPr lang="zh-CN" sz="900" b="0" i="0" u="none" strike="noStrike" cap="none">
                <a:ln>
                  <a:noFill/>
                </a:ln>
                <a:solidFill>
                  <a:srgbClr val="24292E"/>
                </a:solidFill>
                <a:latin typeface="Arial Unicode MS"/>
                <a:ea typeface="SFMono-Regular"/>
              </a:rPr>
              <a:t>公益机构</a:t>
            </a:r>
            <a:r>
              <a:rPr lang="zh-CN" sz="1200" b="0" i="0" u="none" strike="noStrike" cap="none">
                <a:ln>
                  <a:noFill/>
                </a:ln>
                <a:solidFill>
                  <a:srgbClr val="24292E"/>
                </a:solidFill>
                <a:ea typeface="-apple-system"/>
              </a:rPr>
              <a:t>发起申请，并提供相应的证明材料</a:t>
            </a:r>
            <a:r>
              <a:rPr lang="zh-CN" sz="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 </a:t>
            </a:r>
            <a:endParaRPr lang="zh-CN" sz="18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23" name="直线4"/>
          <p:cNvCxnSpPr>
            <a:cxnSpLocks/>
            <a:stCxn id="9" idx="4"/>
            <a:endCxn id="6" idx="0"/>
          </p:cNvCxnSpPr>
          <p:nvPr/>
        </p:nvCxnSpPr>
        <p:spPr bwMode="auto">
          <a:xfrm flipH="1">
            <a:off x="1584464" y="3570308"/>
            <a:ext cx="744273" cy="1121508"/>
          </a:xfrm>
          <a:prstGeom prst="line">
            <a:avLst/>
          </a:prstGeom>
          <a:noFill/>
          <a:ln w="19050" cap="rnd">
            <a:solidFill>
              <a:srgbClr val="55E2EA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文本框 44"/>
          <p:cNvSpPr>
            <a:spLocks/>
          </p:cNvSpPr>
          <p:nvPr/>
        </p:nvSpPr>
        <p:spPr bwMode="auto">
          <a:xfrm>
            <a:off x="9357103" y="1846858"/>
            <a:ext cx="210251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参考万向专利成果：系统对临时私钥及三方解密结果进行保存；密钥恢复时临时私钥交付给慈善机构或受益人，三方依次解密即可</a:t>
            </a:r>
            <a:endParaRPr dirty="0"/>
          </a:p>
        </p:txBody>
      </p:sp>
      <p:sp>
        <p:nvSpPr>
          <p:cNvPr id="26" name="文本框 45"/>
          <p:cNvSpPr>
            <a:spLocks/>
          </p:cNvSpPr>
          <p:nvPr/>
        </p:nvSpPr>
        <p:spPr bwMode="auto">
          <a:xfrm>
            <a:off x="9357103" y="1539609"/>
            <a:ext cx="210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rgbClr val="55E2EA"/>
                </a:solidFill>
              </a:rPr>
              <a:t>密钥恢复</a:t>
            </a:r>
            <a:endParaRPr lang="zh-CN" b="1" dirty="0">
              <a:solidFill>
                <a:srgbClr val="55E2EA"/>
              </a:solidFill>
            </a:endParaRPr>
          </a:p>
        </p:txBody>
      </p:sp>
      <p:sp>
        <p:nvSpPr>
          <p:cNvPr id="46" name="六边形 63"/>
          <p:cNvSpPr/>
          <p:nvPr/>
        </p:nvSpPr>
        <p:spPr bwMode="auto">
          <a:xfrm rot="16199999">
            <a:off x="6451880" y="3929093"/>
            <a:ext cx="769167" cy="663075"/>
          </a:xfrm>
          <a:prstGeom prst="hexagon">
            <a:avLst>
              <a:gd name="adj" fmla="val 25000"/>
              <a:gd name="vf" fmla="val 115470"/>
            </a:avLst>
          </a:prstGeom>
          <a:noFill/>
          <a:ln w="31750">
            <a:gradFill>
              <a:gsLst>
                <a:gs pos="0">
                  <a:srgbClr val="55E2EA"/>
                </a:gs>
                <a:gs pos="100000">
                  <a:srgbClr val="5346FC"/>
                </a:gs>
              </a:gsLst>
              <a:lin ang="108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47" name="六边形 69"/>
          <p:cNvSpPr/>
          <p:nvPr/>
        </p:nvSpPr>
        <p:spPr bwMode="auto">
          <a:xfrm rot="16199999">
            <a:off x="10023778" y="3920880"/>
            <a:ext cx="769167" cy="663075"/>
          </a:xfrm>
          <a:prstGeom prst="hexagon">
            <a:avLst>
              <a:gd name="adj" fmla="val 25000"/>
              <a:gd name="vf" fmla="val 115470"/>
            </a:avLst>
          </a:prstGeom>
          <a:noFill/>
          <a:ln w="31750">
            <a:gradFill>
              <a:gsLst>
                <a:gs pos="0">
                  <a:srgbClr val="55E2EA"/>
                </a:gs>
                <a:gs pos="100000">
                  <a:srgbClr val="5346FC"/>
                </a:gs>
              </a:gsLst>
              <a:lin ang="108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48" name="六边形 27"/>
          <p:cNvSpPr/>
          <p:nvPr/>
        </p:nvSpPr>
        <p:spPr bwMode="auto">
          <a:xfrm rot="16199999">
            <a:off x="8146982" y="2339326"/>
            <a:ext cx="769167" cy="663075"/>
          </a:xfrm>
          <a:prstGeom prst="hexagon">
            <a:avLst>
              <a:gd name="adj" fmla="val 25000"/>
              <a:gd name="vf" fmla="val 115470"/>
            </a:avLst>
          </a:prstGeom>
          <a:noFill/>
          <a:ln w="31750">
            <a:gradFill>
              <a:gsLst>
                <a:gs pos="0">
                  <a:srgbClr val="55E2EA"/>
                </a:gs>
                <a:gs pos="100000">
                  <a:srgbClr val="5346FC"/>
                </a:gs>
              </a:gsLst>
              <a:lin ang="108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49" name="文本框 28"/>
          <p:cNvSpPr>
            <a:spLocks/>
          </p:cNvSpPr>
          <p:nvPr/>
        </p:nvSpPr>
        <p:spPr bwMode="auto">
          <a:xfrm>
            <a:off x="8054203" y="2519774"/>
            <a:ext cx="90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rgbClr val="55E2EA"/>
                </a:solidFill>
              </a:rPr>
              <a:t>受益人</a:t>
            </a:r>
            <a:endParaRPr lang="zh-CN" sz="1400" b="1" dirty="0">
              <a:solidFill>
                <a:srgbClr val="55E2EA"/>
              </a:solidFill>
            </a:endParaRPr>
          </a:p>
        </p:txBody>
      </p:sp>
      <p:sp>
        <p:nvSpPr>
          <p:cNvPr id="58" name="文本框 28"/>
          <p:cNvSpPr>
            <a:spLocks/>
          </p:cNvSpPr>
          <p:nvPr/>
        </p:nvSpPr>
        <p:spPr bwMode="auto">
          <a:xfrm>
            <a:off x="6384032" y="4123563"/>
            <a:ext cx="90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rgbClr val="55E2EA"/>
                </a:solidFill>
              </a:rPr>
              <a:t>系统</a:t>
            </a:r>
            <a:endParaRPr lang="zh-CN" sz="1400" b="1" dirty="0">
              <a:solidFill>
                <a:srgbClr val="55E2EA"/>
              </a:solidFill>
            </a:endParaRPr>
          </a:p>
        </p:txBody>
      </p:sp>
      <p:sp>
        <p:nvSpPr>
          <p:cNvPr id="59" name="文本框 28"/>
          <p:cNvSpPr>
            <a:spLocks/>
          </p:cNvSpPr>
          <p:nvPr/>
        </p:nvSpPr>
        <p:spPr bwMode="auto">
          <a:xfrm>
            <a:off x="9955930" y="4108639"/>
            <a:ext cx="90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rgbClr val="55E2EA"/>
                </a:solidFill>
              </a:rPr>
              <a:t>慈善机构</a:t>
            </a:r>
            <a:endParaRPr lang="zh-CN" sz="1400" b="1" dirty="0">
              <a:solidFill>
                <a:srgbClr val="55E2EA"/>
              </a:solidFill>
            </a:endParaRPr>
          </a:p>
        </p:txBody>
      </p:sp>
      <p:sp>
        <p:nvSpPr>
          <p:cNvPr id="60" name="六边形 69"/>
          <p:cNvSpPr/>
          <p:nvPr/>
        </p:nvSpPr>
        <p:spPr bwMode="auto">
          <a:xfrm rot="16199999">
            <a:off x="8123391" y="5574719"/>
            <a:ext cx="769167" cy="663075"/>
          </a:xfrm>
          <a:prstGeom prst="hexagon">
            <a:avLst>
              <a:gd name="adj" fmla="val 25000"/>
              <a:gd name="vf" fmla="val 115470"/>
            </a:avLst>
          </a:prstGeom>
          <a:noFill/>
          <a:ln w="31750">
            <a:gradFill>
              <a:gsLst>
                <a:gs pos="0">
                  <a:srgbClr val="55E2EA"/>
                </a:gs>
                <a:gs pos="100000">
                  <a:srgbClr val="5346FC"/>
                </a:gs>
              </a:gsLst>
              <a:lin ang="108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61" name="文本框 28"/>
          <p:cNvSpPr>
            <a:spLocks/>
          </p:cNvSpPr>
          <p:nvPr/>
        </p:nvSpPr>
        <p:spPr bwMode="auto">
          <a:xfrm>
            <a:off x="8055543" y="5759154"/>
            <a:ext cx="90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rgbClr val="55E2EA"/>
                </a:solidFill>
              </a:rPr>
              <a:t>金融机构</a:t>
            </a:r>
            <a:endParaRPr lang="zh-CN" sz="1400" b="1" dirty="0">
              <a:solidFill>
                <a:srgbClr val="55E2EA"/>
              </a:solidFill>
            </a:endParaRPr>
          </a:p>
        </p:txBody>
      </p:sp>
      <p:cxnSp>
        <p:nvCxnSpPr>
          <p:cNvPr id="64" name="直线3"/>
          <p:cNvCxnSpPr>
            <a:cxnSpLocks/>
            <a:stCxn id="48" idx="4"/>
            <a:endCxn id="46" idx="1"/>
          </p:cNvCxnSpPr>
          <p:nvPr/>
        </p:nvCxnSpPr>
        <p:spPr bwMode="auto">
          <a:xfrm flipH="1">
            <a:off x="7168001" y="2889678"/>
            <a:ext cx="1032027" cy="1152138"/>
          </a:xfrm>
          <a:prstGeom prst="line">
            <a:avLst/>
          </a:prstGeom>
          <a:noFill/>
          <a:ln w="19050" cap="rnd">
            <a:solidFill>
              <a:srgbClr val="55E2EA"/>
            </a:solidFill>
            <a:prstDash val="sysDot"/>
            <a:round/>
            <a:head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文本框 44"/>
          <p:cNvSpPr>
            <a:spLocks/>
          </p:cNvSpPr>
          <p:nvPr/>
        </p:nvSpPr>
        <p:spPr bwMode="auto">
          <a:xfrm>
            <a:off x="6491039" y="3174188"/>
            <a:ext cx="1708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、生成新的密钥对，并存储其中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pub1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交由受益人对其私钥进行加密</a:t>
            </a:r>
            <a:endParaRPr dirty="0"/>
          </a:p>
        </p:txBody>
      </p:sp>
      <p:sp>
        <p:nvSpPr>
          <p:cNvPr id="72" name="文本框 44"/>
          <p:cNvSpPr>
            <a:spLocks/>
          </p:cNvSpPr>
          <p:nvPr/>
        </p:nvSpPr>
        <p:spPr bwMode="auto">
          <a:xfrm>
            <a:off x="8095541" y="3494906"/>
            <a:ext cx="15351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、加密后内容交由金融机构再次加密</a:t>
            </a:r>
            <a:endParaRPr dirty="0"/>
          </a:p>
        </p:txBody>
      </p:sp>
      <p:cxnSp>
        <p:nvCxnSpPr>
          <p:cNvPr id="73" name="直线3"/>
          <p:cNvCxnSpPr>
            <a:cxnSpLocks/>
            <a:stCxn id="60" idx="0"/>
            <a:endCxn id="48" idx="3"/>
          </p:cNvCxnSpPr>
          <p:nvPr/>
        </p:nvCxnSpPr>
        <p:spPr bwMode="auto">
          <a:xfrm flipV="1">
            <a:off x="8507975" y="3055447"/>
            <a:ext cx="23591" cy="2466226"/>
          </a:xfrm>
          <a:prstGeom prst="line">
            <a:avLst/>
          </a:prstGeom>
          <a:noFill/>
          <a:ln w="19050" cap="rnd">
            <a:solidFill>
              <a:srgbClr val="55E2EA"/>
            </a:solidFill>
            <a:prstDash val="sysDot"/>
            <a:round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直线3"/>
          <p:cNvCxnSpPr>
            <a:cxnSpLocks/>
            <a:stCxn id="47" idx="4"/>
            <a:endCxn id="60" idx="1"/>
          </p:cNvCxnSpPr>
          <p:nvPr/>
        </p:nvCxnSpPr>
        <p:spPr bwMode="auto">
          <a:xfrm flipH="1">
            <a:off x="8839512" y="4471232"/>
            <a:ext cx="1237312" cy="1216210"/>
          </a:xfrm>
          <a:prstGeom prst="line">
            <a:avLst/>
          </a:prstGeom>
          <a:noFill/>
          <a:ln w="19050" cap="rnd">
            <a:solidFill>
              <a:srgbClr val="55E2EA"/>
            </a:solidFill>
            <a:prstDash val="sysDot"/>
            <a:round/>
            <a:head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文本框 44"/>
          <p:cNvSpPr>
            <a:spLocks/>
          </p:cNvSpPr>
          <p:nvPr/>
        </p:nvSpPr>
        <p:spPr bwMode="auto">
          <a:xfrm>
            <a:off x="8959065" y="4888641"/>
            <a:ext cx="15351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、加密后内容交由慈善机构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三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次加密</a:t>
            </a:r>
            <a:endParaRPr dirty="0"/>
          </a:p>
        </p:txBody>
      </p:sp>
      <p:cxnSp>
        <p:nvCxnSpPr>
          <p:cNvPr id="83" name="直线3"/>
          <p:cNvCxnSpPr>
            <a:cxnSpLocks/>
            <a:stCxn id="46" idx="2"/>
            <a:endCxn id="47" idx="4"/>
          </p:cNvCxnSpPr>
          <p:nvPr/>
        </p:nvCxnSpPr>
        <p:spPr bwMode="auto">
          <a:xfrm flipV="1">
            <a:off x="7168001" y="4471232"/>
            <a:ext cx="2908823" cy="8213"/>
          </a:xfrm>
          <a:prstGeom prst="line">
            <a:avLst/>
          </a:prstGeom>
          <a:noFill/>
          <a:ln w="19050" cap="rnd">
            <a:solidFill>
              <a:srgbClr val="55E2EA"/>
            </a:solidFill>
            <a:prstDash val="sysDot"/>
            <a:round/>
            <a:head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文本框 44"/>
          <p:cNvSpPr>
            <a:spLocks/>
          </p:cNvSpPr>
          <p:nvPr/>
        </p:nvSpPr>
        <p:spPr bwMode="auto">
          <a:xfrm>
            <a:off x="7485570" y="4461954"/>
            <a:ext cx="15351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4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、加密后内容交由系统存储</a:t>
            </a:r>
            <a:endParaRPr dirty="0"/>
          </a:p>
        </p:txBody>
      </p:sp>
      <p:sp>
        <p:nvSpPr>
          <p:cNvPr id="87" name="文本框 28"/>
          <p:cNvSpPr>
            <a:spLocks/>
          </p:cNvSpPr>
          <p:nvPr/>
        </p:nvSpPr>
        <p:spPr bwMode="auto">
          <a:xfrm>
            <a:off x="1132032" y="4962018"/>
            <a:ext cx="90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rgbClr val="55E2EA"/>
                </a:solidFill>
              </a:rPr>
              <a:t>子</a:t>
            </a:r>
            <a:r>
              <a:rPr lang="zh-CN" altLang="en-US" sz="1400" b="1" dirty="0" smtClean="0">
                <a:solidFill>
                  <a:srgbClr val="55E2EA"/>
                </a:solidFill>
              </a:rPr>
              <a:t>私钥</a:t>
            </a:r>
            <a:endParaRPr lang="zh-CN" sz="1400" b="1" dirty="0">
              <a:solidFill>
                <a:srgbClr val="55E2EA"/>
              </a:solidFill>
            </a:endParaRPr>
          </a:p>
        </p:txBody>
      </p:sp>
      <p:sp>
        <p:nvSpPr>
          <p:cNvPr id="88" name="文本框 28"/>
          <p:cNvSpPr>
            <a:spLocks/>
          </p:cNvSpPr>
          <p:nvPr/>
        </p:nvSpPr>
        <p:spPr bwMode="auto">
          <a:xfrm>
            <a:off x="3255975" y="4962017"/>
            <a:ext cx="90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rgbClr val="55E2EA"/>
                </a:solidFill>
              </a:rPr>
              <a:t>子</a:t>
            </a:r>
            <a:r>
              <a:rPr lang="zh-CN" altLang="en-US" sz="1400" b="1" dirty="0" smtClean="0">
                <a:solidFill>
                  <a:srgbClr val="55E2EA"/>
                </a:solidFill>
              </a:rPr>
              <a:t>私钥</a:t>
            </a:r>
            <a:endParaRPr lang="zh-CN" sz="1400" b="1" dirty="0">
              <a:solidFill>
                <a:srgbClr val="55E2EA"/>
              </a:solidFill>
            </a:endParaRPr>
          </a:p>
        </p:txBody>
      </p:sp>
      <p:sp>
        <p:nvSpPr>
          <p:cNvPr id="89" name="文本框 29"/>
          <p:cNvSpPr>
            <a:spLocks/>
          </p:cNvSpPr>
          <p:nvPr/>
        </p:nvSpPr>
        <p:spPr bwMode="auto">
          <a:xfrm>
            <a:off x="4653737" y="1102983"/>
            <a:ext cx="29035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受益人按需申请提现，对于需要善款追回的场景，我们设计了以下两种方案。</a:t>
            </a:r>
            <a:endParaRPr lang="zh-CN" sz="1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062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:fade/>
      </p:transition>
    </mc:Choice>
    <mc:Fallback xmlns:w="http://schemas.openxmlformats.org/wordprocessingml/2006/main" xmlns:m="http://schemas.openxmlformats.org/officeDocument/2006/math" xmlns="">
      <p:transition spd="slow" advClick="1">
        <p:fade thruBlk="0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</a:majorFont>
      <a:minorFont>
        <a:latin typeface="等线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183</Words>
  <Application>Microsoft Macintosh PowerPoint</Application>
  <DocSecurity>0</DocSecurity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-apple-system</vt:lpstr>
      <vt:lpstr>Arial Black</vt:lpstr>
      <vt:lpstr>Arial Unicode MS</vt:lpstr>
      <vt:lpstr>DengXian</vt:lpstr>
      <vt:lpstr>SFMono-Regular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更多免费福利资源教程，请关注微信公众号：陈西设计之家</dc:title>
  <dc:subject/>
  <dc:creator>陈西</dc:creator>
  <cp:keywords>更多免费福利资源教程，请关注微信公众号：陈西设计之家</cp:keywords>
  <dc:description/>
  <cp:lastModifiedBy>文静 马</cp:lastModifiedBy>
  <cp:revision>326</cp:revision>
  <dcterms:created xsi:type="dcterms:W3CDTF">2018-02-03T15:25:09Z</dcterms:created>
  <dcterms:modified xsi:type="dcterms:W3CDTF">2020-03-07T17:33:54Z</dcterms:modified>
  <cp:category>【陈西】设计</cp:category>
  <dc:identifier/>
  <cp:contentStatus/>
  <dc:language/>
  <cp:version/>
</cp:coreProperties>
</file>