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8"/>
  </p:notesMasterIdLst>
  <p:sldIdLst>
    <p:sldId id="256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69" r:id="rId12"/>
    <p:sldId id="268" r:id="rId13"/>
    <p:sldId id="267" r:id="rId14"/>
    <p:sldId id="266" r:id="rId15"/>
    <p:sldId id="273" r:id="rId16"/>
    <p:sldId id="264" r:id="rId17"/>
    <p:sldId id="272" r:id="rId18"/>
    <p:sldId id="271" r:id="rId19"/>
    <p:sldId id="275" r:id="rId20"/>
    <p:sldId id="281" r:id="rId21"/>
    <p:sldId id="280" r:id="rId22"/>
    <p:sldId id="279" r:id="rId23"/>
    <p:sldId id="278" r:id="rId24"/>
    <p:sldId id="277" r:id="rId25"/>
    <p:sldId id="276" r:id="rId26"/>
    <p:sldId id="282" r:id="rId27"/>
    <p:sldId id="283" r:id="rId28"/>
    <p:sldId id="286" r:id="rId29"/>
    <p:sldId id="285" r:id="rId30"/>
    <p:sldId id="284" r:id="rId31"/>
    <p:sldId id="288" r:id="rId32"/>
    <p:sldId id="274" r:id="rId33"/>
    <p:sldId id="287" r:id="rId34"/>
    <p:sldId id="290" r:id="rId35"/>
    <p:sldId id="258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309" autoAdjust="0"/>
  </p:normalViewPr>
  <p:slideViewPr>
    <p:cSldViewPr>
      <p:cViewPr varScale="1">
        <p:scale>
          <a:sx n="47" d="100"/>
          <a:sy n="47" d="100"/>
        </p:scale>
        <p:origin x="1596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-1758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37696-07E0-4056-B473-85C63AE06A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6AC5D6-D96F-45B9-B76A-2EAF56F65D03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引用计数算法</a:t>
          </a:r>
          <a:r>
            <a:rPr lang="en-US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(Reference Counting)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E6BB86-CD4B-4594-BB2E-4909E4EAEBD9}" type="parTrans" cxnId="{8C0DE8E7-270B-47EC-91CB-4BBE703A154E}">
      <dgm:prSet/>
      <dgm:spPr/>
      <dgm:t>
        <a:bodyPr/>
        <a:lstStyle/>
        <a:p>
          <a:endParaRPr lang="zh-CN" altLang="en-US"/>
        </a:p>
      </dgm:t>
    </dgm:pt>
    <dgm:pt modelId="{FD5B51D2-0AD2-401E-AD26-C409C4889D8B}" type="sibTrans" cxnId="{8C0DE8E7-270B-47EC-91CB-4BBE703A154E}">
      <dgm:prSet/>
      <dgm:spPr/>
      <dgm:t>
        <a:bodyPr/>
        <a:lstStyle/>
        <a:p>
          <a:endParaRPr lang="zh-CN" altLang="en-US"/>
        </a:p>
      </dgm:t>
    </dgm:pt>
    <dgm:pt modelId="{2A09CF43-552A-4F8D-9D0C-B8A4E750C3AC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给对象中添加一个引用计数器，当有一个地方引用它，计数器加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，当引用失效，计数器减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，任何时刻计数器为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的对象就是不可能再被使用的 。实现非常简单。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67C1CD-43A4-4EE3-B3BE-30F4A3E09BA5}" type="parTrans" cxnId="{95D305E0-028F-4C41-8B79-E0B3B5D64055}">
      <dgm:prSet/>
      <dgm:spPr/>
      <dgm:t>
        <a:bodyPr/>
        <a:lstStyle/>
        <a:p>
          <a:endParaRPr lang="zh-CN" altLang="en-US"/>
        </a:p>
      </dgm:t>
    </dgm:pt>
    <dgm:pt modelId="{9C238436-B155-4169-9043-C4618E8C606F}" type="sibTrans" cxnId="{95D305E0-028F-4C41-8B79-E0B3B5D64055}">
      <dgm:prSet/>
      <dgm:spPr/>
      <dgm:t>
        <a:bodyPr/>
        <a:lstStyle/>
        <a:p>
          <a:endParaRPr lang="zh-CN" altLang="en-US"/>
        </a:p>
      </dgm:t>
    </dgm:pt>
    <dgm:pt modelId="{5FC7BC96-E9B4-431F-82E9-BDB668E5415E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根搜索算法</a:t>
          </a:r>
          <a:r>
            <a:rPr lang="en-US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(Root Tracing)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600DD2-F0F0-4002-BDCA-1675C5F295BC}" type="parTrans" cxnId="{B7C82E5B-141B-4FE9-A28B-2B0D92E25832}">
      <dgm:prSet/>
      <dgm:spPr/>
      <dgm:t>
        <a:bodyPr/>
        <a:lstStyle/>
        <a:p>
          <a:endParaRPr lang="zh-CN" altLang="en-US"/>
        </a:p>
      </dgm:t>
    </dgm:pt>
    <dgm:pt modelId="{54F70426-63BF-42C2-B18D-672C46CB08B1}" type="sibTrans" cxnId="{B7C82E5B-141B-4FE9-A28B-2B0D92E25832}">
      <dgm:prSet/>
      <dgm:spPr/>
      <dgm:t>
        <a:bodyPr/>
        <a:lstStyle/>
        <a:p>
          <a:endParaRPr lang="zh-CN" altLang="en-US"/>
        </a:p>
      </dgm:t>
    </dgm:pt>
    <dgm:pt modelId="{AC02F0CD-4BA3-4B4C-A704-7807D6EB6652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通过一系列的称为“</a:t>
          </a:r>
          <a:r>
            <a:rPr lang="en-US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GC Roots”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的点作为起始进行向下搜索，当一个对象到</a:t>
          </a:r>
          <a:r>
            <a:rPr lang="en-US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GC Roots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没有任何引用链（</a:t>
          </a:r>
          <a:r>
            <a:rPr lang="en-US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Reference Chain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）相连，则证明此对象是垃圾。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9510D8-27BB-419B-AB7C-65B487FB5636}" type="parTrans" cxnId="{C486F6D7-292E-48E7-A843-75BA1D33DC19}">
      <dgm:prSet/>
      <dgm:spPr/>
      <dgm:t>
        <a:bodyPr/>
        <a:lstStyle/>
        <a:p>
          <a:endParaRPr lang="zh-CN" altLang="en-US"/>
        </a:p>
      </dgm:t>
    </dgm:pt>
    <dgm:pt modelId="{2F107B56-7699-4B1D-859F-388E4FF9552D}" type="sibTrans" cxnId="{C486F6D7-292E-48E7-A843-75BA1D33DC19}">
      <dgm:prSet/>
      <dgm:spPr/>
      <dgm:t>
        <a:bodyPr/>
        <a:lstStyle/>
        <a:p>
          <a:endParaRPr lang="zh-CN" altLang="en-US"/>
        </a:p>
      </dgm:t>
    </dgm:pt>
    <dgm:pt modelId="{1AB8B95D-B2DF-4765-8D4B-428C5B6E38DD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没办法解决循环引用问题。比如：对象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有一个引用指向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对象，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也有一个引用指向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，如果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都没有被其他对象引用，其实已经是垃圾，但是没办法回收。</a:t>
          </a:r>
        </a:p>
      </dgm:t>
    </dgm:pt>
    <dgm:pt modelId="{0942524D-E64A-470C-8E15-B5CC33AA8A8F}" type="parTrans" cxnId="{428AD947-B5B2-4BB8-B6B8-7AC981945977}">
      <dgm:prSet/>
      <dgm:spPr/>
      <dgm:t>
        <a:bodyPr/>
        <a:lstStyle/>
        <a:p>
          <a:endParaRPr lang="zh-CN" altLang="en-US"/>
        </a:p>
      </dgm:t>
    </dgm:pt>
    <dgm:pt modelId="{D4867A36-6596-4031-BF66-3BA33204600E}" type="sibTrans" cxnId="{428AD947-B5B2-4BB8-B6B8-7AC981945977}">
      <dgm:prSet/>
      <dgm:spPr/>
      <dgm:t>
        <a:bodyPr/>
        <a:lstStyle/>
        <a:p>
          <a:endParaRPr lang="zh-CN" altLang="en-US"/>
        </a:p>
      </dgm:t>
    </dgm:pt>
    <dgm:pt modelId="{C1C6AE04-8AC1-4C56-BF25-A37FFBD8DD90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并不实用，几乎没有主流的编程语言用这种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GC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判断算法</a:t>
          </a:r>
        </a:p>
      </dgm:t>
    </dgm:pt>
    <dgm:pt modelId="{6F766F44-879E-49CF-856E-4487F20B58E4}" type="parTrans" cxnId="{ECF76C6F-7132-4C9C-BB72-7D5014560907}">
      <dgm:prSet/>
      <dgm:spPr/>
      <dgm:t>
        <a:bodyPr/>
        <a:lstStyle/>
        <a:p>
          <a:endParaRPr lang="zh-CN" altLang="en-US"/>
        </a:p>
      </dgm:t>
    </dgm:pt>
    <dgm:pt modelId="{0ED643BA-63E5-4948-BF2E-52FFC012A82D}" type="sibTrans" cxnId="{ECF76C6F-7132-4C9C-BB72-7D5014560907}">
      <dgm:prSet/>
      <dgm:spPr/>
      <dgm:t>
        <a:bodyPr/>
        <a:lstStyle/>
        <a:p>
          <a:endParaRPr lang="zh-CN" altLang="en-US"/>
        </a:p>
      </dgm:t>
    </dgm:pt>
    <dgm:pt modelId="{F5A07558-9557-4491-B07B-0A9D3C95EE48}">
      <dgm:prSet custT="1"/>
      <dgm:spPr/>
      <dgm:t>
        <a:bodyPr/>
        <a:lstStyle/>
        <a:p>
          <a:r>
            <a:rPr lang="en-US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GC Roots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包括： </a:t>
          </a:r>
          <a:r>
            <a:rPr lang="en-US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JVM Stack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的引用变量 </a:t>
          </a:r>
          <a:r>
            <a:rPr lang="en-US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方法区中的静态引用  </a:t>
          </a:r>
          <a:r>
            <a:rPr lang="en-US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3. JNI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（即一般说的</a:t>
          </a:r>
          <a:r>
            <a:rPr lang="en-US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Native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方法）中的引用 </a:t>
          </a:r>
        </a:p>
      </dgm:t>
    </dgm:pt>
    <dgm:pt modelId="{EDB56161-5059-4110-9467-2EC4D74082DD}" type="parTrans" cxnId="{B00F7CCD-1BCE-4CC5-86F6-C7DC832084F7}">
      <dgm:prSet/>
      <dgm:spPr/>
      <dgm:t>
        <a:bodyPr/>
        <a:lstStyle/>
        <a:p>
          <a:endParaRPr lang="zh-CN" altLang="en-US"/>
        </a:p>
      </dgm:t>
    </dgm:pt>
    <dgm:pt modelId="{4B4F4283-D573-4755-813E-8DD4C5AD1F7C}" type="sibTrans" cxnId="{B00F7CCD-1BCE-4CC5-86F6-C7DC832084F7}">
      <dgm:prSet/>
      <dgm:spPr/>
      <dgm:t>
        <a:bodyPr/>
        <a:lstStyle/>
        <a:p>
          <a:endParaRPr lang="zh-CN" altLang="en-US"/>
        </a:p>
      </dgm:t>
    </dgm:pt>
    <dgm:pt modelId="{7B5643CE-AF30-47EF-8C71-1D84D506CD3B}">
      <dgm:prSet custT="1"/>
      <dgm:spPr/>
      <dgm:t>
        <a:bodyPr/>
        <a:lstStyle/>
        <a:p>
          <a:r>
            <a:rPr lang="en-US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Java, C#, Lisp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等有</a:t>
          </a:r>
          <a:r>
            <a:rPr lang="en-US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GC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特征的语言都是用根搜索算法</a:t>
          </a:r>
        </a:p>
      </dgm:t>
    </dgm:pt>
    <dgm:pt modelId="{12F2C70C-9419-498C-A844-EB62CED3CD11}" type="parTrans" cxnId="{277B8C9D-4227-4EAE-A311-6620E5ED46F7}">
      <dgm:prSet/>
      <dgm:spPr/>
      <dgm:t>
        <a:bodyPr/>
        <a:lstStyle/>
        <a:p>
          <a:endParaRPr lang="zh-CN" altLang="en-US"/>
        </a:p>
      </dgm:t>
    </dgm:pt>
    <dgm:pt modelId="{FAD2522F-15EF-41A5-9774-F23C87EAE4C0}" type="sibTrans" cxnId="{277B8C9D-4227-4EAE-A311-6620E5ED46F7}">
      <dgm:prSet/>
      <dgm:spPr/>
      <dgm:t>
        <a:bodyPr/>
        <a:lstStyle/>
        <a:p>
          <a:endParaRPr lang="zh-CN" altLang="en-US"/>
        </a:p>
      </dgm:t>
    </dgm:pt>
    <dgm:pt modelId="{DF72B9E7-BBEB-4A81-8E32-3A617169AFED}" type="pres">
      <dgm:prSet presAssocID="{E9837696-07E0-4056-B473-85C63AE06A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EBC4EF-FA33-4B3A-836D-CFE338D352E6}" type="pres">
      <dgm:prSet presAssocID="{6A6AC5D6-D96F-45B9-B76A-2EAF56F65D03}" presName="parentText" presStyleLbl="node1" presStyleIdx="0" presStyleCnt="2" custScaleY="523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8586A5-8B65-4569-BFD9-AA82760E9A8D}" type="pres">
      <dgm:prSet presAssocID="{6A6AC5D6-D96F-45B9-B76A-2EAF56F65D0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8493C-13DC-4CDE-B71D-F77D9C7C8C89}" type="pres">
      <dgm:prSet presAssocID="{5FC7BC96-E9B4-431F-82E9-BDB668E5415E}" presName="parentText" presStyleLbl="node1" presStyleIdx="1" presStyleCnt="2" custScaleY="464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E1736A-8F2D-4676-91DE-7560EA35F3C7}" type="pres">
      <dgm:prSet presAssocID="{5FC7BC96-E9B4-431F-82E9-BDB668E5415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6F0344-C206-45F9-9E67-619267698027}" type="presOf" srcId="{C1C6AE04-8AC1-4C56-BF25-A37FFBD8DD90}" destId="{428586A5-8B65-4569-BFD9-AA82760E9A8D}" srcOrd="0" destOrd="2" presId="urn:microsoft.com/office/officeart/2005/8/layout/vList2"/>
    <dgm:cxn modelId="{DDB3FC8D-C2DB-44EF-AEDD-A2948818603D}" type="presOf" srcId="{6A6AC5D6-D96F-45B9-B76A-2EAF56F65D03}" destId="{DCEBC4EF-FA33-4B3A-836D-CFE338D352E6}" srcOrd="0" destOrd="0" presId="urn:microsoft.com/office/officeart/2005/8/layout/vList2"/>
    <dgm:cxn modelId="{428AD947-B5B2-4BB8-B6B8-7AC981945977}" srcId="{6A6AC5D6-D96F-45B9-B76A-2EAF56F65D03}" destId="{1AB8B95D-B2DF-4765-8D4B-428C5B6E38DD}" srcOrd="1" destOrd="0" parTransId="{0942524D-E64A-470C-8E15-B5CC33AA8A8F}" sibTransId="{D4867A36-6596-4031-BF66-3BA33204600E}"/>
    <dgm:cxn modelId="{277B8C9D-4227-4EAE-A311-6620E5ED46F7}" srcId="{5FC7BC96-E9B4-431F-82E9-BDB668E5415E}" destId="{7B5643CE-AF30-47EF-8C71-1D84D506CD3B}" srcOrd="2" destOrd="0" parTransId="{12F2C70C-9419-498C-A844-EB62CED3CD11}" sibTransId="{FAD2522F-15EF-41A5-9774-F23C87EAE4C0}"/>
    <dgm:cxn modelId="{EFA0B43B-C288-4B18-A7AA-D9D84B481687}" type="presOf" srcId="{5FC7BC96-E9B4-431F-82E9-BDB668E5415E}" destId="{33D8493C-13DC-4CDE-B71D-F77D9C7C8C89}" srcOrd="0" destOrd="0" presId="urn:microsoft.com/office/officeart/2005/8/layout/vList2"/>
    <dgm:cxn modelId="{1458172E-78A9-4B61-AC75-7178BBD83FA1}" type="presOf" srcId="{2A09CF43-552A-4F8D-9D0C-B8A4E750C3AC}" destId="{428586A5-8B65-4569-BFD9-AA82760E9A8D}" srcOrd="0" destOrd="0" presId="urn:microsoft.com/office/officeart/2005/8/layout/vList2"/>
    <dgm:cxn modelId="{B7C82E5B-141B-4FE9-A28B-2B0D92E25832}" srcId="{E9837696-07E0-4056-B473-85C63AE06AC0}" destId="{5FC7BC96-E9B4-431F-82E9-BDB668E5415E}" srcOrd="1" destOrd="0" parTransId="{86600DD2-F0F0-4002-BDCA-1675C5F295BC}" sibTransId="{54F70426-63BF-42C2-B18D-672C46CB08B1}"/>
    <dgm:cxn modelId="{C486F6D7-292E-48E7-A843-75BA1D33DC19}" srcId="{5FC7BC96-E9B4-431F-82E9-BDB668E5415E}" destId="{AC02F0CD-4BA3-4B4C-A704-7807D6EB6652}" srcOrd="0" destOrd="0" parTransId="{E59510D8-27BB-419B-AB7C-65B487FB5636}" sibTransId="{2F107B56-7699-4B1D-859F-388E4FF9552D}"/>
    <dgm:cxn modelId="{9757CB58-6839-4DD2-8C85-AEA3C67A5B99}" type="presOf" srcId="{F5A07558-9557-4491-B07B-0A9D3C95EE48}" destId="{41E1736A-8F2D-4676-91DE-7560EA35F3C7}" srcOrd="0" destOrd="1" presId="urn:microsoft.com/office/officeart/2005/8/layout/vList2"/>
    <dgm:cxn modelId="{ECF76C6F-7132-4C9C-BB72-7D5014560907}" srcId="{6A6AC5D6-D96F-45B9-B76A-2EAF56F65D03}" destId="{C1C6AE04-8AC1-4C56-BF25-A37FFBD8DD90}" srcOrd="2" destOrd="0" parTransId="{6F766F44-879E-49CF-856E-4487F20B58E4}" sibTransId="{0ED643BA-63E5-4948-BF2E-52FFC012A82D}"/>
    <dgm:cxn modelId="{B00F7CCD-1BCE-4CC5-86F6-C7DC832084F7}" srcId="{5FC7BC96-E9B4-431F-82E9-BDB668E5415E}" destId="{F5A07558-9557-4491-B07B-0A9D3C95EE48}" srcOrd="1" destOrd="0" parTransId="{EDB56161-5059-4110-9467-2EC4D74082DD}" sibTransId="{4B4F4283-D573-4755-813E-8DD4C5AD1F7C}"/>
    <dgm:cxn modelId="{A3CC8B6D-852A-41CD-9346-84F15DEED2D2}" type="presOf" srcId="{1AB8B95D-B2DF-4765-8D4B-428C5B6E38DD}" destId="{428586A5-8B65-4569-BFD9-AA82760E9A8D}" srcOrd="0" destOrd="1" presId="urn:microsoft.com/office/officeart/2005/8/layout/vList2"/>
    <dgm:cxn modelId="{8C0DE8E7-270B-47EC-91CB-4BBE703A154E}" srcId="{E9837696-07E0-4056-B473-85C63AE06AC0}" destId="{6A6AC5D6-D96F-45B9-B76A-2EAF56F65D03}" srcOrd="0" destOrd="0" parTransId="{BFE6BB86-CD4B-4594-BB2E-4909E4EAEBD9}" sibTransId="{FD5B51D2-0AD2-401E-AD26-C409C4889D8B}"/>
    <dgm:cxn modelId="{93E8F17A-499A-4C24-A870-2F14C7C60198}" type="presOf" srcId="{E9837696-07E0-4056-B473-85C63AE06AC0}" destId="{DF72B9E7-BBEB-4A81-8E32-3A617169AFED}" srcOrd="0" destOrd="0" presId="urn:microsoft.com/office/officeart/2005/8/layout/vList2"/>
    <dgm:cxn modelId="{95D305E0-028F-4C41-8B79-E0B3B5D64055}" srcId="{6A6AC5D6-D96F-45B9-B76A-2EAF56F65D03}" destId="{2A09CF43-552A-4F8D-9D0C-B8A4E750C3AC}" srcOrd="0" destOrd="0" parTransId="{DB67C1CD-43A4-4EE3-B3BE-30F4A3E09BA5}" sibTransId="{9C238436-B155-4169-9043-C4618E8C606F}"/>
    <dgm:cxn modelId="{08CD2FC3-4B61-48E7-BAD7-5FD17CF24E6C}" type="presOf" srcId="{AC02F0CD-4BA3-4B4C-A704-7807D6EB6652}" destId="{41E1736A-8F2D-4676-91DE-7560EA35F3C7}" srcOrd="0" destOrd="0" presId="urn:microsoft.com/office/officeart/2005/8/layout/vList2"/>
    <dgm:cxn modelId="{6370641B-827D-4B4B-8D8D-6792161B6312}" type="presOf" srcId="{7B5643CE-AF30-47EF-8C71-1D84D506CD3B}" destId="{41E1736A-8F2D-4676-91DE-7560EA35F3C7}" srcOrd="0" destOrd="2" presId="urn:microsoft.com/office/officeart/2005/8/layout/vList2"/>
    <dgm:cxn modelId="{2EA3087D-B950-4DE3-A580-12845ABBA46A}" type="presParOf" srcId="{DF72B9E7-BBEB-4A81-8E32-3A617169AFED}" destId="{DCEBC4EF-FA33-4B3A-836D-CFE338D352E6}" srcOrd="0" destOrd="0" presId="urn:microsoft.com/office/officeart/2005/8/layout/vList2"/>
    <dgm:cxn modelId="{2C9159C0-78C6-4C48-81DA-50E10FAD86C6}" type="presParOf" srcId="{DF72B9E7-BBEB-4A81-8E32-3A617169AFED}" destId="{428586A5-8B65-4569-BFD9-AA82760E9A8D}" srcOrd="1" destOrd="0" presId="urn:microsoft.com/office/officeart/2005/8/layout/vList2"/>
    <dgm:cxn modelId="{C92E8BE2-22AF-45CE-A93C-CBD81C28D3CB}" type="presParOf" srcId="{DF72B9E7-BBEB-4A81-8E32-3A617169AFED}" destId="{33D8493C-13DC-4CDE-B71D-F77D9C7C8C89}" srcOrd="2" destOrd="0" presId="urn:microsoft.com/office/officeart/2005/8/layout/vList2"/>
    <dgm:cxn modelId="{27B878DD-854F-4B14-AD30-425B570020CD}" type="presParOf" srcId="{DF72B9E7-BBEB-4A81-8E32-3A617169AFED}" destId="{41E1736A-8F2D-4676-91DE-7560EA35F3C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7FE2F9-CBF4-40C5-A570-0B5DA8E45E7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C11BE5-E8B4-477F-9417-B8F0919AD15F}">
      <dgm:prSet phldrT="[文本]" custT="1"/>
      <dgm:spPr/>
      <dgm:t>
        <a:bodyPr/>
        <a:lstStyle/>
        <a:p>
          <a:r>
            <a:rPr lang="en-US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Scavenge GC (Minor GC)</a:t>
          </a:r>
          <a:endParaRPr lang="zh-CN" altLang="en-US" sz="4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C1B951-9DB7-488B-8CA9-0C1718399DCE}" type="parTrans" cxnId="{DF1FB74E-FFF4-438D-BFC1-91351B564255}">
      <dgm:prSet/>
      <dgm:spPr/>
      <dgm:t>
        <a:bodyPr/>
        <a:lstStyle/>
        <a:p>
          <a:endParaRPr lang="zh-CN" altLang="en-US"/>
        </a:p>
      </dgm:t>
    </dgm:pt>
    <dgm:pt modelId="{58554391-EC92-48CF-BB33-D09DD078741C}" type="sibTrans" cxnId="{DF1FB74E-FFF4-438D-BFC1-91351B564255}">
      <dgm:prSet/>
      <dgm:spPr/>
      <dgm:t>
        <a:bodyPr/>
        <a:lstStyle/>
        <a:p>
          <a:endParaRPr lang="zh-CN" altLang="en-US"/>
        </a:p>
      </dgm:t>
    </dgm:pt>
    <dgm:pt modelId="{7C8BB48F-B503-4555-B0B9-6971E56EF99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触发时机：新对象生成时，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Eden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空间满了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5C10C-29F9-4F28-AF09-F327B8A6608F}" type="parTrans" cxnId="{8016731A-3549-4855-88B5-E4438AC34D46}">
      <dgm:prSet/>
      <dgm:spPr/>
      <dgm:t>
        <a:bodyPr/>
        <a:lstStyle/>
        <a:p>
          <a:endParaRPr lang="zh-CN" altLang="en-US"/>
        </a:p>
      </dgm:t>
    </dgm:pt>
    <dgm:pt modelId="{5AD54E6B-D56F-4368-9177-F681238D07B7}" type="sibTrans" cxnId="{8016731A-3549-4855-88B5-E4438AC34D46}">
      <dgm:prSet/>
      <dgm:spPr/>
      <dgm:t>
        <a:bodyPr/>
        <a:lstStyle/>
        <a:p>
          <a:endParaRPr lang="zh-CN" altLang="en-US"/>
        </a:p>
      </dgm:t>
    </dgm:pt>
    <dgm:pt modelId="{0BC7464D-FBD9-44C8-9398-5EE9D5FC9990}">
      <dgm:prSet phldrT="[文本]" custT="1"/>
      <dgm:spPr/>
      <dgm:t>
        <a:bodyPr/>
        <a:lstStyle/>
        <a:p>
          <a:r>
            <a:rPr lang="en-US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Full GC</a:t>
          </a:r>
          <a:endParaRPr lang="zh-CN" altLang="en-US" sz="4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BA62D0-172C-4AF0-9D1E-31D80B61D453}" type="parTrans" cxnId="{E414B90B-EE18-4903-9DB3-4CCDDBD23A62}">
      <dgm:prSet/>
      <dgm:spPr/>
      <dgm:t>
        <a:bodyPr/>
        <a:lstStyle/>
        <a:p>
          <a:endParaRPr lang="zh-CN" altLang="en-US"/>
        </a:p>
      </dgm:t>
    </dgm:pt>
    <dgm:pt modelId="{2506908B-C431-4DCF-8EEE-7D8128A78CF4}" type="sibTrans" cxnId="{E414B90B-EE18-4903-9DB3-4CCDDBD23A62}">
      <dgm:prSet/>
      <dgm:spPr/>
      <dgm:t>
        <a:bodyPr/>
        <a:lstStyle/>
        <a:p>
          <a:endParaRPr lang="zh-CN" altLang="en-US"/>
        </a:p>
      </dgm:t>
    </dgm:pt>
    <dgm:pt modelId="{55975746-7319-4C55-90E6-66B378C408C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对整个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JVM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进行整理，包括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Young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Old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Perm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6D4048-C01C-48BB-A8CA-895EEC2C0C91}" type="parTrans" cxnId="{CF0616BC-F603-46E9-9DD1-B8CFE39BE3C1}">
      <dgm:prSet/>
      <dgm:spPr/>
      <dgm:t>
        <a:bodyPr/>
        <a:lstStyle/>
        <a:p>
          <a:endParaRPr lang="zh-CN" altLang="en-US"/>
        </a:p>
      </dgm:t>
    </dgm:pt>
    <dgm:pt modelId="{55C49C4C-8B18-47E5-8E68-9E6E55D43FB9}" type="sibTrans" cxnId="{CF0616BC-F603-46E9-9DD1-B8CFE39BE3C1}">
      <dgm:prSet/>
      <dgm:spPr/>
      <dgm:t>
        <a:bodyPr/>
        <a:lstStyle/>
        <a:p>
          <a:endParaRPr lang="zh-CN" altLang="en-US"/>
        </a:p>
      </dgm:t>
    </dgm:pt>
    <dgm:pt modelId="{8978FBB7-B0CC-42F5-A1BB-0D1EAC1B8129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理论上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Eden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区大多数对象会在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Scavenge GC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回收，复制算法的执行效率会很高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, Scavenge GC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时间比较短。</a:t>
          </a:r>
        </a:p>
      </dgm:t>
    </dgm:pt>
    <dgm:pt modelId="{4349142F-9602-42B6-A9D6-334E9BC9A99E}" type="parTrans" cxnId="{9E58AF9B-1BD3-4677-8832-1D8AA0308281}">
      <dgm:prSet/>
      <dgm:spPr/>
      <dgm:t>
        <a:bodyPr/>
        <a:lstStyle/>
        <a:p>
          <a:endParaRPr lang="zh-CN" altLang="en-US"/>
        </a:p>
      </dgm:t>
    </dgm:pt>
    <dgm:pt modelId="{FAF21FD6-6CA7-43F5-AB77-BD10AD05BC99}" type="sibTrans" cxnId="{9E58AF9B-1BD3-4677-8832-1D8AA0308281}">
      <dgm:prSet/>
      <dgm:spPr/>
      <dgm:t>
        <a:bodyPr/>
        <a:lstStyle/>
        <a:p>
          <a:endParaRPr lang="zh-CN" altLang="en-US"/>
        </a:p>
      </dgm:t>
    </dgm:pt>
    <dgm:pt modelId="{4267BA4C-00C2-4AF7-8A44-02698C0DF168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主要的触发时机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1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Old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满了 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Perm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满了 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3) </a:t>
          </a:r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system.gc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() </a:t>
          </a:r>
        </a:p>
      </dgm:t>
    </dgm:pt>
    <dgm:pt modelId="{A53DA3F8-2CC1-48EA-A274-680853273716}" type="parTrans" cxnId="{69330921-73AF-44E9-96F9-39CA6BE3016F}">
      <dgm:prSet/>
      <dgm:spPr/>
      <dgm:t>
        <a:bodyPr/>
        <a:lstStyle/>
        <a:p>
          <a:endParaRPr lang="zh-CN" altLang="en-US"/>
        </a:p>
      </dgm:t>
    </dgm:pt>
    <dgm:pt modelId="{726AC845-E0C8-4945-A8A7-D8929EE9CE83}" type="sibTrans" cxnId="{69330921-73AF-44E9-96F9-39CA6BE3016F}">
      <dgm:prSet/>
      <dgm:spPr/>
      <dgm:t>
        <a:bodyPr/>
        <a:lstStyle/>
        <a:p>
          <a:endParaRPr lang="zh-CN" altLang="en-US"/>
        </a:p>
      </dgm:t>
    </dgm:pt>
    <dgm:pt modelId="{8B4BA784-69F6-430D-A528-80C75190DF19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效率很低，尽量减少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Full GC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</a:p>
      </dgm:t>
    </dgm:pt>
    <dgm:pt modelId="{C4C96EEF-5A81-4067-A02A-69B399F912D6}" type="parTrans" cxnId="{0C16D5BF-BBC6-4C50-A041-FA43DDF26E4C}">
      <dgm:prSet/>
      <dgm:spPr/>
      <dgm:t>
        <a:bodyPr/>
        <a:lstStyle/>
        <a:p>
          <a:endParaRPr lang="zh-CN" altLang="en-US"/>
        </a:p>
      </dgm:t>
    </dgm:pt>
    <dgm:pt modelId="{90901A21-40A8-410E-807A-AF7CA8F1858B}" type="sibTrans" cxnId="{0C16D5BF-BBC6-4C50-A041-FA43DDF26E4C}">
      <dgm:prSet/>
      <dgm:spPr/>
      <dgm:t>
        <a:bodyPr/>
        <a:lstStyle/>
        <a:p>
          <a:endParaRPr lang="zh-CN" altLang="en-US"/>
        </a:p>
      </dgm:t>
    </dgm:pt>
    <dgm:pt modelId="{03D57AC5-3BD4-4290-924B-392728AF95B3}" type="pres">
      <dgm:prSet presAssocID="{A77FE2F9-CBF4-40C5-A570-0B5DA8E45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C98D3D-8862-4846-8558-9A142A2FDB4C}" type="pres">
      <dgm:prSet presAssocID="{AAC11BE5-E8B4-477F-9417-B8F0919AD15F}" presName="linNode" presStyleCnt="0"/>
      <dgm:spPr/>
    </dgm:pt>
    <dgm:pt modelId="{275650D6-C858-4BE5-8650-07BE1971F796}" type="pres">
      <dgm:prSet presAssocID="{AAC11BE5-E8B4-477F-9417-B8F0919AD15F}" presName="parentText" presStyleLbl="node1" presStyleIdx="0" presStyleCnt="2" custScaleX="123203" custScaleY="653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04FB55-1EA6-48E5-957D-950A751893D3}" type="pres">
      <dgm:prSet presAssocID="{AAC11BE5-E8B4-477F-9417-B8F0919AD15F}" presName="descendantText" presStyleLbl="alignAccFollowNode1" presStyleIdx="0" presStyleCnt="2" custScaleY="637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F2A96-849A-4173-BD51-814C482EED91}" type="pres">
      <dgm:prSet presAssocID="{58554391-EC92-48CF-BB33-D09DD078741C}" presName="sp" presStyleCnt="0"/>
      <dgm:spPr/>
    </dgm:pt>
    <dgm:pt modelId="{55D12B40-8F21-418A-82EE-814F63B730DD}" type="pres">
      <dgm:prSet presAssocID="{0BC7464D-FBD9-44C8-9398-5EE9D5FC9990}" presName="linNode" presStyleCnt="0"/>
      <dgm:spPr/>
    </dgm:pt>
    <dgm:pt modelId="{E4EFF5AE-4013-41BA-99D8-79757812C883}" type="pres">
      <dgm:prSet presAssocID="{0BC7464D-FBD9-44C8-9398-5EE9D5FC9990}" presName="parentText" presStyleLbl="node1" presStyleIdx="1" presStyleCnt="2" custScaleX="123203" custScaleY="653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383940-67ED-4B46-9B8C-2456CDDE9CA8}" type="pres">
      <dgm:prSet presAssocID="{0BC7464D-FBD9-44C8-9398-5EE9D5FC9990}" presName="descendantText" presStyleLbl="alignAccFollowNode1" presStyleIdx="1" presStyleCnt="2" custScaleY="637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14B90B-EE18-4903-9DB3-4CCDDBD23A62}" srcId="{A77FE2F9-CBF4-40C5-A570-0B5DA8E45E74}" destId="{0BC7464D-FBD9-44C8-9398-5EE9D5FC9990}" srcOrd="1" destOrd="0" parTransId="{CFBA62D0-172C-4AF0-9D1E-31D80B61D453}" sibTransId="{2506908B-C431-4DCF-8EEE-7D8128A78CF4}"/>
    <dgm:cxn modelId="{CBD617AE-8075-49A1-8284-684BC96AB53F}" type="presOf" srcId="{AAC11BE5-E8B4-477F-9417-B8F0919AD15F}" destId="{275650D6-C858-4BE5-8650-07BE1971F796}" srcOrd="0" destOrd="0" presId="urn:microsoft.com/office/officeart/2005/8/layout/vList5"/>
    <dgm:cxn modelId="{6529789E-F74D-4FDB-958C-444CB3AE54FB}" type="presOf" srcId="{4267BA4C-00C2-4AF7-8A44-02698C0DF168}" destId="{6B383940-67ED-4B46-9B8C-2456CDDE9CA8}" srcOrd="0" destOrd="1" presId="urn:microsoft.com/office/officeart/2005/8/layout/vList5"/>
    <dgm:cxn modelId="{9E58AF9B-1BD3-4677-8832-1D8AA0308281}" srcId="{AAC11BE5-E8B4-477F-9417-B8F0919AD15F}" destId="{8978FBB7-B0CC-42F5-A1BB-0D1EAC1B8129}" srcOrd="1" destOrd="0" parTransId="{4349142F-9602-42B6-A9D6-334E9BC9A99E}" sibTransId="{FAF21FD6-6CA7-43F5-AB77-BD10AD05BC99}"/>
    <dgm:cxn modelId="{0C16D5BF-BBC6-4C50-A041-FA43DDF26E4C}" srcId="{0BC7464D-FBD9-44C8-9398-5EE9D5FC9990}" destId="{8B4BA784-69F6-430D-A528-80C75190DF19}" srcOrd="2" destOrd="0" parTransId="{C4C96EEF-5A81-4067-A02A-69B399F912D6}" sibTransId="{90901A21-40A8-410E-807A-AF7CA8F1858B}"/>
    <dgm:cxn modelId="{CF0616BC-F603-46E9-9DD1-B8CFE39BE3C1}" srcId="{0BC7464D-FBD9-44C8-9398-5EE9D5FC9990}" destId="{55975746-7319-4C55-90E6-66B378C408C0}" srcOrd="0" destOrd="0" parTransId="{156D4048-C01C-48BB-A8CA-895EEC2C0C91}" sibTransId="{55C49C4C-8B18-47E5-8E68-9E6E55D43FB9}"/>
    <dgm:cxn modelId="{50877F1C-4451-492B-B262-D32AEC2C2508}" type="presOf" srcId="{55975746-7319-4C55-90E6-66B378C408C0}" destId="{6B383940-67ED-4B46-9B8C-2456CDDE9CA8}" srcOrd="0" destOrd="0" presId="urn:microsoft.com/office/officeart/2005/8/layout/vList5"/>
    <dgm:cxn modelId="{1408334E-1512-400A-A593-1D10F78DB0D0}" type="presOf" srcId="{0BC7464D-FBD9-44C8-9398-5EE9D5FC9990}" destId="{E4EFF5AE-4013-41BA-99D8-79757812C883}" srcOrd="0" destOrd="0" presId="urn:microsoft.com/office/officeart/2005/8/layout/vList5"/>
    <dgm:cxn modelId="{8016731A-3549-4855-88B5-E4438AC34D46}" srcId="{AAC11BE5-E8B4-477F-9417-B8F0919AD15F}" destId="{7C8BB48F-B503-4555-B0B9-6971E56EF999}" srcOrd="0" destOrd="0" parTransId="{18D5C10C-29F9-4F28-AF09-F327B8A6608F}" sibTransId="{5AD54E6B-D56F-4368-9177-F681238D07B7}"/>
    <dgm:cxn modelId="{69330921-73AF-44E9-96F9-39CA6BE3016F}" srcId="{0BC7464D-FBD9-44C8-9398-5EE9D5FC9990}" destId="{4267BA4C-00C2-4AF7-8A44-02698C0DF168}" srcOrd="1" destOrd="0" parTransId="{A53DA3F8-2CC1-48EA-A274-680853273716}" sibTransId="{726AC845-E0C8-4945-A8A7-D8929EE9CE83}"/>
    <dgm:cxn modelId="{E52FF080-B530-48C5-A7B2-E2AFB31DD0C9}" type="presOf" srcId="{8B4BA784-69F6-430D-A528-80C75190DF19}" destId="{6B383940-67ED-4B46-9B8C-2456CDDE9CA8}" srcOrd="0" destOrd="2" presId="urn:microsoft.com/office/officeart/2005/8/layout/vList5"/>
    <dgm:cxn modelId="{0CAD8325-FCB9-4E30-826A-C5941931D540}" type="presOf" srcId="{8978FBB7-B0CC-42F5-A1BB-0D1EAC1B8129}" destId="{E004FB55-1EA6-48E5-957D-950A751893D3}" srcOrd="0" destOrd="1" presId="urn:microsoft.com/office/officeart/2005/8/layout/vList5"/>
    <dgm:cxn modelId="{DF1FB74E-FFF4-438D-BFC1-91351B564255}" srcId="{A77FE2F9-CBF4-40C5-A570-0B5DA8E45E74}" destId="{AAC11BE5-E8B4-477F-9417-B8F0919AD15F}" srcOrd="0" destOrd="0" parTransId="{52C1B951-9DB7-488B-8CA9-0C1718399DCE}" sibTransId="{58554391-EC92-48CF-BB33-D09DD078741C}"/>
    <dgm:cxn modelId="{13C51F69-68F8-4AD1-9894-40AC579090AD}" type="presOf" srcId="{A77FE2F9-CBF4-40C5-A570-0B5DA8E45E74}" destId="{03D57AC5-3BD4-4290-924B-392728AF95B3}" srcOrd="0" destOrd="0" presId="urn:microsoft.com/office/officeart/2005/8/layout/vList5"/>
    <dgm:cxn modelId="{EE66B2D6-2543-4382-8BB5-B2D2D9CA97E3}" type="presOf" srcId="{7C8BB48F-B503-4555-B0B9-6971E56EF999}" destId="{E004FB55-1EA6-48E5-957D-950A751893D3}" srcOrd="0" destOrd="0" presId="urn:microsoft.com/office/officeart/2005/8/layout/vList5"/>
    <dgm:cxn modelId="{C9903CFD-67F0-4503-9AA7-F79A69D5A723}" type="presParOf" srcId="{03D57AC5-3BD4-4290-924B-392728AF95B3}" destId="{1FC98D3D-8862-4846-8558-9A142A2FDB4C}" srcOrd="0" destOrd="0" presId="urn:microsoft.com/office/officeart/2005/8/layout/vList5"/>
    <dgm:cxn modelId="{7FA7C52E-260B-490A-88F6-C7A0EB126941}" type="presParOf" srcId="{1FC98D3D-8862-4846-8558-9A142A2FDB4C}" destId="{275650D6-C858-4BE5-8650-07BE1971F796}" srcOrd="0" destOrd="0" presId="urn:microsoft.com/office/officeart/2005/8/layout/vList5"/>
    <dgm:cxn modelId="{A018ABAA-F4EE-48C0-B858-C9531F518031}" type="presParOf" srcId="{1FC98D3D-8862-4846-8558-9A142A2FDB4C}" destId="{E004FB55-1EA6-48E5-957D-950A751893D3}" srcOrd="1" destOrd="0" presId="urn:microsoft.com/office/officeart/2005/8/layout/vList5"/>
    <dgm:cxn modelId="{5AF2BF7F-72A1-4649-A339-B75F5BA52CCD}" type="presParOf" srcId="{03D57AC5-3BD4-4290-924B-392728AF95B3}" destId="{FD0F2A96-849A-4173-BD51-814C482EED91}" srcOrd="1" destOrd="0" presId="urn:microsoft.com/office/officeart/2005/8/layout/vList5"/>
    <dgm:cxn modelId="{F24AD03D-41BB-41C3-A19D-1505E75BF87F}" type="presParOf" srcId="{03D57AC5-3BD4-4290-924B-392728AF95B3}" destId="{55D12B40-8F21-418A-82EE-814F63B730DD}" srcOrd="2" destOrd="0" presId="urn:microsoft.com/office/officeart/2005/8/layout/vList5"/>
    <dgm:cxn modelId="{99DFE789-7513-4A9C-A6B7-DC42C2ACECD6}" type="presParOf" srcId="{55D12B40-8F21-418A-82EE-814F63B730DD}" destId="{E4EFF5AE-4013-41BA-99D8-79757812C883}" srcOrd="0" destOrd="0" presId="urn:microsoft.com/office/officeart/2005/8/layout/vList5"/>
    <dgm:cxn modelId="{AA32B993-B564-40F5-85A0-B7FA7B4D5A46}" type="presParOf" srcId="{55D12B40-8F21-418A-82EE-814F63B730DD}" destId="{6B383940-67ED-4B46-9B8C-2456CDDE9C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BC4EF-FA33-4B3A-836D-CFE338D352E6}">
      <dsp:nvSpPr>
        <dsp:cNvPr id="0" name=""/>
        <dsp:cNvSpPr/>
      </dsp:nvSpPr>
      <dsp:spPr>
        <a:xfrm>
          <a:off x="0" y="362020"/>
          <a:ext cx="8128000" cy="626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引用计数算法</a:t>
          </a:r>
          <a:r>
            <a:rPr lang="en-US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(Reference Counting)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599" y="392619"/>
        <a:ext cx="8066802" cy="565625"/>
      </dsp:txXfrm>
    </dsp:sp>
    <dsp:sp modelId="{428586A5-8B65-4569-BFD9-AA82760E9A8D}">
      <dsp:nvSpPr>
        <dsp:cNvPr id="0" name=""/>
        <dsp:cNvSpPr/>
      </dsp:nvSpPr>
      <dsp:spPr>
        <a:xfrm>
          <a:off x="0" y="988843"/>
          <a:ext cx="8128000" cy="175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给对象中添加一个引用计数器，当有一个地方引用它，计数器加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，当引用失效，计数器减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，任何时刻计数器为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的对象就是不可能再被使用的 。实现非常简单。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没办法解决循环引用问题。比如：对象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有一个引用指向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对象，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也有一个引用指向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，如果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都没有被其他对象引用，其实已经是垃圾，但是没办法回收。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并不实用，几乎没有主流的编程语言用这种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GC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判断算法</a:t>
          </a:r>
        </a:p>
      </dsp:txBody>
      <dsp:txXfrm>
        <a:off x="0" y="988843"/>
        <a:ext cx="8128000" cy="1755360"/>
      </dsp:txXfrm>
    </dsp:sp>
    <dsp:sp modelId="{33D8493C-13DC-4CDE-B71D-F77D9C7C8C89}">
      <dsp:nvSpPr>
        <dsp:cNvPr id="0" name=""/>
        <dsp:cNvSpPr/>
      </dsp:nvSpPr>
      <dsp:spPr>
        <a:xfrm>
          <a:off x="0" y="2744203"/>
          <a:ext cx="8128000" cy="557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根搜索算法</a:t>
          </a:r>
          <a:r>
            <a:rPr lang="en-US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(Root Tracing)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95" y="2771398"/>
        <a:ext cx="8073610" cy="502693"/>
      </dsp:txXfrm>
    </dsp:sp>
    <dsp:sp modelId="{41E1736A-8F2D-4676-91DE-7560EA35F3C7}">
      <dsp:nvSpPr>
        <dsp:cNvPr id="0" name=""/>
        <dsp:cNvSpPr/>
      </dsp:nvSpPr>
      <dsp:spPr>
        <a:xfrm>
          <a:off x="0" y="3301286"/>
          <a:ext cx="8128000" cy="175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通过一系列的称为“</a:t>
          </a:r>
          <a:r>
            <a:rPr lang="en-US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GC Roots”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的点作为起始进行向下搜索，当一个对象到</a:t>
          </a:r>
          <a:r>
            <a:rPr lang="en-US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GC Roots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没有任何引用链（</a:t>
          </a:r>
          <a:r>
            <a:rPr lang="en-US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Reference Chain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）相连，则证明此对象是垃圾。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GC Roots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包括： </a:t>
          </a:r>
          <a:r>
            <a:rPr lang="en-US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JVM Stack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的引用变量 </a:t>
          </a:r>
          <a:r>
            <a:rPr lang="en-US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方法区中的静态引用  </a:t>
          </a:r>
          <a:r>
            <a:rPr lang="en-US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3. JNI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（即一般说的</a:t>
          </a:r>
          <a:r>
            <a:rPr lang="en-US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Native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方法）中的引用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Java, C#, Lisp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等有</a:t>
          </a:r>
          <a:r>
            <a:rPr lang="en-US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GC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特征的语言都是用根搜索算法</a:t>
          </a:r>
        </a:p>
      </dsp:txBody>
      <dsp:txXfrm>
        <a:off x="0" y="3301286"/>
        <a:ext cx="8128000" cy="1755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4FB55-1EA6-48E5-957D-950A751893D3}">
      <dsp:nvSpPr>
        <dsp:cNvPr id="0" name=""/>
        <dsp:cNvSpPr/>
      </dsp:nvSpPr>
      <dsp:spPr>
        <a:xfrm rot="5400000">
          <a:off x="6086489" y="-1671998"/>
          <a:ext cx="2034474" cy="59541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触发时机：新对象生成时，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Eden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空间满了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理论上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Eden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区大多数对象会在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Scavenge GC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回收，复制算法的执行效率会很高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, Scavenge GC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时间比较短。</a:t>
          </a:r>
        </a:p>
      </dsp:txBody>
      <dsp:txXfrm rot="-5400000">
        <a:off x="4126646" y="387160"/>
        <a:ext cx="5854846" cy="1835844"/>
      </dsp:txXfrm>
    </dsp:sp>
    <dsp:sp modelId="{275650D6-C858-4BE5-8650-07BE1971F796}">
      <dsp:nvSpPr>
        <dsp:cNvPr id="0" name=""/>
        <dsp:cNvSpPr/>
      </dsp:nvSpPr>
      <dsp:spPr>
        <a:xfrm>
          <a:off x="312" y="578"/>
          <a:ext cx="4126334" cy="2609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Scavenge GC (Minor GC)</a:t>
          </a:r>
          <a:endParaRPr lang="zh-CN" altLang="en-US" sz="4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673" y="127939"/>
        <a:ext cx="3871612" cy="2354284"/>
      </dsp:txXfrm>
    </dsp:sp>
    <dsp:sp modelId="{6B383940-67ED-4B46-9B8C-2456CDDE9CA8}">
      <dsp:nvSpPr>
        <dsp:cNvPr id="0" name=""/>
        <dsp:cNvSpPr/>
      </dsp:nvSpPr>
      <dsp:spPr>
        <a:xfrm rot="5400000">
          <a:off x="6086489" y="1136504"/>
          <a:ext cx="2034474" cy="59541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对整个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JVM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进行整理，包括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Young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Old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Perm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主要的触发时机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1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Old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满了 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Perm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满了 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3) </a:t>
          </a:r>
          <a:r>
            <a:rPr lang="en-US" altLang="zh-CN" sz="20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system.gc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效率很低，尽量减少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Full GC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</a:p>
      </dsp:txBody>
      <dsp:txXfrm rot="-5400000">
        <a:off x="4126646" y="3195663"/>
        <a:ext cx="5854846" cy="1835844"/>
      </dsp:txXfrm>
    </dsp:sp>
    <dsp:sp modelId="{E4EFF5AE-4013-41BA-99D8-79757812C883}">
      <dsp:nvSpPr>
        <dsp:cNvPr id="0" name=""/>
        <dsp:cNvSpPr/>
      </dsp:nvSpPr>
      <dsp:spPr>
        <a:xfrm>
          <a:off x="312" y="2809081"/>
          <a:ext cx="4126334" cy="2609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Full GC</a:t>
          </a:r>
          <a:endParaRPr lang="zh-CN" altLang="en-US" sz="4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673" y="2936442"/>
        <a:ext cx="3871612" cy="2354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A79D7-4A9E-44A2-938D-96DD55A0451F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46989-7499-4ACB-8901-26D27B7A4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1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46989-7499-4ACB-8901-26D27B7A42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380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DADCEC-E29B-4118-B49D-3ED5DB42CCBA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图片来自于</a:t>
            </a:r>
            <a:r>
              <a:rPr lang="en-US" altLang="zh-CN" dirty="0" smtClean="0">
                <a:latin typeface="Arial" panose="020B0604020202020204" pitchFamily="34" charset="0"/>
              </a:rPr>
              <a:t>《</a:t>
            </a:r>
            <a:r>
              <a:rPr lang="zh-CN" altLang="en-US" dirty="0" smtClean="0">
                <a:latin typeface="Arial" panose="020B0604020202020204" pitchFamily="34" charset="0"/>
              </a:rPr>
              <a:t>深入理解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虚拟机</a:t>
            </a:r>
            <a:r>
              <a:rPr lang="en-US" altLang="zh-CN" dirty="0" smtClean="0">
                <a:latin typeface="Arial" panose="020B0604020202020204" pitchFamily="34" charset="0"/>
              </a:rPr>
              <a:t>-JVM</a:t>
            </a:r>
            <a:r>
              <a:rPr lang="zh-CN" altLang="en-US" dirty="0" smtClean="0">
                <a:latin typeface="Arial" panose="020B0604020202020204" pitchFamily="34" charset="0"/>
              </a:rPr>
              <a:t>高级特性与最佳实践</a:t>
            </a:r>
            <a:r>
              <a:rPr lang="en-US" altLang="zh-CN" dirty="0" smtClean="0">
                <a:latin typeface="Arial" panose="020B0604020202020204" pitchFamily="34" charset="0"/>
              </a:rPr>
              <a:t>》</a:t>
            </a:r>
            <a:r>
              <a:rPr lang="zh-CN" altLang="en-US" dirty="0" smtClean="0">
                <a:latin typeface="Arial" panose="020B0604020202020204" pitchFamily="34" charset="0"/>
              </a:rPr>
              <a:t>，周立明</a:t>
            </a:r>
          </a:p>
        </p:txBody>
      </p:sp>
    </p:spTree>
    <p:extLst>
      <p:ext uri="{BB962C8B-B14F-4D97-AF65-F5344CB8AC3E}">
        <p14:creationId xmlns:p14="http://schemas.microsoft.com/office/powerpoint/2010/main" val="10041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1F5886-B432-47C4-A1EA-9853E374C47F}" type="slidenum">
              <a:rPr lang="en-US" altLang="zh-CN"/>
              <a:pPr eaLnBrk="1" hangingPunct="1"/>
              <a:t>51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references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是那种你通常建立的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就是强可及的。这个不会被垃圾回收器自动回收。例如：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StringBuffer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buffer = new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StringBuffer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就是强引用，之所以称为“强”是取决于它如何处理与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Garbage Collector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关系的：它是无论如何都不会被回收的。够强的。强引用在某些时候是有个问题的，下边的一个哈希表实例就是很好的说明。而且还有一个问题就是在缓冲上，尤其是诸如图片等大的结构上。我们在内存中开辟一块区域放置图片缓冲，那我们就希望有个指针指向那块区域。此时若是使用强引用则会强迫图片留在内存，当你觉得不需要的时候你需要手动移除，否则就是内存泄漏。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则类似于可有可无的东西。在垃圾回收器线程扫描它所管辖的内存区域的过程中，一旦发现了只具有弱引用的对象，不管当前内存空间足够与否，都会回收它的内存，说白了就是一个没那么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要求垃圾回收器将一个对象保留在内存中。不过，由于垃圾回收器是一个优先级很低的线程，因此不一定会很快发现那些只具有弱引用的对象。常说的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Unreachable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和弱引用指代的是一个意思。这可能还是说不清楚，那么我举个例子：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你有一个类叫做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，但是由于某种原因它不能通过继承来添加一项功能。当我们想从这个对象中取出一些信息的时候怎么办呢？假设我们需要监视每个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 Number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却偏偏没有这个属性，而且还不可继承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这时候我们想到了用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serialNumberMap.put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(widget,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widgetSerialNumber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这不就截了嘛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表面上看起来是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的，但是正是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产生了问题。当我们设定某个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SerialNumber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不需要的时候，那么要从这个映射表中除去这个映射对，否则我们就有了内存泄漏或者是出错（移除了有效的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SerialNumber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）。这个问题听起来很耳熟，是的，在没有垃圾管理机制的语言中这是个常见问题，在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中我们不用担心。因为我们有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。我们使用内置的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WeakHashMap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类，这个类和哈希表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几乎一样，但就是在键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的地方使用了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，若一个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WeakHashMap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成为了垃圾，那么它对应的入口就会自动被移除。这就解决了上述问题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也类似于可有可无的东西。如果内存空间足够，垃圾回收器就不会回收它，如果内存空间不足了，就会回收这些对象的内存。只要垃圾回收器没有回收它，该对象就可以被程序使用。软引用可用来实现内存敏感的高速缓存。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弱引用与软引用的区别在于：具有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的对象拥有更短暂的生命周期。或者说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对回收它所指的对象不敏感。一个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对象会在下一轮的垃圾回收中被清理，而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对象则会保存一段时间。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SoftReferences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并不会主动要求与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有什么不同，但是实际上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对象一般在内存充裕时一般不会被移除，这就是说对于创建缓冲区它们是不错的选择。它兼有了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的好处，既能停留在内存中，又能在内存不足是去处理，这一切都是自动的！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PhantomReference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虚引用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，顾名思义，就是形同虚设，与其他几种引用都不同，虚引用并不会决定对象的生命周期。如果一个对象仅持有虚引用，那么它就和没有任何引用一样，在任何时候都可能被垃圾回收，也就是说其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方法任何时间都会返回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。虚引用主要用来跟踪对象被垃圾回收的活动。其必须和引用队列（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）联合使用，这是与弱引用和软引用最大的不同。     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是在垃圾回收活动之前将对象入队的，理论上讲这个对象还可以使用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方法使之重生，但是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仍然是死掉了。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PhantomReferences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是在对象从内存中清除出去的时候才入队的。也就是说当垃圾回收器准备回收一个对象时，如果发现它还有虚引用，就会在回收对象的内存之前，把这个虚引用加入到与之关联的引用队列中。程序可以通过判断引用队列中是否已经加入了虚引用，来了解被引用的对象是否将要被垃圾回收。程序如果发现某个虚引用已经被加入到引用队列，那么就可以在所引用的对象的内存被回收之前采取必要的行动。它限制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方法的使用，更安全也更高效。</a:t>
            </a:r>
          </a:p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9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-server </a:t>
            </a:r>
            <a:r>
              <a:rPr lang="zh-CN" altLang="en-US" sz="1200" dirty="0" smtClean="0"/>
              <a:t>启用能够执行优化的编译器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显著提高服务器的性能，但使用能够执行优化的编译器时，服务器的预备时间将会较长。生产环境的服务器强烈推荐设置此参数。 </a:t>
            </a:r>
            <a:br>
              <a:rPr lang="zh-CN" altLang="en-US" sz="1200" dirty="0" smtClean="0"/>
            </a:br>
            <a:r>
              <a:rPr lang="en-US" altLang="zh-CN" sz="1200" dirty="0" smtClean="0"/>
              <a:t>-</a:t>
            </a:r>
            <a:r>
              <a:rPr lang="en-US" altLang="zh-CN" sz="1200" dirty="0" err="1" smtClean="0"/>
              <a:t>Xss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单个线程堆栈大小值；</a:t>
            </a:r>
            <a:r>
              <a:rPr lang="en-US" altLang="zh-CN" sz="1200" dirty="0" smtClean="0"/>
              <a:t>JDK5.0</a:t>
            </a:r>
            <a:r>
              <a:rPr lang="zh-CN" altLang="en-US" sz="1200" dirty="0" smtClean="0"/>
              <a:t>以后每个线程堆栈大小为</a:t>
            </a:r>
            <a:r>
              <a:rPr lang="en-US" altLang="zh-CN" sz="1200" dirty="0" smtClean="0"/>
              <a:t>1M</a:t>
            </a:r>
            <a:r>
              <a:rPr lang="zh-CN" altLang="en-US" sz="1200" dirty="0" smtClean="0"/>
              <a:t>，以前每个线程堆栈</a:t>
            </a:r>
            <a:r>
              <a:rPr lang="zh-CN" altLang="en-US" sz="1200" smtClean="0"/>
              <a:t>大小</a:t>
            </a:r>
            <a:r>
              <a:rPr lang="zh-CN" altLang="en-US" sz="1200" smtClean="0"/>
              <a:t>为</a:t>
            </a:r>
            <a:r>
              <a:rPr lang="en-US" altLang="zh-CN" sz="1200" smtClean="0"/>
              <a:t>256K</a:t>
            </a:r>
            <a:r>
              <a:rPr lang="zh-CN" altLang="en-US" sz="1200" smtClean="0"/>
              <a:t>。在相同物理内存下，减小这个值能生成更多的线程。但是操作系统对一个进程内的线程数还是有限制的，不能无限生成，经验值在</a:t>
            </a:r>
            <a:r>
              <a:rPr lang="en-US" altLang="zh-CN" sz="1200" smtClean="0"/>
              <a:t>3000~5000</a:t>
            </a:r>
            <a:r>
              <a:rPr lang="zh-CN" altLang="en-US" sz="1200" smtClean="0"/>
              <a:t>左右</a:t>
            </a:r>
            <a:r>
              <a:rPr lang="zh-CN" altLang="en-US" sz="1200" smtClean="0"/>
              <a:t>。 </a:t>
            </a:r>
            <a:r>
              <a:rPr lang="zh-CN" altLang="en-US" sz="1200" dirty="0" smtClean="0"/>
              <a:t/>
            </a:r>
            <a:br>
              <a:rPr lang="zh-CN" altLang="en-US" sz="1200" dirty="0" smtClean="0"/>
            </a:br>
            <a:r>
              <a:rPr lang="en-US" altLang="zh-CN" sz="1200" dirty="0" smtClean="0"/>
              <a:t>-XX:+</a:t>
            </a:r>
            <a:r>
              <a:rPr lang="en-US" altLang="zh-CN" sz="1200" dirty="0" err="1" smtClean="0"/>
              <a:t>UseParNewGC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可用来设置年轻代为并发收集</a:t>
            </a:r>
            <a:r>
              <a:rPr lang="en-US" altLang="zh-CN" sz="1200" dirty="0" smtClean="0"/>
              <a:t>【</a:t>
            </a:r>
            <a:r>
              <a:rPr lang="zh-CN" altLang="en-US" sz="1200" dirty="0" smtClean="0"/>
              <a:t>多</a:t>
            </a:r>
            <a:r>
              <a:rPr lang="en-US" altLang="zh-CN" sz="1200" dirty="0" smtClean="0"/>
              <a:t>CPU】</a:t>
            </a:r>
            <a:r>
              <a:rPr lang="zh-CN" altLang="en-US" sz="1200" dirty="0" smtClean="0"/>
              <a:t>，如果你的服务器有多个</a:t>
            </a:r>
            <a:r>
              <a:rPr lang="en-US" altLang="zh-CN" sz="1200" dirty="0" smtClean="0"/>
              <a:t>CPU</a:t>
            </a:r>
            <a:r>
              <a:rPr lang="zh-CN" altLang="en-US" sz="1200" dirty="0" smtClean="0"/>
              <a:t>，你可以开启此参数；开启此参数，多个</a:t>
            </a:r>
            <a:r>
              <a:rPr lang="en-US" altLang="zh-CN" sz="1200" dirty="0" smtClean="0"/>
              <a:t>CPU</a:t>
            </a:r>
            <a:r>
              <a:rPr lang="zh-CN" altLang="en-US" sz="1200" dirty="0" smtClean="0"/>
              <a:t>可并发进行垃圾回收，可提高垃圾回收的速度。此参数和</a:t>
            </a:r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UseParallelGC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-</a:t>
            </a:r>
            <a:r>
              <a:rPr lang="en-US" altLang="zh-CN" sz="1200" dirty="0" err="1" smtClean="0"/>
              <a:t>XX:ParallelGCThreads</a:t>
            </a:r>
            <a:r>
              <a:rPr lang="zh-CN" altLang="en-US" sz="1200" dirty="0" smtClean="0"/>
              <a:t>搭配使用。 </a:t>
            </a:r>
            <a:br>
              <a:rPr lang="zh-CN" altLang="en-US" sz="1200" dirty="0" smtClean="0"/>
            </a:br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UseParallelGC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选择垃圾收集器为并行收集器。此配置仅对年轻代有效。即上述配置下，年轻代使用并发收集，而年老代仍旧使用串行收集 。可提高系统的吞吐量。 </a:t>
            </a:r>
            <a:br>
              <a:rPr lang="zh-CN" altLang="en-US" sz="1200" dirty="0" smtClean="0"/>
            </a:br>
            <a:r>
              <a:rPr lang="en-US" altLang="zh-CN" sz="1200" dirty="0" smtClean="0"/>
              <a:t>-</a:t>
            </a:r>
            <a:r>
              <a:rPr lang="en-US" altLang="zh-CN" sz="1200" dirty="0" err="1" smtClean="0"/>
              <a:t>XX:ParallelGCThreads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年轻代并行垃圾收集的前提下（对并发也有效果）的线程数，增加并行度，即：同时多少个线程一起进行垃圾回收。此值最好配置与处理器数目相等。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46989-7499-4ACB-8901-26D27B7A42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-Xss </a:t>
            </a:r>
            <a:r>
              <a:rPr lang="zh-CN" altLang="en-US" sz="1200" dirty="0" smtClean="0"/>
              <a:t>单个线程堆栈大小值；</a:t>
            </a:r>
            <a:r>
              <a:rPr lang="en-US" altLang="zh-CN" sz="1200" dirty="0" smtClean="0"/>
              <a:t>JDK5.0</a:t>
            </a:r>
            <a:r>
              <a:rPr lang="zh-CN" altLang="en-US" sz="1200" dirty="0" smtClean="0"/>
              <a:t>以后每个线程堆栈大小为</a:t>
            </a:r>
            <a:r>
              <a:rPr lang="en-US" altLang="zh-CN" sz="1200" dirty="0" smtClean="0"/>
              <a:t>1M</a:t>
            </a:r>
            <a:r>
              <a:rPr lang="zh-CN" altLang="en-US" sz="1200" dirty="0" smtClean="0"/>
              <a:t>，以前每个线程堆栈大小为</a:t>
            </a:r>
            <a:r>
              <a:rPr lang="en-US" altLang="zh-CN" sz="1200" dirty="0" smtClean="0"/>
              <a:t>256K</a:t>
            </a:r>
            <a:r>
              <a:rPr lang="zh-CN" altLang="en-US" sz="1200" dirty="0" smtClean="0"/>
              <a:t>。在相同物理内存下，减小这个值能生成更多的线程。但是操作系统对一个进程内的线程数还是有限制的，不能无限生成，经验值在</a:t>
            </a:r>
            <a:r>
              <a:rPr lang="en-US" altLang="zh-CN" sz="1200" dirty="0" smtClean="0"/>
              <a:t>3000~5000</a:t>
            </a:r>
            <a:r>
              <a:rPr lang="zh-CN" altLang="en-US" sz="1200" dirty="0" smtClean="0"/>
              <a:t>左右。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46989-7499-4ACB-8901-26D27B7A42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257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栈帧（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frame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）是用于支持虚拟机进行方法调用和方法执行的数据结构，它是虚拟机运行时数据区中的虚拟机栈的栈元素。栈帧存储了方法的局部变量表、操作数栈、动态连接和方法返回地址等信息。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每一个方法从调用开始到执行完成的过程，就对应着一个栈帧在虚拟机栈里面从入栈到出栈的过程。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于执行引擎来说，活动线程中，只有栈顶的栈帧是有效的，称为当前栈帧，这个栈帧所关联的方法称为当前方法。执行引擎所运行的所有字节码指令都只针对当前栈帧进行操作。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）局部变量表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局部变量表是一组变量值存储空间，用于存放方法参数和方法内部定义的局部变量。在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程序被编译成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文件时，就在方法的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max_locals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数据项中确定了该方法所需要分配的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最大局部变量表的容量。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局部变量表的容量以变量槽（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）为最小单位，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位虚拟机中一个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可以存放一个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位以内的数据类型（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returnAddress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八种）。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类型虚拟机规范没有明确说明它的长度，但一般来说，虚拟机实现至少都应当能从此引用中直接或者间接地查找到对象在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堆中的起始地址索引和方法区中的对象类型数据。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returnAddress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类型是为字节码指令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jsr_w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服务的，它指向了一条字节码指令的地址。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虚拟机是使用局部变量表完成参数值到参数变量列表的传递过程的，如果是实例方法（非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），那么局部变量表的第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位索引的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默认是用于传递方法所属对象实例的引用，在方法中通过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是可以重用的，当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中的变量超出了作用域，那么下一次分配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的时候，将会覆盖原来的数据。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对对象的引用会影响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（要是被引用，将不会被回收）。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系统不会为局部变量赋予初始值（实例变量和类变量都会被赋予初始值）。也就是说不存在类变量那样的准备阶段。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）操作数栈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虚拟机的解释执行引擎被称为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基于栈的执行引擎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，其中所指的栈就是指－操作数栈。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操作数栈也常被称为操作栈。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和局部变量区一样，操作数栈也是被组织成一个以字长为单位的数组。但是和前者不同的是，它不是通过索引来访问，而是通过标准的栈操作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压栈和出栈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来访问的。比如，如果某个指令把一个值压入到操作数栈中，稍后另一个指令就可以弹出这个值来使用。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虚拟机在操作数栈中存储数据的方式和在局部变量区中是一样的：如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的存储。对于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类型的值在压入到操作数栈之前，也会被转换为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虚拟机把操作数栈作为它的工作区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大多数指令都要从这里弹出数据，执行运算，然后把结果压回操作数栈。比如，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指令就要从操作数栈中弹出两个整数，执行加法运算，其结果又压回到操作数栈中，看看下面的示例，它演示了虚拟机是如何把两个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类型的局部变量相加，再把结果保存到第三个局部变量的：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  收藏代码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 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iload_0    // push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local variable 0 onto the stack 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iload_1    // push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local variable 1 onto the stack 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// pop two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add them, push result 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istore_2   // pop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store into local variable 2 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在这个字节码序列里，前两个指令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iload_0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iload_1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将存储在局部变量中索引为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的整数压入操作数栈中，其后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指令从操作数栈中弹出那两个整数相加，再将结果压入操作数栈。第四条指令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istore_2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则从操作数栈中弹出结果，并把它存储到局部变量区索引为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的位置。下图详细表述了这个过程中局部变量和操作数栈的状态变化，图中没有使用的局部变量区和操作数栈区域以空白表示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46989-7499-4ACB-8901-26D27B7A42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01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-Xmn </a:t>
            </a:r>
            <a:r>
              <a:rPr lang="zh-CN" altLang="en-US" sz="1200" dirty="0" smtClean="0"/>
              <a:t>此参数硬性规定堆空间的新生代空间大小，推荐设为堆空间大小的</a:t>
            </a:r>
            <a:r>
              <a:rPr lang="en-US" altLang="zh-CN" sz="1200" dirty="0" smtClean="0"/>
              <a:t>1/4</a:t>
            </a:r>
            <a:r>
              <a:rPr lang="zh-CN" altLang="en-US" sz="1200" dirty="0" smtClean="0"/>
              <a:t>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46989-7499-4ACB-8901-26D27B7A42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80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伊甸园（</a:t>
            </a:r>
            <a:r>
              <a:rPr lang="en-US" altLang="zh-CN" dirty="0" smtClean="0"/>
              <a:t>Eden space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对空间中的所有对象在此出生，该区的名字因此而得名。也即是说当你的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程序运行时，需要创建新的对象，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将在该区为你创建一个指定的对象供程序使用。创建对象的依据即是永久存储区中的元数据。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幸存者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区（</a:t>
            </a:r>
            <a:r>
              <a:rPr lang="en-US" altLang="zh-CN" sz="1200" dirty="0" smtClean="0"/>
              <a:t>Survivor 0 space</a:t>
            </a:r>
            <a:r>
              <a:rPr lang="zh-CN" altLang="en-US" sz="1200" dirty="0" smtClean="0"/>
              <a:t>）和幸存者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区（</a:t>
            </a:r>
            <a:r>
              <a:rPr lang="en-US" altLang="zh-CN" sz="1200" dirty="0" smtClean="0"/>
              <a:t>Survivor1 space</a:t>
            </a:r>
            <a:r>
              <a:rPr lang="zh-CN" altLang="en-US" sz="1200" dirty="0" smtClean="0"/>
              <a:t>）：当伊甸园的控件用完时，程序又需要创建对象；此时</a:t>
            </a:r>
            <a:r>
              <a:rPr lang="en-US" altLang="zh-CN" sz="1200" dirty="0" smtClean="0"/>
              <a:t>JVM</a:t>
            </a:r>
            <a:r>
              <a:rPr lang="zh-CN" altLang="en-US" sz="1200" dirty="0" smtClean="0"/>
              <a:t>的垃圾回收器将对伊甸园区进行垃圾回收，将伊甸园区中的不再被其他对象所引用的对象进行销毁工作。同时将伊甸园中的还有其他对象引用的对象移动到幸存者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区。幸存者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区就是用于存放伊甸园垃圾回收时所幸存下来的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对象。当将伊甸园中的还有其他对象引用的对象移动到幸存者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区时，如果幸存者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区也没有空间来存放这些对象时，</a:t>
            </a:r>
            <a:r>
              <a:rPr lang="en-US" altLang="zh-CN" sz="1200" dirty="0" smtClean="0"/>
              <a:t>JVM</a:t>
            </a:r>
            <a:r>
              <a:rPr lang="zh-CN" altLang="en-US" sz="1200" dirty="0" smtClean="0"/>
              <a:t>的垃圾回收器将对幸存者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区进行垃圾回收处理，将幸存者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区中不在有其他对象引用的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对象进行销毁，将幸存者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区中还有其他对象引用的对象移动到幸存者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区。幸存者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区的作用就是用于存放幸存者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区垃圾回收处理所幸存下来的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对象。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46989-7499-4ACB-8901-26D27B7A42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1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Hotspot JVM 6</a:t>
            </a:r>
            <a:r>
              <a:rPr lang="zh-CN" altLang="en-US" sz="1200" dirty="0" smtClean="0"/>
              <a:t>中的共划分为三个代：</a:t>
            </a:r>
            <a:r>
              <a:rPr lang="zh-CN" altLang="en-US" sz="1200" b="1" dirty="0" smtClean="0"/>
              <a:t>年轻代（</a:t>
            </a:r>
            <a:r>
              <a:rPr lang="en-US" altLang="zh-CN" sz="1200" b="1" dirty="0" smtClean="0"/>
              <a:t>Young Generation</a:t>
            </a:r>
            <a:r>
              <a:rPr lang="zh-CN" altLang="en-US" sz="1200" b="1" dirty="0" smtClean="0"/>
              <a:t>）、年老代（</a:t>
            </a:r>
            <a:r>
              <a:rPr lang="en-US" altLang="zh-CN" sz="1200" b="1" dirty="0" smtClean="0"/>
              <a:t>Old Generation</a:t>
            </a:r>
            <a:r>
              <a:rPr lang="zh-CN" altLang="en-US" sz="1200" b="1" dirty="0" smtClean="0"/>
              <a:t>）和持久代（</a:t>
            </a:r>
            <a:r>
              <a:rPr lang="en-US" altLang="zh-CN" sz="1200" b="1" dirty="0" smtClean="0"/>
              <a:t>Permanent Generation</a:t>
            </a:r>
            <a:r>
              <a:rPr lang="zh-CN" altLang="en-US" sz="1200" b="1" dirty="0" smtClean="0"/>
              <a:t>）</a:t>
            </a:r>
            <a:r>
              <a:rPr lang="zh-CN" altLang="en-US" sz="1200" dirty="0" smtClean="0"/>
              <a:t>。</a:t>
            </a:r>
            <a:endParaRPr lang="zh-CN" altLang="en-US" dirty="0" smtClean="0"/>
          </a:p>
          <a:p>
            <a:pPr eaLnBrk="1" hangingPunct="1"/>
            <a:r>
              <a:rPr lang="zh-CN" altLang="en-US" sz="2000" b="1" dirty="0" smtClean="0"/>
              <a:t>年轻代（</a:t>
            </a:r>
            <a:r>
              <a:rPr lang="en-US" altLang="zh-CN" sz="2000" b="1" dirty="0" smtClean="0"/>
              <a:t>Young Generation</a:t>
            </a:r>
            <a:r>
              <a:rPr lang="zh-CN" altLang="en-US" sz="2000" b="1" dirty="0" smtClean="0"/>
              <a:t>）</a:t>
            </a:r>
          </a:p>
          <a:p>
            <a:pPr lvl="1" eaLnBrk="1" hangingPunct="1"/>
            <a:r>
              <a:rPr lang="zh-CN" altLang="en-US" sz="1800" dirty="0" smtClean="0"/>
              <a:t>新生成的对象都放在新生代。年轻代用复制算法进行</a:t>
            </a:r>
            <a:r>
              <a:rPr lang="en-US" altLang="zh-CN" sz="1800" dirty="0" smtClean="0"/>
              <a:t>GC</a:t>
            </a:r>
            <a:r>
              <a:rPr lang="zh-CN" altLang="en-US" sz="1800" dirty="0" smtClean="0"/>
              <a:t>（理论上，年轻代对象的生命周期非常短，所以适合复制算法</a:t>
            </a:r>
            <a:r>
              <a:rPr lang="en-US" altLang="zh-CN" sz="1800" dirty="0" smtClean="0"/>
              <a:t>)</a:t>
            </a:r>
          </a:p>
          <a:p>
            <a:pPr lvl="1" eaLnBrk="1" hangingPunct="1"/>
            <a:r>
              <a:rPr lang="zh-CN" altLang="en-US" sz="1800" dirty="0" smtClean="0"/>
              <a:t>年轻代分三个区。一个</a:t>
            </a:r>
            <a:r>
              <a:rPr lang="en-US" altLang="zh-CN" sz="1800" dirty="0" smtClean="0"/>
              <a:t>Eden</a:t>
            </a:r>
            <a:r>
              <a:rPr lang="zh-CN" altLang="en-US" sz="1800" dirty="0" smtClean="0"/>
              <a:t>区，两个</a:t>
            </a:r>
            <a:r>
              <a:rPr lang="en-US" altLang="zh-CN" sz="1800" dirty="0" smtClean="0"/>
              <a:t>Survivor</a:t>
            </a:r>
            <a:r>
              <a:rPr lang="zh-CN" altLang="en-US" sz="1800" dirty="0" smtClean="0"/>
              <a:t>区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可以通过参数设置</a:t>
            </a:r>
            <a:r>
              <a:rPr lang="en-US" altLang="zh-CN" sz="1800" dirty="0" smtClean="0"/>
              <a:t>Survivor</a:t>
            </a:r>
            <a:r>
              <a:rPr lang="zh-CN" altLang="en-US" sz="1800" dirty="0" smtClean="0"/>
              <a:t>个数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。对象在</a:t>
            </a:r>
            <a:r>
              <a:rPr lang="en-US" altLang="zh-CN" sz="1800" dirty="0" smtClean="0"/>
              <a:t>Eden</a:t>
            </a:r>
            <a:r>
              <a:rPr lang="zh-CN" altLang="en-US" sz="1800" dirty="0" smtClean="0"/>
              <a:t>区中生成。当</a:t>
            </a:r>
            <a:r>
              <a:rPr lang="en-US" altLang="zh-CN" sz="1800" dirty="0" smtClean="0"/>
              <a:t>Eden</a:t>
            </a:r>
            <a:r>
              <a:rPr lang="zh-CN" altLang="en-US" sz="1800" dirty="0" smtClean="0"/>
              <a:t>区满时，还存活的对象将被复制到一个</a:t>
            </a:r>
            <a:r>
              <a:rPr lang="en-US" altLang="zh-CN" sz="1800" dirty="0" smtClean="0"/>
              <a:t>Survivor</a:t>
            </a:r>
            <a:r>
              <a:rPr lang="zh-CN" altLang="en-US" sz="1800" dirty="0" smtClean="0"/>
              <a:t>区，当这个</a:t>
            </a:r>
            <a:r>
              <a:rPr lang="en-US" altLang="zh-CN" sz="1800" dirty="0" smtClean="0"/>
              <a:t>Survivor</a:t>
            </a:r>
            <a:r>
              <a:rPr lang="zh-CN" altLang="en-US" sz="1800" dirty="0" smtClean="0"/>
              <a:t>区满时，此区的存活对象将被复制到另外一个</a:t>
            </a:r>
            <a:r>
              <a:rPr lang="en-US" altLang="zh-CN" sz="1800" dirty="0" smtClean="0"/>
              <a:t>Survivor</a:t>
            </a:r>
            <a:r>
              <a:rPr lang="zh-CN" altLang="en-US" sz="1800" dirty="0" smtClean="0"/>
              <a:t>区，当第二个</a:t>
            </a:r>
            <a:r>
              <a:rPr lang="en-US" altLang="zh-CN" sz="1800" dirty="0" smtClean="0"/>
              <a:t>Survivor</a:t>
            </a:r>
            <a:r>
              <a:rPr lang="zh-CN" altLang="en-US" sz="1800" dirty="0" smtClean="0"/>
              <a:t>去也满了的时候，从第一个</a:t>
            </a:r>
            <a:r>
              <a:rPr lang="en-US" altLang="zh-CN" sz="1800" dirty="0" smtClean="0"/>
              <a:t>Survivor</a:t>
            </a:r>
            <a:r>
              <a:rPr lang="zh-CN" altLang="en-US" sz="1800" dirty="0" smtClean="0"/>
              <a:t>区复制过来的并且此时还存活的对象，将被复制到年老代。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Survivor</a:t>
            </a:r>
            <a:r>
              <a:rPr lang="zh-CN" altLang="en-US" sz="1800" dirty="0" smtClean="0"/>
              <a:t>是完全对称，轮流替换。</a:t>
            </a:r>
          </a:p>
          <a:p>
            <a:pPr lvl="1" eaLnBrk="1" hangingPunct="1"/>
            <a:r>
              <a:rPr lang="en-US" altLang="zh-CN" sz="1800" dirty="0" smtClean="0"/>
              <a:t>Eden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Survivor</a:t>
            </a:r>
            <a:r>
              <a:rPr lang="zh-CN" altLang="en-US" sz="1800" dirty="0" smtClean="0"/>
              <a:t>的缺省比例是</a:t>
            </a:r>
            <a:r>
              <a:rPr lang="en-US" altLang="zh-CN" sz="1800" dirty="0" smtClean="0"/>
              <a:t>8:1:1</a:t>
            </a:r>
            <a:r>
              <a:rPr lang="zh-CN" altLang="en-US" sz="1800" dirty="0" smtClean="0"/>
              <a:t>，也就是</a:t>
            </a:r>
            <a:r>
              <a:rPr lang="en-US" altLang="zh-CN" sz="1800" dirty="0" smtClean="0"/>
              <a:t>10%</a:t>
            </a:r>
            <a:r>
              <a:rPr lang="zh-CN" altLang="en-US" sz="1800" dirty="0" smtClean="0"/>
              <a:t>的空间会被浪费。可以根据</a:t>
            </a:r>
            <a:r>
              <a:rPr lang="en-US" altLang="zh-CN" sz="1800" dirty="0" smtClean="0"/>
              <a:t>GC log</a:t>
            </a:r>
            <a:r>
              <a:rPr lang="zh-CN" altLang="en-US" sz="1800" dirty="0" smtClean="0"/>
              <a:t>的信息调整大小的比例</a:t>
            </a:r>
          </a:p>
          <a:p>
            <a:pPr eaLnBrk="1" hangingPunct="1"/>
            <a:r>
              <a:rPr lang="zh-CN" altLang="en-US" dirty="0" smtClean="0"/>
              <a:t>年老代</a:t>
            </a:r>
            <a:r>
              <a:rPr lang="en-US" altLang="zh-CN" dirty="0" smtClean="0"/>
              <a:t>(Old Generation)</a:t>
            </a:r>
          </a:p>
          <a:p>
            <a:pPr lvl="1" eaLnBrk="1" hangingPunct="1"/>
            <a:r>
              <a:rPr lang="zh-CN" altLang="en-US" dirty="0" smtClean="0"/>
              <a:t>存放了经过一次或多次</a:t>
            </a:r>
            <a:r>
              <a:rPr lang="en-US" altLang="zh-CN" dirty="0" smtClean="0"/>
              <a:t>GC</a:t>
            </a:r>
            <a:r>
              <a:rPr lang="zh-CN" altLang="en-US" dirty="0" smtClean="0"/>
              <a:t>还存活的对象</a:t>
            </a:r>
          </a:p>
          <a:p>
            <a:pPr lvl="1" eaLnBrk="1" hangingPunct="1"/>
            <a:r>
              <a:rPr lang="zh-CN" altLang="en-US" dirty="0" smtClean="0"/>
              <a:t>一般采用</a:t>
            </a:r>
            <a:r>
              <a:rPr lang="en-US" altLang="zh-CN" dirty="0" smtClean="0"/>
              <a:t>Mark-Swap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Mark-Compact</a:t>
            </a:r>
            <a:r>
              <a:rPr lang="zh-CN" altLang="en-US" dirty="0" smtClean="0"/>
              <a:t>算法进行</a:t>
            </a:r>
            <a:r>
              <a:rPr lang="en-US" altLang="zh-CN" dirty="0" smtClean="0"/>
              <a:t>GC</a:t>
            </a:r>
          </a:p>
          <a:p>
            <a:pPr lvl="1" eaLnBrk="1" hangingPunct="1"/>
            <a:r>
              <a:rPr lang="zh-CN" altLang="en-US" dirty="0" smtClean="0"/>
              <a:t>有多种垃圾收集器可以选择。每种垃圾收集器可以看作一个</a:t>
            </a:r>
            <a:r>
              <a:rPr lang="en-US" altLang="zh-CN" dirty="0" smtClean="0"/>
              <a:t>GC</a:t>
            </a:r>
            <a:r>
              <a:rPr lang="zh-CN" altLang="en-US" dirty="0" smtClean="0"/>
              <a:t>算法的具体实现。可以根据具体应用的需求选用合适的垃圾收集器（追求吞吐量？追求最短的响应时间？）</a:t>
            </a:r>
          </a:p>
          <a:p>
            <a:pPr eaLnBrk="1" hangingPunct="1"/>
            <a:r>
              <a:rPr lang="zh-CN" altLang="en-US" dirty="0" smtClean="0"/>
              <a:t>永久</a:t>
            </a:r>
            <a:r>
              <a:rPr lang="zh-CN" altLang="en-US" dirty="0" smtClean="0"/>
              <a:t>代</a:t>
            </a:r>
          </a:p>
          <a:p>
            <a:pPr lvl="1" eaLnBrk="1" hangingPunct="1"/>
            <a:r>
              <a:rPr lang="zh-CN" altLang="en-US" dirty="0" smtClean="0"/>
              <a:t>也就是前面提到的方法区，并不属于堆</a:t>
            </a:r>
            <a:r>
              <a:rPr lang="en-US" altLang="zh-CN" dirty="0" smtClean="0"/>
              <a:t>(Heap).</a:t>
            </a:r>
            <a:r>
              <a:rPr lang="zh-CN" altLang="en-US" dirty="0" smtClean="0"/>
              <a:t>但是</a:t>
            </a:r>
            <a:r>
              <a:rPr lang="en-US" altLang="zh-CN" dirty="0" smtClean="0"/>
              <a:t>GC</a:t>
            </a:r>
            <a:r>
              <a:rPr lang="zh-CN" altLang="en-US" dirty="0" smtClean="0"/>
              <a:t>也会光顾这个区域</a:t>
            </a:r>
          </a:p>
          <a:p>
            <a:pPr lvl="1" eaLnBrk="1" hangingPunct="1"/>
            <a:r>
              <a:rPr lang="zh-CN" altLang="en-US" dirty="0" smtClean="0"/>
              <a:t>存放了每个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的结构信息，包括常量池、字段描述、方法描述。与垃圾收集要收集的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对象关系不大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46989-7499-4ACB-8901-26D27B7A426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4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46989-7499-4ACB-8901-26D27B7A426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23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46989-7499-4ACB-8901-26D27B7A426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4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186"/>
            <a:ext cx="103632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584"/>
            <a:ext cx="5386917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935"/>
            <a:ext cx="5386917" cy="39497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4584"/>
            <a:ext cx="5389033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5935"/>
            <a:ext cx="5389033" cy="39497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3"/>
            <a:ext cx="4011084" cy="116204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3"/>
            <a:ext cx="6815667" cy="585258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186"/>
            <a:ext cx="103632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584"/>
            <a:ext cx="5386917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935"/>
            <a:ext cx="5386917" cy="39497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4584"/>
            <a:ext cx="5389033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5935"/>
            <a:ext cx="5389033" cy="39497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3"/>
            <a:ext cx="4011084" cy="116204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3"/>
            <a:ext cx="6815667" cy="585258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jing\Desktop\亚信稿子\新LOGOppt-翅膀\封面 拷贝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" y="0"/>
            <a:ext cx="12192001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ijing\Desktop\亚信稿子\新LOGOppt-翅膀\内页 拷贝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" y="1"/>
            <a:ext cx="12191999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ijing\Desktop\亚信稿子\新LOGOppt-翅膀\封底 拷贝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35360" y="1268760"/>
            <a:ext cx="9889099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53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en-US" altLang="zh-CN" sz="53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Out Of </a:t>
            </a:r>
            <a:r>
              <a:rPr lang="zh-CN" altLang="en-US" sz="53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了吗？</a:t>
            </a:r>
            <a:endParaRPr lang="en-US" altLang="zh-CN" sz="533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5" descr="Java_memory_lay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1424" y="1772816"/>
            <a:ext cx="10384705" cy="39604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247" y="-2735"/>
            <a:ext cx="451250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一个栗子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9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451250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直接内存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60"/>
          <p:cNvSpPr>
            <a:spLocks/>
          </p:cNvSpPr>
          <p:nvPr/>
        </p:nvSpPr>
        <p:spPr bwMode="auto">
          <a:xfrm>
            <a:off x="2403972" y="1685539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37124" y="2485140"/>
            <a:ext cx="7575300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特征：非虚拟机规范定义，但使用频繁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作用：主要在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，比如文件流等的处理用到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配置参数：未知，默认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堆大小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异常情况：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OutOfMemoryError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71664" y="1844824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2997032" y="1912368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9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451250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访问对象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60"/>
          <p:cNvSpPr>
            <a:spLocks/>
          </p:cNvSpPr>
          <p:nvPr/>
        </p:nvSpPr>
        <p:spPr bwMode="auto">
          <a:xfrm>
            <a:off x="2403972" y="1685539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37124" y="2485140"/>
            <a:ext cx="757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句柄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模式里面代理模式，就是通过先访问一个中间变量，再通过该中间变量访问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模式里面直销模式，直接通过指针去访问对象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071664" y="1844824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两种方式：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2997032" y="1912368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5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451250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访问对象 </a:t>
            </a:r>
            <a:r>
              <a:rPr lang="en-US" altLang="zh-CN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句柄</a:t>
            </a:r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3" descr="jvm-hand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464" y="1052736"/>
            <a:ext cx="990027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451250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访问对象 </a:t>
            </a:r>
            <a:r>
              <a:rPr lang="en-US" altLang="zh-CN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指针模式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3" descr="jvm-poi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3472" y="1124744"/>
            <a:ext cx="9836664" cy="4104456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8328248" y="5853913"/>
            <a:ext cx="3096344" cy="57626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HotSpot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在用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451250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内存分配策略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60"/>
          <p:cNvSpPr>
            <a:spLocks/>
          </p:cNvSpPr>
          <p:nvPr/>
        </p:nvSpPr>
        <p:spPr bwMode="auto">
          <a:xfrm>
            <a:off x="1899916" y="82144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33068" y="1621044"/>
            <a:ext cx="7575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对象优先在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EDEN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大对象直接进入老年代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长期存活的对象将进入老年代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适龄对象也可能进入老年代：动态对象年龄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并不总是要求对象的年龄必须达到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MaxTenuringThreshold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才能晋升到老年代，当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Survivor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空间的相同年龄的所有对象大小总和大于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Survivor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空间的一半，年龄大于或等于该年龄的对象就可以直接进入老年代，无需等到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MaxTenuringThreshold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中指定的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年龄）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67608" y="98072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2492976" y="104827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95400" y="5013176"/>
            <a:ext cx="10801200" cy="98495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对象优先在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Eden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分配，这里大部分对象具有朝生夕灭的特征，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Minor GC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主要清理该处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大对象（占内存大）、老对象（使用频繁）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Survivor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无法容纳的对象，将进入老年代，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 GC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的主要清理该处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3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451250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(GC)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25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40215" y="4689154"/>
            <a:ext cx="3555585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素材改编；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</a:p>
        </p:txBody>
      </p:sp>
      <p:sp>
        <p:nvSpPr>
          <p:cNvPr id="28" name="等腰三角形 27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Freeform 40217"/>
          <p:cNvSpPr>
            <a:spLocks/>
          </p:cNvSpPr>
          <p:nvPr/>
        </p:nvSpPr>
        <p:spPr bwMode="auto">
          <a:xfrm>
            <a:off x="9086851" y="3347724"/>
            <a:ext cx="2662238" cy="2714625"/>
          </a:xfrm>
          <a:custGeom>
            <a:avLst/>
            <a:gdLst>
              <a:gd name="T0" fmla="*/ 269 w 1121"/>
              <a:gd name="T1" fmla="*/ 1000 h 1143"/>
              <a:gd name="T2" fmla="*/ 978 w 1121"/>
              <a:gd name="T3" fmla="*/ 810 h 1143"/>
              <a:gd name="T4" fmla="*/ 788 w 1121"/>
              <a:gd name="T5" fmla="*/ 101 h 1143"/>
              <a:gd name="T6" fmla="*/ 245 w 1121"/>
              <a:gd name="T7" fmla="*/ 116 h 1143"/>
              <a:gd name="T8" fmla="*/ 245 w 1121"/>
              <a:gd name="T9" fmla="*/ 116 h 1143"/>
              <a:gd name="T10" fmla="*/ 10 w 1121"/>
              <a:gd name="T11" fmla="*/ 252 h 1143"/>
              <a:gd name="T12" fmla="*/ 10 w 1121"/>
              <a:gd name="T13" fmla="*/ 522 h 1143"/>
              <a:gd name="T14" fmla="*/ 10 w 1121"/>
              <a:gd name="T15" fmla="*/ 522 h 1143"/>
              <a:gd name="T16" fmla="*/ 269 w 1121"/>
              <a:gd name="T17" fmla="*/ 1000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1" h="1143">
                <a:moveTo>
                  <a:pt x="269" y="1000"/>
                </a:moveTo>
                <a:cubicBezTo>
                  <a:pt x="517" y="1143"/>
                  <a:pt x="834" y="1058"/>
                  <a:pt x="978" y="810"/>
                </a:cubicBezTo>
                <a:cubicBezTo>
                  <a:pt x="1121" y="562"/>
                  <a:pt x="1036" y="245"/>
                  <a:pt x="788" y="101"/>
                </a:cubicBezTo>
                <a:cubicBezTo>
                  <a:pt x="613" y="0"/>
                  <a:pt x="403" y="13"/>
                  <a:pt x="245" y="116"/>
                </a:cubicBezTo>
                <a:cubicBezTo>
                  <a:pt x="245" y="116"/>
                  <a:pt x="245" y="116"/>
                  <a:pt x="245" y="116"/>
                </a:cubicBezTo>
                <a:cubicBezTo>
                  <a:pt x="10" y="252"/>
                  <a:pt x="10" y="252"/>
                  <a:pt x="10" y="252"/>
                </a:cubicBezTo>
                <a:cubicBezTo>
                  <a:pt x="10" y="522"/>
                  <a:pt x="10" y="522"/>
                  <a:pt x="10" y="522"/>
                </a:cubicBezTo>
                <a:cubicBezTo>
                  <a:pt x="10" y="522"/>
                  <a:pt x="10" y="522"/>
                  <a:pt x="10" y="522"/>
                </a:cubicBezTo>
                <a:cubicBezTo>
                  <a:pt x="0" y="711"/>
                  <a:pt x="94" y="899"/>
                  <a:pt x="269" y="1000"/>
                </a:cubicBezTo>
              </a:path>
            </a:pathLst>
          </a:custGeom>
          <a:solidFill>
            <a:sysClr val="windowText" lastClr="000000">
              <a:lumMod val="65000"/>
              <a:lumOff val="3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30" name="Freeform 40218"/>
          <p:cNvSpPr>
            <a:spLocks/>
          </p:cNvSpPr>
          <p:nvPr/>
        </p:nvSpPr>
        <p:spPr bwMode="auto">
          <a:xfrm>
            <a:off x="6470651" y="3347724"/>
            <a:ext cx="2663825" cy="2714625"/>
          </a:xfrm>
          <a:custGeom>
            <a:avLst/>
            <a:gdLst>
              <a:gd name="T0" fmla="*/ 333 w 1121"/>
              <a:gd name="T1" fmla="*/ 101 h 1143"/>
              <a:gd name="T2" fmla="*/ 143 w 1121"/>
              <a:gd name="T3" fmla="*/ 810 h 1143"/>
              <a:gd name="T4" fmla="*/ 852 w 1121"/>
              <a:gd name="T5" fmla="*/ 1000 h 1143"/>
              <a:gd name="T6" fmla="*/ 1111 w 1121"/>
              <a:gd name="T7" fmla="*/ 522 h 1143"/>
              <a:gd name="T8" fmla="*/ 1111 w 1121"/>
              <a:gd name="T9" fmla="*/ 522 h 1143"/>
              <a:gd name="T10" fmla="*/ 1111 w 1121"/>
              <a:gd name="T11" fmla="*/ 252 h 1143"/>
              <a:gd name="T12" fmla="*/ 876 w 1121"/>
              <a:gd name="T13" fmla="*/ 116 h 1143"/>
              <a:gd name="T14" fmla="*/ 876 w 1121"/>
              <a:gd name="T15" fmla="*/ 116 h 1143"/>
              <a:gd name="T16" fmla="*/ 333 w 1121"/>
              <a:gd name="T17" fmla="*/ 101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1" h="1143">
                <a:moveTo>
                  <a:pt x="333" y="101"/>
                </a:moveTo>
                <a:cubicBezTo>
                  <a:pt x="85" y="245"/>
                  <a:pt x="0" y="562"/>
                  <a:pt x="143" y="810"/>
                </a:cubicBezTo>
                <a:cubicBezTo>
                  <a:pt x="287" y="1058"/>
                  <a:pt x="604" y="1143"/>
                  <a:pt x="852" y="1000"/>
                </a:cubicBezTo>
                <a:cubicBezTo>
                  <a:pt x="1027" y="899"/>
                  <a:pt x="1121" y="711"/>
                  <a:pt x="1111" y="522"/>
                </a:cubicBezTo>
                <a:cubicBezTo>
                  <a:pt x="1111" y="522"/>
                  <a:pt x="1111" y="522"/>
                  <a:pt x="1111" y="522"/>
                </a:cubicBezTo>
                <a:cubicBezTo>
                  <a:pt x="1111" y="252"/>
                  <a:pt x="1111" y="252"/>
                  <a:pt x="1111" y="252"/>
                </a:cubicBezTo>
                <a:cubicBezTo>
                  <a:pt x="876" y="116"/>
                  <a:pt x="876" y="116"/>
                  <a:pt x="876" y="116"/>
                </a:cubicBezTo>
                <a:cubicBezTo>
                  <a:pt x="876" y="116"/>
                  <a:pt x="876" y="116"/>
                  <a:pt x="876" y="116"/>
                </a:cubicBezTo>
                <a:cubicBezTo>
                  <a:pt x="718" y="13"/>
                  <a:pt x="508" y="0"/>
                  <a:pt x="333" y="101"/>
                </a:cubicBezTo>
              </a:path>
            </a:pathLst>
          </a:custGeom>
          <a:solidFill>
            <a:srgbClr val="2AA1D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31" name="Freeform 40219"/>
          <p:cNvSpPr>
            <a:spLocks/>
          </p:cNvSpPr>
          <p:nvPr/>
        </p:nvSpPr>
        <p:spPr bwMode="auto">
          <a:xfrm>
            <a:off x="7877176" y="1288736"/>
            <a:ext cx="2465388" cy="2657475"/>
          </a:xfrm>
          <a:custGeom>
            <a:avLst/>
            <a:gdLst>
              <a:gd name="T0" fmla="*/ 1038 w 1038"/>
              <a:gd name="T1" fmla="*/ 519 h 1118"/>
              <a:gd name="T2" fmla="*/ 519 w 1038"/>
              <a:gd name="T3" fmla="*/ 0 h 1118"/>
              <a:gd name="T4" fmla="*/ 0 w 1038"/>
              <a:gd name="T5" fmla="*/ 519 h 1118"/>
              <a:gd name="T6" fmla="*/ 284 w 1038"/>
              <a:gd name="T7" fmla="*/ 982 h 1118"/>
              <a:gd name="T8" fmla="*/ 284 w 1038"/>
              <a:gd name="T9" fmla="*/ 982 h 1118"/>
              <a:gd name="T10" fmla="*/ 519 w 1038"/>
              <a:gd name="T11" fmla="*/ 1118 h 1118"/>
              <a:gd name="T12" fmla="*/ 754 w 1038"/>
              <a:gd name="T13" fmla="*/ 982 h 1118"/>
              <a:gd name="T14" fmla="*/ 754 w 1038"/>
              <a:gd name="T15" fmla="*/ 982 h 1118"/>
              <a:gd name="T16" fmla="*/ 1038 w 1038"/>
              <a:gd name="T17" fmla="*/ 519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8" h="1118">
                <a:moveTo>
                  <a:pt x="1038" y="519"/>
                </a:moveTo>
                <a:cubicBezTo>
                  <a:pt x="1038" y="233"/>
                  <a:pt x="806" y="0"/>
                  <a:pt x="519" y="0"/>
                </a:cubicBezTo>
                <a:cubicBezTo>
                  <a:pt x="232" y="0"/>
                  <a:pt x="0" y="233"/>
                  <a:pt x="0" y="519"/>
                </a:cubicBezTo>
                <a:cubicBezTo>
                  <a:pt x="0" y="721"/>
                  <a:pt x="116" y="896"/>
                  <a:pt x="284" y="982"/>
                </a:cubicBezTo>
                <a:cubicBezTo>
                  <a:pt x="284" y="982"/>
                  <a:pt x="284" y="982"/>
                  <a:pt x="284" y="982"/>
                </a:cubicBezTo>
                <a:cubicBezTo>
                  <a:pt x="519" y="1118"/>
                  <a:pt x="519" y="1118"/>
                  <a:pt x="519" y="1118"/>
                </a:cubicBezTo>
                <a:cubicBezTo>
                  <a:pt x="754" y="982"/>
                  <a:pt x="754" y="982"/>
                  <a:pt x="754" y="982"/>
                </a:cubicBezTo>
                <a:cubicBezTo>
                  <a:pt x="754" y="982"/>
                  <a:pt x="754" y="982"/>
                  <a:pt x="754" y="982"/>
                </a:cubicBezTo>
                <a:cubicBezTo>
                  <a:pt x="922" y="896"/>
                  <a:pt x="1038" y="721"/>
                  <a:pt x="1038" y="519"/>
                </a:cubicBezTo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32" name="Oval 44665"/>
          <p:cNvSpPr>
            <a:spLocks noChangeArrowheads="1"/>
          </p:cNvSpPr>
          <p:nvPr/>
        </p:nvSpPr>
        <p:spPr bwMode="auto">
          <a:xfrm>
            <a:off x="9055101" y="1488761"/>
            <a:ext cx="107950" cy="106363"/>
          </a:xfrm>
          <a:prstGeom prst="ellipse">
            <a:avLst/>
          </a:prstGeom>
          <a:solidFill>
            <a:srgbClr val="483F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33" name="Oval 44666"/>
          <p:cNvSpPr>
            <a:spLocks noChangeArrowheads="1"/>
          </p:cNvSpPr>
          <p:nvPr/>
        </p:nvSpPr>
        <p:spPr bwMode="auto">
          <a:xfrm>
            <a:off x="9239251" y="1564961"/>
            <a:ext cx="77788" cy="76200"/>
          </a:xfrm>
          <a:prstGeom prst="ellipse">
            <a:avLst/>
          </a:prstGeom>
          <a:solidFill>
            <a:srgbClr val="483F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34" name="Oval 44667"/>
          <p:cNvSpPr>
            <a:spLocks noChangeArrowheads="1"/>
          </p:cNvSpPr>
          <p:nvPr/>
        </p:nvSpPr>
        <p:spPr bwMode="auto">
          <a:xfrm>
            <a:off x="8899526" y="1588774"/>
            <a:ext cx="68263" cy="66675"/>
          </a:xfrm>
          <a:prstGeom prst="ellipse">
            <a:avLst/>
          </a:prstGeom>
          <a:solidFill>
            <a:srgbClr val="483F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35" name="Freeform 44668"/>
          <p:cNvSpPr>
            <a:spLocks/>
          </p:cNvSpPr>
          <p:nvPr/>
        </p:nvSpPr>
        <p:spPr bwMode="auto">
          <a:xfrm>
            <a:off x="8958263" y="1604649"/>
            <a:ext cx="301625" cy="152400"/>
          </a:xfrm>
          <a:custGeom>
            <a:avLst/>
            <a:gdLst>
              <a:gd name="T0" fmla="*/ 63 w 127"/>
              <a:gd name="T1" fmla="*/ 0 h 64"/>
              <a:gd name="T2" fmla="*/ 0 w 127"/>
              <a:gd name="T3" fmla="*/ 64 h 64"/>
              <a:gd name="T4" fmla="*/ 127 w 127"/>
              <a:gd name="T5" fmla="*/ 64 h 64"/>
              <a:gd name="T6" fmla="*/ 63 w 127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" h="64">
                <a:moveTo>
                  <a:pt x="63" y="0"/>
                </a:moveTo>
                <a:cubicBezTo>
                  <a:pt x="28" y="0"/>
                  <a:pt x="0" y="29"/>
                  <a:pt x="0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7" y="29"/>
                  <a:pt x="98" y="0"/>
                  <a:pt x="63" y="0"/>
                </a:cubicBezTo>
                <a:close/>
              </a:path>
            </a:pathLst>
          </a:custGeom>
          <a:solidFill>
            <a:srgbClr val="483F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36" name="Freeform 44669"/>
          <p:cNvSpPr>
            <a:spLocks/>
          </p:cNvSpPr>
          <p:nvPr/>
        </p:nvSpPr>
        <p:spPr bwMode="auto">
          <a:xfrm>
            <a:off x="8839201" y="1661799"/>
            <a:ext cx="130175" cy="95250"/>
          </a:xfrm>
          <a:custGeom>
            <a:avLst/>
            <a:gdLst>
              <a:gd name="T0" fmla="*/ 55 w 55"/>
              <a:gd name="T1" fmla="*/ 3 h 40"/>
              <a:gd name="T2" fmla="*/ 40 w 55"/>
              <a:gd name="T3" fmla="*/ 0 h 40"/>
              <a:gd name="T4" fmla="*/ 0 w 55"/>
              <a:gd name="T5" fmla="*/ 40 h 40"/>
              <a:gd name="T6" fmla="*/ 44 w 55"/>
              <a:gd name="T7" fmla="*/ 40 h 40"/>
              <a:gd name="T8" fmla="*/ 55 w 55"/>
              <a:gd name="T9" fmla="*/ 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40">
                <a:moveTo>
                  <a:pt x="55" y="3"/>
                </a:moveTo>
                <a:cubicBezTo>
                  <a:pt x="50" y="1"/>
                  <a:pt x="45" y="0"/>
                  <a:pt x="40" y="0"/>
                </a:cubicBezTo>
                <a:cubicBezTo>
                  <a:pt x="18" y="0"/>
                  <a:pt x="0" y="17"/>
                  <a:pt x="0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26"/>
                  <a:pt x="48" y="13"/>
                  <a:pt x="55" y="3"/>
                </a:cubicBezTo>
                <a:close/>
              </a:path>
            </a:pathLst>
          </a:custGeom>
          <a:solidFill>
            <a:srgbClr val="483F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37" name="Freeform 44670"/>
          <p:cNvSpPr>
            <a:spLocks/>
          </p:cNvSpPr>
          <p:nvPr/>
        </p:nvSpPr>
        <p:spPr bwMode="auto">
          <a:xfrm>
            <a:off x="9239251" y="1647511"/>
            <a:ext cx="146050" cy="109538"/>
          </a:xfrm>
          <a:custGeom>
            <a:avLst/>
            <a:gdLst>
              <a:gd name="T0" fmla="*/ 16 w 62"/>
              <a:gd name="T1" fmla="*/ 0 h 46"/>
              <a:gd name="T2" fmla="*/ 0 w 62"/>
              <a:gd name="T3" fmla="*/ 3 h 46"/>
              <a:gd name="T4" fmla="*/ 14 w 62"/>
              <a:gd name="T5" fmla="*/ 46 h 46"/>
              <a:gd name="T6" fmla="*/ 62 w 62"/>
              <a:gd name="T7" fmla="*/ 46 h 46"/>
              <a:gd name="T8" fmla="*/ 16 w 62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46">
                <a:moveTo>
                  <a:pt x="16" y="0"/>
                </a:moveTo>
                <a:cubicBezTo>
                  <a:pt x="11" y="0"/>
                  <a:pt x="5" y="1"/>
                  <a:pt x="0" y="3"/>
                </a:cubicBezTo>
                <a:cubicBezTo>
                  <a:pt x="9" y="15"/>
                  <a:pt x="14" y="30"/>
                  <a:pt x="14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62" y="21"/>
                  <a:pt x="42" y="0"/>
                  <a:pt x="16" y="0"/>
                </a:cubicBezTo>
                <a:close/>
              </a:path>
            </a:pathLst>
          </a:custGeom>
          <a:solidFill>
            <a:srgbClr val="483F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38" name="Oval 44671"/>
          <p:cNvSpPr>
            <a:spLocks noChangeArrowheads="1"/>
          </p:cNvSpPr>
          <p:nvPr/>
        </p:nvSpPr>
        <p:spPr bwMode="auto">
          <a:xfrm>
            <a:off x="6958013" y="4551049"/>
            <a:ext cx="209550" cy="2095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39" name="Freeform 44672"/>
          <p:cNvSpPr>
            <a:spLocks noEditPoints="1"/>
          </p:cNvSpPr>
          <p:nvPr/>
        </p:nvSpPr>
        <p:spPr bwMode="auto">
          <a:xfrm>
            <a:off x="6861176" y="4454211"/>
            <a:ext cx="403225" cy="403225"/>
          </a:xfrm>
          <a:custGeom>
            <a:avLst/>
            <a:gdLst>
              <a:gd name="T0" fmla="*/ 152 w 170"/>
              <a:gd name="T1" fmla="*/ 90 h 170"/>
              <a:gd name="T2" fmla="*/ 170 w 170"/>
              <a:gd name="T3" fmla="*/ 79 h 170"/>
              <a:gd name="T4" fmla="*/ 151 w 170"/>
              <a:gd name="T5" fmla="*/ 71 h 170"/>
              <a:gd name="T6" fmla="*/ 165 w 170"/>
              <a:gd name="T7" fmla="*/ 55 h 170"/>
              <a:gd name="T8" fmla="*/ 144 w 170"/>
              <a:gd name="T9" fmla="*/ 53 h 170"/>
              <a:gd name="T10" fmla="*/ 154 w 170"/>
              <a:gd name="T11" fmla="*/ 34 h 170"/>
              <a:gd name="T12" fmla="*/ 133 w 170"/>
              <a:gd name="T13" fmla="*/ 38 h 170"/>
              <a:gd name="T14" fmla="*/ 136 w 170"/>
              <a:gd name="T15" fmla="*/ 16 h 170"/>
              <a:gd name="T16" fmla="*/ 117 w 170"/>
              <a:gd name="T17" fmla="*/ 26 h 170"/>
              <a:gd name="T18" fmla="*/ 115 w 170"/>
              <a:gd name="T19" fmla="*/ 5 h 170"/>
              <a:gd name="T20" fmla="*/ 99 w 170"/>
              <a:gd name="T21" fmla="*/ 19 h 170"/>
              <a:gd name="T22" fmla="*/ 91 w 170"/>
              <a:gd name="T23" fmla="*/ 0 h 170"/>
              <a:gd name="T24" fmla="*/ 81 w 170"/>
              <a:gd name="T25" fmla="*/ 18 h 170"/>
              <a:gd name="T26" fmla="*/ 67 w 170"/>
              <a:gd name="T27" fmla="*/ 1 h 170"/>
              <a:gd name="T28" fmla="*/ 62 w 170"/>
              <a:gd name="T29" fmla="*/ 22 h 170"/>
              <a:gd name="T30" fmla="*/ 44 w 170"/>
              <a:gd name="T31" fmla="*/ 10 h 170"/>
              <a:gd name="T32" fmla="*/ 45 w 170"/>
              <a:gd name="T33" fmla="*/ 31 h 170"/>
              <a:gd name="T34" fmla="*/ 25 w 170"/>
              <a:gd name="T35" fmla="*/ 24 h 170"/>
              <a:gd name="T36" fmla="*/ 32 w 170"/>
              <a:gd name="T37" fmla="*/ 45 h 170"/>
              <a:gd name="T38" fmla="*/ 10 w 170"/>
              <a:gd name="T39" fmla="*/ 44 h 170"/>
              <a:gd name="T40" fmla="*/ 23 w 170"/>
              <a:gd name="T41" fmla="*/ 61 h 170"/>
              <a:gd name="T42" fmla="*/ 2 w 170"/>
              <a:gd name="T43" fmla="*/ 67 h 170"/>
              <a:gd name="T44" fmla="*/ 19 w 170"/>
              <a:gd name="T45" fmla="*/ 80 h 170"/>
              <a:gd name="T46" fmla="*/ 0 w 170"/>
              <a:gd name="T47" fmla="*/ 91 h 170"/>
              <a:gd name="T48" fmla="*/ 20 w 170"/>
              <a:gd name="T49" fmla="*/ 99 h 170"/>
              <a:gd name="T50" fmla="*/ 5 w 170"/>
              <a:gd name="T51" fmla="*/ 115 h 170"/>
              <a:gd name="T52" fmla="*/ 27 w 170"/>
              <a:gd name="T53" fmla="*/ 117 h 170"/>
              <a:gd name="T54" fmla="*/ 17 w 170"/>
              <a:gd name="T55" fmla="*/ 136 h 170"/>
              <a:gd name="T56" fmla="*/ 38 w 170"/>
              <a:gd name="T57" fmla="*/ 132 h 170"/>
              <a:gd name="T58" fmla="*/ 34 w 170"/>
              <a:gd name="T59" fmla="*/ 153 h 170"/>
              <a:gd name="T60" fmla="*/ 53 w 170"/>
              <a:gd name="T61" fmla="*/ 143 h 170"/>
              <a:gd name="T62" fmla="*/ 55 w 170"/>
              <a:gd name="T63" fmla="*/ 165 h 170"/>
              <a:gd name="T64" fmla="*/ 71 w 170"/>
              <a:gd name="T65" fmla="*/ 150 h 170"/>
              <a:gd name="T66" fmla="*/ 79 w 170"/>
              <a:gd name="T67" fmla="*/ 170 h 170"/>
              <a:gd name="T68" fmla="*/ 90 w 170"/>
              <a:gd name="T69" fmla="*/ 151 h 170"/>
              <a:gd name="T70" fmla="*/ 103 w 170"/>
              <a:gd name="T71" fmla="*/ 168 h 170"/>
              <a:gd name="T72" fmla="*/ 109 w 170"/>
              <a:gd name="T73" fmla="*/ 147 h 170"/>
              <a:gd name="T74" fmla="*/ 126 w 170"/>
              <a:gd name="T75" fmla="*/ 160 h 170"/>
              <a:gd name="T76" fmla="*/ 125 w 170"/>
              <a:gd name="T77" fmla="*/ 138 h 170"/>
              <a:gd name="T78" fmla="*/ 146 w 170"/>
              <a:gd name="T79" fmla="*/ 145 h 170"/>
              <a:gd name="T80" fmla="*/ 139 w 170"/>
              <a:gd name="T81" fmla="*/ 125 h 170"/>
              <a:gd name="T82" fmla="*/ 160 w 170"/>
              <a:gd name="T83" fmla="*/ 126 h 170"/>
              <a:gd name="T84" fmla="*/ 148 w 170"/>
              <a:gd name="T85" fmla="*/ 108 h 170"/>
              <a:gd name="T86" fmla="*/ 169 w 170"/>
              <a:gd name="T87" fmla="*/ 103 h 170"/>
              <a:gd name="T88" fmla="*/ 152 w 170"/>
              <a:gd name="T89" fmla="*/ 90 h 170"/>
              <a:gd name="T90" fmla="*/ 85 w 170"/>
              <a:gd name="T91" fmla="*/ 141 h 170"/>
              <a:gd name="T92" fmla="*/ 30 w 170"/>
              <a:gd name="T93" fmla="*/ 85 h 170"/>
              <a:gd name="T94" fmla="*/ 85 w 170"/>
              <a:gd name="T95" fmla="*/ 29 h 170"/>
              <a:gd name="T96" fmla="*/ 141 w 170"/>
              <a:gd name="T97" fmla="*/ 85 h 170"/>
              <a:gd name="T98" fmla="*/ 85 w 170"/>
              <a:gd name="T99" fmla="*/ 14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0" h="170">
                <a:moveTo>
                  <a:pt x="152" y="90"/>
                </a:moveTo>
                <a:cubicBezTo>
                  <a:pt x="170" y="79"/>
                  <a:pt x="170" y="79"/>
                  <a:pt x="170" y="79"/>
                </a:cubicBezTo>
                <a:cubicBezTo>
                  <a:pt x="151" y="71"/>
                  <a:pt x="151" y="71"/>
                  <a:pt x="151" y="71"/>
                </a:cubicBezTo>
                <a:cubicBezTo>
                  <a:pt x="165" y="55"/>
                  <a:pt x="165" y="55"/>
                  <a:pt x="165" y="55"/>
                </a:cubicBezTo>
                <a:cubicBezTo>
                  <a:pt x="144" y="53"/>
                  <a:pt x="144" y="53"/>
                  <a:pt x="144" y="53"/>
                </a:cubicBezTo>
                <a:cubicBezTo>
                  <a:pt x="154" y="34"/>
                  <a:pt x="154" y="34"/>
                  <a:pt x="154" y="34"/>
                </a:cubicBezTo>
                <a:cubicBezTo>
                  <a:pt x="133" y="38"/>
                  <a:pt x="133" y="38"/>
                  <a:pt x="133" y="38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5" y="5"/>
                  <a:pt x="115" y="5"/>
                  <a:pt x="115" y="5"/>
                </a:cubicBezTo>
                <a:cubicBezTo>
                  <a:pt x="99" y="19"/>
                  <a:pt x="99" y="19"/>
                  <a:pt x="99" y="19"/>
                </a:cubicBezTo>
                <a:cubicBezTo>
                  <a:pt x="91" y="0"/>
                  <a:pt x="91" y="0"/>
                  <a:pt x="91" y="0"/>
                </a:cubicBezTo>
                <a:cubicBezTo>
                  <a:pt x="81" y="18"/>
                  <a:pt x="81" y="18"/>
                  <a:pt x="81" y="18"/>
                </a:cubicBezTo>
                <a:cubicBezTo>
                  <a:pt x="67" y="1"/>
                  <a:pt x="67" y="1"/>
                  <a:pt x="67" y="1"/>
                </a:cubicBezTo>
                <a:cubicBezTo>
                  <a:pt x="62" y="22"/>
                  <a:pt x="62" y="22"/>
                  <a:pt x="62" y="22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31"/>
                  <a:pt x="45" y="31"/>
                  <a:pt x="45" y="31"/>
                </a:cubicBezTo>
                <a:cubicBezTo>
                  <a:pt x="25" y="24"/>
                  <a:pt x="25" y="24"/>
                  <a:pt x="25" y="24"/>
                </a:cubicBezTo>
                <a:cubicBezTo>
                  <a:pt x="32" y="45"/>
                  <a:pt x="32" y="45"/>
                  <a:pt x="32" y="45"/>
                </a:cubicBezTo>
                <a:cubicBezTo>
                  <a:pt x="10" y="44"/>
                  <a:pt x="10" y="44"/>
                  <a:pt x="10" y="44"/>
                </a:cubicBezTo>
                <a:cubicBezTo>
                  <a:pt x="23" y="61"/>
                  <a:pt x="23" y="61"/>
                  <a:pt x="23" y="61"/>
                </a:cubicBezTo>
                <a:cubicBezTo>
                  <a:pt x="2" y="67"/>
                  <a:pt x="2" y="67"/>
                  <a:pt x="2" y="67"/>
                </a:cubicBezTo>
                <a:cubicBezTo>
                  <a:pt x="19" y="80"/>
                  <a:pt x="19" y="80"/>
                  <a:pt x="19" y="80"/>
                </a:cubicBezTo>
                <a:cubicBezTo>
                  <a:pt x="0" y="91"/>
                  <a:pt x="0" y="91"/>
                  <a:pt x="0" y="91"/>
                </a:cubicBezTo>
                <a:cubicBezTo>
                  <a:pt x="20" y="99"/>
                  <a:pt x="20" y="99"/>
                  <a:pt x="20" y="99"/>
                </a:cubicBezTo>
                <a:cubicBezTo>
                  <a:pt x="5" y="115"/>
                  <a:pt x="5" y="115"/>
                  <a:pt x="5" y="115"/>
                </a:cubicBezTo>
                <a:cubicBezTo>
                  <a:pt x="27" y="117"/>
                  <a:pt x="27" y="117"/>
                  <a:pt x="27" y="117"/>
                </a:cubicBezTo>
                <a:cubicBezTo>
                  <a:pt x="17" y="136"/>
                  <a:pt x="17" y="136"/>
                  <a:pt x="17" y="136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4" y="153"/>
                  <a:pt x="34" y="153"/>
                  <a:pt x="34" y="153"/>
                </a:cubicBezTo>
                <a:cubicBezTo>
                  <a:pt x="53" y="143"/>
                  <a:pt x="53" y="143"/>
                  <a:pt x="53" y="143"/>
                </a:cubicBezTo>
                <a:cubicBezTo>
                  <a:pt x="55" y="165"/>
                  <a:pt x="55" y="165"/>
                  <a:pt x="55" y="165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9" y="170"/>
                  <a:pt x="79" y="170"/>
                  <a:pt x="79" y="170"/>
                </a:cubicBezTo>
                <a:cubicBezTo>
                  <a:pt x="90" y="151"/>
                  <a:pt x="90" y="151"/>
                  <a:pt x="90" y="151"/>
                </a:cubicBezTo>
                <a:cubicBezTo>
                  <a:pt x="103" y="168"/>
                  <a:pt x="103" y="168"/>
                  <a:pt x="103" y="168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26" y="160"/>
                  <a:pt x="126" y="160"/>
                  <a:pt x="126" y="160"/>
                </a:cubicBezTo>
                <a:cubicBezTo>
                  <a:pt x="125" y="138"/>
                  <a:pt x="125" y="138"/>
                  <a:pt x="125" y="138"/>
                </a:cubicBezTo>
                <a:cubicBezTo>
                  <a:pt x="146" y="145"/>
                  <a:pt x="146" y="145"/>
                  <a:pt x="146" y="145"/>
                </a:cubicBezTo>
                <a:cubicBezTo>
                  <a:pt x="139" y="125"/>
                  <a:pt x="139" y="125"/>
                  <a:pt x="139" y="125"/>
                </a:cubicBezTo>
                <a:cubicBezTo>
                  <a:pt x="160" y="126"/>
                  <a:pt x="160" y="126"/>
                  <a:pt x="160" y="126"/>
                </a:cubicBezTo>
                <a:cubicBezTo>
                  <a:pt x="148" y="108"/>
                  <a:pt x="148" y="108"/>
                  <a:pt x="148" y="108"/>
                </a:cubicBezTo>
                <a:cubicBezTo>
                  <a:pt x="169" y="103"/>
                  <a:pt x="169" y="103"/>
                  <a:pt x="169" y="103"/>
                </a:cubicBezTo>
                <a:lnTo>
                  <a:pt x="152" y="90"/>
                </a:lnTo>
                <a:close/>
                <a:moveTo>
                  <a:pt x="85" y="141"/>
                </a:moveTo>
                <a:cubicBezTo>
                  <a:pt x="55" y="141"/>
                  <a:pt x="30" y="116"/>
                  <a:pt x="30" y="85"/>
                </a:cubicBezTo>
                <a:cubicBezTo>
                  <a:pt x="30" y="54"/>
                  <a:pt x="55" y="29"/>
                  <a:pt x="85" y="29"/>
                </a:cubicBezTo>
                <a:cubicBezTo>
                  <a:pt x="116" y="29"/>
                  <a:pt x="141" y="54"/>
                  <a:pt x="141" y="85"/>
                </a:cubicBezTo>
                <a:cubicBezTo>
                  <a:pt x="141" y="116"/>
                  <a:pt x="116" y="141"/>
                  <a:pt x="85" y="1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0" name="Freeform 44673"/>
          <p:cNvSpPr>
            <a:spLocks/>
          </p:cNvSpPr>
          <p:nvPr/>
        </p:nvSpPr>
        <p:spPr bwMode="auto">
          <a:xfrm>
            <a:off x="11026776" y="4428811"/>
            <a:ext cx="354013" cy="442913"/>
          </a:xfrm>
          <a:custGeom>
            <a:avLst/>
            <a:gdLst>
              <a:gd name="T0" fmla="*/ 142 w 149"/>
              <a:gd name="T1" fmla="*/ 83 h 187"/>
              <a:gd name="T2" fmla="*/ 115 w 149"/>
              <a:gd name="T3" fmla="*/ 54 h 187"/>
              <a:gd name="T4" fmla="*/ 104 w 149"/>
              <a:gd name="T5" fmla="*/ 17 h 187"/>
              <a:gd name="T6" fmla="*/ 44 w 149"/>
              <a:gd name="T7" fmla="*/ 17 h 187"/>
              <a:gd name="T8" fmla="*/ 33 w 149"/>
              <a:gd name="T9" fmla="*/ 55 h 187"/>
              <a:gd name="T10" fmla="*/ 6 w 149"/>
              <a:gd name="T11" fmla="*/ 84 h 187"/>
              <a:gd name="T12" fmla="*/ 36 w 149"/>
              <a:gd name="T13" fmla="*/ 135 h 187"/>
              <a:gd name="T14" fmla="*/ 64 w 149"/>
              <a:gd name="T15" fmla="*/ 133 h 187"/>
              <a:gd name="T16" fmla="*/ 64 w 149"/>
              <a:gd name="T17" fmla="*/ 179 h 187"/>
              <a:gd name="T18" fmla="*/ 75 w 149"/>
              <a:gd name="T19" fmla="*/ 187 h 187"/>
              <a:gd name="T20" fmla="*/ 86 w 149"/>
              <a:gd name="T21" fmla="*/ 179 h 187"/>
              <a:gd name="T22" fmla="*/ 86 w 149"/>
              <a:gd name="T23" fmla="*/ 133 h 187"/>
              <a:gd name="T24" fmla="*/ 113 w 149"/>
              <a:gd name="T25" fmla="*/ 135 h 187"/>
              <a:gd name="T26" fmla="*/ 142 w 149"/>
              <a:gd name="T27" fmla="*/ 8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9" h="187">
                <a:moveTo>
                  <a:pt x="142" y="83"/>
                </a:moveTo>
                <a:cubicBezTo>
                  <a:pt x="139" y="69"/>
                  <a:pt x="128" y="59"/>
                  <a:pt x="115" y="54"/>
                </a:cubicBezTo>
                <a:cubicBezTo>
                  <a:pt x="118" y="41"/>
                  <a:pt x="114" y="27"/>
                  <a:pt x="104" y="17"/>
                </a:cubicBezTo>
                <a:cubicBezTo>
                  <a:pt x="87" y="0"/>
                  <a:pt x="60" y="0"/>
                  <a:pt x="44" y="17"/>
                </a:cubicBezTo>
                <a:cubicBezTo>
                  <a:pt x="34" y="27"/>
                  <a:pt x="30" y="42"/>
                  <a:pt x="33" y="55"/>
                </a:cubicBezTo>
                <a:cubicBezTo>
                  <a:pt x="20" y="59"/>
                  <a:pt x="9" y="70"/>
                  <a:pt x="6" y="84"/>
                </a:cubicBezTo>
                <a:cubicBezTo>
                  <a:pt x="0" y="107"/>
                  <a:pt x="13" y="130"/>
                  <a:pt x="36" y="135"/>
                </a:cubicBezTo>
                <a:cubicBezTo>
                  <a:pt x="46" y="138"/>
                  <a:pt x="55" y="137"/>
                  <a:pt x="64" y="133"/>
                </a:cubicBezTo>
                <a:cubicBezTo>
                  <a:pt x="64" y="179"/>
                  <a:pt x="64" y="179"/>
                  <a:pt x="64" y="179"/>
                </a:cubicBezTo>
                <a:cubicBezTo>
                  <a:pt x="64" y="183"/>
                  <a:pt x="69" y="187"/>
                  <a:pt x="75" y="187"/>
                </a:cubicBezTo>
                <a:cubicBezTo>
                  <a:pt x="81" y="187"/>
                  <a:pt x="86" y="183"/>
                  <a:pt x="86" y="179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94" y="137"/>
                  <a:pt x="104" y="138"/>
                  <a:pt x="113" y="135"/>
                </a:cubicBezTo>
                <a:cubicBezTo>
                  <a:pt x="135" y="129"/>
                  <a:pt x="149" y="106"/>
                  <a:pt x="142" y="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239251" y="388096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white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400" dirty="0">
              <a:solidFill>
                <a:prstClr val="white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334303" y="4401316"/>
            <a:ext cx="1782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ea typeface="微软雅黑"/>
              </a:rPr>
              <a:t>垃圾回收器的实现和选择</a:t>
            </a:r>
            <a:endParaRPr lang="zh-CN" altLang="en-US" sz="2000" dirty="0">
              <a:solidFill>
                <a:prstClr val="white"/>
              </a:solidFill>
              <a:ea typeface="微软雅黑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391262" y="388096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white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400" dirty="0">
              <a:solidFill>
                <a:prstClr val="white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72543" y="4442839"/>
            <a:ext cx="178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860575" y="333440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605E5E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400" dirty="0">
              <a:solidFill>
                <a:srgbClr val="605E5E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229261" y="2267500"/>
            <a:ext cx="2099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605E5E"/>
                </a:solidFill>
                <a:ea typeface="微软雅黑"/>
              </a:rPr>
              <a:t>垃圾判断算法</a:t>
            </a:r>
            <a:endParaRPr lang="zh-CN" altLang="en-US" sz="2000" dirty="0">
              <a:solidFill>
                <a:srgbClr val="605E5E"/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055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451250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垃圾判断的算法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866536203"/>
              </p:ext>
            </p:extLst>
          </p:nvPr>
        </p:nvGraphicFramePr>
        <p:xfrm>
          <a:off x="1631504" y="6206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2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451250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en-US" altLang="zh-CN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>
            <a:off x="3652140" y="1234682"/>
            <a:ext cx="2748994" cy="2753075"/>
          </a:xfrm>
          <a:custGeom>
            <a:avLst/>
            <a:gdLst>
              <a:gd name="T0" fmla="*/ 101 w 569"/>
              <a:gd name="T1" fmla="*/ 468 h 569"/>
              <a:gd name="T2" fmla="*/ 468 w 569"/>
              <a:gd name="T3" fmla="*/ 468 h 569"/>
              <a:gd name="T4" fmla="*/ 468 w 569"/>
              <a:gd name="T5" fmla="*/ 101 h 569"/>
              <a:gd name="T6" fmla="*/ 101 w 569"/>
              <a:gd name="T7" fmla="*/ 101 h 569"/>
              <a:gd name="T8" fmla="*/ 101 w 569"/>
              <a:gd name="T9" fmla="*/ 468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" h="569">
                <a:moveTo>
                  <a:pt x="101" y="468"/>
                </a:moveTo>
                <a:cubicBezTo>
                  <a:pt x="202" y="569"/>
                  <a:pt x="366" y="569"/>
                  <a:pt x="468" y="468"/>
                </a:cubicBezTo>
                <a:cubicBezTo>
                  <a:pt x="569" y="366"/>
                  <a:pt x="569" y="202"/>
                  <a:pt x="468" y="101"/>
                </a:cubicBezTo>
                <a:cubicBezTo>
                  <a:pt x="366" y="0"/>
                  <a:pt x="202" y="0"/>
                  <a:pt x="101" y="101"/>
                </a:cubicBezTo>
                <a:cubicBezTo>
                  <a:pt x="0" y="202"/>
                  <a:pt x="0" y="366"/>
                  <a:pt x="101" y="468"/>
                </a:cubicBezTo>
                <a:close/>
              </a:path>
            </a:pathLst>
          </a:custGeom>
          <a:solidFill>
            <a:srgbClr val="A4BE35"/>
          </a:solidFill>
          <a:ln>
            <a:noFill/>
          </a:ln>
          <a:effectLst>
            <a:outerShdw blurRad="101600" sx="104000" sy="104000" algn="ctr" rotWithShape="0">
              <a:prstClr val="black">
                <a:alpha val="3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>
            <a:off x="6754195" y="1234681"/>
            <a:ext cx="2751033" cy="2753075"/>
          </a:xfrm>
          <a:custGeom>
            <a:avLst/>
            <a:gdLst>
              <a:gd name="T0" fmla="*/ 101 w 569"/>
              <a:gd name="T1" fmla="*/ 468 h 569"/>
              <a:gd name="T2" fmla="*/ 468 w 569"/>
              <a:gd name="T3" fmla="*/ 468 h 569"/>
              <a:gd name="T4" fmla="*/ 468 w 569"/>
              <a:gd name="T5" fmla="*/ 101 h 569"/>
              <a:gd name="T6" fmla="*/ 101 w 569"/>
              <a:gd name="T7" fmla="*/ 101 h 569"/>
              <a:gd name="T8" fmla="*/ 101 w 569"/>
              <a:gd name="T9" fmla="*/ 468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" h="569">
                <a:moveTo>
                  <a:pt x="101" y="468"/>
                </a:moveTo>
                <a:cubicBezTo>
                  <a:pt x="202" y="569"/>
                  <a:pt x="366" y="569"/>
                  <a:pt x="468" y="468"/>
                </a:cubicBezTo>
                <a:cubicBezTo>
                  <a:pt x="569" y="366"/>
                  <a:pt x="569" y="202"/>
                  <a:pt x="468" y="101"/>
                </a:cubicBezTo>
                <a:cubicBezTo>
                  <a:pt x="366" y="0"/>
                  <a:pt x="202" y="0"/>
                  <a:pt x="101" y="101"/>
                </a:cubicBezTo>
                <a:cubicBezTo>
                  <a:pt x="0" y="202"/>
                  <a:pt x="0" y="366"/>
                  <a:pt x="101" y="468"/>
                </a:cubicBezTo>
                <a:close/>
              </a:path>
            </a:pathLst>
          </a:custGeom>
          <a:solidFill>
            <a:srgbClr val="DB882B"/>
          </a:solidFill>
          <a:ln>
            <a:noFill/>
          </a:ln>
          <a:effectLst>
            <a:outerShdw blurRad="101600" sx="104000" sy="104000" algn="ctr" rotWithShape="0">
              <a:prstClr val="black">
                <a:alpha val="3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21" name="Freeform 18"/>
          <p:cNvSpPr>
            <a:spLocks/>
          </p:cNvSpPr>
          <p:nvPr/>
        </p:nvSpPr>
        <p:spPr bwMode="auto">
          <a:xfrm>
            <a:off x="2235807" y="2685708"/>
            <a:ext cx="2744912" cy="2755115"/>
          </a:xfrm>
          <a:custGeom>
            <a:avLst/>
            <a:gdLst>
              <a:gd name="T0" fmla="*/ 467 w 568"/>
              <a:gd name="T1" fmla="*/ 102 h 569"/>
              <a:gd name="T2" fmla="*/ 101 w 568"/>
              <a:gd name="T3" fmla="*/ 102 h 569"/>
              <a:gd name="T4" fmla="*/ 101 w 568"/>
              <a:gd name="T5" fmla="*/ 468 h 569"/>
              <a:gd name="T6" fmla="*/ 467 w 568"/>
              <a:gd name="T7" fmla="*/ 468 h 569"/>
              <a:gd name="T8" fmla="*/ 467 w 568"/>
              <a:gd name="T9" fmla="*/ 102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" h="569">
                <a:moveTo>
                  <a:pt x="467" y="102"/>
                </a:moveTo>
                <a:cubicBezTo>
                  <a:pt x="366" y="0"/>
                  <a:pt x="202" y="0"/>
                  <a:pt x="101" y="102"/>
                </a:cubicBezTo>
                <a:cubicBezTo>
                  <a:pt x="0" y="203"/>
                  <a:pt x="0" y="367"/>
                  <a:pt x="101" y="468"/>
                </a:cubicBezTo>
                <a:cubicBezTo>
                  <a:pt x="202" y="569"/>
                  <a:pt x="366" y="569"/>
                  <a:pt x="467" y="468"/>
                </a:cubicBezTo>
                <a:cubicBezTo>
                  <a:pt x="568" y="367"/>
                  <a:pt x="568" y="203"/>
                  <a:pt x="467" y="102"/>
                </a:cubicBezTo>
                <a:close/>
              </a:path>
            </a:pathLst>
          </a:custGeom>
          <a:solidFill>
            <a:srgbClr val="D5386C"/>
          </a:solidFill>
          <a:ln>
            <a:noFill/>
          </a:ln>
          <a:effectLst>
            <a:outerShdw blurRad="101600" sx="104000" sy="104000" algn="ctr" rotWithShape="0">
              <a:prstClr val="black">
                <a:alpha val="3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22" name="Freeform 19"/>
          <p:cNvSpPr>
            <a:spLocks/>
          </p:cNvSpPr>
          <p:nvPr/>
        </p:nvSpPr>
        <p:spPr bwMode="auto">
          <a:xfrm>
            <a:off x="2550094" y="2448972"/>
            <a:ext cx="2002052" cy="1559190"/>
          </a:xfrm>
          <a:custGeom>
            <a:avLst/>
            <a:gdLst>
              <a:gd name="T0" fmla="*/ 0 w 414"/>
              <a:gd name="T1" fmla="*/ 115 h 322"/>
              <a:gd name="T2" fmla="*/ 207 w 414"/>
              <a:gd name="T3" fmla="*/ 322 h 322"/>
              <a:gd name="T4" fmla="*/ 414 w 414"/>
              <a:gd name="T5" fmla="*/ 115 h 322"/>
              <a:gd name="T6" fmla="*/ 0 w 414"/>
              <a:gd name="T7" fmla="*/ 115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4" h="322">
                <a:moveTo>
                  <a:pt x="0" y="115"/>
                </a:moveTo>
                <a:cubicBezTo>
                  <a:pt x="207" y="322"/>
                  <a:pt x="207" y="322"/>
                  <a:pt x="207" y="322"/>
                </a:cubicBezTo>
                <a:cubicBezTo>
                  <a:pt x="414" y="115"/>
                  <a:pt x="414" y="115"/>
                  <a:pt x="414" y="115"/>
                </a:cubicBezTo>
                <a:cubicBezTo>
                  <a:pt x="300" y="0"/>
                  <a:pt x="114" y="0"/>
                  <a:pt x="0" y="115"/>
                </a:cubicBezTo>
                <a:close/>
              </a:path>
            </a:pathLst>
          </a:custGeom>
          <a:solidFill>
            <a:srgbClr val="D5386C"/>
          </a:solidFill>
          <a:ln>
            <a:noFill/>
          </a:ln>
          <a:effectLst>
            <a:outerShdw blurRad="215900" sx="106000" sy="106000" algn="ctr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23" name="Freeform 20"/>
          <p:cNvSpPr>
            <a:spLocks/>
          </p:cNvSpPr>
          <p:nvPr/>
        </p:nvSpPr>
        <p:spPr bwMode="auto">
          <a:xfrm>
            <a:off x="5319496" y="2685708"/>
            <a:ext cx="2748994" cy="2755115"/>
          </a:xfrm>
          <a:custGeom>
            <a:avLst/>
            <a:gdLst>
              <a:gd name="T0" fmla="*/ 468 w 569"/>
              <a:gd name="T1" fmla="*/ 102 h 569"/>
              <a:gd name="T2" fmla="*/ 101 w 569"/>
              <a:gd name="T3" fmla="*/ 102 h 569"/>
              <a:gd name="T4" fmla="*/ 101 w 569"/>
              <a:gd name="T5" fmla="*/ 468 h 569"/>
              <a:gd name="T6" fmla="*/ 468 w 569"/>
              <a:gd name="T7" fmla="*/ 468 h 569"/>
              <a:gd name="T8" fmla="*/ 468 w 569"/>
              <a:gd name="T9" fmla="*/ 102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" h="569">
                <a:moveTo>
                  <a:pt x="468" y="102"/>
                </a:moveTo>
                <a:cubicBezTo>
                  <a:pt x="366" y="0"/>
                  <a:pt x="202" y="0"/>
                  <a:pt x="101" y="102"/>
                </a:cubicBezTo>
                <a:cubicBezTo>
                  <a:pt x="0" y="203"/>
                  <a:pt x="0" y="367"/>
                  <a:pt x="101" y="468"/>
                </a:cubicBezTo>
                <a:cubicBezTo>
                  <a:pt x="202" y="569"/>
                  <a:pt x="366" y="569"/>
                  <a:pt x="468" y="468"/>
                </a:cubicBezTo>
                <a:cubicBezTo>
                  <a:pt x="569" y="367"/>
                  <a:pt x="569" y="203"/>
                  <a:pt x="468" y="102"/>
                </a:cubicBezTo>
                <a:close/>
              </a:path>
            </a:pathLst>
          </a:custGeom>
          <a:solidFill>
            <a:srgbClr val="0086BF"/>
          </a:solidFill>
          <a:ln>
            <a:noFill/>
          </a:ln>
          <a:effectLst>
            <a:outerShdw blurRad="101600" sx="104000" sy="104000" algn="ctr" rotWithShape="0">
              <a:prstClr val="black">
                <a:alpha val="3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24" name="Freeform 21"/>
          <p:cNvSpPr>
            <a:spLocks/>
          </p:cNvSpPr>
          <p:nvPr/>
        </p:nvSpPr>
        <p:spPr bwMode="auto">
          <a:xfrm>
            <a:off x="5633783" y="2448972"/>
            <a:ext cx="2006133" cy="1559192"/>
          </a:xfrm>
          <a:custGeom>
            <a:avLst/>
            <a:gdLst>
              <a:gd name="T0" fmla="*/ 0 w 415"/>
              <a:gd name="T1" fmla="*/ 115 h 322"/>
              <a:gd name="T2" fmla="*/ 208 w 415"/>
              <a:gd name="T3" fmla="*/ 322 h 322"/>
              <a:gd name="T4" fmla="*/ 415 w 415"/>
              <a:gd name="T5" fmla="*/ 115 h 322"/>
              <a:gd name="T6" fmla="*/ 0 w 415"/>
              <a:gd name="T7" fmla="*/ 115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5" h="322">
                <a:moveTo>
                  <a:pt x="0" y="115"/>
                </a:moveTo>
                <a:cubicBezTo>
                  <a:pt x="208" y="322"/>
                  <a:pt x="208" y="322"/>
                  <a:pt x="208" y="322"/>
                </a:cubicBezTo>
                <a:cubicBezTo>
                  <a:pt x="415" y="115"/>
                  <a:pt x="415" y="115"/>
                  <a:pt x="415" y="115"/>
                </a:cubicBezTo>
                <a:cubicBezTo>
                  <a:pt x="300" y="0"/>
                  <a:pt x="115" y="0"/>
                  <a:pt x="0" y="115"/>
                </a:cubicBezTo>
                <a:close/>
              </a:path>
            </a:pathLst>
          </a:custGeom>
          <a:solidFill>
            <a:srgbClr val="0086BF"/>
          </a:solidFill>
          <a:ln>
            <a:noFill/>
          </a:ln>
          <a:effectLst>
            <a:outerShdw blurRad="215900" sx="106000" sy="106000" algn="ctr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4092958" y="2677545"/>
            <a:ext cx="2000009" cy="1557151"/>
          </a:xfrm>
          <a:custGeom>
            <a:avLst/>
            <a:gdLst>
              <a:gd name="T0" fmla="*/ 414 w 414"/>
              <a:gd name="T1" fmla="*/ 207 h 322"/>
              <a:gd name="T2" fmla="*/ 207 w 414"/>
              <a:gd name="T3" fmla="*/ 0 h 322"/>
              <a:gd name="T4" fmla="*/ 0 w 414"/>
              <a:gd name="T5" fmla="*/ 207 h 322"/>
              <a:gd name="T6" fmla="*/ 414 w 414"/>
              <a:gd name="T7" fmla="*/ 20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4" h="322">
                <a:moveTo>
                  <a:pt x="414" y="207"/>
                </a:moveTo>
                <a:cubicBezTo>
                  <a:pt x="207" y="0"/>
                  <a:pt x="207" y="0"/>
                  <a:pt x="207" y="0"/>
                </a:cubicBezTo>
                <a:cubicBezTo>
                  <a:pt x="0" y="207"/>
                  <a:pt x="0" y="207"/>
                  <a:pt x="0" y="207"/>
                </a:cubicBezTo>
                <a:cubicBezTo>
                  <a:pt x="115" y="322"/>
                  <a:pt x="300" y="322"/>
                  <a:pt x="414" y="207"/>
                </a:cubicBezTo>
                <a:close/>
              </a:path>
            </a:pathLst>
          </a:custGeom>
          <a:solidFill>
            <a:srgbClr val="A7C135"/>
          </a:solidFill>
          <a:ln>
            <a:noFill/>
          </a:ln>
          <a:effectLst>
            <a:outerShdw blurRad="215900" sx="106000" sy="106000" algn="ctr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26" name="Freeform 23"/>
          <p:cNvSpPr>
            <a:spLocks/>
          </p:cNvSpPr>
          <p:nvPr/>
        </p:nvSpPr>
        <p:spPr bwMode="auto">
          <a:xfrm>
            <a:off x="7195011" y="2677545"/>
            <a:ext cx="2000009" cy="1557151"/>
          </a:xfrm>
          <a:custGeom>
            <a:avLst/>
            <a:gdLst>
              <a:gd name="T0" fmla="*/ 414 w 414"/>
              <a:gd name="T1" fmla="*/ 207 h 322"/>
              <a:gd name="T2" fmla="*/ 207 w 414"/>
              <a:gd name="T3" fmla="*/ 0 h 322"/>
              <a:gd name="T4" fmla="*/ 0 w 414"/>
              <a:gd name="T5" fmla="*/ 207 h 322"/>
              <a:gd name="T6" fmla="*/ 414 w 414"/>
              <a:gd name="T7" fmla="*/ 20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4" h="322">
                <a:moveTo>
                  <a:pt x="414" y="207"/>
                </a:moveTo>
                <a:cubicBezTo>
                  <a:pt x="207" y="0"/>
                  <a:pt x="207" y="0"/>
                  <a:pt x="207" y="0"/>
                </a:cubicBezTo>
                <a:cubicBezTo>
                  <a:pt x="0" y="207"/>
                  <a:pt x="0" y="207"/>
                  <a:pt x="0" y="207"/>
                </a:cubicBezTo>
                <a:cubicBezTo>
                  <a:pt x="114" y="322"/>
                  <a:pt x="300" y="322"/>
                  <a:pt x="414" y="207"/>
                </a:cubicBezTo>
                <a:close/>
              </a:path>
            </a:pathLst>
          </a:custGeom>
          <a:solidFill>
            <a:srgbClr val="D8872B"/>
          </a:solidFill>
          <a:ln>
            <a:noFill/>
          </a:ln>
          <a:effectLst>
            <a:outerShdw blurRad="215900" sx="106000" sy="106000" algn="ctr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174472" y="291959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prstClr val="white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4000" dirty="0">
              <a:solidFill>
                <a:prstClr val="white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17236" y="291959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prstClr val="white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4000" dirty="0">
              <a:solidFill>
                <a:prstClr val="white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722060" y="291959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prstClr val="white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4000" dirty="0">
              <a:solidFill>
                <a:prstClr val="white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69648" y="291959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prstClr val="white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4000" dirty="0">
              <a:solidFill>
                <a:prstClr val="white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79339" y="4164836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Mark-Swap)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533455" y="4190594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复制算法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(Copying)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25181" y="1868495"/>
            <a:ext cx="198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Mark-Compact)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315495" y="1826733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分代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Generational)</a:t>
            </a:r>
          </a:p>
        </p:txBody>
      </p:sp>
    </p:spTree>
    <p:extLst>
      <p:ext uri="{BB962C8B-B14F-4D97-AF65-F5344CB8AC3E}">
        <p14:creationId xmlns:p14="http://schemas.microsoft.com/office/powerpoint/2010/main" val="6294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451250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清除算法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(Mark-Swap)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979" y="710308"/>
            <a:ext cx="9720000" cy="501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979" y="891707"/>
            <a:ext cx="9720000" cy="464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979" y="698372"/>
            <a:ext cx="9720000" cy="503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979" y="618466"/>
            <a:ext cx="9720000" cy="519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979" y="630266"/>
            <a:ext cx="9720000" cy="517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979" y="662353"/>
            <a:ext cx="9720000" cy="510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82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1048" y="517662"/>
            <a:ext cx="12026579" cy="6197121"/>
            <a:chOff x="-786" y="388245"/>
            <a:chExt cx="9019934" cy="4647841"/>
          </a:xfrm>
        </p:grpSpPr>
        <p:sp>
          <p:nvSpPr>
            <p:cNvPr id="2" name="矩形 1"/>
            <p:cNvSpPr/>
            <p:nvPr/>
          </p:nvSpPr>
          <p:spPr>
            <a:xfrm>
              <a:off x="1457686" y="1210924"/>
              <a:ext cx="7560840" cy="29523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817726" y="1786988"/>
              <a:ext cx="2088232" cy="11521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815770" y="3227148"/>
              <a:ext cx="2088232" cy="64807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338006" y="1786988"/>
              <a:ext cx="2088232" cy="208823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607236" y="1813656"/>
              <a:ext cx="2088232" cy="98814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570254" y="2939116"/>
              <a:ext cx="2088232" cy="93610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52752" y="1923678"/>
              <a:ext cx="201426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方法区 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non-heap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04002" y="1262294"/>
              <a:ext cx="295428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运行时数据区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52752" y="3371610"/>
              <a:ext cx="201426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堆 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heap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55976" y="1923678"/>
              <a:ext cx="201426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虚拟机栈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10525" y="2100705"/>
              <a:ext cx="201426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本地方法栈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07236" y="3195246"/>
              <a:ext cx="201426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程序计数器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139806" y="2448372"/>
              <a:ext cx="1440160" cy="3240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133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运行时常量池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626482" y="3407168"/>
              <a:ext cx="1584176" cy="33377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栈帧</a:t>
              </a:r>
              <a:r>
                <a:rPr lang="en-US" altLang="zh-CN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26482" y="2293010"/>
              <a:ext cx="1584176" cy="112691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42062" y="2293010"/>
              <a:ext cx="1224136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当前栈帧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661064" y="2638603"/>
              <a:ext cx="757062" cy="3477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67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418126" y="2638838"/>
              <a:ext cx="757062" cy="34639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67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动态链接</a:t>
              </a:r>
              <a:endParaRPr lang="zh-CN" altLang="en-US" sz="14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61064" y="2976192"/>
              <a:ext cx="757062" cy="3240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67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返回地址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416170" y="2976191"/>
              <a:ext cx="757062" cy="32427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67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操作数栈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508637" y="398974"/>
              <a:ext cx="2088232" cy="50268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垃圾收集器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554030" y="393811"/>
              <a:ext cx="1512168" cy="50268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607236" y="388245"/>
              <a:ext cx="2411912" cy="50268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类加载器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500319" y="4523979"/>
              <a:ext cx="2088232" cy="50268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执行引擎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552341" y="4533405"/>
              <a:ext cx="2088232" cy="50268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Native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库接口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604363" y="4600079"/>
              <a:ext cx="1414163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本地类库</a:t>
              </a:r>
            </a:p>
          </p:txBody>
        </p:sp>
        <p:sp>
          <p:nvSpPr>
            <p:cNvPr id="28" name="下箭头 27"/>
            <p:cNvSpPr/>
            <p:nvPr/>
          </p:nvSpPr>
          <p:spPr>
            <a:xfrm>
              <a:off x="2349289" y="922892"/>
              <a:ext cx="406928" cy="288032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29" name="下箭头 28"/>
            <p:cNvSpPr/>
            <p:nvPr/>
          </p:nvSpPr>
          <p:spPr>
            <a:xfrm>
              <a:off x="7651352" y="922892"/>
              <a:ext cx="394755" cy="288032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30" name="下箭头 29"/>
            <p:cNvSpPr/>
            <p:nvPr/>
          </p:nvSpPr>
          <p:spPr>
            <a:xfrm rot="16200000">
              <a:off x="6166633" y="505436"/>
              <a:ext cx="349311" cy="288032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31" name="下箭头 30"/>
            <p:cNvSpPr/>
            <p:nvPr/>
          </p:nvSpPr>
          <p:spPr>
            <a:xfrm rot="16200000">
              <a:off x="3895790" y="4667568"/>
              <a:ext cx="349311" cy="288032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32" name="下箭头 31"/>
            <p:cNvSpPr/>
            <p:nvPr/>
          </p:nvSpPr>
          <p:spPr>
            <a:xfrm rot="16200000">
              <a:off x="6947813" y="4652979"/>
              <a:ext cx="349311" cy="288032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33" name="上下箭头 32"/>
            <p:cNvSpPr/>
            <p:nvPr/>
          </p:nvSpPr>
          <p:spPr>
            <a:xfrm>
              <a:off x="2537806" y="4173527"/>
              <a:ext cx="218410" cy="334384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34" name="上下箭头 33"/>
            <p:cNvSpPr/>
            <p:nvPr/>
          </p:nvSpPr>
          <p:spPr>
            <a:xfrm>
              <a:off x="5487252" y="4176128"/>
              <a:ext cx="218410" cy="334384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953689" y="2898272"/>
              <a:ext cx="360000" cy="216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53689" y="3419716"/>
              <a:ext cx="360000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-786" y="3068658"/>
              <a:ext cx="14010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333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所有线程共享数据区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-786" y="3592087"/>
              <a:ext cx="14010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333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线程隔离的数据区</a:t>
              </a: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214085" y="-4375"/>
            <a:ext cx="451250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21646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0"/>
          <p:cNvSpPr>
            <a:spLocks/>
          </p:cNvSpPr>
          <p:nvPr/>
        </p:nvSpPr>
        <p:spPr bwMode="auto">
          <a:xfrm>
            <a:off x="2403972" y="1685539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37124" y="2485140"/>
            <a:ext cx="757530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效率不高，需要扫描所有对象。堆越大，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越慢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存在内存碎片问题。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次数越多，碎片越严重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071664" y="1844824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2997032" y="1912368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247" y="-2735"/>
            <a:ext cx="451250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清除算法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(Mark-Swap)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7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716688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整理算法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(Mark-Compact)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980728"/>
            <a:ext cx="9073008" cy="46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9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0"/>
          <p:cNvSpPr>
            <a:spLocks/>
          </p:cNvSpPr>
          <p:nvPr/>
        </p:nvSpPr>
        <p:spPr bwMode="auto">
          <a:xfrm>
            <a:off x="2403972" y="1685539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37124" y="2485140"/>
            <a:ext cx="757530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没有内存碎片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Mark-Swap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耗费更多的时间进行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compact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071664" y="1844824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6200000">
            <a:off x="2997032" y="1912368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47" y="-2735"/>
            <a:ext cx="781495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整理算法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(Mark-Compact)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781495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复制算法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(Copying)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60" y="1151007"/>
            <a:ext cx="7560000" cy="474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60" y="1070613"/>
            <a:ext cx="7560000" cy="491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60" y="915378"/>
            <a:ext cx="7560000" cy="52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60" y="985686"/>
            <a:ext cx="7560000" cy="50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60" y="1024506"/>
            <a:ext cx="7560000" cy="5002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60" y="1005846"/>
            <a:ext cx="756000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60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0"/>
          <p:cNvSpPr>
            <a:spLocks/>
          </p:cNvSpPr>
          <p:nvPr/>
        </p:nvSpPr>
        <p:spPr bwMode="auto">
          <a:xfrm>
            <a:off x="2403972" y="1685539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37124" y="2485140"/>
            <a:ext cx="7575300" cy="301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只需要扫描存活的对象，效率更高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不会产生碎片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需要浪费额外的内存作为复制区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复制算法非常适合生命周期比较短的对象，因为每次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总能回收大部分的对象，复制的开销比较小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的专门研究，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98%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对象只会存活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周期，对这些对象很适合用复制算法。而且不用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的划分工作区和复制区的空间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071664" y="1844824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6200000">
            <a:off x="2997032" y="1912368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47" y="-2735"/>
            <a:ext cx="781495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复制算法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(Copying)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0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781495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分代算法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(Generational GC)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908720"/>
            <a:ext cx="8712968" cy="482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9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781495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时机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533308271"/>
              </p:ext>
            </p:extLst>
          </p:nvPr>
        </p:nvGraphicFramePr>
        <p:xfrm>
          <a:off x="1487488" y="620688"/>
          <a:ext cx="100811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93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781495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垃圾回收器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(Garbage Collector)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60"/>
          <p:cNvSpPr>
            <a:spLocks/>
          </p:cNvSpPr>
          <p:nvPr/>
        </p:nvSpPr>
        <p:spPr bwMode="auto">
          <a:xfrm>
            <a:off x="2403972" y="1685539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37124" y="2485140"/>
            <a:ext cx="7575300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分代模型：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的战略；垃圾回收器：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具体实现）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Hotspot JVM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提供多种垃圾回收器，我们需要根据具体应用的需要采用不同的回收器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没有万能的垃圾回收器，每种垃圾回收器都有自己的适用场景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71664" y="1844824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2997032" y="1912368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11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781495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垃圾回收器的“鱼与熊掌”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27648" y="675117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4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时延 </a:t>
            </a:r>
            <a:r>
              <a:rPr lang="en-US" altLang="zh-CN" sz="4000" dirty="0">
                <a:solidFill>
                  <a:srgbClr val="FF3300"/>
                </a:solidFill>
                <a:latin typeface="AR CENA" panose="02000000000000000000" pitchFamily="2" charset="0"/>
                <a:ea typeface="微软雅黑" panose="020B0503020204020204" pitchFamily="34" charset="-122"/>
              </a:rPr>
              <a:t>VS</a:t>
            </a:r>
            <a:r>
              <a:rPr lang="en-US" altLang="zh-CN" sz="4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吞吐量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7388" y="1558090"/>
            <a:ext cx="5040560" cy="22322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 the world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停顿是避免不了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最新推出的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。收集器只能尽量减少停顿。为了良好的用户体验，我们希望停顿越短越好</a:t>
            </a:r>
          </a:p>
        </p:txBody>
      </p:sp>
      <p:sp>
        <p:nvSpPr>
          <p:cNvPr id="5" name="矩形 4"/>
          <p:cNvSpPr/>
          <p:nvPr/>
        </p:nvSpPr>
        <p:spPr>
          <a:xfrm>
            <a:off x="6420036" y="1558090"/>
            <a:ext cx="5040560" cy="22322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吞吐量是运行应用代码所占</a:t>
            </a:r>
            <a:r>
              <a:rPr lang="en-US" altLang="zh-CN" dirty="0"/>
              <a:t>CPU</a:t>
            </a:r>
            <a:r>
              <a:rPr lang="zh-CN" altLang="en-US" dirty="0"/>
              <a:t>的比例</a:t>
            </a:r>
          </a:p>
          <a:p>
            <a:pPr algn="ctr"/>
            <a:r>
              <a:rPr lang="zh-CN" altLang="en-US" dirty="0"/>
              <a:t>我们希望吞吐量越高越好</a:t>
            </a:r>
          </a:p>
        </p:txBody>
      </p:sp>
      <p:sp>
        <p:nvSpPr>
          <p:cNvPr id="6" name="矩形 5"/>
          <p:cNvSpPr/>
          <p:nvPr/>
        </p:nvSpPr>
        <p:spPr>
          <a:xfrm>
            <a:off x="557892" y="3979183"/>
            <a:ext cx="1105322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为了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减少停顿，需要投入更多的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资源去进行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（比如多线程的并发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），但是会降低吞吐量</a:t>
            </a:r>
          </a:p>
          <a:p>
            <a:pPr algn="dist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8" y="3598532"/>
            <a:ext cx="1625397" cy="162539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7892" y="5223928"/>
            <a:ext cx="11053228" cy="15174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zh-CN" altLang="en-US" sz="2400" dirty="0" smtClean="0"/>
              <a:t>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：根据应用的场景选择合适的收集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对于计算密集型应用，比如结算，计费，后台计算等，应该选择偏重吞吐量的收集器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对于时延敏感的应用，比如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，游戏，通信等，应该选择偏重时延的收集器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8" y="5223927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14368"/>
            <a:ext cx="6336704" cy="636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81247" y="-2735"/>
            <a:ext cx="781495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主要的垃圾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回收</a:t>
            </a:r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3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451250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主流的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文本框 187"/>
          <p:cNvSpPr txBox="1"/>
          <p:nvPr/>
        </p:nvSpPr>
        <p:spPr>
          <a:xfrm>
            <a:off x="940215" y="4689154"/>
            <a:ext cx="40526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自己可以编译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</a:p>
        </p:txBody>
      </p:sp>
      <p:sp>
        <p:nvSpPr>
          <p:cNvPr id="189" name="圆角矩形 188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0" name="等腰三角形 189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1" name="六边形 190"/>
          <p:cNvSpPr/>
          <p:nvPr/>
        </p:nvSpPr>
        <p:spPr>
          <a:xfrm rot="16200000">
            <a:off x="8788258" y="3092944"/>
            <a:ext cx="2888574" cy="2490150"/>
          </a:xfrm>
          <a:prstGeom prst="hexagon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2" name="六边形 191"/>
          <p:cNvSpPr/>
          <p:nvPr/>
        </p:nvSpPr>
        <p:spPr>
          <a:xfrm rot="16200000">
            <a:off x="6298108" y="3092945"/>
            <a:ext cx="2888574" cy="2490150"/>
          </a:xfrm>
          <a:prstGeom prst="hexagon">
            <a:avLst/>
          </a:prstGeom>
          <a:solidFill>
            <a:srgbClr val="EC37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六边形 192"/>
          <p:cNvSpPr/>
          <p:nvPr/>
        </p:nvSpPr>
        <p:spPr>
          <a:xfrm rot="16200000">
            <a:off x="7543183" y="834201"/>
            <a:ext cx="2888574" cy="2490150"/>
          </a:xfrm>
          <a:prstGeom prst="hexagon">
            <a:avLst/>
          </a:prstGeom>
          <a:solidFill>
            <a:srgbClr val="F36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4" name="Freeform 74"/>
          <p:cNvSpPr>
            <a:spLocks/>
          </p:cNvSpPr>
          <p:nvPr/>
        </p:nvSpPr>
        <p:spPr bwMode="auto">
          <a:xfrm>
            <a:off x="9979025" y="599758"/>
            <a:ext cx="465138" cy="533400"/>
          </a:xfrm>
          <a:custGeom>
            <a:avLst/>
            <a:gdLst>
              <a:gd name="T0" fmla="*/ 0 w 293"/>
              <a:gd name="T1" fmla="*/ 85 h 336"/>
              <a:gd name="T2" fmla="*/ 144 w 293"/>
              <a:gd name="T3" fmla="*/ 0 h 336"/>
              <a:gd name="T4" fmla="*/ 291 w 293"/>
              <a:gd name="T5" fmla="*/ 80 h 336"/>
              <a:gd name="T6" fmla="*/ 293 w 293"/>
              <a:gd name="T7" fmla="*/ 249 h 336"/>
              <a:gd name="T8" fmla="*/ 149 w 293"/>
              <a:gd name="T9" fmla="*/ 336 h 336"/>
              <a:gd name="T10" fmla="*/ 2 w 293"/>
              <a:gd name="T11" fmla="*/ 253 h 336"/>
              <a:gd name="T12" fmla="*/ 0 w 293"/>
              <a:gd name="T13" fmla="*/ 8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3" h="336">
                <a:moveTo>
                  <a:pt x="0" y="85"/>
                </a:moveTo>
                <a:lnTo>
                  <a:pt x="144" y="0"/>
                </a:lnTo>
                <a:lnTo>
                  <a:pt x="291" y="80"/>
                </a:lnTo>
                <a:lnTo>
                  <a:pt x="293" y="249"/>
                </a:lnTo>
                <a:lnTo>
                  <a:pt x="149" y="336"/>
                </a:lnTo>
                <a:lnTo>
                  <a:pt x="2" y="253"/>
                </a:lnTo>
                <a:lnTo>
                  <a:pt x="0" y="85"/>
                </a:lnTo>
                <a:close/>
              </a:path>
            </a:pathLst>
          </a:custGeom>
          <a:solidFill>
            <a:srgbClr val="E76D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5" name="组合 194"/>
          <p:cNvGrpSpPr/>
          <p:nvPr/>
        </p:nvGrpSpPr>
        <p:grpSpPr>
          <a:xfrm>
            <a:off x="10064750" y="720408"/>
            <a:ext cx="290513" cy="258763"/>
            <a:chOff x="10034270" y="674688"/>
            <a:chExt cx="290513" cy="258763"/>
          </a:xfrm>
        </p:grpSpPr>
        <p:sp>
          <p:nvSpPr>
            <p:cNvPr id="196" name="Freeform 75"/>
            <p:cNvSpPr>
              <a:spLocks/>
            </p:cNvSpPr>
            <p:nvPr/>
          </p:nvSpPr>
          <p:spPr bwMode="auto">
            <a:xfrm>
              <a:off x="10061258" y="722313"/>
              <a:ext cx="239713" cy="211138"/>
            </a:xfrm>
            <a:custGeom>
              <a:avLst/>
              <a:gdLst>
                <a:gd name="T0" fmla="*/ 34 w 64"/>
                <a:gd name="T1" fmla="*/ 1 h 56"/>
                <a:gd name="T2" fmla="*/ 28 w 64"/>
                <a:gd name="T3" fmla="*/ 1 h 56"/>
                <a:gd name="T4" fmla="*/ 3 w 64"/>
                <a:gd name="T5" fmla="*/ 16 h 56"/>
                <a:gd name="T6" fmla="*/ 0 w 64"/>
                <a:gd name="T7" fmla="*/ 21 h 56"/>
                <a:gd name="T8" fmla="*/ 0 w 64"/>
                <a:gd name="T9" fmla="*/ 53 h 56"/>
                <a:gd name="T10" fmla="*/ 4 w 64"/>
                <a:gd name="T11" fmla="*/ 56 h 56"/>
                <a:gd name="T12" fmla="*/ 19 w 64"/>
                <a:gd name="T13" fmla="*/ 56 h 56"/>
                <a:gd name="T14" fmla="*/ 22 w 64"/>
                <a:gd name="T15" fmla="*/ 53 h 56"/>
                <a:gd name="T16" fmla="*/ 22 w 64"/>
                <a:gd name="T17" fmla="*/ 38 h 56"/>
                <a:gd name="T18" fmla="*/ 26 w 64"/>
                <a:gd name="T19" fmla="*/ 35 h 56"/>
                <a:gd name="T20" fmla="*/ 39 w 64"/>
                <a:gd name="T21" fmla="*/ 35 h 56"/>
                <a:gd name="T22" fmla="*/ 42 w 64"/>
                <a:gd name="T23" fmla="*/ 38 h 56"/>
                <a:gd name="T24" fmla="*/ 42 w 64"/>
                <a:gd name="T25" fmla="*/ 53 h 56"/>
                <a:gd name="T26" fmla="*/ 46 w 64"/>
                <a:gd name="T27" fmla="*/ 56 h 56"/>
                <a:gd name="T28" fmla="*/ 60 w 64"/>
                <a:gd name="T29" fmla="*/ 56 h 56"/>
                <a:gd name="T30" fmla="*/ 64 w 64"/>
                <a:gd name="T31" fmla="*/ 53 h 56"/>
                <a:gd name="T32" fmla="*/ 64 w 64"/>
                <a:gd name="T33" fmla="*/ 21 h 56"/>
                <a:gd name="T34" fmla="*/ 61 w 64"/>
                <a:gd name="T35" fmla="*/ 16 h 56"/>
                <a:gd name="T36" fmla="*/ 34 w 64"/>
                <a:gd name="T37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56">
                  <a:moveTo>
                    <a:pt x="34" y="1"/>
                  </a:moveTo>
                  <a:cubicBezTo>
                    <a:pt x="33" y="0"/>
                    <a:pt x="30" y="0"/>
                    <a:pt x="28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0" y="19"/>
                    <a:pt x="0" y="2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2" y="56"/>
                    <a:pt x="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6"/>
                    <a:pt x="22" y="54"/>
                    <a:pt x="22" y="53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6"/>
                    <a:pt x="24" y="35"/>
                    <a:pt x="26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2" y="36"/>
                    <a:pt x="42" y="38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54"/>
                    <a:pt x="44" y="56"/>
                    <a:pt x="46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4"/>
                    <a:pt x="64" y="53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19"/>
                    <a:pt x="62" y="17"/>
                    <a:pt x="61" y="16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76"/>
            <p:cNvSpPr>
              <a:spLocks/>
            </p:cNvSpPr>
            <p:nvPr/>
          </p:nvSpPr>
          <p:spPr bwMode="auto">
            <a:xfrm>
              <a:off x="10034270" y="674688"/>
              <a:ext cx="290513" cy="96838"/>
            </a:xfrm>
            <a:custGeom>
              <a:avLst/>
              <a:gdLst>
                <a:gd name="T0" fmla="*/ 76 w 77"/>
                <a:gd name="T1" fmla="*/ 25 h 26"/>
                <a:gd name="T2" fmla="*/ 72 w 77"/>
                <a:gd name="T3" fmla="*/ 25 h 26"/>
                <a:gd name="T4" fmla="*/ 41 w 77"/>
                <a:gd name="T5" fmla="*/ 7 h 26"/>
                <a:gd name="T6" fmla="*/ 35 w 77"/>
                <a:gd name="T7" fmla="*/ 7 h 26"/>
                <a:gd name="T8" fmla="*/ 5 w 77"/>
                <a:gd name="T9" fmla="*/ 25 h 26"/>
                <a:gd name="T10" fmla="*/ 1 w 77"/>
                <a:gd name="T11" fmla="*/ 25 h 26"/>
                <a:gd name="T12" fmla="*/ 3 w 77"/>
                <a:gd name="T13" fmla="*/ 21 h 26"/>
                <a:gd name="T14" fmla="*/ 35 w 77"/>
                <a:gd name="T15" fmla="*/ 2 h 26"/>
                <a:gd name="T16" fmla="*/ 41 w 77"/>
                <a:gd name="T17" fmla="*/ 1 h 26"/>
                <a:gd name="T18" fmla="*/ 75 w 77"/>
                <a:gd name="T19" fmla="*/ 21 h 26"/>
                <a:gd name="T20" fmla="*/ 76 w 77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6">
                  <a:moveTo>
                    <a:pt x="76" y="25"/>
                  </a:moveTo>
                  <a:cubicBezTo>
                    <a:pt x="76" y="26"/>
                    <a:pt x="74" y="26"/>
                    <a:pt x="72" y="25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9" y="6"/>
                    <a:pt x="37" y="6"/>
                    <a:pt x="35" y="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2" y="26"/>
                    <a:pt x="1" y="25"/>
                  </a:cubicBezTo>
                  <a:cubicBezTo>
                    <a:pt x="0" y="24"/>
                    <a:pt x="1" y="22"/>
                    <a:pt x="3" y="2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7" y="1"/>
                    <a:pt x="39" y="0"/>
                    <a:pt x="41" y="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22"/>
                    <a:pt x="77" y="24"/>
                    <a:pt x="76" y="25"/>
                  </a:cubicBez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8" name="Freeform 77"/>
          <p:cNvSpPr>
            <a:spLocks/>
          </p:cNvSpPr>
          <p:nvPr/>
        </p:nvSpPr>
        <p:spPr bwMode="auto">
          <a:xfrm>
            <a:off x="9681210" y="5752148"/>
            <a:ext cx="466725" cy="533400"/>
          </a:xfrm>
          <a:custGeom>
            <a:avLst/>
            <a:gdLst>
              <a:gd name="T0" fmla="*/ 0 w 294"/>
              <a:gd name="T1" fmla="*/ 87 h 336"/>
              <a:gd name="T2" fmla="*/ 145 w 294"/>
              <a:gd name="T3" fmla="*/ 0 h 336"/>
              <a:gd name="T4" fmla="*/ 292 w 294"/>
              <a:gd name="T5" fmla="*/ 82 h 336"/>
              <a:gd name="T6" fmla="*/ 294 w 294"/>
              <a:gd name="T7" fmla="*/ 250 h 336"/>
              <a:gd name="T8" fmla="*/ 152 w 294"/>
              <a:gd name="T9" fmla="*/ 336 h 336"/>
              <a:gd name="T10" fmla="*/ 5 w 294"/>
              <a:gd name="T11" fmla="*/ 255 h 336"/>
              <a:gd name="T12" fmla="*/ 0 w 294"/>
              <a:gd name="T13" fmla="*/ 87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4" h="336">
                <a:moveTo>
                  <a:pt x="0" y="87"/>
                </a:moveTo>
                <a:lnTo>
                  <a:pt x="145" y="0"/>
                </a:lnTo>
                <a:lnTo>
                  <a:pt x="292" y="82"/>
                </a:lnTo>
                <a:lnTo>
                  <a:pt x="294" y="250"/>
                </a:lnTo>
                <a:lnTo>
                  <a:pt x="152" y="336"/>
                </a:lnTo>
                <a:lnTo>
                  <a:pt x="5" y="255"/>
                </a:lnTo>
                <a:lnTo>
                  <a:pt x="0" y="87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9" name="组合 198"/>
          <p:cNvGrpSpPr/>
          <p:nvPr/>
        </p:nvGrpSpPr>
        <p:grpSpPr>
          <a:xfrm>
            <a:off x="9749473" y="5879148"/>
            <a:ext cx="315912" cy="330200"/>
            <a:chOff x="9734233" y="5894388"/>
            <a:chExt cx="315912" cy="330200"/>
          </a:xfrm>
        </p:grpSpPr>
        <p:sp>
          <p:nvSpPr>
            <p:cNvPr id="200" name="Freeform 78"/>
            <p:cNvSpPr>
              <a:spLocks/>
            </p:cNvSpPr>
            <p:nvPr/>
          </p:nvSpPr>
          <p:spPr bwMode="auto">
            <a:xfrm>
              <a:off x="9734233" y="5916613"/>
              <a:ext cx="282575" cy="307975"/>
            </a:xfrm>
            <a:custGeom>
              <a:avLst/>
              <a:gdLst>
                <a:gd name="T0" fmla="*/ 59 w 75"/>
                <a:gd name="T1" fmla="*/ 44 h 82"/>
                <a:gd name="T2" fmla="*/ 38 w 75"/>
                <a:gd name="T3" fmla="*/ 40 h 82"/>
                <a:gd name="T4" fmla="*/ 35 w 75"/>
                <a:gd name="T5" fmla="*/ 18 h 82"/>
                <a:gd name="T6" fmla="*/ 20 w 75"/>
                <a:gd name="T7" fmla="*/ 0 h 82"/>
                <a:gd name="T8" fmla="*/ 28 w 75"/>
                <a:gd name="T9" fmla="*/ 49 h 82"/>
                <a:gd name="T10" fmla="*/ 75 w 75"/>
                <a:gd name="T11" fmla="*/ 63 h 82"/>
                <a:gd name="T12" fmla="*/ 59 w 75"/>
                <a:gd name="T13" fmla="*/ 4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82">
                  <a:moveTo>
                    <a:pt x="59" y="44"/>
                  </a:moveTo>
                  <a:cubicBezTo>
                    <a:pt x="59" y="44"/>
                    <a:pt x="53" y="55"/>
                    <a:pt x="38" y="40"/>
                  </a:cubicBezTo>
                  <a:cubicBezTo>
                    <a:pt x="23" y="23"/>
                    <a:pt x="35" y="18"/>
                    <a:pt x="35" y="1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0" y="18"/>
                    <a:pt x="28" y="49"/>
                  </a:cubicBezTo>
                  <a:cubicBezTo>
                    <a:pt x="58" y="82"/>
                    <a:pt x="75" y="63"/>
                    <a:pt x="75" y="63"/>
                  </a:cubicBezTo>
                  <a:lnTo>
                    <a:pt x="59" y="4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79"/>
            <p:cNvSpPr>
              <a:spLocks/>
            </p:cNvSpPr>
            <p:nvPr/>
          </p:nvSpPr>
          <p:spPr bwMode="auto">
            <a:xfrm>
              <a:off x="9970770" y="6059488"/>
              <a:ext cx="79375" cy="87313"/>
            </a:xfrm>
            <a:custGeom>
              <a:avLst/>
              <a:gdLst>
                <a:gd name="T0" fmla="*/ 50 w 50"/>
                <a:gd name="T1" fmla="*/ 45 h 55"/>
                <a:gd name="T2" fmla="*/ 38 w 50"/>
                <a:gd name="T3" fmla="*/ 55 h 55"/>
                <a:gd name="T4" fmla="*/ 0 w 50"/>
                <a:gd name="T5" fmla="*/ 10 h 55"/>
                <a:gd name="T6" fmla="*/ 10 w 50"/>
                <a:gd name="T7" fmla="*/ 0 h 55"/>
                <a:gd name="T8" fmla="*/ 50 w 50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5">
                  <a:moveTo>
                    <a:pt x="50" y="45"/>
                  </a:moveTo>
                  <a:lnTo>
                    <a:pt x="38" y="55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50" y="45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80"/>
            <p:cNvSpPr>
              <a:spLocks/>
            </p:cNvSpPr>
            <p:nvPr/>
          </p:nvSpPr>
          <p:spPr bwMode="auto">
            <a:xfrm>
              <a:off x="9819958" y="5894388"/>
              <a:ext cx="76200" cy="82550"/>
            </a:xfrm>
            <a:custGeom>
              <a:avLst/>
              <a:gdLst>
                <a:gd name="T0" fmla="*/ 48 w 48"/>
                <a:gd name="T1" fmla="*/ 43 h 52"/>
                <a:gd name="T2" fmla="*/ 38 w 48"/>
                <a:gd name="T3" fmla="*/ 52 h 52"/>
                <a:gd name="T4" fmla="*/ 0 w 48"/>
                <a:gd name="T5" fmla="*/ 9 h 52"/>
                <a:gd name="T6" fmla="*/ 10 w 48"/>
                <a:gd name="T7" fmla="*/ 0 h 52"/>
                <a:gd name="T8" fmla="*/ 48 w 48"/>
                <a:gd name="T9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2">
                  <a:moveTo>
                    <a:pt x="48" y="43"/>
                  </a:moveTo>
                  <a:lnTo>
                    <a:pt x="38" y="52"/>
                  </a:lnTo>
                  <a:lnTo>
                    <a:pt x="0" y="9"/>
                  </a:lnTo>
                  <a:lnTo>
                    <a:pt x="10" y="0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3" name="Freeform 81"/>
          <p:cNvSpPr>
            <a:spLocks/>
          </p:cNvSpPr>
          <p:nvPr/>
        </p:nvSpPr>
        <p:spPr bwMode="auto">
          <a:xfrm>
            <a:off x="6229350" y="2889886"/>
            <a:ext cx="466725" cy="533400"/>
          </a:xfrm>
          <a:custGeom>
            <a:avLst/>
            <a:gdLst>
              <a:gd name="T0" fmla="*/ 0 w 294"/>
              <a:gd name="T1" fmla="*/ 85 h 336"/>
              <a:gd name="T2" fmla="*/ 144 w 294"/>
              <a:gd name="T3" fmla="*/ 0 h 336"/>
              <a:gd name="T4" fmla="*/ 291 w 294"/>
              <a:gd name="T5" fmla="*/ 80 h 336"/>
              <a:gd name="T6" fmla="*/ 294 w 294"/>
              <a:gd name="T7" fmla="*/ 248 h 336"/>
              <a:gd name="T8" fmla="*/ 152 w 294"/>
              <a:gd name="T9" fmla="*/ 336 h 336"/>
              <a:gd name="T10" fmla="*/ 5 w 294"/>
              <a:gd name="T11" fmla="*/ 253 h 336"/>
              <a:gd name="T12" fmla="*/ 0 w 294"/>
              <a:gd name="T13" fmla="*/ 8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4" h="336">
                <a:moveTo>
                  <a:pt x="0" y="85"/>
                </a:moveTo>
                <a:lnTo>
                  <a:pt x="144" y="0"/>
                </a:lnTo>
                <a:lnTo>
                  <a:pt x="291" y="80"/>
                </a:lnTo>
                <a:lnTo>
                  <a:pt x="294" y="248"/>
                </a:lnTo>
                <a:lnTo>
                  <a:pt x="152" y="336"/>
                </a:lnTo>
                <a:lnTo>
                  <a:pt x="5" y="253"/>
                </a:lnTo>
                <a:lnTo>
                  <a:pt x="0" y="85"/>
                </a:lnTo>
                <a:close/>
              </a:path>
            </a:pathLst>
          </a:custGeom>
          <a:solidFill>
            <a:srgbClr val="DE39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4" name="组合 203"/>
          <p:cNvGrpSpPr/>
          <p:nvPr/>
        </p:nvGrpSpPr>
        <p:grpSpPr>
          <a:xfrm>
            <a:off x="6319838" y="3066098"/>
            <a:ext cx="285750" cy="176213"/>
            <a:chOff x="6213158" y="2928938"/>
            <a:chExt cx="285750" cy="176213"/>
          </a:xfrm>
        </p:grpSpPr>
        <p:sp>
          <p:nvSpPr>
            <p:cNvPr id="205" name="Freeform 82"/>
            <p:cNvSpPr>
              <a:spLocks/>
            </p:cNvSpPr>
            <p:nvPr/>
          </p:nvSpPr>
          <p:spPr bwMode="auto">
            <a:xfrm>
              <a:off x="6227445" y="2928938"/>
              <a:ext cx="255588" cy="71438"/>
            </a:xfrm>
            <a:custGeom>
              <a:avLst/>
              <a:gdLst>
                <a:gd name="T0" fmla="*/ 39 w 68"/>
                <a:gd name="T1" fmla="*/ 18 h 19"/>
                <a:gd name="T2" fmla="*/ 68 w 68"/>
                <a:gd name="T3" fmla="*/ 1 h 19"/>
                <a:gd name="T4" fmla="*/ 66 w 68"/>
                <a:gd name="T5" fmla="*/ 0 h 19"/>
                <a:gd name="T6" fmla="*/ 3 w 68"/>
                <a:gd name="T7" fmla="*/ 0 h 19"/>
                <a:gd name="T8" fmla="*/ 0 w 68"/>
                <a:gd name="T9" fmla="*/ 1 h 19"/>
                <a:gd name="T10" fmla="*/ 30 w 68"/>
                <a:gd name="T11" fmla="*/ 18 h 19"/>
                <a:gd name="T12" fmla="*/ 39 w 68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9">
                  <a:moveTo>
                    <a:pt x="39" y="18"/>
                  </a:moveTo>
                  <a:cubicBezTo>
                    <a:pt x="68" y="1"/>
                    <a:pt x="68" y="1"/>
                    <a:pt x="68" y="1"/>
                  </a:cubicBezTo>
                  <a:cubicBezTo>
                    <a:pt x="68" y="0"/>
                    <a:pt x="67" y="0"/>
                    <a:pt x="6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2" y="19"/>
                    <a:pt x="36" y="19"/>
                    <a:pt x="39" y="18"/>
                  </a:cubicBez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83"/>
            <p:cNvSpPr>
              <a:spLocks/>
            </p:cNvSpPr>
            <p:nvPr/>
          </p:nvSpPr>
          <p:spPr bwMode="auto">
            <a:xfrm>
              <a:off x="6213158" y="2947988"/>
              <a:ext cx="285750" cy="157163"/>
            </a:xfrm>
            <a:custGeom>
              <a:avLst/>
              <a:gdLst>
                <a:gd name="T0" fmla="*/ 45 w 76"/>
                <a:gd name="T1" fmla="*/ 18 h 42"/>
                <a:gd name="T2" fmla="*/ 38 w 76"/>
                <a:gd name="T3" fmla="*/ 20 h 42"/>
                <a:gd name="T4" fmla="*/ 32 w 76"/>
                <a:gd name="T5" fmla="*/ 18 h 42"/>
                <a:gd name="T6" fmla="*/ 1 w 76"/>
                <a:gd name="T7" fmla="*/ 0 h 42"/>
                <a:gd name="T8" fmla="*/ 0 w 76"/>
                <a:gd name="T9" fmla="*/ 1 h 42"/>
                <a:gd name="T10" fmla="*/ 0 w 76"/>
                <a:gd name="T11" fmla="*/ 38 h 42"/>
                <a:gd name="T12" fmla="*/ 7 w 76"/>
                <a:gd name="T13" fmla="*/ 42 h 42"/>
                <a:gd name="T14" fmla="*/ 70 w 76"/>
                <a:gd name="T15" fmla="*/ 42 h 42"/>
                <a:gd name="T16" fmla="*/ 76 w 76"/>
                <a:gd name="T17" fmla="*/ 38 h 42"/>
                <a:gd name="T18" fmla="*/ 76 w 76"/>
                <a:gd name="T19" fmla="*/ 1 h 42"/>
                <a:gd name="T20" fmla="*/ 76 w 76"/>
                <a:gd name="T21" fmla="*/ 0 h 42"/>
                <a:gd name="T22" fmla="*/ 45 w 76"/>
                <a:gd name="T2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42">
                  <a:moveTo>
                    <a:pt x="45" y="18"/>
                  </a:moveTo>
                  <a:cubicBezTo>
                    <a:pt x="43" y="19"/>
                    <a:pt x="41" y="20"/>
                    <a:pt x="38" y="20"/>
                  </a:cubicBezTo>
                  <a:cubicBezTo>
                    <a:pt x="36" y="20"/>
                    <a:pt x="34" y="19"/>
                    <a:pt x="32" y="1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3" y="42"/>
                    <a:pt x="7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3" y="42"/>
                    <a:pt x="76" y="40"/>
                    <a:pt x="76" y="38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6" y="1"/>
                    <a:pt x="76" y="0"/>
                    <a:pt x="76" y="0"/>
                  </a:cubicBezTo>
                  <a:lnTo>
                    <a:pt x="45" y="18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7" name="文本框 206"/>
          <p:cNvSpPr txBox="1"/>
          <p:nvPr/>
        </p:nvSpPr>
        <p:spPr>
          <a:xfrm>
            <a:off x="10440988" y="660083"/>
            <a:ext cx="17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</a:rPr>
              <a:t>S</a:t>
            </a:r>
            <a:r>
              <a:rPr lang="en-US" altLang="zh-CN" dirty="0" smtClean="0">
                <a:solidFill>
                  <a:srgbClr val="605E5E"/>
                </a:solidFill>
              </a:rPr>
              <a:t>un</a:t>
            </a:r>
            <a:endParaRPr lang="zh-CN" altLang="en-US" dirty="0">
              <a:solidFill>
                <a:srgbClr val="605E5E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10258108" y="5840016"/>
            <a:ext cx="17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605E5E"/>
                </a:solidFill>
              </a:rPr>
              <a:t>IBM</a:t>
            </a:r>
            <a:endParaRPr lang="zh-CN" altLang="en-US" dirty="0">
              <a:solidFill>
                <a:srgbClr val="605E5E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4468224" y="2979063"/>
            <a:ext cx="17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605E5E"/>
                </a:solidFill>
              </a:rPr>
              <a:t>O</a:t>
            </a:r>
            <a:r>
              <a:rPr lang="en-US" altLang="zh-CN" dirty="0" smtClean="0">
                <a:solidFill>
                  <a:srgbClr val="605E5E"/>
                </a:solidFill>
              </a:rPr>
              <a:t>racle</a:t>
            </a:r>
            <a:endParaRPr lang="zh-CN" altLang="en-US" dirty="0">
              <a:solidFill>
                <a:srgbClr val="605E5E"/>
              </a:solidFill>
            </a:endParaRPr>
          </a:p>
        </p:txBody>
      </p:sp>
      <p:sp>
        <p:nvSpPr>
          <p:cNvPr id="210" name="任意多边形 209"/>
          <p:cNvSpPr>
            <a:spLocks noChangeAspect="1"/>
          </p:cNvSpPr>
          <p:nvPr/>
        </p:nvSpPr>
        <p:spPr>
          <a:xfrm rot="16200000">
            <a:off x="9920782" y="1960422"/>
            <a:ext cx="623528" cy="2490148"/>
          </a:xfrm>
          <a:custGeom>
            <a:avLst/>
            <a:gdLst>
              <a:gd name="connsiteX0" fmla="*/ 623528 w 623528"/>
              <a:gd name="connsiteY0" fmla="*/ 1245074 h 2490148"/>
              <a:gd name="connsiteX1" fmla="*/ 991 w 623528"/>
              <a:gd name="connsiteY1" fmla="*/ 2490148 h 2490148"/>
              <a:gd name="connsiteX2" fmla="*/ 0 w 623528"/>
              <a:gd name="connsiteY2" fmla="*/ 2490148 h 2490148"/>
              <a:gd name="connsiteX3" fmla="*/ 0 w 623528"/>
              <a:gd name="connsiteY3" fmla="*/ 0 h 2490148"/>
              <a:gd name="connsiteX4" fmla="*/ 991 w 623528"/>
              <a:gd name="connsiteY4" fmla="*/ 0 h 249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528" h="2490148">
                <a:moveTo>
                  <a:pt x="623528" y="1245074"/>
                </a:moveTo>
                <a:lnTo>
                  <a:pt x="991" y="2490148"/>
                </a:lnTo>
                <a:lnTo>
                  <a:pt x="0" y="2490148"/>
                </a:lnTo>
                <a:lnTo>
                  <a:pt x="0" y="0"/>
                </a:lnTo>
                <a:lnTo>
                  <a:pt x="991" y="0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1" name="任意多边形 210"/>
          <p:cNvSpPr/>
          <p:nvPr/>
        </p:nvSpPr>
        <p:spPr>
          <a:xfrm rot="16200000">
            <a:off x="7430170" y="1960423"/>
            <a:ext cx="623528" cy="2490148"/>
          </a:xfrm>
          <a:custGeom>
            <a:avLst/>
            <a:gdLst>
              <a:gd name="connsiteX0" fmla="*/ 623528 w 623528"/>
              <a:gd name="connsiteY0" fmla="*/ 1245074 h 2490148"/>
              <a:gd name="connsiteX1" fmla="*/ 991 w 623528"/>
              <a:gd name="connsiteY1" fmla="*/ 2490148 h 2490148"/>
              <a:gd name="connsiteX2" fmla="*/ 0 w 623528"/>
              <a:gd name="connsiteY2" fmla="*/ 2490148 h 2490148"/>
              <a:gd name="connsiteX3" fmla="*/ 0 w 623528"/>
              <a:gd name="connsiteY3" fmla="*/ 0 h 2490148"/>
              <a:gd name="connsiteX4" fmla="*/ 991 w 623528"/>
              <a:gd name="connsiteY4" fmla="*/ 0 h 249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528" h="2490148">
                <a:moveTo>
                  <a:pt x="623528" y="1245074"/>
                </a:moveTo>
                <a:lnTo>
                  <a:pt x="991" y="2490148"/>
                </a:lnTo>
                <a:lnTo>
                  <a:pt x="0" y="2490148"/>
                </a:lnTo>
                <a:lnTo>
                  <a:pt x="0" y="0"/>
                </a:lnTo>
                <a:lnTo>
                  <a:pt x="991" y="0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2" name="任意多边形 211"/>
          <p:cNvSpPr>
            <a:spLocks noChangeAspect="1"/>
          </p:cNvSpPr>
          <p:nvPr/>
        </p:nvSpPr>
        <p:spPr>
          <a:xfrm rot="5400000" flipV="1">
            <a:off x="8675707" y="1966725"/>
            <a:ext cx="623528" cy="2490148"/>
          </a:xfrm>
          <a:custGeom>
            <a:avLst/>
            <a:gdLst>
              <a:gd name="connsiteX0" fmla="*/ 623528 w 623528"/>
              <a:gd name="connsiteY0" fmla="*/ 1245074 h 2490148"/>
              <a:gd name="connsiteX1" fmla="*/ 991 w 623528"/>
              <a:gd name="connsiteY1" fmla="*/ 2490148 h 2490148"/>
              <a:gd name="connsiteX2" fmla="*/ 0 w 623528"/>
              <a:gd name="connsiteY2" fmla="*/ 2490148 h 2490148"/>
              <a:gd name="connsiteX3" fmla="*/ 0 w 623528"/>
              <a:gd name="connsiteY3" fmla="*/ 0 h 2490148"/>
              <a:gd name="connsiteX4" fmla="*/ 991 w 623528"/>
              <a:gd name="connsiteY4" fmla="*/ 0 h 249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528" h="2490148">
                <a:moveTo>
                  <a:pt x="623528" y="1245074"/>
                </a:moveTo>
                <a:lnTo>
                  <a:pt x="991" y="2490148"/>
                </a:lnTo>
                <a:lnTo>
                  <a:pt x="0" y="2490148"/>
                </a:lnTo>
                <a:lnTo>
                  <a:pt x="0" y="0"/>
                </a:lnTo>
                <a:lnTo>
                  <a:pt x="991" y="0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8659033" y="890624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9843559" y="4852364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7382701" y="4852364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8058447" y="1758385"/>
            <a:ext cx="200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Hot Spot</a:t>
            </a:r>
            <a:endParaRPr lang="zh-CN" altLang="en-US" sz="2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6738782" y="3889553"/>
            <a:ext cx="200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JRocket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9254956" y="3889553"/>
            <a:ext cx="200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J9</a:t>
            </a:r>
            <a:endParaRPr lang="zh-CN" altLang="en-US" sz="2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30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781495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垃圾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回收</a:t>
            </a:r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器的并行和并发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60"/>
          <p:cNvSpPr>
            <a:spLocks/>
          </p:cNvSpPr>
          <p:nvPr/>
        </p:nvSpPr>
        <p:spPr bwMode="auto">
          <a:xfrm>
            <a:off x="2403972" y="1685539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37124" y="2485140"/>
            <a:ext cx="7575300" cy="2646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）：指多个收集器的线程同时工作，但是用户线程处于等待状态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Concurrent)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：指收集器在工作的同时，可以允许用户线程工作。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不代表解决了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停顿的问题，在关键的步骤还是要停顿。比如在收集器标记垃圾的时候。但在清除垃圾的时候，用户线程可以和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线程并发执行。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71664" y="1844824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2997032" y="1912368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2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908720"/>
            <a:ext cx="10153128" cy="51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81247" y="-2735"/>
            <a:ext cx="781495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垃圾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回收</a:t>
            </a:r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器的参数定义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12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764704"/>
            <a:ext cx="10225136" cy="545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81247" y="-2735"/>
            <a:ext cx="781495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垃圾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回收</a:t>
            </a:r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器的参数定义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9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5167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en-US" altLang="zh-CN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Serial</a:t>
            </a:r>
            <a:r>
              <a:rPr lang="zh-CN" altLang="en-US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收集器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57293"/>
            <a:ext cx="10972800" cy="4525433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最早的收集器，单线程进行</a:t>
            </a:r>
            <a:r>
              <a:rPr lang="en-US" altLang="zh-CN" sz="2400" dirty="0"/>
              <a:t>GC</a:t>
            </a:r>
          </a:p>
          <a:p>
            <a:pPr eaLnBrk="1" hangingPunct="1"/>
            <a:r>
              <a:rPr lang="en-US" altLang="zh-CN" sz="2400" dirty="0"/>
              <a:t>New</a:t>
            </a:r>
            <a:r>
              <a:rPr lang="zh-CN" altLang="en-US" sz="2400" dirty="0"/>
              <a:t>和</a:t>
            </a:r>
            <a:r>
              <a:rPr lang="en-US" altLang="zh-CN" sz="2400" dirty="0"/>
              <a:t>Old Generation</a:t>
            </a:r>
            <a:r>
              <a:rPr lang="zh-CN" altLang="en-US" sz="2400" dirty="0"/>
              <a:t>都可以使用</a:t>
            </a:r>
          </a:p>
          <a:p>
            <a:pPr eaLnBrk="1" hangingPunct="1"/>
            <a:r>
              <a:rPr lang="zh-CN" altLang="en-US" sz="2400" dirty="0"/>
              <a:t>在新生代，采用复制算法；在老生代，采用</a:t>
            </a:r>
            <a:r>
              <a:rPr lang="en-US" altLang="zh-CN" sz="2400" dirty="0"/>
              <a:t>Mark-Compact</a:t>
            </a:r>
            <a:r>
              <a:rPr lang="zh-CN" altLang="en-US" sz="2400" dirty="0"/>
              <a:t>算法</a:t>
            </a:r>
          </a:p>
          <a:p>
            <a:pPr eaLnBrk="1" hangingPunct="1"/>
            <a:r>
              <a:rPr lang="zh-CN" altLang="en-US" sz="2400" dirty="0"/>
              <a:t>因为是单线程</a:t>
            </a:r>
            <a:r>
              <a:rPr lang="en-US" altLang="zh-CN" sz="2400" dirty="0"/>
              <a:t>GC</a:t>
            </a:r>
            <a:r>
              <a:rPr lang="zh-CN" altLang="en-US" sz="2400" dirty="0"/>
              <a:t>，没有多线程切换的额外开销，简单实用</a:t>
            </a:r>
          </a:p>
          <a:p>
            <a:pPr eaLnBrk="1" hangingPunct="1"/>
            <a:r>
              <a:rPr lang="en-US" altLang="zh-CN" sz="2400" dirty="0"/>
              <a:t>Hotspot Client</a:t>
            </a:r>
            <a:r>
              <a:rPr lang="zh-CN" altLang="en-US" sz="2400" dirty="0"/>
              <a:t>模式缺省的收集器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endParaRPr lang="en-US" altLang="zh-CN" dirty="0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67" y="3825931"/>
            <a:ext cx="10113466" cy="195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8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5167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en-US" altLang="zh-CN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ParNew</a:t>
            </a:r>
            <a:r>
              <a:rPr lang="zh-CN" altLang="en-US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收集器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776"/>
            <a:ext cx="10972800" cy="4525433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微软雅黑" panose="020B0503020204020204" pitchFamily="34" charset="-122"/>
              </a:rPr>
              <a:t>Serial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收集器在新生代的多线程版本</a:t>
            </a:r>
          </a:p>
          <a:p>
            <a:pPr eaLnBrk="1" hangingPunct="1"/>
            <a:r>
              <a:rPr lang="zh-CN" altLang="en-US" sz="2800" dirty="0" smtClean="0">
                <a:ea typeface="微软雅黑" panose="020B0503020204020204" pitchFamily="34" charset="-122"/>
              </a:rPr>
              <a:t>使用复制算法（因为针对新生代）</a:t>
            </a:r>
          </a:p>
          <a:p>
            <a:pPr eaLnBrk="1" hangingPunct="1"/>
            <a:r>
              <a:rPr lang="zh-CN" altLang="en-US" sz="2800" dirty="0" smtClean="0">
                <a:ea typeface="微软雅黑" panose="020B0503020204020204" pitchFamily="34" charset="-122"/>
              </a:rPr>
              <a:t>只有在多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CPU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的环境下，效率才会比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Serial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收集器高</a:t>
            </a:r>
          </a:p>
          <a:p>
            <a:pPr eaLnBrk="1" hangingPunct="1"/>
            <a:r>
              <a:rPr lang="zh-CN" altLang="en-US" sz="2800" dirty="0" smtClean="0">
                <a:ea typeface="微软雅黑" panose="020B0503020204020204" pitchFamily="34" charset="-122"/>
              </a:rPr>
              <a:t>可以通过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-</a:t>
            </a:r>
            <a:r>
              <a:rPr lang="en-US" altLang="zh-CN" sz="2800" dirty="0" err="1" smtClean="0">
                <a:ea typeface="微软雅黑" panose="020B0503020204020204" pitchFamily="34" charset="-122"/>
              </a:rPr>
              <a:t>XX:ParallelGCThreads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来控制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GC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线程数的多少。需要结合具体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CPU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的个数</a:t>
            </a:r>
          </a:p>
          <a:p>
            <a:pPr eaLnBrk="1" hangingPunct="1"/>
            <a:r>
              <a:rPr lang="en-US" altLang="zh-CN" sz="2800" dirty="0" smtClean="0">
                <a:ea typeface="微软雅黑" panose="020B0503020204020204" pitchFamily="34" charset="-122"/>
              </a:rPr>
              <a:t>Server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模式下新生代的缺省收集器</a:t>
            </a:r>
          </a:p>
        </p:txBody>
      </p:sp>
    </p:spTree>
    <p:extLst>
      <p:ext uri="{BB962C8B-B14F-4D97-AF65-F5344CB8AC3E}">
        <p14:creationId xmlns:p14="http://schemas.microsoft.com/office/powerpoint/2010/main" val="10801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5167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en-US" altLang="zh-CN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Parallel Scavenge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645" y="1412777"/>
            <a:ext cx="10972800" cy="288032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类似于</a:t>
            </a:r>
            <a:r>
              <a:rPr lang="en-US" altLang="zh-CN" sz="3200" dirty="0" err="1" smtClean="0"/>
              <a:t>ParNew</a:t>
            </a:r>
            <a:r>
              <a:rPr lang="zh-CN" altLang="en-US" sz="3200" dirty="0" smtClean="0"/>
              <a:t>，针对新生代的多线程收集器</a:t>
            </a:r>
          </a:p>
          <a:p>
            <a:pPr eaLnBrk="1" hangingPunct="1"/>
            <a:r>
              <a:rPr lang="zh-CN" altLang="en-US" sz="3200" dirty="0" smtClean="0"/>
              <a:t>使用复制算法（因为针对新生代）</a:t>
            </a:r>
          </a:p>
          <a:p>
            <a:pPr eaLnBrk="1" hangingPunct="1"/>
            <a:r>
              <a:rPr lang="zh-CN" altLang="en-US" sz="3200" dirty="0" smtClean="0"/>
              <a:t>区别于</a:t>
            </a:r>
            <a:r>
              <a:rPr lang="en-US" altLang="zh-CN" sz="3200" dirty="0" err="1" smtClean="0"/>
              <a:t>ParNew</a:t>
            </a:r>
            <a:r>
              <a:rPr lang="zh-CN" altLang="en-US" sz="3200" dirty="0" smtClean="0"/>
              <a:t>，更注重吞吐量</a:t>
            </a:r>
          </a:p>
          <a:p>
            <a:pPr eaLnBrk="1" hangingPunct="1"/>
            <a:r>
              <a:rPr lang="zh-CN" altLang="en-US" sz="3200" dirty="0" smtClean="0"/>
              <a:t>可以通过定义参数来精确控制吞吐量</a:t>
            </a:r>
          </a:p>
        </p:txBody>
      </p:sp>
    </p:spTree>
    <p:extLst>
      <p:ext uri="{BB962C8B-B14F-4D97-AF65-F5344CB8AC3E}">
        <p14:creationId xmlns:p14="http://schemas.microsoft.com/office/powerpoint/2010/main" val="13986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5167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en-US" altLang="zh-CN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Parallel Old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90669"/>
            <a:ext cx="10972800" cy="4525433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Parallel Scavenge</a:t>
            </a:r>
            <a:r>
              <a:rPr lang="zh-CN" altLang="en-US" sz="2400" dirty="0"/>
              <a:t>在老生代的实现</a:t>
            </a:r>
          </a:p>
          <a:p>
            <a:pPr eaLnBrk="1" hangingPunct="1"/>
            <a:r>
              <a:rPr lang="zh-CN" altLang="en-US" sz="2400" dirty="0"/>
              <a:t>在</a:t>
            </a:r>
            <a:r>
              <a:rPr lang="en-US" altLang="zh-CN" sz="2400" dirty="0"/>
              <a:t>JVM 1.6</a:t>
            </a:r>
            <a:r>
              <a:rPr lang="zh-CN" altLang="en-US" sz="2400" dirty="0"/>
              <a:t>才出现</a:t>
            </a:r>
            <a:r>
              <a:rPr lang="en-US" altLang="zh-CN" sz="2400" dirty="0"/>
              <a:t>Parallel Old</a:t>
            </a:r>
          </a:p>
          <a:p>
            <a:pPr eaLnBrk="1" hangingPunct="1"/>
            <a:r>
              <a:rPr lang="zh-CN" altLang="en-US" sz="2400" dirty="0"/>
              <a:t>采用多线程，</a:t>
            </a:r>
            <a:r>
              <a:rPr lang="en-US" altLang="zh-CN" sz="2400" dirty="0"/>
              <a:t>Mark-Compact</a:t>
            </a:r>
            <a:r>
              <a:rPr lang="zh-CN" altLang="en-US" sz="2400" dirty="0"/>
              <a:t>算法</a:t>
            </a:r>
          </a:p>
          <a:p>
            <a:pPr eaLnBrk="1" hangingPunct="1"/>
            <a:r>
              <a:rPr lang="zh-CN" altLang="en-US" sz="2400" dirty="0"/>
              <a:t>更注重吞吐量</a:t>
            </a:r>
          </a:p>
          <a:p>
            <a:pPr eaLnBrk="1" hangingPunct="1"/>
            <a:r>
              <a:rPr lang="en-US" altLang="zh-CN" sz="2400" dirty="0"/>
              <a:t>Parallel Scavenge + Parallel Old = </a:t>
            </a:r>
            <a:r>
              <a:rPr lang="zh-CN" altLang="en-US" sz="2400" dirty="0"/>
              <a:t>高吞吐量，但</a:t>
            </a:r>
            <a:r>
              <a:rPr lang="en-US" altLang="zh-CN" sz="2400" dirty="0"/>
              <a:t>GC</a:t>
            </a:r>
            <a:r>
              <a:rPr lang="zh-CN" altLang="en-US" sz="2400" dirty="0"/>
              <a:t>停顿可能不理想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50" y="3645024"/>
            <a:ext cx="11828900" cy="251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88640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CMS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收集器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(Concurrent Mark-Swap)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124744"/>
            <a:ext cx="10972800" cy="4525433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追求最短停顿时间，非常适合</a:t>
            </a:r>
            <a:r>
              <a:rPr lang="en-US" altLang="zh-CN" sz="3200" dirty="0" smtClean="0"/>
              <a:t>Web</a:t>
            </a:r>
            <a:r>
              <a:rPr lang="zh-CN" altLang="en-US" sz="3200" dirty="0" smtClean="0"/>
              <a:t>应用</a:t>
            </a:r>
          </a:p>
          <a:p>
            <a:pPr eaLnBrk="1" hangingPunct="1"/>
            <a:r>
              <a:rPr lang="zh-CN" altLang="en-US" sz="3200" dirty="0" smtClean="0"/>
              <a:t>只针对老年区，一般结合</a:t>
            </a:r>
            <a:r>
              <a:rPr lang="en-US" altLang="zh-CN" sz="3200" dirty="0" err="1" smtClean="0"/>
              <a:t>ParNew</a:t>
            </a:r>
            <a:r>
              <a:rPr lang="zh-CN" altLang="en-US" sz="3200" dirty="0" smtClean="0"/>
              <a:t>使用</a:t>
            </a:r>
          </a:p>
          <a:p>
            <a:pPr eaLnBrk="1" hangingPunct="1"/>
            <a:r>
              <a:rPr lang="en-US" altLang="zh-CN" sz="3200" dirty="0" smtClean="0"/>
              <a:t>Concurrent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GC</a:t>
            </a:r>
            <a:r>
              <a:rPr lang="zh-CN" altLang="en-US" sz="3200" dirty="0" smtClean="0"/>
              <a:t>线程和用户线程并发工作（尽量并发）</a:t>
            </a:r>
          </a:p>
          <a:p>
            <a:pPr eaLnBrk="1" hangingPunct="1"/>
            <a:r>
              <a:rPr lang="en-US" altLang="zh-CN" sz="3200" dirty="0" smtClean="0"/>
              <a:t>Mark-Swap</a:t>
            </a:r>
          </a:p>
          <a:p>
            <a:pPr eaLnBrk="1" hangingPunct="1"/>
            <a:r>
              <a:rPr lang="zh-CN" altLang="en-US" sz="3200" dirty="0" smtClean="0"/>
              <a:t>只有在多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环境下才有意义</a:t>
            </a:r>
          </a:p>
          <a:p>
            <a:pPr eaLnBrk="1" hangingPunct="1"/>
            <a:r>
              <a:rPr lang="zh-CN" altLang="en-US" sz="3200" dirty="0" smtClean="0"/>
              <a:t>使用</a:t>
            </a:r>
            <a:r>
              <a:rPr lang="en-US" altLang="zh-CN" sz="3200" dirty="0" smtClean="0"/>
              <a:t>-XX:+</a:t>
            </a:r>
            <a:r>
              <a:rPr lang="en-US" altLang="zh-CN" sz="3200" dirty="0" err="1" smtClean="0"/>
              <a:t>UseConcMarkSweepGC</a:t>
            </a:r>
            <a:r>
              <a:rPr lang="zh-CN" altLang="en-US" sz="3200" dirty="0" smtClean="0"/>
              <a:t>打开</a:t>
            </a:r>
          </a:p>
        </p:txBody>
      </p:sp>
    </p:spTree>
    <p:extLst>
      <p:ext uri="{BB962C8B-B14F-4D97-AF65-F5344CB8AC3E}">
        <p14:creationId xmlns:p14="http://schemas.microsoft.com/office/powerpoint/2010/main" val="22689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188640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CMS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收集器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(Concurrent Mark-Swap)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124744"/>
            <a:ext cx="10972800" cy="4525433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CMS</a:t>
            </a:r>
            <a:r>
              <a:rPr lang="zh-CN" altLang="en-US" sz="3200" dirty="0" smtClean="0"/>
              <a:t>分为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个步骤</a:t>
            </a:r>
            <a:r>
              <a:rPr lang="en-US" altLang="zh-CN" sz="3200" dirty="0" smtClean="0"/>
              <a:t>: </a:t>
            </a:r>
            <a:r>
              <a:rPr lang="zh-CN" altLang="en-US" sz="3200" dirty="0" smtClean="0"/>
              <a:t>初始标记，并发标记，重新标记，并发清除</a:t>
            </a:r>
          </a:p>
          <a:p>
            <a:pPr eaLnBrk="1" hangingPunct="1"/>
            <a:r>
              <a:rPr lang="zh-CN" altLang="en-US" sz="3200" dirty="0" smtClean="0"/>
              <a:t>初始标记和重新标记还是会出现</a:t>
            </a:r>
            <a:r>
              <a:rPr lang="en-US" altLang="zh-CN" sz="3200" dirty="0" smtClean="0"/>
              <a:t>GC</a:t>
            </a:r>
            <a:r>
              <a:rPr lang="zh-CN" altLang="en-US" sz="3200" dirty="0" smtClean="0"/>
              <a:t>停顿，用户线程需要等待</a:t>
            </a:r>
          </a:p>
          <a:p>
            <a:pPr eaLnBrk="1" hangingPunct="1"/>
            <a:r>
              <a:rPr lang="zh-CN" altLang="en-US" sz="3200" dirty="0" smtClean="0"/>
              <a:t>并发标记和并发清除不会出现</a:t>
            </a:r>
            <a:r>
              <a:rPr lang="en-US" altLang="zh-CN" sz="3200" dirty="0" smtClean="0"/>
              <a:t>GC</a:t>
            </a:r>
            <a:r>
              <a:rPr lang="zh-CN" altLang="en-US" sz="3200" dirty="0" smtClean="0"/>
              <a:t>停顿，用户线程可以继续工作。而这两步是整个</a:t>
            </a:r>
            <a:r>
              <a:rPr lang="en-US" altLang="zh-CN" sz="3200" dirty="0" smtClean="0"/>
              <a:t>GC</a:t>
            </a:r>
            <a:r>
              <a:rPr lang="zh-CN" altLang="en-US" sz="3200" dirty="0" smtClean="0"/>
              <a:t>最耗费时间的步骤。这样可以最大程度减少用户线程的停顿。</a:t>
            </a:r>
          </a:p>
        </p:txBody>
      </p:sp>
    </p:spTree>
    <p:extLst>
      <p:ext uri="{BB962C8B-B14F-4D97-AF65-F5344CB8AC3E}">
        <p14:creationId xmlns:p14="http://schemas.microsoft.com/office/powerpoint/2010/main" val="41849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451250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60"/>
          <p:cNvSpPr>
            <a:spLocks/>
          </p:cNvSpPr>
          <p:nvPr/>
        </p:nvSpPr>
        <p:spPr bwMode="auto">
          <a:xfrm>
            <a:off x="2403972" y="1685539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37124" y="2485140"/>
            <a:ext cx="7575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特征：占用内存很小，线程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私有，生命周期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与线程相同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：字节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码行号指示器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配置参数：无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异常情况：无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71664" y="1844824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2997032" y="1912368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3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5167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CMS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收集器的缺点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6752"/>
            <a:ext cx="10972800" cy="4525433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CMS</a:t>
            </a:r>
            <a:r>
              <a:rPr lang="zh-CN" altLang="en-US" sz="3200" dirty="0" smtClean="0"/>
              <a:t>以牺牲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资源的代价来减少用户线程的停顿。当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个数少于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的时候，有可能对吞吐量影响非常大</a:t>
            </a:r>
          </a:p>
          <a:p>
            <a:pPr eaLnBrk="1" hangingPunct="1"/>
            <a:r>
              <a:rPr lang="en-US" altLang="zh-CN" sz="3200" dirty="0" smtClean="0"/>
              <a:t>CMS</a:t>
            </a:r>
            <a:r>
              <a:rPr lang="zh-CN" altLang="en-US" sz="3200" dirty="0" smtClean="0"/>
              <a:t>在并发清理的过程中，用户线程还在跑。这时候需要预留一部分空间给用户线程</a:t>
            </a:r>
          </a:p>
          <a:p>
            <a:pPr eaLnBrk="1" hangingPunct="1"/>
            <a:r>
              <a:rPr lang="en-US" altLang="zh-CN" sz="3200" dirty="0" smtClean="0"/>
              <a:t>CMS</a:t>
            </a:r>
            <a:r>
              <a:rPr lang="zh-CN" altLang="en-US" sz="3200" dirty="0" smtClean="0"/>
              <a:t>用</a:t>
            </a:r>
            <a:r>
              <a:rPr lang="en-US" altLang="zh-CN" sz="3200" dirty="0" smtClean="0"/>
              <a:t>Mark-Swap</a:t>
            </a:r>
            <a:r>
              <a:rPr lang="zh-CN" altLang="en-US" sz="3200" dirty="0" smtClean="0"/>
              <a:t>，会带来碎片问题。碎片过多的时候会容易频繁触发</a:t>
            </a:r>
            <a:r>
              <a:rPr lang="en-US" altLang="zh-CN" sz="3200" dirty="0" smtClean="0"/>
              <a:t>Full GC</a:t>
            </a:r>
          </a:p>
          <a:p>
            <a:pPr eaLnBrk="1" hangingPunct="1"/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4213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G1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收集器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(Garbage First)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980728"/>
            <a:ext cx="10972800" cy="4525433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Java 7</a:t>
            </a:r>
            <a:r>
              <a:rPr lang="zh-CN" altLang="en-US" sz="3200" dirty="0" smtClean="0"/>
              <a:t>首次正式推出的收集器</a:t>
            </a:r>
          </a:p>
          <a:p>
            <a:pPr eaLnBrk="1" hangingPunct="1"/>
            <a:r>
              <a:rPr lang="zh-CN" altLang="en-US" sz="3200" dirty="0" smtClean="0"/>
              <a:t>目标是取代</a:t>
            </a:r>
            <a:r>
              <a:rPr lang="en-US" altLang="zh-CN" sz="3200" dirty="0" smtClean="0"/>
              <a:t>CMS</a:t>
            </a:r>
            <a:r>
              <a:rPr lang="zh-CN" altLang="en-US" sz="3200" dirty="0" smtClean="0"/>
              <a:t>收集器（漫长的过程）</a:t>
            </a:r>
          </a:p>
          <a:p>
            <a:pPr eaLnBrk="1" hangingPunct="1"/>
            <a:r>
              <a:rPr lang="zh-CN" altLang="en-US" sz="3200" dirty="0" smtClean="0"/>
              <a:t>可控制的</a:t>
            </a:r>
            <a:r>
              <a:rPr lang="en-US" altLang="zh-CN" sz="3200" dirty="0" smtClean="0"/>
              <a:t>GC</a:t>
            </a:r>
            <a:r>
              <a:rPr lang="zh-CN" altLang="en-US" sz="3200" dirty="0" smtClean="0"/>
              <a:t>停顿，通过定义参数来控制</a:t>
            </a:r>
            <a:r>
              <a:rPr lang="en-US" altLang="zh-CN" sz="3200" dirty="0" smtClean="0"/>
              <a:t>GC</a:t>
            </a:r>
            <a:r>
              <a:rPr lang="zh-CN" altLang="en-US" sz="3200" dirty="0" smtClean="0"/>
              <a:t>停顿的范围</a:t>
            </a:r>
          </a:p>
          <a:p>
            <a:pPr eaLnBrk="1" hangingPunct="1"/>
            <a:r>
              <a:rPr lang="zh-CN" altLang="en-US" sz="3200" dirty="0" smtClean="0"/>
              <a:t>解决</a:t>
            </a:r>
            <a:r>
              <a:rPr lang="en-US" altLang="zh-CN" sz="3200" dirty="0" smtClean="0"/>
              <a:t>CMS</a:t>
            </a:r>
            <a:r>
              <a:rPr lang="zh-CN" altLang="en-US" sz="3200" dirty="0" smtClean="0"/>
              <a:t>的碎片问题，用</a:t>
            </a:r>
            <a:r>
              <a:rPr lang="en-US" altLang="zh-CN" sz="3200" dirty="0" smtClean="0"/>
              <a:t>Mark-Compact</a:t>
            </a:r>
          </a:p>
          <a:p>
            <a:pPr eaLnBrk="1" hangingPunct="1"/>
            <a:r>
              <a:rPr lang="zh-CN" altLang="en-US" sz="3200" dirty="0" smtClean="0"/>
              <a:t>关于</a:t>
            </a:r>
            <a:r>
              <a:rPr lang="en-US" altLang="zh-CN" sz="3200" dirty="0" smtClean="0"/>
              <a:t>G1</a:t>
            </a:r>
            <a:r>
              <a:rPr lang="zh-CN" altLang="en-US" sz="3200" dirty="0" smtClean="0"/>
              <a:t>更详细的描述：</a:t>
            </a:r>
            <a:r>
              <a:rPr lang="en-US" altLang="zh-CN" sz="3200" dirty="0" smtClean="0"/>
              <a:t>http://www.infoq.com/cn/articles/jdk7-garbage-first-collector</a:t>
            </a:r>
          </a:p>
          <a:p>
            <a:pPr eaLnBrk="1" hangingPunct="1"/>
            <a:endParaRPr lang="en-US" altLang="zh-CN" sz="3200" dirty="0" smtClean="0"/>
          </a:p>
          <a:p>
            <a:pPr eaLnBrk="1" hangingPunct="1"/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881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编写</a:t>
            </a: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GC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友好代码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197" y="1124744"/>
            <a:ext cx="10972800" cy="4525433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JVM</a:t>
            </a:r>
            <a:r>
              <a:rPr lang="zh-CN" altLang="en-US" sz="3200" dirty="0" smtClean="0"/>
              <a:t>喜欢生命周期短的，小的对象</a:t>
            </a:r>
          </a:p>
          <a:p>
            <a:pPr eaLnBrk="1" hangingPunct="1"/>
            <a:r>
              <a:rPr lang="en-US" altLang="zh-CN" sz="3200" dirty="0" smtClean="0"/>
              <a:t>JVM</a:t>
            </a:r>
            <a:r>
              <a:rPr lang="zh-CN" altLang="en-US" sz="3200" dirty="0" smtClean="0"/>
              <a:t>创建对象的速度非常高，已经非常接近</a:t>
            </a:r>
            <a:r>
              <a:rPr lang="en-US" altLang="zh-CN" sz="3200" dirty="0" smtClean="0"/>
              <a:t>C++</a:t>
            </a:r>
          </a:p>
          <a:p>
            <a:pPr eaLnBrk="1" hangingPunct="1"/>
            <a:r>
              <a:rPr lang="en-US" altLang="zh-CN" sz="3200" dirty="0" smtClean="0"/>
              <a:t>GC</a:t>
            </a:r>
            <a:r>
              <a:rPr lang="zh-CN" altLang="en-US" sz="3200" dirty="0" smtClean="0"/>
              <a:t>回收生命周期短的对象非常高效</a:t>
            </a:r>
          </a:p>
          <a:p>
            <a:pPr lvl="1" eaLnBrk="1" hangingPunct="1"/>
            <a:r>
              <a:rPr lang="zh-CN" altLang="en-US" sz="3200" dirty="0" smtClean="0"/>
              <a:t>前面提到的新生代复制算法，对于生命周期短的对象，不需要扫描和复制就能回收</a:t>
            </a:r>
          </a:p>
          <a:p>
            <a:pPr lvl="1" eaLnBrk="1" hangingPunct="1"/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6745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5167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zh-CN" altLang="en-US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编写</a:t>
            </a:r>
            <a:r>
              <a:rPr lang="en-US" altLang="zh-CN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GC</a:t>
            </a:r>
            <a:r>
              <a:rPr lang="zh-CN" altLang="en-US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友好代码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使用更多生命周期短的、小的、不改变指向</a:t>
            </a:r>
            <a:r>
              <a:rPr lang="en-US" altLang="zh-CN" sz="3200" dirty="0" smtClean="0"/>
              <a:t>(immutable)</a:t>
            </a:r>
            <a:r>
              <a:rPr lang="zh-CN" altLang="en-US" sz="3200" dirty="0" smtClean="0"/>
              <a:t>的对象</a:t>
            </a:r>
          </a:p>
          <a:p>
            <a:pPr eaLnBrk="1" hangingPunct="1"/>
            <a:r>
              <a:rPr lang="zh-CN" altLang="en-US" sz="3200" dirty="0" smtClean="0"/>
              <a:t>不要害怕创建临时对象作为中间计算的结果</a:t>
            </a:r>
          </a:p>
          <a:p>
            <a:pPr lvl="1" eaLnBrk="1" hangingPunct="1"/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248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5167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zh-CN" altLang="en-US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编写</a:t>
            </a:r>
            <a:r>
              <a:rPr lang="en-US" altLang="zh-CN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GC</a:t>
            </a:r>
            <a:r>
              <a:rPr lang="zh-CN" altLang="en-US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友好代码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不要滥用对象池</a:t>
            </a:r>
            <a:r>
              <a:rPr lang="en-US" altLang="zh-CN" sz="2800" dirty="0"/>
              <a:t>(Object Pool)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出于节俭的心态，程序员总是倾向于使用对象池作为缓冲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除非创建对象的开销较大</a:t>
            </a:r>
            <a:r>
              <a:rPr lang="en-US" altLang="zh-CN" sz="2800" dirty="0"/>
              <a:t>,</a:t>
            </a:r>
            <a:r>
              <a:rPr lang="zh-CN" altLang="en-US" sz="2800" dirty="0"/>
              <a:t>否则对象池不一定能提高性能，反而会影响</a:t>
            </a:r>
            <a:r>
              <a:rPr lang="en-US" altLang="zh-CN" sz="2800" dirty="0"/>
              <a:t>GC</a:t>
            </a:r>
            <a:r>
              <a:rPr lang="zh-CN" altLang="en-US" sz="2800" dirty="0"/>
              <a:t>效率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比如从数据库</a:t>
            </a:r>
            <a:r>
              <a:rPr lang="en-US" altLang="zh-CN" sz="2400" dirty="0"/>
              <a:t>query</a:t>
            </a:r>
            <a:r>
              <a:rPr lang="zh-CN" altLang="en-US" sz="2400" dirty="0"/>
              <a:t>生成对象，</a:t>
            </a:r>
            <a:r>
              <a:rPr lang="en-US" altLang="zh-CN" sz="2400" dirty="0"/>
              <a:t>pooling</a:t>
            </a:r>
            <a:r>
              <a:rPr lang="zh-CN" altLang="en-US" sz="2400" dirty="0"/>
              <a:t>是有帮助的；但如果不涉及到</a:t>
            </a:r>
            <a:r>
              <a:rPr lang="en-US" altLang="zh-CN" sz="2400" dirty="0"/>
              <a:t>DB/IO/Network/</a:t>
            </a:r>
            <a:r>
              <a:rPr lang="zh-CN" altLang="en-US" sz="2400" dirty="0"/>
              <a:t>紧张资源的对象创建，</a:t>
            </a:r>
            <a:r>
              <a:rPr lang="en-US" altLang="zh-CN" sz="2400" dirty="0"/>
              <a:t>pooling</a:t>
            </a:r>
            <a:r>
              <a:rPr lang="zh-CN" altLang="en-US" sz="2400" dirty="0"/>
              <a:t>反而有反效果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对象池生命周期长，每次</a:t>
            </a:r>
            <a:r>
              <a:rPr lang="en-US" altLang="zh-CN" sz="2400" dirty="0"/>
              <a:t>full </a:t>
            </a:r>
            <a:r>
              <a:rPr lang="en-US" altLang="zh-CN" sz="2400" dirty="0" err="1"/>
              <a:t>gc</a:t>
            </a:r>
            <a:r>
              <a:rPr lang="zh-CN" altLang="en-US" sz="2400" dirty="0"/>
              <a:t>都要处理</a:t>
            </a:r>
            <a:r>
              <a:rPr lang="en-US" altLang="zh-CN" sz="2400" dirty="0"/>
              <a:t>(mark, compact, 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如果涉及多线程共享问题，对象池还可能带来同步等额外开销，得不偿失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容易产生内存泄漏</a:t>
            </a:r>
          </a:p>
        </p:txBody>
      </p:sp>
    </p:spTree>
    <p:extLst>
      <p:ext uri="{BB962C8B-B14F-4D97-AF65-F5344CB8AC3E}">
        <p14:creationId xmlns:p14="http://schemas.microsoft.com/office/powerpoint/2010/main" val="82960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5167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zh-CN" altLang="en-US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编写</a:t>
            </a:r>
            <a:r>
              <a:rPr lang="en-US" altLang="zh-CN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GC</a:t>
            </a:r>
            <a:r>
              <a:rPr lang="zh-CN" altLang="en-US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友好代码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1268760"/>
            <a:ext cx="1044116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当使用</a:t>
            </a:r>
            <a:r>
              <a:rPr lang="en-US" altLang="zh-CN" sz="2800" dirty="0"/>
              <a:t>Array-based</a:t>
            </a:r>
            <a:r>
              <a:rPr lang="zh-CN" altLang="en-US" sz="2800" dirty="0"/>
              <a:t>的数据结构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ArrayList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HashMap</a:t>
            </a:r>
            <a:r>
              <a:rPr lang="zh-CN" altLang="en-US" sz="2800" dirty="0"/>
              <a:t>等</a:t>
            </a:r>
            <a:r>
              <a:rPr lang="en-US" altLang="zh-CN" sz="2800" dirty="0"/>
              <a:t>)</a:t>
            </a:r>
            <a:r>
              <a:rPr lang="zh-CN" altLang="en-US" sz="2800" dirty="0"/>
              <a:t>时，尽量减少</a:t>
            </a:r>
            <a:r>
              <a:rPr lang="en-US" altLang="zh-CN" sz="2800" dirty="0"/>
              <a:t>resize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比如</a:t>
            </a:r>
            <a:r>
              <a:rPr lang="en-US" altLang="zh-CN" sz="2400" dirty="0"/>
              <a:t>new </a:t>
            </a:r>
            <a:r>
              <a:rPr lang="en-US" altLang="zh-CN" sz="2400" dirty="0" err="1"/>
              <a:t>ArrayList</a:t>
            </a:r>
            <a:r>
              <a:rPr lang="zh-CN" altLang="en-US" sz="2400" dirty="0"/>
              <a:t>时，尽量估算</a:t>
            </a:r>
            <a:r>
              <a:rPr lang="en-US" altLang="zh-CN" sz="2400" dirty="0"/>
              <a:t>size</a:t>
            </a:r>
            <a:r>
              <a:rPr lang="zh-CN" altLang="en-US" sz="2400" dirty="0"/>
              <a:t>，在创建的时候把</a:t>
            </a:r>
            <a:r>
              <a:rPr lang="en-US" altLang="zh-CN" sz="2400" dirty="0"/>
              <a:t>size</a:t>
            </a:r>
            <a:r>
              <a:rPr lang="zh-CN" altLang="en-US" sz="2400" dirty="0"/>
              <a:t>确定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减少</a:t>
            </a:r>
            <a:r>
              <a:rPr lang="en-US" altLang="zh-CN" sz="2400" dirty="0"/>
              <a:t>resize</a:t>
            </a:r>
            <a:r>
              <a:rPr lang="zh-CN" altLang="en-US" sz="2400" dirty="0"/>
              <a:t>可以避免没有必要的</a:t>
            </a:r>
            <a:r>
              <a:rPr lang="en-US" altLang="zh-CN" sz="2400" dirty="0"/>
              <a:t>array copying, </a:t>
            </a:r>
            <a:r>
              <a:rPr lang="en-US" altLang="zh-CN" sz="2400" dirty="0" err="1"/>
              <a:t>gc</a:t>
            </a:r>
            <a:r>
              <a:rPr lang="zh-CN" altLang="en-US" sz="2400" dirty="0"/>
              <a:t>碎片等问题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如果一个</a:t>
            </a:r>
            <a:r>
              <a:rPr lang="en-US" altLang="zh-CN" sz="2800" dirty="0"/>
              <a:t>List</a:t>
            </a:r>
            <a:r>
              <a:rPr lang="zh-CN" altLang="en-US" sz="2800" dirty="0"/>
              <a:t>只需要顺序访问，不需要随机访问（</a:t>
            </a:r>
            <a:r>
              <a:rPr lang="en-US" altLang="zh-CN" sz="2800" dirty="0"/>
              <a:t>Random Access</a:t>
            </a:r>
            <a:r>
              <a:rPr lang="zh-CN" altLang="en-US" sz="2800" dirty="0"/>
              <a:t>），用</a:t>
            </a:r>
            <a:r>
              <a:rPr lang="en-US" altLang="zh-CN" sz="2800" dirty="0" err="1"/>
              <a:t>LinkedList</a:t>
            </a:r>
            <a:r>
              <a:rPr lang="zh-CN" altLang="en-US" sz="2800" dirty="0"/>
              <a:t>代替</a:t>
            </a:r>
            <a:r>
              <a:rPr lang="en-US" altLang="zh-CN" sz="2800" dirty="0" err="1"/>
              <a:t>ArrayList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/>
              <a:t>LinkedList</a:t>
            </a:r>
            <a:r>
              <a:rPr lang="zh-CN" altLang="en-US" sz="2400" dirty="0"/>
              <a:t>本质是链表，不需要</a:t>
            </a:r>
            <a:r>
              <a:rPr lang="en-US" altLang="zh-CN" sz="2400" dirty="0"/>
              <a:t>resize</a:t>
            </a:r>
            <a:r>
              <a:rPr lang="zh-CN" altLang="en-US" sz="2400" dirty="0"/>
              <a:t>， 但只适用于顺序访问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002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5167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zh-CN" altLang="en-US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编写</a:t>
            </a:r>
            <a:r>
              <a:rPr lang="en-US" altLang="zh-CN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GC</a:t>
            </a:r>
            <a:r>
              <a:rPr lang="zh-CN" altLang="en-US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友好代码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避免</a:t>
            </a:r>
            <a:r>
              <a:rPr lang="en-US" altLang="zh-CN" sz="2800" dirty="0"/>
              <a:t>Java</a:t>
            </a:r>
            <a:r>
              <a:rPr lang="zh-CN" altLang="en-US" sz="2800" dirty="0"/>
              <a:t>内存泄漏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Java</a:t>
            </a:r>
            <a:r>
              <a:rPr lang="zh-CN" altLang="en-US" sz="2800" dirty="0"/>
              <a:t>内存泄漏 </a:t>
            </a:r>
            <a:r>
              <a:rPr lang="en-US" altLang="zh-CN" sz="2800" dirty="0"/>
              <a:t>VS C/C++</a:t>
            </a:r>
            <a:r>
              <a:rPr lang="zh-CN" altLang="en-US" sz="2800" dirty="0"/>
              <a:t>内存泄漏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C/C++</a:t>
            </a:r>
            <a:r>
              <a:rPr lang="zh-CN" altLang="en-US" sz="2400" dirty="0"/>
              <a:t>内存泄漏：把东西锁到抽屉里面，但钥匙丢了 </a:t>
            </a:r>
            <a:r>
              <a:rPr lang="en-US" altLang="zh-CN" sz="2400" dirty="0"/>
              <a:t>(Object unreachable)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Java</a:t>
            </a:r>
            <a:r>
              <a:rPr lang="zh-CN" altLang="en-US" sz="2400" dirty="0"/>
              <a:t>内存泄漏：把有用和没用的东西都摆满房间，清洁工（</a:t>
            </a:r>
            <a:r>
              <a:rPr lang="en-US" altLang="zh-CN" sz="2400" dirty="0"/>
              <a:t>GC</a:t>
            </a:r>
            <a:r>
              <a:rPr lang="zh-CN" altLang="en-US" sz="2400" dirty="0"/>
              <a:t>）分不清哪些是有用的，哪些是没用的。没用的东西没办法清理。</a:t>
            </a:r>
            <a:r>
              <a:rPr lang="en-US" altLang="zh-CN" sz="2400" dirty="0"/>
              <a:t>(Object reachable but unused)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Java</a:t>
            </a:r>
            <a:r>
              <a:rPr lang="zh-CN" altLang="en-US" sz="2800" dirty="0"/>
              <a:t>内存泄漏类型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传统型：</a:t>
            </a:r>
            <a:r>
              <a:rPr lang="en-US" altLang="zh-CN" sz="2400" dirty="0"/>
              <a:t>Heap</a:t>
            </a:r>
            <a:r>
              <a:rPr lang="zh-CN" altLang="en-US" sz="2400" dirty="0"/>
              <a:t>越来越大，直到</a:t>
            </a:r>
            <a:r>
              <a:rPr lang="en-US" altLang="zh-CN" sz="2400" dirty="0"/>
              <a:t>OOM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临时型：</a:t>
            </a:r>
            <a:r>
              <a:rPr lang="en-US" altLang="zh-CN" sz="2400" dirty="0"/>
              <a:t>Heap</a:t>
            </a:r>
            <a:r>
              <a:rPr lang="zh-CN" altLang="en-US" sz="2400" dirty="0"/>
              <a:t>临时变得很大，在某个时刻会突然变很小。导致频繁</a:t>
            </a:r>
            <a:r>
              <a:rPr lang="en-US" altLang="zh-CN" sz="2400" dirty="0"/>
              <a:t>Full GC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229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5167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zh-CN" altLang="en-US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编写</a:t>
            </a:r>
            <a:r>
              <a:rPr lang="en-US" altLang="zh-CN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GC</a:t>
            </a:r>
            <a:r>
              <a:rPr lang="zh-CN" altLang="en-US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友好代码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内存泄漏的经典原因</a:t>
            </a:r>
          </a:p>
          <a:p>
            <a:pPr lvl="1" eaLnBrk="1" hangingPunct="1"/>
            <a:r>
              <a:rPr lang="zh-CN" altLang="en-US" dirty="0" smtClean="0"/>
              <a:t>对象定义在错误的范围</a:t>
            </a:r>
            <a:r>
              <a:rPr lang="en-US" altLang="zh-CN" dirty="0" smtClean="0"/>
              <a:t>(Wrong Scope)</a:t>
            </a:r>
          </a:p>
          <a:p>
            <a:pPr lvl="1" eaLnBrk="1" hangingPunct="1"/>
            <a:r>
              <a:rPr lang="zh-CN" altLang="en-US" dirty="0" smtClean="0"/>
              <a:t>异常</a:t>
            </a:r>
            <a:r>
              <a:rPr lang="en-US" altLang="zh-CN" dirty="0" smtClean="0"/>
              <a:t>(Exception)</a:t>
            </a:r>
            <a:r>
              <a:rPr lang="zh-CN" altLang="en-US" dirty="0" smtClean="0"/>
              <a:t>处理不当</a:t>
            </a:r>
          </a:p>
          <a:p>
            <a:pPr lvl="1" eaLnBrk="1" hangingPunct="1"/>
            <a:r>
              <a:rPr lang="zh-CN" altLang="en-US" dirty="0" smtClean="0"/>
              <a:t>集合数据管理不当</a:t>
            </a:r>
          </a:p>
          <a:p>
            <a:pPr lvl="1" eaLnBrk="1" hangingPunct="1"/>
            <a:r>
              <a:rPr lang="en-US" altLang="zh-CN" dirty="0" smtClean="0"/>
              <a:t>String</a:t>
            </a:r>
            <a:r>
              <a:rPr lang="zh-CN" altLang="en-US" dirty="0" smtClean="0"/>
              <a:t>陷阱</a:t>
            </a:r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85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5167"/>
            <a:ext cx="10972800" cy="913199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zh-CN" altLang="en-US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对象定义在错误的范围</a:t>
            </a:r>
            <a:r>
              <a:rPr lang="en-US" altLang="zh-CN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(Wrong Scope)</a:t>
            </a:r>
            <a:br>
              <a:rPr lang="en-US" altLang="zh-CN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lang="en-US" altLang="zh-CN" sz="2667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2296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如果</a:t>
            </a:r>
            <a:r>
              <a:rPr lang="en-US" altLang="zh-CN" sz="2000" dirty="0"/>
              <a:t>Foo</a:t>
            </a:r>
            <a:r>
              <a:rPr lang="zh-CN" altLang="en-US" sz="2000" dirty="0"/>
              <a:t>实例对象的生命较长，会导致临时性内存泄漏。（这里的</a:t>
            </a:r>
            <a:r>
              <a:rPr lang="en-US" altLang="zh-CN" sz="2000" dirty="0"/>
              <a:t>names</a:t>
            </a:r>
            <a:r>
              <a:rPr lang="zh-CN" altLang="en-US" sz="2000" dirty="0"/>
              <a:t>变量其实只有临时作用</a:t>
            </a:r>
            <a:r>
              <a:rPr lang="en-US" altLang="zh-CN" sz="2000" dirty="0"/>
              <a:t>)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96" y="1788198"/>
            <a:ext cx="5377408" cy="235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981200" y="403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000"/>
              <a:t>JVM</a:t>
            </a:r>
            <a:r>
              <a:rPr lang="zh-CN" altLang="en-US" sz="2000"/>
              <a:t>喜欢生命周期短的对象，这样做已经足够高效</a:t>
            </a:r>
          </a:p>
        </p:txBody>
      </p:sp>
      <p:pic>
        <p:nvPicPr>
          <p:cNvPr id="563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573" y="4365104"/>
            <a:ext cx="5661248" cy="236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9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5167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zh-CN" altLang="en-US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异常处理不当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5769" y="1228366"/>
            <a:ext cx="6172200" cy="685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错误的做法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938507"/>
            <a:ext cx="7549893" cy="40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451250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60"/>
          <p:cNvSpPr>
            <a:spLocks/>
          </p:cNvSpPr>
          <p:nvPr/>
        </p:nvSpPr>
        <p:spPr bwMode="auto">
          <a:xfrm>
            <a:off x="2403972" y="1685539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37124" y="2485140"/>
            <a:ext cx="7575300" cy="19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特征：线程私有，生命周期与线程相同，使用连续的内存空间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方法执行的内存模型，用于存储本地变量表，操作栈等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配置参数：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-Xss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异常情况：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StackOverflowError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OutOfMemoryError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71664" y="1844824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2997032" y="1912368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96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5167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zh-CN" altLang="en-US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异常处理不当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47528" y="1196752"/>
            <a:ext cx="6172200" cy="6858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正确的做法</a:t>
            </a:r>
          </a:p>
        </p:txBody>
      </p:sp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737" y="2132856"/>
            <a:ext cx="5491141" cy="45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0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5167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zh-CN" altLang="en-US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集合管理不当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7772400" cy="2438400"/>
          </a:xfrm>
          <a:noFill/>
        </p:spPr>
        <p:txBody>
          <a:bodyPr/>
          <a:lstStyle/>
          <a:p>
            <a:pPr eaLnBrk="1" hangingPunct="1"/>
            <a:r>
              <a:rPr lang="zh-CN" altLang="en-US" sz="2400"/>
              <a:t>假设</a:t>
            </a:r>
            <a:r>
              <a:rPr lang="en-US" altLang="zh-CN" sz="2400"/>
              <a:t>Foo</a:t>
            </a:r>
            <a:r>
              <a:rPr lang="zh-CN" altLang="en-US" sz="2400"/>
              <a:t>实例对象生命周期长，有些情况下忘记调用</a:t>
            </a:r>
            <a:r>
              <a:rPr lang="en-US" altLang="zh-CN" sz="2400"/>
              <a:t>remove</a:t>
            </a:r>
          </a:p>
          <a:p>
            <a:pPr lvl="1" eaLnBrk="1" hangingPunct="1"/>
            <a:r>
              <a:rPr lang="zh-CN" altLang="en-US" sz="2000"/>
              <a:t>会导致</a:t>
            </a:r>
            <a:r>
              <a:rPr lang="en-US" altLang="zh-CN" sz="2000"/>
              <a:t>veryBigMap</a:t>
            </a:r>
            <a:r>
              <a:rPr lang="zh-CN" altLang="en-US" sz="2000"/>
              <a:t>不断增长，典型的内存泄漏（</a:t>
            </a:r>
            <a:r>
              <a:rPr lang="en-US" altLang="zh-CN" sz="2000"/>
              <a:t>heap</a:t>
            </a:r>
            <a:r>
              <a:rPr lang="zh-CN" altLang="en-US" sz="2000"/>
              <a:t>不断增长）</a:t>
            </a:r>
          </a:p>
          <a:p>
            <a:pPr lvl="1" eaLnBrk="1" hangingPunct="1"/>
            <a:r>
              <a:rPr lang="zh-CN" altLang="en-US" sz="2000"/>
              <a:t>可以用</a:t>
            </a:r>
            <a:r>
              <a:rPr lang="en-US" altLang="zh-CN" sz="2000"/>
              <a:t>WeakReference</a:t>
            </a:r>
            <a:r>
              <a:rPr lang="zh-CN" altLang="en-US" sz="2000"/>
              <a:t>，</a:t>
            </a:r>
            <a:r>
              <a:rPr lang="en-US" altLang="zh-CN" sz="2000"/>
              <a:t>HashMap -&gt; WeakHashMap</a:t>
            </a:r>
            <a:r>
              <a:rPr lang="zh-CN" altLang="en-US" sz="2000"/>
              <a:t>，使得它持有的对象不增加对象的引用数</a:t>
            </a:r>
          </a:p>
        </p:txBody>
      </p:sp>
      <p:pic>
        <p:nvPicPr>
          <p:cNvPr id="593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59055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3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5167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en-US" altLang="zh-CN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lang="zh-CN" altLang="en-US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陷阱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286001"/>
            <a:ext cx="8229600" cy="2468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如果</a:t>
            </a:r>
            <a:r>
              <a:rPr lang="en-US" altLang="zh-CN" sz="2800" dirty="0"/>
              <a:t>str1</a:t>
            </a:r>
            <a:r>
              <a:rPr lang="zh-CN" altLang="en-US" sz="2800" dirty="0"/>
              <a:t>的引用一直保持，</a:t>
            </a:r>
            <a:r>
              <a:rPr lang="en-US" altLang="zh-CN" sz="2800" dirty="0"/>
              <a:t>str1</a:t>
            </a:r>
            <a:r>
              <a:rPr lang="zh-CN" altLang="en-US" sz="2800" dirty="0"/>
              <a:t>第一次</a:t>
            </a:r>
            <a:r>
              <a:rPr lang="en-US" altLang="zh-CN" sz="2800" dirty="0"/>
              <a:t>new</a:t>
            </a:r>
            <a:r>
              <a:rPr lang="zh-CN" altLang="en-US" sz="2800" dirty="0"/>
              <a:t>出来的对象会被释放吗？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看起来好像会释放，因为</a:t>
            </a:r>
            <a:r>
              <a:rPr lang="en-US" altLang="zh-CN" sz="2400" dirty="0"/>
              <a:t>str1</a:t>
            </a:r>
            <a:r>
              <a:rPr lang="zh-CN" altLang="en-US" sz="2400" dirty="0"/>
              <a:t>已经指向了另外的地方，最早</a:t>
            </a:r>
            <a:r>
              <a:rPr lang="en-US" altLang="zh-CN" sz="2400" dirty="0"/>
              <a:t>new</a:t>
            </a:r>
            <a:r>
              <a:rPr lang="zh-CN" altLang="en-US" sz="2400" dirty="0"/>
              <a:t>出来的对象应该没有引用了啊？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答案是</a:t>
            </a:r>
            <a:r>
              <a:rPr lang="en-US" altLang="zh-CN" sz="2400" dirty="0"/>
              <a:t>NO!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这是最常见的</a:t>
            </a:r>
            <a:r>
              <a:rPr lang="en-US" altLang="zh-CN" sz="2400" dirty="0"/>
              <a:t>String</a:t>
            </a:r>
            <a:r>
              <a:rPr lang="zh-CN" altLang="en-US" sz="2400" dirty="0"/>
              <a:t>内存泄漏之一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1"/>
            <a:ext cx="64008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8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5167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en-US" altLang="zh-CN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lang="zh-CN" altLang="en-US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陷阱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5867400" cy="533400"/>
          </a:xfrm>
        </p:spPr>
        <p:txBody>
          <a:bodyPr/>
          <a:lstStyle/>
          <a:p>
            <a:pPr eaLnBrk="1" hangingPunct="1"/>
            <a:r>
              <a:rPr lang="en-US" altLang="zh-CN" sz="1600"/>
              <a:t>JRE substring</a:t>
            </a:r>
            <a:r>
              <a:rPr lang="zh-CN" altLang="en-US" sz="1600"/>
              <a:t>的源码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47815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981200" y="39624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1600" dirty="0"/>
              <a:t>new String(offset + </a:t>
            </a:r>
            <a:r>
              <a:rPr lang="en-US" altLang="en-US" sz="1600" dirty="0" err="1"/>
              <a:t>beginIndex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endIndex</a:t>
            </a:r>
            <a:r>
              <a:rPr lang="en-US" altLang="en-US" sz="1600" dirty="0"/>
              <a:t> - </a:t>
            </a:r>
            <a:r>
              <a:rPr lang="en-US" altLang="en-US" sz="1600" dirty="0" err="1"/>
              <a:t>beginIndex</a:t>
            </a:r>
            <a:r>
              <a:rPr lang="en-US" altLang="en-US" sz="1600" dirty="0"/>
              <a:t>, value); </a:t>
            </a:r>
            <a:r>
              <a:rPr lang="en-US" altLang="en-US" sz="1600" dirty="0" err="1"/>
              <a:t>的实现</a:t>
            </a:r>
            <a:r>
              <a:rPr lang="en-US" altLang="en-US" sz="1600" dirty="0"/>
              <a:t>：</a:t>
            </a:r>
            <a:endParaRPr lang="zh-CN" altLang="en-US" sz="1600" dirty="0"/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43400"/>
            <a:ext cx="441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905000" y="55626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 b="1" dirty="0"/>
              <a:t>char[] value </a:t>
            </a:r>
            <a:r>
              <a:rPr lang="en-US" altLang="en-US" sz="2000" b="1" dirty="0" err="1"/>
              <a:t>数组被共享了</a:t>
            </a:r>
            <a:r>
              <a:rPr lang="zh-CN" altLang="en-US" sz="2000" b="1" dirty="0"/>
              <a:t>，在</a:t>
            </a:r>
            <a:r>
              <a:rPr lang="en-US" altLang="zh-CN" sz="2000" b="1" dirty="0"/>
              <a:t>heap</a:t>
            </a:r>
            <a:r>
              <a:rPr lang="zh-CN" altLang="en-US" sz="2000" b="1" dirty="0"/>
              <a:t>里面的</a:t>
            </a:r>
            <a:r>
              <a:rPr lang="en-US" altLang="zh-CN" sz="2000" b="1" dirty="0"/>
              <a:t>char</a:t>
            </a:r>
            <a:r>
              <a:rPr lang="zh-CN" altLang="en-US" sz="2000" b="1" dirty="0"/>
              <a:t>对象不会被</a:t>
            </a:r>
            <a:r>
              <a:rPr lang="en-US" altLang="zh-CN" sz="2000" b="1" dirty="0"/>
              <a:t>GC</a:t>
            </a:r>
            <a:r>
              <a:rPr lang="zh-CN" altLang="en-US" sz="2000" b="1" dirty="0"/>
              <a:t>释放</a:t>
            </a:r>
          </a:p>
        </p:txBody>
      </p:sp>
    </p:spTree>
    <p:extLst>
      <p:ext uri="{BB962C8B-B14F-4D97-AF65-F5344CB8AC3E}">
        <p14:creationId xmlns:p14="http://schemas.microsoft.com/office/powerpoint/2010/main" val="39602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5167"/>
            <a:ext cx="10972800" cy="502766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en-US" altLang="zh-CN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lang="zh-CN" altLang="en-US" sz="2667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陷阱</a:t>
            </a:r>
          </a:p>
        </p:txBody>
      </p:sp>
      <p:sp>
        <p:nvSpPr>
          <p:cNvPr id="624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7924800" cy="10668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正确的做法：</a:t>
            </a:r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7620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9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451250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5" descr="jvm-st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247" y="528316"/>
            <a:ext cx="8070548" cy="5027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498" y="4149080"/>
            <a:ext cx="5229225" cy="24003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89235" y="732760"/>
            <a:ext cx="43924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begin  </a:t>
            </a:r>
            <a:endParaRPr lang="en-US" altLang="zh-CN" dirty="0" smtClean="0">
              <a:solidFill>
                <a:srgbClr val="2B91A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iload_0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  </a:t>
            </a:r>
            <a:endParaRPr lang="en-US" altLang="zh-CN" dirty="0" smtClean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en-US" altLang="zh-CN" dirty="0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push the </a:t>
            </a:r>
            <a:r>
              <a:rPr lang="en-US" altLang="zh-CN" dirty="0" err="1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dirty="0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in local variable 0 </a:t>
            </a:r>
            <a:r>
              <a:rPr lang="en-US" altLang="zh-CN" dirty="0" smtClean="0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onto</a:t>
            </a:r>
            <a:r>
              <a:rPr lang="en-US" altLang="zh-CN" dirty="0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the stack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</a:t>
            </a:r>
            <a:endParaRPr lang="en-US" altLang="zh-CN" dirty="0">
              <a:solidFill>
                <a:srgbClr val="2B91A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iload_1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  </a:t>
            </a:r>
            <a:endParaRPr lang="en-US" altLang="zh-CN" dirty="0" smtClean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en-US" altLang="zh-CN" dirty="0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push the </a:t>
            </a:r>
            <a:r>
              <a:rPr lang="en-US" altLang="zh-CN" dirty="0" err="1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dirty="0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in local variable 1 </a:t>
            </a:r>
            <a:r>
              <a:rPr lang="en-US" altLang="zh-CN" dirty="0" smtClean="0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onto</a:t>
            </a:r>
            <a:r>
              <a:rPr lang="en-US" altLang="zh-CN" dirty="0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the stack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</a:t>
            </a:r>
            <a:endParaRPr lang="en-US" altLang="zh-CN" dirty="0">
              <a:solidFill>
                <a:srgbClr val="2B91A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iadd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     </a:t>
            </a:r>
            <a:endParaRPr lang="en-US" altLang="zh-CN" dirty="0" smtClean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en-US" altLang="zh-CN" dirty="0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pop two </a:t>
            </a:r>
            <a:r>
              <a:rPr lang="en-US" altLang="zh-CN" dirty="0" err="1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ints</a:t>
            </a:r>
            <a:r>
              <a:rPr lang="en-US" altLang="zh-CN" dirty="0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 add them, push result  </a:t>
            </a:r>
            <a:endParaRPr lang="en-US" altLang="zh-CN" dirty="0" smtClean="0">
              <a:solidFill>
                <a:srgbClr val="0082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istore_2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 </a:t>
            </a:r>
          </a:p>
          <a:p>
            <a:r>
              <a:rPr lang="en-US" altLang="zh-CN" dirty="0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 pop </a:t>
            </a:r>
            <a:r>
              <a:rPr lang="en-US" altLang="zh-CN" dirty="0" err="1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dirty="0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 store into local variable 2 </a:t>
            </a:r>
            <a:endParaRPr lang="en-US" altLang="zh-CN" dirty="0" smtClean="0">
              <a:solidFill>
                <a:srgbClr val="0082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</a:t>
            </a:r>
            <a:r>
              <a:rPr lang="en-US" altLang="zh-CN" dirty="0">
                <a:solidFill>
                  <a:srgbClr val="0082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4640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17249"/>
            <a:ext cx="451250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</a:p>
        </p:txBody>
      </p:sp>
      <p:sp>
        <p:nvSpPr>
          <p:cNvPr id="3" name="Freeform 60"/>
          <p:cNvSpPr>
            <a:spLocks/>
          </p:cNvSpPr>
          <p:nvPr/>
        </p:nvSpPr>
        <p:spPr bwMode="auto">
          <a:xfrm>
            <a:off x="2345916" y="858225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79068" y="1657826"/>
            <a:ext cx="7575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特征：线程共享，生命周期与虚拟机相同，可以使用不连续内存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作用：保存对象实例，所有对象实例（含数组）都必须在堆上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Xmx –Xmx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Xmn: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堆内存新生代大小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-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XX:NewRatio=2:  ratio = old/new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-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XX:SurvivorRatio=8: ratio = eden/survivor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异常情况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OutOfMemoryError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013608" y="1017510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2938976" y="1085054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91944" y="5277645"/>
            <a:ext cx="5616624" cy="115212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编译器栈上分配，标量替换等优化技术的发展，这个也不是绝对了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0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451250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</a:p>
        </p:txBody>
      </p:sp>
      <p:pic>
        <p:nvPicPr>
          <p:cNvPr id="3" name="内容占位符 7" descr="jvm-he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7528" y="500031"/>
            <a:ext cx="8928992" cy="588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47" y="-2735"/>
            <a:ext cx="451250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方法区</a:t>
            </a:r>
            <a:endParaRPr lang="zh-CN" altLang="en-US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60"/>
          <p:cNvSpPr>
            <a:spLocks/>
          </p:cNvSpPr>
          <p:nvPr/>
        </p:nvSpPr>
        <p:spPr bwMode="auto">
          <a:xfrm>
            <a:off x="2403972" y="1685539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37124" y="2485140"/>
            <a:ext cx="7575300" cy="2646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特征：线程共享，生命周期与虚拟机相同，可以使用不连续内存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作用：存储已被虚拟机加载的类信息、常量、静态变量、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编译后的代码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配置参数：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-XX:PermSize=12M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-XX:MaxPermSize=64M        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异常情况：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OutOfMemoryError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71664" y="1844824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2997032" y="1912368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6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3286</Words>
  <Application>Microsoft Office PowerPoint</Application>
  <PresentationFormat>宽屏</PresentationFormat>
  <Paragraphs>346</Paragraphs>
  <Slides>54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Arial Unicode MS</vt:lpstr>
      <vt:lpstr>Microsoft YaHei UI</vt:lpstr>
      <vt:lpstr>宋体</vt:lpstr>
      <vt:lpstr>微软雅黑</vt:lpstr>
      <vt:lpstr>AR CENA</vt:lpstr>
      <vt:lpstr>Arial</vt:lpstr>
      <vt:lpstr>Calibri</vt:lpstr>
      <vt:lpstr>Impact</vt:lpstr>
      <vt:lpstr>Wingdings</vt:lpstr>
      <vt:lpstr>Office 主题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Serial收集器</vt:lpstr>
      <vt:lpstr>ParNew收集器</vt:lpstr>
      <vt:lpstr>Parallel Scavenge</vt:lpstr>
      <vt:lpstr>Parallel Old</vt:lpstr>
      <vt:lpstr>CMS收集器(Concurrent Mark-Swap)</vt:lpstr>
      <vt:lpstr>CMS收集器(Concurrent Mark-Swap)</vt:lpstr>
      <vt:lpstr>CMS收集器的缺点</vt:lpstr>
      <vt:lpstr>G1收集器(Garbage First)</vt:lpstr>
      <vt:lpstr>编写GC友好代码</vt:lpstr>
      <vt:lpstr>编写GC友好代码</vt:lpstr>
      <vt:lpstr>编写GC友好代码</vt:lpstr>
      <vt:lpstr>编写GC友好代码</vt:lpstr>
      <vt:lpstr>编写GC友好代码</vt:lpstr>
      <vt:lpstr>编写GC友好代码</vt:lpstr>
      <vt:lpstr>对象定义在错误的范围(Wrong Scope) </vt:lpstr>
      <vt:lpstr>异常处理不当</vt:lpstr>
      <vt:lpstr>异常处理不当</vt:lpstr>
      <vt:lpstr>集合管理不当</vt:lpstr>
      <vt:lpstr>String陷阱</vt:lpstr>
      <vt:lpstr>String陷阱</vt:lpstr>
      <vt:lpstr>String陷阱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lijing</dc:creator>
  <cp:lastModifiedBy>Haizhong Wang</cp:lastModifiedBy>
  <cp:revision>135</cp:revision>
  <dcterms:created xsi:type="dcterms:W3CDTF">2014-06-18T08:36:17Z</dcterms:created>
  <dcterms:modified xsi:type="dcterms:W3CDTF">2015-07-22T10:34:09Z</dcterms:modified>
</cp:coreProperties>
</file>