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63"/>
  </p:normalViewPr>
  <p:slideViewPr>
    <p:cSldViewPr snapToGrid="0" snapToObjects="1">
      <p:cViewPr>
        <p:scale>
          <a:sx n="120" d="100"/>
          <a:sy n="120" d="100"/>
        </p:scale>
        <p:origin x="25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220E7-1CCE-654A-872A-536E7045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E27D-7E6B-4C40-95A2-D27BEA3FB1D2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123EE-FB68-6C4D-8500-2244EEC6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7682-27BF-4D45-8454-81C0A513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A962-9393-504E-BBA1-59218B0317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B9E2CE-7C62-7F4C-A365-3679A687DEB8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0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DC2C-AD73-BA43-9162-5CDF8FC2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57925-2FBD-B84A-A92B-CD30F046A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C85C-DAE4-FD49-878E-1C866B8B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E27D-7E6B-4C40-95A2-D27BEA3FB1D2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79908-6AE3-E64F-BBBE-3747E184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1402B-BA45-EB47-8E13-F30A142F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A962-9393-504E-BBA1-59218B03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6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419EA-0D41-5B40-A8DB-532639E8D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EDA3F-2934-2B42-AFED-E02263BBD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31EC1-B1DC-FC43-AFFC-D1867C04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E27D-7E6B-4C40-95A2-D27BEA3FB1D2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8CB99-EABB-2F47-99DC-5D9871F8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596-B7F4-5D44-A814-296BD710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A962-9393-504E-BBA1-59218B03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9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A990-CF49-7C4E-B1D0-B9EEDA43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A2952-6D9E-DD4B-B3F5-B4AA9DAC2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B760A-CE72-6C4E-8417-4A6A2E83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E27D-7E6B-4C40-95A2-D27BEA3FB1D2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DE467-20F3-0B4E-A195-FFCD9850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955C-5348-6C4D-BF15-CC2A81F8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A962-9393-504E-BBA1-59218B03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6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75A4-8C4C-AD45-A9FB-B8AEEC20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C6422-716C-3A43-B147-F6DC67E31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BE0E4-1F6F-884E-B6C5-DAED88B3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E27D-7E6B-4C40-95A2-D27BEA3FB1D2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6C00E-17AE-5347-89F9-5AB4C68A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CB858-4BC0-6A4E-AB82-F4ED758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A962-9393-504E-BBA1-59218B03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05AB-54C5-EE44-BB2C-FD5A9DD9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BC63-5978-4F40-9AD4-BCAC9FBD7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50884-D142-4D47-8567-2139298E9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F9ADD-FF7C-D54F-98D2-7017D00F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E27D-7E6B-4C40-95A2-D27BEA3FB1D2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17810-84FA-414F-B1C0-15758B61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09808-6120-3948-A71F-E4A8796E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A962-9393-504E-BBA1-59218B03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13E6-D675-424B-9A31-D4790525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CE180-9FA6-A445-AE1D-A29329CAE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D5BF2-2BAC-B647-9F16-D938E51CA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D1F00-51E6-B64A-9291-6BBED3F0D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FFB56-8485-CB4E-908C-F33FB0E18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2FD05-B207-D14E-81D9-97BCB37D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E27D-7E6B-4C40-95A2-D27BEA3FB1D2}" type="datetimeFigureOut">
              <a:rPr lang="en-US" smtClean="0"/>
              <a:t>8/8/19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67C03-3414-9A43-B82C-74AA03D2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785A1-7A69-B645-BACC-8BD292A5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A962-9393-504E-BBA1-59218B03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C0A3-88D5-D440-999D-8002C54A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DB248-174B-CB42-87CF-2F74BA8C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E27D-7E6B-4C40-95A2-D27BEA3FB1D2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77D82-C86D-BD41-9B4E-AE42488B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AC4F7-C572-C64B-AE41-59761517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A962-9393-504E-BBA1-59218B03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0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29482F-ED2F-E247-B27D-2373EFC22468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0E35B-C49E-F947-BD05-220E757C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442" y="6424612"/>
            <a:ext cx="2743200" cy="365125"/>
          </a:xfrm>
        </p:spPr>
        <p:txBody>
          <a:bodyPr/>
          <a:lstStyle/>
          <a:p>
            <a:fld id="{1F22A962-9393-504E-BBA1-59218B0317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2EA65CA-FB9C-B846-98FA-F3AD55191C84}"/>
              </a:ext>
            </a:extLst>
          </p:cNvPr>
          <p:cNvSpPr/>
          <p:nvPr userDrawn="1"/>
        </p:nvSpPr>
        <p:spPr>
          <a:xfrm rot="16200000">
            <a:off x="10842623" y="5637598"/>
            <a:ext cx="691273" cy="74622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DDC258-6715-9540-9C46-092A8A0014D7}"/>
              </a:ext>
            </a:extLst>
          </p:cNvPr>
          <p:cNvSpPr/>
          <p:nvPr userDrawn="1"/>
        </p:nvSpPr>
        <p:spPr>
          <a:xfrm>
            <a:off x="9869459" y="4298731"/>
            <a:ext cx="1744710" cy="20550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86CFFC-8E41-8344-8C92-CB7C930D3977}"/>
              </a:ext>
            </a:extLst>
          </p:cNvPr>
          <p:cNvSpPr/>
          <p:nvPr userDrawn="1"/>
        </p:nvSpPr>
        <p:spPr>
          <a:xfrm>
            <a:off x="11561373" y="5665073"/>
            <a:ext cx="630627" cy="6912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1F8F3E91-8E71-EE49-8B13-2613967AC8E3}"/>
              </a:ext>
            </a:extLst>
          </p:cNvPr>
          <p:cNvSpPr/>
          <p:nvPr userDrawn="1"/>
        </p:nvSpPr>
        <p:spPr>
          <a:xfrm rot="16200000">
            <a:off x="11531919" y="5691929"/>
            <a:ext cx="691277" cy="63236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39F2F85-A182-A840-ACE1-061A42A59F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4427" y="4891831"/>
            <a:ext cx="687573" cy="77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6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50EF-C0C5-AE45-B233-C30AFE25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903DD-03A1-5546-991B-6614708CC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B09ED-C858-B648-A6B0-C0C616B45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1B6B3-8480-794B-974B-38134986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E27D-7E6B-4C40-95A2-D27BEA3FB1D2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6CD0F-1602-4147-B30E-94EE1AF3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7DDA1-C7A8-D04F-B358-53B781FD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A962-9393-504E-BBA1-59218B03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F2AF-A440-1D4D-85C1-59302CF6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80288-9715-BC4B-B35A-F988E34AC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10F45-719B-8D49-84AF-DD428370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E7DB3-A2CD-A745-9CA1-31F9A479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E27D-7E6B-4C40-95A2-D27BEA3FB1D2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A1E21-834D-E847-8000-EDEBB219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50620-879C-DC4E-8E2A-0E94CAC3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A962-9393-504E-BBA1-59218B03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F218F-FC19-164F-9DD6-A0613A8D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FD3BC-3790-9A40-989C-92BB75252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9EEA6-D654-7642-AA4A-40BC955B2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E27D-7E6B-4C40-95A2-D27BEA3FB1D2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13F8-CFAE-5E48-BC42-0792C6E3F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FBF98-5618-4847-914B-26AA52600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2A962-9393-504E-BBA1-59218B03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EEB5E5-2BAA-C24C-BCFB-42E6BEA692A2}"/>
              </a:ext>
            </a:extLst>
          </p:cNvPr>
          <p:cNvSpPr/>
          <p:nvPr/>
        </p:nvSpPr>
        <p:spPr>
          <a:xfrm>
            <a:off x="1181100" y="2551837"/>
            <a:ext cx="9829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IBM Plex Sans" panose="020B0503050203000203" pitchFamily="34" charset="77"/>
              </a:rPr>
              <a:t>The Restaurant Battle </a:t>
            </a:r>
          </a:p>
          <a:p>
            <a:r>
              <a:rPr lang="en-US" sz="5400" dirty="0">
                <a:solidFill>
                  <a:schemeClr val="bg1"/>
                </a:solidFill>
                <a:latin typeface="IBM Plex Sans" panose="020B0503050203000203" pitchFamily="34" charset="77"/>
              </a:rPr>
              <a:t>of Manhattan Neighborhoods</a:t>
            </a:r>
          </a:p>
        </p:txBody>
      </p:sp>
    </p:spTree>
    <p:extLst>
      <p:ext uri="{BB962C8B-B14F-4D97-AF65-F5344CB8AC3E}">
        <p14:creationId xmlns:p14="http://schemas.microsoft.com/office/powerpoint/2010/main" val="364636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C94ECC-34D2-5946-BDB6-517CB639B445}"/>
              </a:ext>
            </a:extLst>
          </p:cNvPr>
          <p:cNvSpPr txBox="1"/>
          <p:nvPr/>
        </p:nvSpPr>
        <p:spPr>
          <a:xfrm>
            <a:off x="202019" y="191386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167149-8FEC-4D4C-9997-A783F33DAA91}"/>
              </a:ext>
            </a:extLst>
          </p:cNvPr>
          <p:cNvSpPr txBox="1"/>
          <p:nvPr/>
        </p:nvSpPr>
        <p:spPr>
          <a:xfrm>
            <a:off x="567071" y="1332608"/>
            <a:ext cx="95551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A pair of restaurant owners want to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expand operations to high density locations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 that are most ideal location to open up a chain of profitable restaurants.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IBM Plex Sans" panose="020B0503050203000203" pitchFamily="34" charset="77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Their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growth strategy is to be able to open sustainable franchises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domestically in the northeast region of the United States and then other major cities across the nation in the future.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IBM Plex Sans" panose="020B0503050203000203" pitchFamily="34" charset="77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The owners want to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target Manhattan in New York City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 first.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IBM Plex Sans" panose="020B0503050203000203" pitchFamily="34" charset="77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IBM Plex Sans" panose="020B0503050203000203" pitchFamily="34" charset="77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</a:rPr>
              <a:t>By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</a:rPr>
              <a:t>exploring each neighborhood, their venues, and analyzing trends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</a:rPr>
              <a:t>, the owners will be able to effectively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</a:rPr>
              <a:t>gauge optimal locations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</a:rPr>
              <a:t>that will yield the best possible success, sustainability, and growth for their restaurant expansion.</a:t>
            </a:r>
          </a:p>
        </p:txBody>
      </p:sp>
    </p:spTree>
    <p:extLst>
      <p:ext uri="{BB962C8B-B14F-4D97-AF65-F5344CB8AC3E}">
        <p14:creationId xmlns:p14="http://schemas.microsoft.com/office/powerpoint/2010/main" val="133214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C94ECC-34D2-5946-BDB6-517CB639B445}"/>
              </a:ext>
            </a:extLst>
          </p:cNvPr>
          <p:cNvSpPr txBox="1"/>
          <p:nvPr/>
        </p:nvSpPr>
        <p:spPr>
          <a:xfrm>
            <a:off x="202019" y="191386"/>
            <a:ext cx="5270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</a:rPr>
              <a:t>DATA ACQUISITION AND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45BF7-FFCF-D742-BBBA-A7E316D7BF00}"/>
              </a:ext>
            </a:extLst>
          </p:cNvPr>
          <p:cNvSpPr txBox="1"/>
          <p:nvPr/>
        </p:nvSpPr>
        <p:spPr>
          <a:xfrm>
            <a:off x="567071" y="1332608"/>
            <a:ext cx="1041636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</a:rPr>
              <a:t>Dataset 1: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</a:rPr>
              <a:t> New York City borough, neighborhood, latitude, and longitude data </a:t>
            </a:r>
            <a:r>
              <a:rPr lang="en-US" sz="2000" u="sng" dirty="0">
                <a:latin typeface="IBM Plex Sans" panose="020B0503050203000203" pitchFamily="34" charset="77"/>
                <a:hlinkClick r:id="rId2"/>
              </a:rPr>
              <a:t>https://cocl.us/new_york_dataset</a:t>
            </a:r>
            <a:endParaRPr lang="en-US" sz="2000" dirty="0">
              <a:latin typeface="IBM Plex Sans" panose="020B0503050203000203" pitchFamily="34" charset="7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u="sng" dirty="0">
              <a:latin typeface="IBM Plex Sans" panose="020B050305020300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u="sng" dirty="0">
              <a:solidFill>
                <a:schemeClr val="accent1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</a:rPr>
              <a:t>Dataset 2: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</a:rPr>
              <a:t>Manhattan neighborhood, venue, venue latitude, venue longitude, venue category. Accessed via Foursquare API - https://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</a:rPr>
              <a:t>api.foursquare.com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</a:rPr>
              <a:t>/v2/venues/explore?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</a:rPr>
              <a:t>Final dataset includes Borough, Neighborhood, Latitude, and Longitude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</a:rPr>
              <a:t>306 neighborhoods among the 5 New York City boroughs (Brooklyn, Bronx, Manhattan, Staten Island, and Queens)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</a:rPr>
              <a:t>40 neighborhoods in the Manhattan borough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</a:rPr>
              <a:t>342 different venue categories in the Manhattan borough</a:t>
            </a:r>
          </a:p>
        </p:txBody>
      </p:sp>
    </p:spTree>
    <p:extLst>
      <p:ext uri="{BB962C8B-B14F-4D97-AF65-F5344CB8AC3E}">
        <p14:creationId xmlns:p14="http://schemas.microsoft.com/office/powerpoint/2010/main" val="216561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B45BF7-FFCF-D742-BBBA-A7E316D7BF00}"/>
              </a:ext>
            </a:extLst>
          </p:cNvPr>
          <p:cNvSpPr txBox="1"/>
          <p:nvPr/>
        </p:nvSpPr>
        <p:spPr>
          <a:xfrm>
            <a:off x="567071" y="1332608"/>
            <a:ext cx="104163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The K-Means clustering algorithm was used to form clusters of the Manhattan neighborhoods and their venues data to further segment our analysis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IBM Plex Sans" panose="020B0503050203000203" pitchFamily="34" charset="77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5 clusters of neighborhoods were created to narrow down the neighborhoods and ultimately select one for additional synthesis.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IBM Plex Sans" panose="020B0503050203000203" pitchFamily="34" charset="77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Cluster 3 yielded the lowest Restaurant/Neighborhood ratio and was selected for optimal density distribution.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IBM Plex Sans" panose="020B0503050203000203" pitchFamily="34" charset="7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CEFCE-9F79-2240-923F-6E7CA8D453A9}"/>
              </a:ext>
            </a:extLst>
          </p:cNvPr>
          <p:cNvSpPr txBox="1"/>
          <p:nvPr/>
        </p:nvSpPr>
        <p:spPr>
          <a:xfrm>
            <a:off x="202019" y="191386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</a:rPr>
              <a:t>METHODOLOGY &amp; ANALYSIS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108923-D57F-A749-B880-0288CC97F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803" y="4551733"/>
            <a:ext cx="7278395" cy="8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0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CCEFCE-9F79-2240-923F-6E7CA8D453A9}"/>
              </a:ext>
            </a:extLst>
          </p:cNvPr>
          <p:cNvSpPr txBox="1"/>
          <p:nvPr/>
        </p:nvSpPr>
        <p:spPr>
          <a:xfrm>
            <a:off x="202019" y="191386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</a:rPr>
              <a:t>VISUALIZATION</a:t>
            </a: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6866815-F999-BF46-9B98-3EF374CA5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28" y="1614386"/>
            <a:ext cx="2668137" cy="4482470"/>
          </a:xfrm>
          <a:prstGeom prst="rect">
            <a:avLst/>
          </a:prstGeom>
        </p:spPr>
      </p:pic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EB850CC-2E52-4A43-A799-217F79727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017" y="1614385"/>
            <a:ext cx="2684751" cy="44824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92931D-AEF4-E64C-A669-35FDD6D6EA1A}"/>
              </a:ext>
            </a:extLst>
          </p:cNvPr>
          <p:cNvSpPr txBox="1"/>
          <p:nvPr/>
        </p:nvSpPr>
        <p:spPr>
          <a:xfrm>
            <a:off x="546167" y="774169"/>
            <a:ext cx="455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All Manhattan neighborhoods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FEB2EB-73C5-634F-B7DF-4F36C975C3B5}"/>
              </a:ext>
            </a:extLst>
          </p:cNvPr>
          <p:cNvSpPr txBox="1"/>
          <p:nvPr/>
        </p:nvSpPr>
        <p:spPr>
          <a:xfrm>
            <a:off x="6242662" y="774169"/>
            <a:ext cx="4557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Manhattan neighborhoods segmented into 5 clusters</a:t>
            </a:r>
          </a:p>
        </p:txBody>
      </p:sp>
    </p:spTree>
    <p:extLst>
      <p:ext uri="{BB962C8B-B14F-4D97-AF65-F5344CB8AC3E}">
        <p14:creationId xmlns:p14="http://schemas.microsoft.com/office/powerpoint/2010/main" val="191066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CCEFCE-9F79-2240-923F-6E7CA8D453A9}"/>
              </a:ext>
            </a:extLst>
          </p:cNvPr>
          <p:cNvSpPr txBox="1"/>
          <p:nvPr/>
        </p:nvSpPr>
        <p:spPr>
          <a:xfrm>
            <a:off x="202019" y="191386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</a:rPr>
              <a:t>VISUALIZATION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FEB2EB-73C5-634F-B7DF-4F36C975C3B5}"/>
              </a:ext>
            </a:extLst>
          </p:cNvPr>
          <p:cNvSpPr txBox="1"/>
          <p:nvPr/>
        </p:nvSpPr>
        <p:spPr>
          <a:xfrm>
            <a:off x="6096000" y="2374162"/>
            <a:ext cx="52383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Map displaying the 3 resulting Manhattan neighborhoods depicted by the blue dots: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IBM Plex Sans" panose="020B0503050203000203" pitchFamily="34" charset="77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Morningside Heights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Roosevelt Island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Stuyvesant Town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81D59BB-C8EF-9F45-A7B9-501E25746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9" y="960031"/>
            <a:ext cx="3837055" cy="49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2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C94ECC-34D2-5946-BDB6-517CB639B445}"/>
              </a:ext>
            </a:extLst>
          </p:cNvPr>
          <p:cNvSpPr txBox="1"/>
          <p:nvPr/>
        </p:nvSpPr>
        <p:spPr>
          <a:xfrm>
            <a:off x="202019" y="191386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167149-8FEC-4D4C-9997-A783F33DAA91}"/>
              </a:ext>
            </a:extLst>
          </p:cNvPr>
          <p:cNvSpPr txBox="1"/>
          <p:nvPr/>
        </p:nvSpPr>
        <p:spPr>
          <a:xfrm>
            <a:off x="567071" y="1332608"/>
            <a:ext cx="95551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The purpose of this project was to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identify neighborhoods in Manhattan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, New York with a low number of restaurants in order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to aid stakeholders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in narrowing down the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search for optimal location(s) for a new restaurant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.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IBM Plex Sans" panose="020B0503050203000203" pitchFamily="34" charset="77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By analyzing restaurant density distribution from Foursquare data, we identified the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five most common nearby venues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of each neighborhood.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IBM Plex Sans" panose="020B0503050203000203" pitchFamily="34" charset="77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With the help of clustering techniques and further analysis, we were able to narrow down to three neighborhoods -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Morningside Heights, Roosevelt Island, and Stuyvesant Town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 - that fit the density criteria yielding ideal candidate locations for opening up a new restaurant.</a:t>
            </a:r>
          </a:p>
        </p:txBody>
      </p:sp>
    </p:spTree>
    <p:extLst>
      <p:ext uri="{BB962C8B-B14F-4D97-AF65-F5344CB8AC3E}">
        <p14:creationId xmlns:p14="http://schemas.microsoft.com/office/powerpoint/2010/main" val="135930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EEB5E5-2BAA-C24C-BCFB-42E6BEA692A2}"/>
              </a:ext>
            </a:extLst>
          </p:cNvPr>
          <p:cNvSpPr/>
          <p:nvPr/>
        </p:nvSpPr>
        <p:spPr>
          <a:xfrm>
            <a:off x="1181100" y="2551837"/>
            <a:ext cx="9829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IBM Plex Sans" panose="020B0503050203000203" pitchFamily="34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132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432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IBM Plex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LaBonte</dc:creator>
  <cp:lastModifiedBy>Luke LaBonte</cp:lastModifiedBy>
  <cp:revision>27</cp:revision>
  <dcterms:created xsi:type="dcterms:W3CDTF">2019-08-08T12:09:08Z</dcterms:created>
  <dcterms:modified xsi:type="dcterms:W3CDTF">2019-08-10T02:33:57Z</dcterms:modified>
</cp:coreProperties>
</file>