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62" autoAdjust="0"/>
    <p:restoredTop sz="94660"/>
  </p:normalViewPr>
  <p:slideViewPr>
    <p:cSldViewPr snapToGrid="0">
      <p:cViewPr varScale="1">
        <p:scale>
          <a:sx n="87" d="100"/>
          <a:sy n="87" d="100"/>
        </p:scale>
        <p:origin x="78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8646-2365-4535-9E11-01ECE5FEAE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525C09-6B2E-4F36-A2B5-04378580E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31D12C-4EED-4A6A-9071-2F15D3AC8333}"/>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5" name="Footer Placeholder 4">
            <a:extLst>
              <a:ext uri="{FF2B5EF4-FFF2-40B4-BE49-F238E27FC236}">
                <a16:creationId xmlns:a16="http://schemas.microsoft.com/office/drawing/2014/main" id="{A3AE6CB9-5CD4-4AE0-9298-ECAF129BA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ACBA5-EA4D-405A-A900-9E81E2B11461}"/>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324731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EB2A-D26C-43CB-90F1-397495CBC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FFF470-2570-48E7-AEB9-BF32ACB6B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0D806-D538-4FEF-AC92-AAB53B2ADBFC}"/>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5" name="Footer Placeholder 4">
            <a:extLst>
              <a:ext uri="{FF2B5EF4-FFF2-40B4-BE49-F238E27FC236}">
                <a16:creationId xmlns:a16="http://schemas.microsoft.com/office/drawing/2014/main" id="{9D7ADE94-571E-420B-9D10-A49E8BB07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5A1D2-16D7-402D-B8CB-F8B6355834BC}"/>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112539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E3942-F6E0-4DDE-8091-66ED92B9CA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54A482-1F38-46E0-8DC5-299B777427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7592E-3E82-4C80-8773-CF0E1AFC7877}"/>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5" name="Footer Placeholder 4">
            <a:extLst>
              <a:ext uri="{FF2B5EF4-FFF2-40B4-BE49-F238E27FC236}">
                <a16:creationId xmlns:a16="http://schemas.microsoft.com/office/drawing/2014/main" id="{F53685DE-E484-4744-8286-E4C63D4E5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C61C2-E72E-4554-96DB-2440A0CD6E34}"/>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105328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6A52-BBED-4EEC-B587-BD1129983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DFBB5-FCFA-4D8D-90B6-D9F708804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EE554-F756-41A3-9600-8571A10CEE6D}"/>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5" name="Footer Placeholder 4">
            <a:extLst>
              <a:ext uri="{FF2B5EF4-FFF2-40B4-BE49-F238E27FC236}">
                <a16:creationId xmlns:a16="http://schemas.microsoft.com/office/drawing/2014/main" id="{53A370CD-1837-49CA-8F0D-D38307E22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E7586-A655-4A17-B756-4E7599E303C4}"/>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428737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FDA4-32CF-4AD6-B885-A72AF44D0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9884F-885E-4BB7-9239-62609B12D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70257-A5A0-4BEE-A4DC-FA383C81254F}"/>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5" name="Footer Placeholder 4">
            <a:extLst>
              <a:ext uri="{FF2B5EF4-FFF2-40B4-BE49-F238E27FC236}">
                <a16:creationId xmlns:a16="http://schemas.microsoft.com/office/drawing/2014/main" id="{F5E26E53-0A1A-44C0-B23D-26FDF0A3A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D4CB1-3479-4D91-A43D-D9721BF5ECAB}"/>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57220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6BBA-9FA4-4135-A012-83842A61E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F7E30-04F0-4DCF-BC1E-1B26DB1CF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624D56-A226-4466-B018-39C774144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3E562-19E6-40DE-91EC-1FB62AED5A03}"/>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6" name="Footer Placeholder 5">
            <a:extLst>
              <a:ext uri="{FF2B5EF4-FFF2-40B4-BE49-F238E27FC236}">
                <a16:creationId xmlns:a16="http://schemas.microsoft.com/office/drawing/2014/main" id="{820A92AE-B552-4B76-AE57-B3582B543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AFF01-9B3F-4D38-834F-D9C19E2111F6}"/>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328006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659F-6EC1-4C9A-9223-3AAEE09CE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8014D-8FB9-43EE-928D-935CCBE4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0169C-E22B-49AA-8EC0-F6D100434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A954F0-0109-449C-92B5-907CDCB4E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38B45-B6C7-4D83-9AC9-914A5D1444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8AAB5-3CB4-4D8D-8C75-A99CA413C38D}"/>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8" name="Footer Placeholder 7">
            <a:extLst>
              <a:ext uri="{FF2B5EF4-FFF2-40B4-BE49-F238E27FC236}">
                <a16:creationId xmlns:a16="http://schemas.microsoft.com/office/drawing/2014/main" id="{33E663BF-CA23-4858-80EC-99EABACAAC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4145C4-EFA3-4DB8-BFFD-706824D398B4}"/>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404332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817D-9258-4433-B89D-79F198E75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2C79C6-6D13-4351-98BB-14865B726F44}"/>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4" name="Footer Placeholder 3">
            <a:extLst>
              <a:ext uri="{FF2B5EF4-FFF2-40B4-BE49-F238E27FC236}">
                <a16:creationId xmlns:a16="http://schemas.microsoft.com/office/drawing/2014/main" id="{C294FF14-BD8E-4EFE-837E-FF2AA4D478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39AB4D-04D9-40EE-B4B8-3F7C74496F73}"/>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418415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E8465-9167-440B-9BC2-743601E7EAF5}"/>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3" name="Footer Placeholder 2">
            <a:extLst>
              <a:ext uri="{FF2B5EF4-FFF2-40B4-BE49-F238E27FC236}">
                <a16:creationId xmlns:a16="http://schemas.microsoft.com/office/drawing/2014/main" id="{44262F49-3CB3-4C6F-A747-64EDBAD6DC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F482A1-61CF-4792-88DF-E44919613817}"/>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203576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DF18-F087-46FD-A327-C8FA47794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908333-E016-4796-A4AA-4F52BBA56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D0AC6-4A08-48CB-AD26-FF4287425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239B7-AE3D-45BF-B278-07EB56B77621}"/>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6" name="Footer Placeholder 5">
            <a:extLst>
              <a:ext uri="{FF2B5EF4-FFF2-40B4-BE49-F238E27FC236}">
                <a16:creationId xmlns:a16="http://schemas.microsoft.com/office/drawing/2014/main" id="{0966E867-8693-4FB1-94B3-D011DB8C5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A467-FF18-4ECD-A0AA-68F35DC0DE8A}"/>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334121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EA0E-FDBF-49B9-9FD8-3566F2012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29E999-C573-4C91-8CDE-D251499AD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5ABCE-F235-409A-9BF2-2039C43ED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A6F35-D549-4E1E-A8C3-5AE24323DE50}"/>
              </a:ext>
            </a:extLst>
          </p:cNvPr>
          <p:cNvSpPr>
            <a:spLocks noGrp="1"/>
          </p:cNvSpPr>
          <p:nvPr>
            <p:ph type="dt" sz="half" idx="10"/>
          </p:nvPr>
        </p:nvSpPr>
        <p:spPr/>
        <p:txBody>
          <a:bodyPr/>
          <a:lstStyle/>
          <a:p>
            <a:fld id="{830A0A61-3A99-4EA1-B493-DCFD65AC6DC3}" type="datetimeFigureOut">
              <a:rPr lang="en-US" smtClean="0"/>
              <a:t>5/4/2020</a:t>
            </a:fld>
            <a:endParaRPr lang="en-US"/>
          </a:p>
        </p:txBody>
      </p:sp>
      <p:sp>
        <p:nvSpPr>
          <p:cNvPr id="6" name="Footer Placeholder 5">
            <a:extLst>
              <a:ext uri="{FF2B5EF4-FFF2-40B4-BE49-F238E27FC236}">
                <a16:creationId xmlns:a16="http://schemas.microsoft.com/office/drawing/2014/main" id="{CBD3999F-BBA4-435E-A138-FE23791D3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9D05A-E25E-47C8-8B3C-60A87E9EA101}"/>
              </a:ext>
            </a:extLst>
          </p:cNvPr>
          <p:cNvSpPr>
            <a:spLocks noGrp="1"/>
          </p:cNvSpPr>
          <p:nvPr>
            <p:ph type="sldNum" sz="quarter" idx="12"/>
          </p:nvPr>
        </p:nvSpPr>
        <p:spPr/>
        <p:txBody>
          <a:bodyPr/>
          <a:lstStyle/>
          <a:p>
            <a:fld id="{4B2E5632-6173-4133-BC64-24143B9572E6}" type="slidenum">
              <a:rPr lang="en-US" smtClean="0"/>
              <a:t>‹#›</a:t>
            </a:fld>
            <a:endParaRPr lang="en-US"/>
          </a:p>
        </p:txBody>
      </p:sp>
    </p:spTree>
    <p:extLst>
      <p:ext uri="{BB962C8B-B14F-4D97-AF65-F5344CB8AC3E}">
        <p14:creationId xmlns:p14="http://schemas.microsoft.com/office/powerpoint/2010/main" val="118030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BB94D-C525-4649-BDC3-6C9F0D2CF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C13A21-EDB4-49E4-97D2-BAD80B8E0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816A0-F8A0-4C7F-99CA-8CB7F621E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A0A61-3A99-4EA1-B493-DCFD65AC6DC3}" type="datetimeFigureOut">
              <a:rPr lang="en-US" smtClean="0"/>
              <a:t>5/4/2020</a:t>
            </a:fld>
            <a:endParaRPr lang="en-US"/>
          </a:p>
        </p:txBody>
      </p:sp>
      <p:sp>
        <p:nvSpPr>
          <p:cNvPr id="5" name="Footer Placeholder 4">
            <a:extLst>
              <a:ext uri="{FF2B5EF4-FFF2-40B4-BE49-F238E27FC236}">
                <a16:creationId xmlns:a16="http://schemas.microsoft.com/office/drawing/2014/main" id="{B9683376-76FA-49A7-95A8-52CC41360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F1D758-A425-407E-9D19-206C45EA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E5632-6173-4133-BC64-24143B9572E6}" type="slidenum">
              <a:rPr lang="en-US" smtClean="0"/>
              <a:t>‹#›</a:t>
            </a:fld>
            <a:endParaRPr lang="en-US"/>
          </a:p>
        </p:txBody>
      </p:sp>
    </p:spTree>
    <p:extLst>
      <p:ext uri="{BB962C8B-B14F-4D97-AF65-F5344CB8AC3E}">
        <p14:creationId xmlns:p14="http://schemas.microsoft.com/office/powerpoint/2010/main" val="3949055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nance.yahoo.com/quote/AVTR/history?p=AVT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2A15-224B-4DFE-8936-7AFDD7B53B1B}"/>
              </a:ext>
            </a:extLst>
          </p:cNvPr>
          <p:cNvSpPr>
            <a:spLocks noGrp="1"/>
          </p:cNvSpPr>
          <p:nvPr>
            <p:ph type="ctrTitle"/>
          </p:nvPr>
        </p:nvSpPr>
        <p:spPr>
          <a:xfrm>
            <a:off x="1523999" y="743991"/>
            <a:ext cx="9144000" cy="2387600"/>
          </a:xfrm>
        </p:spPr>
        <p:txBody>
          <a:bodyPr>
            <a:normAutofit/>
          </a:bodyPr>
          <a:lstStyle/>
          <a:p>
            <a:r>
              <a:rPr lang="en-US" sz="5400" b="1" dirty="0">
                <a:latin typeface="+mn-lt"/>
                <a:cs typeface="Leelawadee UI" panose="020B0502040204020203" pitchFamily="34" charset="-34"/>
              </a:rPr>
              <a:t>Twitter Stock Market Sentiment Analysis</a:t>
            </a:r>
          </a:p>
        </p:txBody>
      </p:sp>
      <p:sp>
        <p:nvSpPr>
          <p:cNvPr id="3" name="Subtitle 2">
            <a:extLst>
              <a:ext uri="{FF2B5EF4-FFF2-40B4-BE49-F238E27FC236}">
                <a16:creationId xmlns:a16="http://schemas.microsoft.com/office/drawing/2014/main" id="{E6642443-C5A8-4923-8227-A5272C1B90D5}"/>
              </a:ext>
            </a:extLst>
          </p:cNvPr>
          <p:cNvSpPr>
            <a:spLocks noGrp="1"/>
          </p:cNvSpPr>
          <p:nvPr>
            <p:ph type="subTitle" idx="1"/>
          </p:nvPr>
        </p:nvSpPr>
        <p:spPr>
          <a:xfrm>
            <a:off x="1876096" y="4469141"/>
            <a:ext cx="8439807" cy="1266496"/>
          </a:xfrm>
        </p:spPr>
        <p:txBody>
          <a:bodyPr>
            <a:normAutofit lnSpcReduction="10000"/>
          </a:bodyPr>
          <a:lstStyle/>
          <a:p>
            <a:r>
              <a:rPr lang="en-US" dirty="0"/>
              <a:t>Duan Lin</a:t>
            </a:r>
          </a:p>
          <a:p>
            <a:r>
              <a:rPr lang="en-US" dirty="0"/>
              <a:t>CS688 Web Analytics and Mining</a:t>
            </a:r>
          </a:p>
          <a:p>
            <a:r>
              <a:rPr lang="en-US" dirty="0"/>
              <a:t>May 5, 2020</a:t>
            </a:r>
          </a:p>
        </p:txBody>
      </p:sp>
    </p:spTree>
    <p:extLst>
      <p:ext uri="{BB962C8B-B14F-4D97-AF65-F5344CB8AC3E}">
        <p14:creationId xmlns:p14="http://schemas.microsoft.com/office/powerpoint/2010/main" val="306017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6124-0029-430B-939F-1EDC341F8662}"/>
              </a:ext>
            </a:extLst>
          </p:cNvPr>
          <p:cNvSpPr>
            <a:spLocks noGrp="1"/>
          </p:cNvSpPr>
          <p:nvPr>
            <p:ph type="title"/>
          </p:nvPr>
        </p:nvSpPr>
        <p:spPr>
          <a:xfrm>
            <a:off x="1128346" y="0"/>
            <a:ext cx="10515600" cy="1107831"/>
          </a:xfrm>
        </p:spPr>
        <p:txBody>
          <a:bodyPr/>
          <a:lstStyle/>
          <a:p>
            <a:pPr algn="ctr"/>
            <a:r>
              <a:rPr lang="en-US" dirty="0">
                <a:solidFill>
                  <a:prstClr val="black"/>
                </a:solidFill>
                <a:latin typeface="Calibri" panose="020F0502020204030204"/>
              </a:rPr>
              <a:t>Candlestick Graph for Comparison</a:t>
            </a:r>
            <a:endParaRPr lang="en-US" dirty="0"/>
          </a:p>
        </p:txBody>
      </p:sp>
      <p:pic>
        <p:nvPicPr>
          <p:cNvPr id="4" name="Content Placeholder 4" descr="A screenshot of a map&#10;&#10;Description automatically generated">
            <a:extLst>
              <a:ext uri="{FF2B5EF4-FFF2-40B4-BE49-F238E27FC236}">
                <a16:creationId xmlns:a16="http://schemas.microsoft.com/office/drawing/2014/main" id="{0CE8F286-2335-45F5-9F52-7718B6CE8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493" y="1256772"/>
            <a:ext cx="6517221" cy="3834507"/>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CF9E4B4B-3C0B-424C-A944-8A1F81F569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6539" y="2995694"/>
            <a:ext cx="6990717" cy="3352356"/>
          </a:xfrm>
        </p:spPr>
      </p:pic>
      <p:sp>
        <p:nvSpPr>
          <p:cNvPr id="7" name="Title 1">
            <a:extLst>
              <a:ext uri="{FF2B5EF4-FFF2-40B4-BE49-F238E27FC236}">
                <a16:creationId xmlns:a16="http://schemas.microsoft.com/office/drawing/2014/main" id="{32FB4B2E-D47C-4309-9772-50A02E533D81}"/>
              </a:ext>
            </a:extLst>
          </p:cNvPr>
          <p:cNvSpPr txBox="1">
            <a:spLocks/>
          </p:cNvSpPr>
          <p:nvPr/>
        </p:nvSpPr>
        <p:spPr>
          <a:xfrm>
            <a:off x="672611" y="2193419"/>
            <a:ext cx="2176096" cy="55684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From Yahoo Finance</a:t>
            </a:r>
          </a:p>
        </p:txBody>
      </p:sp>
      <p:sp>
        <p:nvSpPr>
          <p:cNvPr id="8" name="Title 1">
            <a:extLst>
              <a:ext uri="{FF2B5EF4-FFF2-40B4-BE49-F238E27FC236}">
                <a16:creationId xmlns:a16="http://schemas.microsoft.com/office/drawing/2014/main" id="{94603FE8-A268-4EF3-9F89-1F2D282C7403}"/>
              </a:ext>
            </a:extLst>
          </p:cNvPr>
          <p:cNvSpPr txBox="1">
            <a:spLocks/>
          </p:cNvSpPr>
          <p:nvPr/>
        </p:nvSpPr>
        <p:spPr>
          <a:xfrm>
            <a:off x="3965333" y="1641456"/>
            <a:ext cx="990600" cy="5568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My plot</a:t>
            </a:r>
          </a:p>
        </p:txBody>
      </p:sp>
      <p:cxnSp>
        <p:nvCxnSpPr>
          <p:cNvPr id="10" name="Straight Arrow Connector 9">
            <a:extLst>
              <a:ext uri="{FF2B5EF4-FFF2-40B4-BE49-F238E27FC236}">
                <a16:creationId xmlns:a16="http://schemas.microsoft.com/office/drawing/2014/main" id="{46D46900-E381-46F9-A43B-D828B27ACD83}"/>
              </a:ext>
            </a:extLst>
          </p:cNvPr>
          <p:cNvCxnSpPr>
            <a:cxnSpLocks/>
          </p:cNvCxnSpPr>
          <p:nvPr/>
        </p:nvCxnSpPr>
        <p:spPr>
          <a:xfrm>
            <a:off x="1760659" y="2576149"/>
            <a:ext cx="0" cy="4735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7DEFE5-D0B9-460E-9D90-ABECDDB60264}"/>
              </a:ext>
            </a:extLst>
          </p:cNvPr>
          <p:cNvCxnSpPr>
            <a:cxnSpLocks/>
          </p:cNvCxnSpPr>
          <p:nvPr/>
        </p:nvCxnSpPr>
        <p:spPr>
          <a:xfrm>
            <a:off x="4893651" y="1981202"/>
            <a:ext cx="487241" cy="304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9EFA76D-6F1F-480F-8CB6-1F0DE24B68FD}"/>
              </a:ext>
            </a:extLst>
          </p:cNvPr>
          <p:cNvSpPr txBox="1">
            <a:spLocks/>
          </p:cNvSpPr>
          <p:nvPr/>
        </p:nvSpPr>
        <p:spPr>
          <a:xfrm>
            <a:off x="6631598" y="5214376"/>
            <a:ext cx="6517221" cy="11078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Verify that they are the same!!</a:t>
            </a:r>
          </a:p>
        </p:txBody>
      </p:sp>
    </p:spTree>
    <p:extLst>
      <p:ext uri="{BB962C8B-B14F-4D97-AF65-F5344CB8AC3E}">
        <p14:creationId xmlns:p14="http://schemas.microsoft.com/office/powerpoint/2010/main" val="285191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1CA0-56B0-423A-B412-339058E84F98}"/>
              </a:ext>
            </a:extLst>
          </p:cNvPr>
          <p:cNvSpPr>
            <a:spLocks noGrp="1"/>
          </p:cNvSpPr>
          <p:nvPr>
            <p:ph type="title"/>
          </p:nvPr>
        </p:nvSpPr>
        <p:spPr/>
        <p:txBody>
          <a:bodyPr/>
          <a:lstStyle/>
          <a:p>
            <a:r>
              <a:rPr lang="en-US" dirty="0">
                <a:solidFill>
                  <a:prstClr val="black"/>
                </a:solidFill>
                <a:latin typeface="Calibri" panose="020F0502020204030204"/>
              </a:rPr>
              <a:t>My Conclusion</a:t>
            </a:r>
            <a:endParaRPr lang="en-US" dirty="0"/>
          </a:p>
        </p:txBody>
      </p:sp>
      <p:sp>
        <p:nvSpPr>
          <p:cNvPr id="3" name="Content Placeholder 2">
            <a:extLst>
              <a:ext uri="{FF2B5EF4-FFF2-40B4-BE49-F238E27FC236}">
                <a16:creationId xmlns:a16="http://schemas.microsoft.com/office/drawing/2014/main" id="{202632A3-EA9B-4E7C-AF62-F58778F9A9EC}"/>
              </a:ext>
            </a:extLst>
          </p:cNvPr>
          <p:cNvSpPr>
            <a:spLocks noGrp="1"/>
          </p:cNvSpPr>
          <p:nvPr>
            <p:ph idx="1"/>
          </p:nvPr>
        </p:nvSpPr>
        <p:spPr/>
        <p:txBody>
          <a:bodyPr>
            <a:normAutofit lnSpcReduction="10000"/>
          </a:bodyPr>
          <a:lstStyle/>
          <a:p>
            <a:r>
              <a:rPr lang="en-US" dirty="0"/>
              <a:t>Consequently, I found that gainers has positive sentiment score (score=8), while losers has negative score (score=-6), which means the tweets contents related to those gainers has more positive words so people may be optimistic about them. In contrast, losers stocks has been proved that they gained more unpromising or negative views by people.</a:t>
            </a:r>
          </a:p>
          <a:p>
            <a:r>
              <a:rPr lang="en-US" dirty="0"/>
              <a:t>In short, according to the result of sentiment score and detailed analysis given above, we conclude that the outcomes of sentiment analysis in Twitter stock market conform to the expected perspective that gainers stocks reveal positive score while losers stocks reveal negative score.</a:t>
            </a:r>
          </a:p>
        </p:txBody>
      </p:sp>
    </p:spTree>
    <p:extLst>
      <p:ext uri="{BB962C8B-B14F-4D97-AF65-F5344CB8AC3E}">
        <p14:creationId xmlns:p14="http://schemas.microsoft.com/office/powerpoint/2010/main" val="82678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085-7EFC-4F52-941C-0D2D86F4D0FF}"/>
              </a:ext>
            </a:extLst>
          </p:cNvPr>
          <p:cNvSpPr>
            <a:spLocks noGrp="1"/>
          </p:cNvSpPr>
          <p:nvPr>
            <p:ph type="title"/>
          </p:nvPr>
        </p:nvSpPr>
        <p:spPr/>
        <p:txBody>
          <a:bodyPr/>
          <a:lstStyle/>
          <a:p>
            <a:r>
              <a:rPr lang="en-US" dirty="0">
                <a:solidFill>
                  <a:prstClr val="black"/>
                </a:solidFill>
                <a:latin typeface="Calibri" panose="020F0502020204030204"/>
              </a:rPr>
              <a:t>Stock Data Reference</a:t>
            </a:r>
          </a:p>
        </p:txBody>
      </p:sp>
      <p:sp>
        <p:nvSpPr>
          <p:cNvPr id="3" name="Content Placeholder 2">
            <a:extLst>
              <a:ext uri="{FF2B5EF4-FFF2-40B4-BE49-F238E27FC236}">
                <a16:creationId xmlns:a16="http://schemas.microsoft.com/office/drawing/2014/main" id="{327A11BB-CFC1-4C50-90D9-E075078F3EB0}"/>
              </a:ext>
            </a:extLst>
          </p:cNvPr>
          <p:cNvSpPr>
            <a:spLocks noGrp="1"/>
          </p:cNvSpPr>
          <p:nvPr>
            <p:ph idx="1"/>
          </p:nvPr>
        </p:nvSpPr>
        <p:spPr/>
        <p:txBody>
          <a:bodyPr/>
          <a:lstStyle/>
          <a:p>
            <a:r>
              <a:rPr lang="en-US" dirty="0"/>
              <a:t>Yahoo Finance:</a:t>
            </a:r>
          </a:p>
          <a:p>
            <a:pPr marL="0" indent="0">
              <a:buNone/>
            </a:pPr>
            <a:r>
              <a:rPr lang="en-US" dirty="0"/>
              <a:t> </a:t>
            </a:r>
            <a:r>
              <a:rPr lang="en-US" dirty="0">
                <a:hlinkClick r:id="rId2"/>
              </a:rPr>
              <a:t>https://finance.yahoo.com/quote/AVTR/history?p=AVTR</a:t>
            </a:r>
            <a:endParaRPr lang="en-US" dirty="0"/>
          </a:p>
        </p:txBody>
      </p:sp>
    </p:spTree>
    <p:extLst>
      <p:ext uri="{BB962C8B-B14F-4D97-AF65-F5344CB8AC3E}">
        <p14:creationId xmlns:p14="http://schemas.microsoft.com/office/powerpoint/2010/main" val="63169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8A57-2F5C-42A8-998C-5B55F9D30300}"/>
              </a:ext>
            </a:extLst>
          </p:cNvPr>
          <p:cNvSpPr>
            <a:spLocks noGrp="1"/>
          </p:cNvSpPr>
          <p:nvPr>
            <p:ph type="title"/>
          </p:nvPr>
        </p:nvSpPr>
        <p:spPr>
          <a:xfrm>
            <a:off x="4635184" y="2766218"/>
            <a:ext cx="2921632" cy="1325563"/>
          </a:xfrm>
        </p:spPr>
        <p:txBody>
          <a:bodyPr/>
          <a:lstStyle/>
          <a:p>
            <a:pPr algn="ctr"/>
            <a:r>
              <a:rPr lang="en-US" dirty="0"/>
              <a:t>THANKS!</a:t>
            </a:r>
          </a:p>
        </p:txBody>
      </p:sp>
    </p:spTree>
    <p:extLst>
      <p:ext uri="{BB962C8B-B14F-4D97-AF65-F5344CB8AC3E}">
        <p14:creationId xmlns:p14="http://schemas.microsoft.com/office/powerpoint/2010/main" val="328238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A7F-B9DA-4120-B92B-CC80B7E6BDCA}"/>
              </a:ext>
            </a:extLst>
          </p:cNvPr>
          <p:cNvSpPr>
            <a:spLocks noGrp="1"/>
          </p:cNvSpPr>
          <p:nvPr>
            <p:ph type="title"/>
          </p:nvPr>
        </p:nvSpPr>
        <p:spPr>
          <a:xfrm>
            <a:off x="587760" y="-28334"/>
            <a:ext cx="10515600" cy="1325563"/>
          </a:xfrm>
        </p:spPr>
        <p:txBody>
          <a:bodyPr/>
          <a:lstStyle/>
          <a:p>
            <a:pPr algn="ctr"/>
            <a:r>
              <a:rPr lang="en-US" dirty="0">
                <a:latin typeface="+mn-lt"/>
              </a:rPr>
              <a:t>Registering my Application with Twitter</a:t>
            </a:r>
          </a:p>
        </p:txBody>
      </p:sp>
      <p:pic>
        <p:nvPicPr>
          <p:cNvPr id="4" name="Content Placeholder 3">
            <a:extLst>
              <a:ext uri="{FF2B5EF4-FFF2-40B4-BE49-F238E27FC236}">
                <a16:creationId xmlns:a16="http://schemas.microsoft.com/office/drawing/2014/main" id="{9C6CF73B-AA01-4924-96CE-F1CD11869495}"/>
              </a:ext>
            </a:extLst>
          </p:cNvPr>
          <p:cNvPicPr>
            <a:picLocks noGrp="1" noChangeAspect="1"/>
          </p:cNvPicPr>
          <p:nvPr>
            <p:ph idx="1"/>
          </p:nvPr>
        </p:nvPicPr>
        <p:blipFill>
          <a:blip r:embed="rId2"/>
          <a:stretch>
            <a:fillRect/>
          </a:stretch>
        </p:blipFill>
        <p:spPr>
          <a:xfrm>
            <a:off x="838200" y="1348979"/>
            <a:ext cx="10515600" cy="1820007"/>
          </a:xfrm>
          <a:prstGeom prst="rect">
            <a:avLst/>
          </a:prstGeom>
        </p:spPr>
      </p:pic>
      <p:pic>
        <p:nvPicPr>
          <p:cNvPr id="5" name="Picture 4">
            <a:extLst>
              <a:ext uri="{FF2B5EF4-FFF2-40B4-BE49-F238E27FC236}">
                <a16:creationId xmlns:a16="http://schemas.microsoft.com/office/drawing/2014/main" id="{11DD0DE0-E2E2-45C0-A439-BC679A59A5F2}"/>
              </a:ext>
            </a:extLst>
          </p:cNvPr>
          <p:cNvPicPr>
            <a:picLocks noChangeAspect="1"/>
          </p:cNvPicPr>
          <p:nvPr/>
        </p:nvPicPr>
        <p:blipFill>
          <a:blip r:embed="rId3"/>
          <a:stretch>
            <a:fillRect/>
          </a:stretch>
        </p:blipFill>
        <p:spPr>
          <a:xfrm>
            <a:off x="838200" y="1454714"/>
            <a:ext cx="2877877" cy="5006616"/>
          </a:xfrm>
          <a:prstGeom prst="rect">
            <a:avLst/>
          </a:prstGeom>
        </p:spPr>
      </p:pic>
      <p:pic>
        <p:nvPicPr>
          <p:cNvPr id="6" name="Picture 5">
            <a:extLst>
              <a:ext uri="{FF2B5EF4-FFF2-40B4-BE49-F238E27FC236}">
                <a16:creationId xmlns:a16="http://schemas.microsoft.com/office/drawing/2014/main" id="{A5213C67-6EA5-4E5D-88DD-020487AB02C5}"/>
              </a:ext>
            </a:extLst>
          </p:cNvPr>
          <p:cNvPicPr>
            <a:picLocks noChangeAspect="1"/>
          </p:cNvPicPr>
          <p:nvPr/>
        </p:nvPicPr>
        <p:blipFill>
          <a:blip r:embed="rId4"/>
          <a:stretch>
            <a:fillRect/>
          </a:stretch>
        </p:blipFill>
        <p:spPr>
          <a:xfrm>
            <a:off x="4035341" y="2125816"/>
            <a:ext cx="7723975" cy="4603033"/>
          </a:xfrm>
          <a:prstGeom prst="rect">
            <a:avLst/>
          </a:prstGeom>
        </p:spPr>
      </p:pic>
      <p:sp>
        <p:nvSpPr>
          <p:cNvPr id="7" name="Rectangle 6">
            <a:extLst>
              <a:ext uri="{FF2B5EF4-FFF2-40B4-BE49-F238E27FC236}">
                <a16:creationId xmlns:a16="http://schemas.microsoft.com/office/drawing/2014/main" id="{BEC51E0A-415B-45E8-A95F-7730387BE662}"/>
              </a:ext>
            </a:extLst>
          </p:cNvPr>
          <p:cNvSpPr/>
          <p:nvPr/>
        </p:nvSpPr>
        <p:spPr>
          <a:xfrm>
            <a:off x="4255477" y="3583280"/>
            <a:ext cx="1380392" cy="7601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8EFFBA7-B3A7-42EA-8BEF-0CFC460EA5E8}"/>
              </a:ext>
            </a:extLst>
          </p:cNvPr>
          <p:cNvCxnSpPr/>
          <p:nvPr/>
        </p:nvCxnSpPr>
        <p:spPr>
          <a:xfrm flipH="1">
            <a:off x="5635869" y="3288323"/>
            <a:ext cx="1055077" cy="430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2CEC2C9-7A63-4360-8ACE-3DEB427CDCFC}"/>
              </a:ext>
            </a:extLst>
          </p:cNvPr>
          <p:cNvSpPr/>
          <p:nvPr/>
        </p:nvSpPr>
        <p:spPr>
          <a:xfrm>
            <a:off x="6690946" y="2869044"/>
            <a:ext cx="1600528" cy="7033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API key &amp; secret key</a:t>
            </a:r>
          </a:p>
        </p:txBody>
      </p:sp>
    </p:spTree>
    <p:extLst>
      <p:ext uri="{BB962C8B-B14F-4D97-AF65-F5344CB8AC3E}">
        <p14:creationId xmlns:p14="http://schemas.microsoft.com/office/powerpoint/2010/main" val="89404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7703-CFEF-48EF-A5DC-ECC8DB55BC0C}"/>
              </a:ext>
            </a:extLst>
          </p:cNvPr>
          <p:cNvSpPr>
            <a:spLocks noGrp="1"/>
          </p:cNvSpPr>
          <p:nvPr>
            <p:ph type="title"/>
          </p:nvPr>
        </p:nvSpPr>
        <p:spPr>
          <a:xfrm>
            <a:off x="767861" y="249366"/>
            <a:ext cx="11136923" cy="1325563"/>
          </a:xfrm>
        </p:spPr>
        <p:txBody>
          <a:bodyPr>
            <a:normAutofit/>
          </a:bodyPr>
          <a:lstStyle/>
          <a:p>
            <a:pPr algn="ctr"/>
            <a:r>
              <a:rPr lang="en-US" dirty="0">
                <a:latin typeface="+mn-lt"/>
              </a:rPr>
              <a:t>Select 3 Top Gainers and Losers </a:t>
            </a:r>
            <a:br>
              <a:rPr lang="en-US" dirty="0">
                <a:latin typeface="+mn-lt"/>
              </a:rPr>
            </a:br>
            <a:r>
              <a:rPr lang="en-US" dirty="0">
                <a:latin typeface="+mn-lt"/>
              </a:rPr>
              <a:t>(via Yahoo Finance)</a:t>
            </a:r>
          </a:p>
        </p:txBody>
      </p:sp>
      <p:pic>
        <p:nvPicPr>
          <p:cNvPr id="5" name="Content Placeholder 4" descr="A screen shot of a computer&#10;&#10;Description automatically generated">
            <a:extLst>
              <a:ext uri="{FF2B5EF4-FFF2-40B4-BE49-F238E27FC236}">
                <a16:creationId xmlns:a16="http://schemas.microsoft.com/office/drawing/2014/main" id="{AE2E71F8-D5CF-4F21-86DC-749409699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640" y="1822570"/>
            <a:ext cx="9280720" cy="3953974"/>
          </a:xfrm>
        </p:spPr>
      </p:pic>
      <p:sp>
        <p:nvSpPr>
          <p:cNvPr id="6" name="Rectangle 5">
            <a:extLst>
              <a:ext uri="{FF2B5EF4-FFF2-40B4-BE49-F238E27FC236}">
                <a16:creationId xmlns:a16="http://schemas.microsoft.com/office/drawing/2014/main" id="{D252B90F-71D7-44B8-8773-2AB375315DE0}"/>
              </a:ext>
            </a:extLst>
          </p:cNvPr>
          <p:cNvSpPr/>
          <p:nvPr/>
        </p:nvSpPr>
        <p:spPr>
          <a:xfrm>
            <a:off x="2198077" y="3238969"/>
            <a:ext cx="2488223" cy="6262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FE469D0-D55A-48DF-B53B-C77ED93F65C2}"/>
              </a:ext>
            </a:extLst>
          </p:cNvPr>
          <p:cNvSpPr/>
          <p:nvPr/>
        </p:nvSpPr>
        <p:spPr>
          <a:xfrm>
            <a:off x="6336322" y="2097959"/>
            <a:ext cx="4247637" cy="35345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 gainers:</a:t>
            </a:r>
          </a:p>
          <a:p>
            <a:pPr algn="ctr"/>
            <a:r>
              <a:rPr lang="en-US" b="1" dirty="0">
                <a:solidFill>
                  <a:schemeClr val="tx1"/>
                </a:solidFill>
              </a:rPr>
              <a:t>AVTR, SDC, NGVT</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Top losers:</a:t>
            </a:r>
          </a:p>
          <a:p>
            <a:pPr algn="ctr"/>
            <a:r>
              <a:rPr lang="en-US" b="1" dirty="0">
                <a:solidFill>
                  <a:schemeClr val="tx1"/>
                </a:solidFill>
              </a:rPr>
              <a:t>OLN, MANT, GIL</a:t>
            </a:r>
          </a:p>
        </p:txBody>
      </p:sp>
    </p:spTree>
    <p:extLst>
      <p:ext uri="{BB962C8B-B14F-4D97-AF65-F5344CB8AC3E}">
        <p14:creationId xmlns:p14="http://schemas.microsoft.com/office/powerpoint/2010/main" val="93822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9957-0650-47DE-BEEB-97DEA159BAA1}"/>
              </a:ext>
            </a:extLst>
          </p:cNvPr>
          <p:cNvSpPr>
            <a:spLocks noGrp="1"/>
          </p:cNvSpPr>
          <p:nvPr>
            <p:ph type="title"/>
          </p:nvPr>
        </p:nvSpPr>
        <p:spPr>
          <a:xfrm>
            <a:off x="759070" y="145317"/>
            <a:ext cx="10515600" cy="1325563"/>
          </a:xfrm>
        </p:spPr>
        <p:txBody>
          <a:bodyPr/>
          <a:lstStyle/>
          <a:p>
            <a:r>
              <a:rPr lang="en-US" dirty="0">
                <a:latin typeface="+mn-lt"/>
              </a:rPr>
              <a:t>Main</a:t>
            </a:r>
            <a:r>
              <a:rPr lang="en-US" dirty="0"/>
              <a:t> </a:t>
            </a:r>
            <a:r>
              <a:rPr lang="en-US" dirty="0">
                <a:latin typeface="+mn-lt"/>
              </a:rPr>
              <a:t>Process Steps</a:t>
            </a:r>
          </a:p>
        </p:txBody>
      </p:sp>
      <p:sp>
        <p:nvSpPr>
          <p:cNvPr id="3" name="Content Placeholder 2">
            <a:extLst>
              <a:ext uri="{FF2B5EF4-FFF2-40B4-BE49-F238E27FC236}">
                <a16:creationId xmlns:a16="http://schemas.microsoft.com/office/drawing/2014/main" id="{3776F441-8BD3-4192-8443-03641E28AEF4}"/>
              </a:ext>
            </a:extLst>
          </p:cNvPr>
          <p:cNvSpPr>
            <a:spLocks noGrp="1"/>
          </p:cNvSpPr>
          <p:nvPr>
            <p:ph idx="1"/>
          </p:nvPr>
        </p:nvSpPr>
        <p:spPr>
          <a:xfrm>
            <a:off x="838200" y="1473445"/>
            <a:ext cx="10515600" cy="4351338"/>
          </a:xfrm>
        </p:spPr>
        <p:txBody>
          <a:bodyPr/>
          <a:lstStyle/>
          <a:p>
            <a:pPr>
              <a:buFontTx/>
              <a:buChar char="-"/>
            </a:pPr>
            <a:r>
              <a:rPr lang="en-US" dirty="0"/>
              <a:t>Search for 100 tweets for each top gainers and losers (like $AVTR)</a:t>
            </a:r>
          </a:p>
          <a:p>
            <a:pPr>
              <a:buFontTx/>
              <a:buChar char="-"/>
            </a:pPr>
            <a:r>
              <a:rPr lang="en-US" dirty="0"/>
              <a:t>Combine 3 top gainers / losers into a whole tweet and create corpus.</a:t>
            </a:r>
          </a:p>
          <a:p>
            <a:pPr>
              <a:buFontTx/>
              <a:buChar char="-"/>
            </a:pPr>
            <a:r>
              <a:rPr lang="en-US" dirty="0"/>
              <a:t>Preprocessing: remove whitespace &amp; </a:t>
            </a:r>
            <a:r>
              <a:rPr lang="en-US" dirty="0" err="1"/>
              <a:t>numberwords</a:t>
            </a:r>
            <a:r>
              <a:rPr lang="en-US" dirty="0"/>
              <a:t> etc. in content</a:t>
            </a:r>
          </a:p>
          <a:p>
            <a:pPr>
              <a:buFontTx/>
              <a:buChar char="-"/>
            </a:pPr>
            <a:r>
              <a:rPr lang="en-US" dirty="0"/>
              <a:t>Make Term Document Matrix for these 6 stocks, and compute each frequent terms then display as </a:t>
            </a:r>
            <a:r>
              <a:rPr lang="en-US" dirty="0" err="1"/>
              <a:t>WordCloud</a:t>
            </a:r>
            <a:r>
              <a:rPr lang="en-US" dirty="0"/>
              <a:t>.</a:t>
            </a:r>
          </a:p>
          <a:p>
            <a:pPr>
              <a:buFontTx/>
              <a:buChar char="-"/>
            </a:pPr>
            <a:r>
              <a:rPr lang="en-US" dirty="0"/>
              <a:t>Compute sentiment score based on “positive-words.txt” and “negative-words.txt”.</a:t>
            </a:r>
          </a:p>
          <a:p>
            <a:pPr>
              <a:buFontTx/>
              <a:buChar char="-"/>
            </a:pPr>
            <a:r>
              <a:rPr lang="en-US" dirty="0"/>
              <a:t>Plot the bar chart of sentiment score, and use “</a:t>
            </a:r>
            <a:r>
              <a:rPr lang="en-US" dirty="0" err="1"/>
              <a:t>googleVis</a:t>
            </a:r>
            <a:r>
              <a:rPr lang="en-US" dirty="0"/>
              <a:t>” package to draw candlestick chart of the stock.</a:t>
            </a:r>
          </a:p>
        </p:txBody>
      </p:sp>
    </p:spTree>
    <p:extLst>
      <p:ext uri="{BB962C8B-B14F-4D97-AF65-F5344CB8AC3E}">
        <p14:creationId xmlns:p14="http://schemas.microsoft.com/office/powerpoint/2010/main" val="193712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DBC7-C188-4387-81BE-E2CA9C5ADF9A}"/>
              </a:ext>
            </a:extLst>
          </p:cNvPr>
          <p:cNvSpPr>
            <a:spLocks noGrp="1"/>
          </p:cNvSpPr>
          <p:nvPr>
            <p:ph type="title"/>
          </p:nvPr>
        </p:nvSpPr>
        <p:spPr>
          <a:xfrm>
            <a:off x="741484" y="242032"/>
            <a:ext cx="10515600" cy="1325563"/>
          </a:xfrm>
        </p:spPr>
        <p:txBody>
          <a:bodyPr/>
          <a:lstStyle/>
          <a:p>
            <a:r>
              <a:rPr lang="en-US" dirty="0">
                <a:latin typeface="+mn-lt"/>
              </a:rPr>
              <a:t>Sentiment Score Codes</a:t>
            </a:r>
          </a:p>
        </p:txBody>
      </p:sp>
      <p:pic>
        <p:nvPicPr>
          <p:cNvPr id="4" name="Content Placeholder 3">
            <a:extLst>
              <a:ext uri="{FF2B5EF4-FFF2-40B4-BE49-F238E27FC236}">
                <a16:creationId xmlns:a16="http://schemas.microsoft.com/office/drawing/2014/main" id="{E3FD74A8-1286-47E2-8199-0C4EF6992349}"/>
              </a:ext>
            </a:extLst>
          </p:cNvPr>
          <p:cNvPicPr>
            <a:picLocks noGrp="1" noChangeAspect="1"/>
          </p:cNvPicPr>
          <p:nvPr>
            <p:ph idx="1"/>
          </p:nvPr>
        </p:nvPicPr>
        <p:blipFill>
          <a:blip r:embed="rId2"/>
          <a:stretch>
            <a:fillRect/>
          </a:stretch>
        </p:blipFill>
        <p:spPr>
          <a:xfrm>
            <a:off x="637974" y="1567595"/>
            <a:ext cx="5570329" cy="4351338"/>
          </a:xfrm>
          <a:prstGeom prst="rect">
            <a:avLst/>
          </a:prstGeom>
        </p:spPr>
      </p:pic>
      <p:pic>
        <p:nvPicPr>
          <p:cNvPr id="5" name="Picture 4">
            <a:extLst>
              <a:ext uri="{FF2B5EF4-FFF2-40B4-BE49-F238E27FC236}">
                <a16:creationId xmlns:a16="http://schemas.microsoft.com/office/drawing/2014/main" id="{3DC43377-A1B4-4DE0-8895-932949B06E45}"/>
              </a:ext>
            </a:extLst>
          </p:cNvPr>
          <p:cNvPicPr>
            <a:picLocks noChangeAspect="1"/>
          </p:cNvPicPr>
          <p:nvPr/>
        </p:nvPicPr>
        <p:blipFill>
          <a:blip r:embed="rId3"/>
          <a:stretch>
            <a:fillRect/>
          </a:stretch>
        </p:blipFill>
        <p:spPr>
          <a:xfrm>
            <a:off x="6678313" y="242032"/>
            <a:ext cx="4578771" cy="2690812"/>
          </a:xfrm>
          <a:prstGeom prst="rect">
            <a:avLst/>
          </a:prstGeom>
        </p:spPr>
      </p:pic>
      <p:pic>
        <p:nvPicPr>
          <p:cNvPr id="6" name="Picture 5">
            <a:extLst>
              <a:ext uri="{FF2B5EF4-FFF2-40B4-BE49-F238E27FC236}">
                <a16:creationId xmlns:a16="http://schemas.microsoft.com/office/drawing/2014/main" id="{4FE1C995-0765-40D8-9C89-76FA46B7E9B7}"/>
              </a:ext>
            </a:extLst>
          </p:cNvPr>
          <p:cNvPicPr>
            <a:picLocks noChangeAspect="1"/>
          </p:cNvPicPr>
          <p:nvPr/>
        </p:nvPicPr>
        <p:blipFill>
          <a:blip r:embed="rId4"/>
          <a:stretch>
            <a:fillRect/>
          </a:stretch>
        </p:blipFill>
        <p:spPr>
          <a:xfrm>
            <a:off x="6678313" y="3344007"/>
            <a:ext cx="4684638" cy="2754190"/>
          </a:xfrm>
          <a:prstGeom prst="rect">
            <a:avLst/>
          </a:prstGeom>
        </p:spPr>
      </p:pic>
      <p:sp>
        <p:nvSpPr>
          <p:cNvPr id="7" name="Rectangle 6">
            <a:extLst>
              <a:ext uri="{FF2B5EF4-FFF2-40B4-BE49-F238E27FC236}">
                <a16:creationId xmlns:a16="http://schemas.microsoft.com/office/drawing/2014/main" id="{73C61FE7-92AF-4674-B6F6-44F0F40EF6FC}"/>
              </a:ext>
            </a:extLst>
          </p:cNvPr>
          <p:cNvSpPr/>
          <p:nvPr/>
        </p:nvSpPr>
        <p:spPr>
          <a:xfrm>
            <a:off x="826477" y="2435468"/>
            <a:ext cx="3420208" cy="21980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6ACBF8A-4E07-4FB9-95A0-54ECBFD38B76}"/>
              </a:ext>
            </a:extLst>
          </p:cNvPr>
          <p:cNvSpPr/>
          <p:nvPr/>
        </p:nvSpPr>
        <p:spPr>
          <a:xfrm>
            <a:off x="6808177" y="175846"/>
            <a:ext cx="3420208" cy="28599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40E90A0-14DC-43D9-95A7-D73FB72ABA4E}"/>
              </a:ext>
            </a:extLst>
          </p:cNvPr>
          <p:cNvSpPr/>
          <p:nvPr/>
        </p:nvSpPr>
        <p:spPr>
          <a:xfrm>
            <a:off x="6904892" y="3319095"/>
            <a:ext cx="3420208" cy="21980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E021780-B6F3-4484-BE02-7B40C08D4902}"/>
              </a:ext>
            </a:extLst>
          </p:cNvPr>
          <p:cNvSpPr txBox="1"/>
          <p:nvPr/>
        </p:nvSpPr>
        <p:spPr>
          <a:xfrm>
            <a:off x="3284861" y="2830091"/>
            <a:ext cx="2923442" cy="369332"/>
          </a:xfrm>
          <a:prstGeom prst="rect">
            <a:avLst/>
          </a:prstGeom>
          <a:noFill/>
        </p:spPr>
        <p:txBody>
          <a:bodyPr wrap="square" rtlCol="0">
            <a:spAutoFit/>
          </a:bodyPr>
          <a:lstStyle/>
          <a:p>
            <a:r>
              <a:rPr lang="en-US" dirty="0"/>
              <a:t>Calculate </a:t>
            </a:r>
            <a:r>
              <a:rPr lang="en-US" dirty="0">
                <a:solidFill>
                  <a:srgbClr val="FF0000"/>
                </a:solidFill>
              </a:rPr>
              <a:t>sentiment score</a:t>
            </a:r>
          </a:p>
        </p:txBody>
      </p:sp>
      <p:sp>
        <p:nvSpPr>
          <p:cNvPr id="11" name="TextBox 10">
            <a:extLst>
              <a:ext uri="{FF2B5EF4-FFF2-40B4-BE49-F238E27FC236}">
                <a16:creationId xmlns:a16="http://schemas.microsoft.com/office/drawing/2014/main" id="{D1D4C507-EAD2-4406-B7BB-BC9A8937D3A4}"/>
              </a:ext>
            </a:extLst>
          </p:cNvPr>
          <p:cNvSpPr txBox="1"/>
          <p:nvPr/>
        </p:nvSpPr>
        <p:spPr>
          <a:xfrm>
            <a:off x="9020632" y="460720"/>
            <a:ext cx="2923442" cy="646331"/>
          </a:xfrm>
          <a:prstGeom prst="rect">
            <a:avLst/>
          </a:prstGeom>
          <a:noFill/>
        </p:spPr>
        <p:txBody>
          <a:bodyPr wrap="square" rtlCol="0">
            <a:spAutoFit/>
          </a:bodyPr>
          <a:lstStyle/>
          <a:p>
            <a:r>
              <a:rPr lang="en-US" dirty="0"/>
              <a:t>Calculate Numbers of </a:t>
            </a:r>
            <a:r>
              <a:rPr lang="en-US" dirty="0">
                <a:solidFill>
                  <a:srgbClr val="FF0000"/>
                </a:solidFill>
              </a:rPr>
              <a:t>positive</a:t>
            </a:r>
            <a:r>
              <a:rPr lang="en-US" dirty="0"/>
              <a:t> matches</a:t>
            </a:r>
          </a:p>
        </p:txBody>
      </p:sp>
      <p:sp>
        <p:nvSpPr>
          <p:cNvPr id="12" name="TextBox 11">
            <a:extLst>
              <a:ext uri="{FF2B5EF4-FFF2-40B4-BE49-F238E27FC236}">
                <a16:creationId xmlns:a16="http://schemas.microsoft.com/office/drawing/2014/main" id="{2F82E3DD-AE35-43C8-9582-C29C5912DFC9}"/>
              </a:ext>
            </a:extLst>
          </p:cNvPr>
          <p:cNvSpPr txBox="1"/>
          <p:nvPr/>
        </p:nvSpPr>
        <p:spPr>
          <a:xfrm>
            <a:off x="9020632" y="3652630"/>
            <a:ext cx="2923442" cy="646331"/>
          </a:xfrm>
          <a:prstGeom prst="rect">
            <a:avLst/>
          </a:prstGeom>
          <a:noFill/>
        </p:spPr>
        <p:txBody>
          <a:bodyPr wrap="square" rtlCol="0">
            <a:spAutoFit/>
          </a:bodyPr>
          <a:lstStyle/>
          <a:p>
            <a:r>
              <a:rPr lang="en-US" dirty="0"/>
              <a:t>Calculate Numbers of </a:t>
            </a:r>
            <a:r>
              <a:rPr lang="en-US" dirty="0">
                <a:solidFill>
                  <a:srgbClr val="FF0000"/>
                </a:solidFill>
              </a:rPr>
              <a:t>negative</a:t>
            </a:r>
            <a:r>
              <a:rPr lang="en-US" dirty="0"/>
              <a:t> matches</a:t>
            </a:r>
          </a:p>
        </p:txBody>
      </p:sp>
      <p:pic>
        <p:nvPicPr>
          <p:cNvPr id="14" name="Picture 13" descr="A screenshot of a cell phone&#10;&#10;Description automatically generated">
            <a:extLst>
              <a:ext uri="{FF2B5EF4-FFF2-40B4-BE49-F238E27FC236}">
                <a16:creationId xmlns:a16="http://schemas.microsoft.com/office/drawing/2014/main" id="{189F3ACA-550A-491F-8584-B924DC5E5B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7292" y="1529908"/>
            <a:ext cx="2728062" cy="3681993"/>
          </a:xfrm>
          <a:prstGeom prst="rect">
            <a:avLst/>
          </a:prstGeom>
        </p:spPr>
      </p:pic>
      <p:sp>
        <p:nvSpPr>
          <p:cNvPr id="15" name="TextBox 14">
            <a:extLst>
              <a:ext uri="{FF2B5EF4-FFF2-40B4-BE49-F238E27FC236}">
                <a16:creationId xmlns:a16="http://schemas.microsoft.com/office/drawing/2014/main" id="{69AFF256-4F4B-4A65-9FEF-2A8018F073F1}"/>
              </a:ext>
            </a:extLst>
          </p:cNvPr>
          <p:cNvSpPr txBox="1"/>
          <p:nvPr/>
        </p:nvSpPr>
        <p:spPr>
          <a:xfrm>
            <a:off x="5916784" y="1998328"/>
            <a:ext cx="1438569" cy="369332"/>
          </a:xfrm>
          <a:prstGeom prst="rect">
            <a:avLst/>
          </a:prstGeom>
          <a:noFill/>
        </p:spPr>
        <p:txBody>
          <a:bodyPr wrap="square" rtlCol="0">
            <a:spAutoFit/>
          </a:bodyPr>
          <a:lstStyle/>
          <a:p>
            <a:r>
              <a:rPr lang="en-US" b="1" dirty="0"/>
              <a:t>Final results</a:t>
            </a:r>
          </a:p>
        </p:txBody>
      </p:sp>
    </p:spTree>
    <p:extLst>
      <p:ext uri="{BB962C8B-B14F-4D97-AF65-F5344CB8AC3E}">
        <p14:creationId xmlns:p14="http://schemas.microsoft.com/office/powerpoint/2010/main" val="2119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30AA-E1FF-4971-ABA8-50D25557DDCA}"/>
              </a:ext>
            </a:extLst>
          </p:cNvPr>
          <p:cNvSpPr>
            <a:spLocks noGrp="1"/>
          </p:cNvSpPr>
          <p:nvPr>
            <p:ph type="title"/>
          </p:nvPr>
        </p:nvSpPr>
        <p:spPr>
          <a:xfrm>
            <a:off x="545123" y="227500"/>
            <a:ext cx="11101753" cy="1325563"/>
          </a:xfrm>
        </p:spPr>
        <p:txBody>
          <a:bodyPr/>
          <a:lstStyle/>
          <a:p>
            <a:pPr algn="ctr"/>
            <a:r>
              <a:rPr lang="en-US" dirty="0">
                <a:latin typeface="+mn-lt"/>
              </a:rPr>
              <a:t>Graph 1: Sentiment Score of Gainer and Loser</a:t>
            </a:r>
            <a:br>
              <a:rPr lang="en-US" dirty="0">
                <a:latin typeface="+mn-lt"/>
              </a:rPr>
            </a:br>
            <a:r>
              <a:rPr lang="en-US" dirty="0">
                <a:latin typeface="+mn-lt"/>
              </a:rPr>
              <a:t>(up till 5/1/2020)</a:t>
            </a:r>
          </a:p>
        </p:txBody>
      </p:sp>
      <p:pic>
        <p:nvPicPr>
          <p:cNvPr id="7" name="Content Placeholder 6" descr="A screenshot of a cell phone&#10;&#10;Description automatically generated">
            <a:extLst>
              <a:ext uri="{FF2B5EF4-FFF2-40B4-BE49-F238E27FC236}">
                <a16:creationId xmlns:a16="http://schemas.microsoft.com/office/drawing/2014/main" id="{4F1A61E6-29C0-45D3-9CBE-13587AE0B3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725"/>
          <a:stretch/>
        </p:blipFill>
        <p:spPr>
          <a:xfrm>
            <a:off x="838199" y="2099395"/>
            <a:ext cx="10515600" cy="1832735"/>
          </a:xfrm>
        </p:spPr>
      </p:pic>
      <p:sp>
        <p:nvSpPr>
          <p:cNvPr id="8" name="TextBox 7">
            <a:extLst>
              <a:ext uri="{FF2B5EF4-FFF2-40B4-BE49-F238E27FC236}">
                <a16:creationId xmlns:a16="http://schemas.microsoft.com/office/drawing/2014/main" id="{8DEEA288-12A0-450A-A928-EA49ABBC4F9B}"/>
              </a:ext>
            </a:extLst>
          </p:cNvPr>
          <p:cNvSpPr txBox="1"/>
          <p:nvPr/>
        </p:nvSpPr>
        <p:spPr>
          <a:xfrm>
            <a:off x="3249489" y="4756638"/>
            <a:ext cx="5693020" cy="923330"/>
          </a:xfrm>
          <a:prstGeom prst="rect">
            <a:avLst/>
          </a:prstGeom>
          <a:noFill/>
        </p:spPr>
        <p:txBody>
          <a:bodyPr wrap="square" rtlCol="0">
            <a:spAutoFit/>
          </a:bodyPr>
          <a:lstStyle/>
          <a:p>
            <a:r>
              <a:rPr lang="en-US" dirty="0"/>
              <a:t>Gainers Score: 8 (</a:t>
            </a:r>
            <a:r>
              <a:rPr lang="en-US" dirty="0" err="1"/>
              <a:t>pos.matches</a:t>
            </a:r>
            <a:r>
              <a:rPr lang="en-US" dirty="0"/>
              <a:t> = 28, </a:t>
            </a:r>
            <a:r>
              <a:rPr lang="en-US" dirty="0" err="1"/>
              <a:t>neg.matches</a:t>
            </a:r>
            <a:r>
              <a:rPr lang="en-US" dirty="0"/>
              <a:t> = 20)</a:t>
            </a:r>
          </a:p>
          <a:p>
            <a:endParaRPr lang="en-US" dirty="0"/>
          </a:p>
          <a:p>
            <a:r>
              <a:rPr lang="en-US" dirty="0"/>
              <a:t>Losers Score: -6  (</a:t>
            </a:r>
            <a:r>
              <a:rPr lang="en-US" dirty="0" err="1"/>
              <a:t>pos.matches</a:t>
            </a:r>
            <a:r>
              <a:rPr lang="en-US" dirty="0"/>
              <a:t> = 15, </a:t>
            </a:r>
            <a:r>
              <a:rPr lang="en-US" dirty="0" err="1"/>
              <a:t>neg.matches</a:t>
            </a:r>
            <a:r>
              <a:rPr lang="en-US" dirty="0"/>
              <a:t> = 21)</a:t>
            </a:r>
          </a:p>
        </p:txBody>
      </p:sp>
    </p:spTree>
    <p:extLst>
      <p:ext uri="{BB962C8B-B14F-4D97-AF65-F5344CB8AC3E}">
        <p14:creationId xmlns:p14="http://schemas.microsoft.com/office/powerpoint/2010/main" val="356962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12B3-423D-4735-A916-C670CCDC2B8F}"/>
              </a:ext>
            </a:extLst>
          </p:cNvPr>
          <p:cNvSpPr>
            <a:spLocks noGrp="1"/>
          </p:cNvSpPr>
          <p:nvPr>
            <p:ph type="title"/>
          </p:nvPr>
        </p:nvSpPr>
        <p:spPr>
          <a:xfrm>
            <a:off x="737088" y="294786"/>
            <a:ext cx="10717824" cy="1325563"/>
          </a:xfrm>
        </p:spPr>
        <p:txBody>
          <a:bodyPr>
            <a:normAutofit/>
          </a:bodyPr>
          <a:lstStyle/>
          <a:p>
            <a:r>
              <a:rPr lang="en-US" dirty="0">
                <a:solidFill>
                  <a:prstClr val="black"/>
                </a:solidFill>
                <a:latin typeface="Calibri" panose="020F0502020204030204"/>
              </a:rPr>
              <a:t>Graph 2: Percentage of Positive and Negative </a:t>
            </a:r>
            <a:br>
              <a:rPr lang="en-US" dirty="0">
                <a:solidFill>
                  <a:prstClr val="black"/>
                </a:solidFill>
                <a:latin typeface="Calibri" panose="020F0502020204030204"/>
              </a:rPr>
            </a:br>
            <a:r>
              <a:rPr lang="en-US" dirty="0">
                <a:solidFill>
                  <a:prstClr val="black"/>
                </a:solidFill>
                <a:latin typeface="Calibri" panose="020F0502020204030204"/>
              </a:rPr>
              <a:t>Matches in Gainers (up till 5/1/2020)</a:t>
            </a:r>
            <a:endParaRPr lang="en-US" dirty="0"/>
          </a:p>
        </p:txBody>
      </p:sp>
      <p:pic>
        <p:nvPicPr>
          <p:cNvPr id="5" name="Content Placeholder 4" descr="A picture containing screenshot&#10;&#10;Description automatically generated">
            <a:extLst>
              <a:ext uri="{FF2B5EF4-FFF2-40B4-BE49-F238E27FC236}">
                <a16:creationId xmlns:a16="http://schemas.microsoft.com/office/drawing/2014/main" id="{DD71D4B1-95C2-4A06-8443-0D1571627C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3466"/>
          <a:stretch/>
        </p:blipFill>
        <p:spPr>
          <a:xfrm>
            <a:off x="838200" y="1877620"/>
            <a:ext cx="10515600" cy="2017374"/>
          </a:xfrm>
        </p:spPr>
      </p:pic>
      <p:sp>
        <p:nvSpPr>
          <p:cNvPr id="9" name="Rectangle 3">
            <a:extLst>
              <a:ext uri="{FF2B5EF4-FFF2-40B4-BE49-F238E27FC236}">
                <a16:creationId xmlns:a16="http://schemas.microsoft.com/office/drawing/2014/main" id="{3596FB73-D436-4B5C-BDF7-938BE5159CBB}"/>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595D9485-8DFA-400C-91DC-AC2B1AD09D60}"/>
              </a:ext>
            </a:extLst>
          </p:cNvPr>
          <p:cNvPicPr>
            <a:picLocks noChangeAspect="1"/>
          </p:cNvPicPr>
          <p:nvPr/>
        </p:nvPicPr>
        <p:blipFill rotWithShape="1">
          <a:blip r:embed="rId3"/>
          <a:srcRect b="50000"/>
          <a:stretch/>
        </p:blipFill>
        <p:spPr>
          <a:xfrm>
            <a:off x="3809667" y="4440801"/>
            <a:ext cx="4703726" cy="1028014"/>
          </a:xfrm>
          <a:prstGeom prst="rect">
            <a:avLst/>
          </a:prstGeom>
        </p:spPr>
      </p:pic>
    </p:spTree>
    <p:extLst>
      <p:ext uri="{BB962C8B-B14F-4D97-AF65-F5344CB8AC3E}">
        <p14:creationId xmlns:p14="http://schemas.microsoft.com/office/powerpoint/2010/main" val="231560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12B3-423D-4735-A916-C670CCDC2B8F}"/>
              </a:ext>
            </a:extLst>
          </p:cNvPr>
          <p:cNvSpPr>
            <a:spLocks noGrp="1"/>
          </p:cNvSpPr>
          <p:nvPr>
            <p:ph type="title"/>
          </p:nvPr>
        </p:nvSpPr>
        <p:spPr>
          <a:xfrm>
            <a:off x="737088" y="294786"/>
            <a:ext cx="10717824" cy="1325563"/>
          </a:xfrm>
        </p:spPr>
        <p:txBody>
          <a:bodyPr>
            <a:normAutofit/>
          </a:bodyPr>
          <a:lstStyle/>
          <a:p>
            <a:r>
              <a:rPr lang="en-US" dirty="0">
                <a:solidFill>
                  <a:prstClr val="black"/>
                </a:solidFill>
                <a:latin typeface="Calibri" panose="020F0502020204030204"/>
              </a:rPr>
              <a:t>Graph 3: Percentage of Positive and Negative </a:t>
            </a:r>
            <a:br>
              <a:rPr lang="en-US" dirty="0">
                <a:solidFill>
                  <a:prstClr val="black"/>
                </a:solidFill>
                <a:latin typeface="Calibri" panose="020F0502020204030204"/>
              </a:rPr>
            </a:br>
            <a:r>
              <a:rPr lang="en-US" dirty="0">
                <a:solidFill>
                  <a:prstClr val="black"/>
                </a:solidFill>
                <a:latin typeface="Calibri" panose="020F0502020204030204"/>
              </a:rPr>
              <a:t>Matches in Losers (up till 5/1/2020)</a:t>
            </a:r>
            <a:endParaRPr lang="en-US" dirty="0"/>
          </a:p>
        </p:txBody>
      </p:sp>
      <p:sp>
        <p:nvSpPr>
          <p:cNvPr id="9" name="Rectangle 3">
            <a:extLst>
              <a:ext uri="{FF2B5EF4-FFF2-40B4-BE49-F238E27FC236}">
                <a16:creationId xmlns:a16="http://schemas.microsoft.com/office/drawing/2014/main" id="{3596FB73-D436-4B5C-BDF7-938BE5159CBB}"/>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Content Placeholder 6" descr="A screenshot of a social media post&#10;&#10;Description automatically generated">
            <a:extLst>
              <a:ext uri="{FF2B5EF4-FFF2-40B4-BE49-F238E27FC236}">
                <a16:creationId xmlns:a16="http://schemas.microsoft.com/office/drawing/2014/main" id="{000441D6-B922-419F-B6E0-F7F2DE223A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5697"/>
          <a:stretch/>
        </p:blipFill>
        <p:spPr>
          <a:xfrm>
            <a:off x="838200" y="1833658"/>
            <a:ext cx="10515600" cy="1920658"/>
          </a:xfrm>
        </p:spPr>
      </p:pic>
      <p:pic>
        <p:nvPicPr>
          <p:cNvPr id="8" name="Picture 7">
            <a:extLst>
              <a:ext uri="{FF2B5EF4-FFF2-40B4-BE49-F238E27FC236}">
                <a16:creationId xmlns:a16="http://schemas.microsoft.com/office/drawing/2014/main" id="{65703D5B-0228-4C1C-A3A1-5EFEBE8440C7}"/>
              </a:ext>
            </a:extLst>
          </p:cNvPr>
          <p:cNvPicPr>
            <a:picLocks noChangeAspect="1"/>
          </p:cNvPicPr>
          <p:nvPr/>
        </p:nvPicPr>
        <p:blipFill>
          <a:blip r:embed="rId3"/>
          <a:stretch>
            <a:fillRect/>
          </a:stretch>
        </p:blipFill>
        <p:spPr>
          <a:xfrm>
            <a:off x="3522148" y="4383332"/>
            <a:ext cx="5147703" cy="1145727"/>
          </a:xfrm>
          <a:prstGeom prst="rect">
            <a:avLst/>
          </a:prstGeom>
        </p:spPr>
      </p:pic>
    </p:spTree>
    <p:extLst>
      <p:ext uri="{BB962C8B-B14F-4D97-AF65-F5344CB8AC3E}">
        <p14:creationId xmlns:p14="http://schemas.microsoft.com/office/powerpoint/2010/main" val="264616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1715-162C-4502-B409-6F0BB58E94D7}"/>
              </a:ext>
            </a:extLst>
          </p:cNvPr>
          <p:cNvSpPr>
            <a:spLocks noGrp="1"/>
          </p:cNvSpPr>
          <p:nvPr>
            <p:ph type="title"/>
          </p:nvPr>
        </p:nvSpPr>
        <p:spPr>
          <a:xfrm>
            <a:off x="838199" y="365125"/>
            <a:ext cx="10873155" cy="1296621"/>
          </a:xfrm>
        </p:spPr>
        <p:txBody>
          <a:bodyPr>
            <a:normAutofit fontScale="90000"/>
          </a:bodyPr>
          <a:lstStyle/>
          <a:p>
            <a:r>
              <a:rPr lang="en-US" dirty="0">
                <a:solidFill>
                  <a:prstClr val="black"/>
                </a:solidFill>
                <a:latin typeface="Calibri" panose="020F0502020204030204"/>
              </a:rPr>
              <a:t>Graph 4: Candlestick Graph of stock “AVTR” plotted by </a:t>
            </a:r>
            <a:r>
              <a:rPr lang="en-US" i="1" dirty="0" err="1">
                <a:solidFill>
                  <a:prstClr val="black"/>
                </a:solidFill>
                <a:latin typeface="Calibri" panose="020F0502020204030204"/>
              </a:rPr>
              <a:t>googleVis</a:t>
            </a:r>
            <a:r>
              <a:rPr lang="en-US" i="1" dirty="0">
                <a:solidFill>
                  <a:prstClr val="black"/>
                </a:solidFill>
                <a:latin typeface="Calibri" panose="020F0502020204030204"/>
              </a:rPr>
              <a:t>	</a:t>
            </a:r>
            <a:r>
              <a:rPr lang="en-US" dirty="0">
                <a:solidFill>
                  <a:prstClr val="black"/>
                </a:solidFill>
                <a:latin typeface="Calibri" panose="020F0502020204030204"/>
              </a:rPr>
              <a:t>(up till 5/1/2020)</a:t>
            </a:r>
            <a:endParaRPr lang="en-US" dirty="0"/>
          </a:p>
        </p:txBody>
      </p:sp>
      <p:pic>
        <p:nvPicPr>
          <p:cNvPr id="5" name="Content Placeholder 4" descr="A screenshot of a map&#10;&#10;Description automatically generated">
            <a:extLst>
              <a:ext uri="{FF2B5EF4-FFF2-40B4-BE49-F238E27FC236}">
                <a16:creationId xmlns:a16="http://schemas.microsoft.com/office/drawing/2014/main" id="{2683E7A8-5B67-49D7-95BB-343142E01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4079" y="1834416"/>
            <a:ext cx="7395640" cy="4351338"/>
          </a:xfrm>
        </p:spPr>
      </p:pic>
      <p:sp>
        <p:nvSpPr>
          <p:cNvPr id="6" name="TextBox 5">
            <a:extLst>
              <a:ext uri="{FF2B5EF4-FFF2-40B4-BE49-F238E27FC236}">
                <a16:creationId xmlns:a16="http://schemas.microsoft.com/office/drawing/2014/main" id="{2F49BB65-4693-49B3-A40D-23BEF8066129}"/>
              </a:ext>
            </a:extLst>
          </p:cNvPr>
          <p:cNvSpPr txBox="1"/>
          <p:nvPr/>
        </p:nvSpPr>
        <p:spPr>
          <a:xfrm>
            <a:off x="1670539" y="2637693"/>
            <a:ext cx="1529861" cy="1200329"/>
          </a:xfrm>
          <a:prstGeom prst="rect">
            <a:avLst/>
          </a:prstGeom>
          <a:noFill/>
        </p:spPr>
        <p:txBody>
          <a:bodyPr wrap="square" rtlCol="0">
            <a:spAutoFit/>
          </a:bodyPr>
          <a:lstStyle/>
          <a:p>
            <a:r>
              <a:rPr lang="en-US" dirty="0">
                <a:solidFill>
                  <a:srgbClr val="FF0000"/>
                </a:solidFill>
              </a:rPr>
              <a:t>From </a:t>
            </a:r>
          </a:p>
          <a:p>
            <a:r>
              <a:rPr lang="en-US" dirty="0">
                <a:solidFill>
                  <a:srgbClr val="FF0000"/>
                </a:solidFill>
              </a:rPr>
              <a:t>1/2/2020 </a:t>
            </a:r>
          </a:p>
          <a:p>
            <a:r>
              <a:rPr lang="en-US" dirty="0">
                <a:solidFill>
                  <a:srgbClr val="FF0000"/>
                </a:solidFill>
              </a:rPr>
              <a:t>To</a:t>
            </a:r>
          </a:p>
          <a:p>
            <a:r>
              <a:rPr lang="en-US" dirty="0">
                <a:solidFill>
                  <a:srgbClr val="FF0000"/>
                </a:solidFill>
              </a:rPr>
              <a:t>5/1/2020</a:t>
            </a:r>
          </a:p>
        </p:txBody>
      </p:sp>
    </p:spTree>
    <p:extLst>
      <p:ext uri="{BB962C8B-B14F-4D97-AF65-F5344CB8AC3E}">
        <p14:creationId xmlns:p14="http://schemas.microsoft.com/office/powerpoint/2010/main" val="2687220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398</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Twitter Stock Market Sentiment Analysis</vt:lpstr>
      <vt:lpstr>Registering my Application with Twitter</vt:lpstr>
      <vt:lpstr>Select 3 Top Gainers and Losers  (via Yahoo Finance)</vt:lpstr>
      <vt:lpstr>Main Process Steps</vt:lpstr>
      <vt:lpstr>Sentiment Score Codes</vt:lpstr>
      <vt:lpstr>Graph 1: Sentiment Score of Gainer and Loser (up till 5/1/2020)</vt:lpstr>
      <vt:lpstr>Graph 2: Percentage of Positive and Negative  Matches in Gainers (up till 5/1/2020)</vt:lpstr>
      <vt:lpstr>Graph 3: Percentage of Positive and Negative  Matches in Losers (up till 5/1/2020)</vt:lpstr>
      <vt:lpstr>Graph 4: Candlestick Graph of stock “AVTR” plotted by googleVis (up till 5/1/2020)</vt:lpstr>
      <vt:lpstr>Candlestick Graph for Comparison</vt:lpstr>
      <vt:lpstr>My Conclusion</vt:lpstr>
      <vt:lpstr>Stock Data 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Stock Market Sentiment Analysis</dc:title>
  <dc:creator>Duan Lin</dc:creator>
  <cp:lastModifiedBy>Duan Lin</cp:lastModifiedBy>
  <cp:revision>12</cp:revision>
  <dcterms:created xsi:type="dcterms:W3CDTF">2020-05-04T18:22:31Z</dcterms:created>
  <dcterms:modified xsi:type="dcterms:W3CDTF">2020-05-04T20:05:36Z</dcterms:modified>
</cp:coreProperties>
</file>