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388" r:id="rId4"/>
    <p:sldId id="481" r:id="rId5"/>
    <p:sldId id="482" r:id="rId6"/>
    <p:sldId id="483" r:id="rId7"/>
    <p:sldId id="464" r:id="rId8"/>
    <p:sldId id="465" r:id="rId9"/>
    <p:sldId id="394" r:id="rId10"/>
    <p:sldId id="484" r:id="rId11"/>
    <p:sldId id="485" r:id="rId12"/>
    <p:sldId id="488" r:id="rId13"/>
    <p:sldId id="486" r:id="rId14"/>
    <p:sldId id="487" r:id="rId15"/>
    <p:sldId id="305" r:id="rId16"/>
    <p:sldId id="306" r:id="rId17"/>
    <p:sldId id="273" r:id="rId18"/>
    <p:sldId id="287" r:id="rId19"/>
    <p:sldId id="274" r:id="rId20"/>
    <p:sldId id="275" r:id="rId21"/>
    <p:sldId id="336" r:id="rId22"/>
    <p:sldId id="335" r:id="rId23"/>
    <p:sldId id="358" r:id="rId24"/>
    <p:sldId id="469" r:id="rId2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>
      <p:cViewPr varScale="1">
        <p:scale>
          <a:sx n="73" d="100"/>
          <a:sy n="73" d="100"/>
        </p:scale>
        <p:origin x="1236" y="60"/>
      </p:cViewPr>
      <p:guideLst>
        <p:guide orient="horz" pos="2160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0" sz="1200" b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0" sz="1200" b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73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0" sz="1200" b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0" sz="1200" b="0">
                <a:latin typeface="Arial" panose="020B0604020202020204" pitchFamily="34" charset="0"/>
              </a:defRPr>
            </a:lvl1pPr>
          </a:lstStyle>
          <a:p>
            <a:fld id="{D8B30D35-D3C5-4BC2-8781-E83307F4A09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4FD28-0BC8-4791-89BD-384C31403B9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E38FBB-4367-4BB3-BFD9-D84C14DDDB2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48488" y="404813"/>
            <a:ext cx="2087562" cy="55260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04813"/>
            <a:ext cx="6110288" cy="55260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35A4B1-D373-40D4-9F52-598A8562F92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3650" y="404813"/>
            <a:ext cx="7772400" cy="720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319213"/>
            <a:ext cx="3810000" cy="46116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19213"/>
            <a:ext cx="3810000" cy="46116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5800" y="60833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0833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934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E787815-BBE9-4787-93E5-2FB40F2172F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D9E107-7CBE-4420-B8A8-046F950C4F5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CAE55A-102E-4B1F-B4B9-44296CC3B02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19213"/>
            <a:ext cx="3810000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19213"/>
            <a:ext cx="3810000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BBE79B-AC07-4E9E-ABB6-3F65A68FBB5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5ECD18-2692-46EB-AFBB-26EDEAD2BB6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1942B2-F0E5-4726-819D-E2324929C7F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960098-0B5C-4B60-8013-B04E0E4727F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8BCAC9-E5E0-414B-A18D-1B840B54320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478D77-C6DB-4422-BAD0-70B218FAF28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63650" y="404813"/>
            <a:ext cx="7772400" cy="720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单击以编辑</a:t>
            </a:r>
            <a:r>
              <a:rPr lang="zh-CN" altLang="en-US"/>
              <a:t>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19213"/>
            <a:ext cx="7772400" cy="46116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0833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50000"/>
              </a:spcBef>
              <a:defRPr sz="1400" b="0"/>
            </a:lvl1pPr>
          </a:lstStyle>
          <a:p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833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50000"/>
              </a:spcBef>
              <a:defRPr sz="1400" b="0"/>
            </a:lvl1pPr>
          </a:lstStyle>
          <a:p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50000"/>
              </a:spcBef>
              <a:defRPr sz="1400"/>
            </a:lvl1pPr>
          </a:lstStyle>
          <a:p>
            <a:fld id="{BEC3F92F-6BCA-489E-AF9E-3806E3C91804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4103" name="Group 7"/>
          <p:cNvGrpSpPr/>
          <p:nvPr/>
        </p:nvGrpSpPr>
        <p:grpSpPr bwMode="auto">
          <a:xfrm>
            <a:off x="0" y="6553200"/>
            <a:ext cx="9144000" cy="301625"/>
            <a:chOff x="0" y="4032"/>
            <a:chExt cx="5760" cy="288"/>
          </a:xfrm>
        </p:grpSpPr>
        <p:sp>
          <p:nvSpPr>
            <p:cNvPr id="4104" name="Rectangle 8"/>
            <p:cNvSpPr>
              <a:spLocks noChangeArrowheads="1"/>
            </p:cNvSpPr>
            <p:nvPr/>
          </p:nvSpPr>
          <p:spPr bwMode="auto">
            <a:xfrm>
              <a:off x="0" y="4032"/>
              <a:ext cx="5760" cy="288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33CCCC"/>
              </a:solidFill>
              <a:miter lim="800000"/>
            </a:ln>
          </p:spPr>
          <p:txBody>
            <a:bodyPr/>
            <a:lstStyle/>
            <a:p>
              <a:r>
                <a:rPr lang="en-US" altLang="zh-CN" sz="2400" b="0"/>
                <a:t>                  </a:t>
              </a:r>
            </a:p>
          </p:txBody>
        </p:sp>
        <p:sp>
          <p:nvSpPr>
            <p:cNvPr id="4105" name="Line 9"/>
            <p:cNvSpPr>
              <a:spLocks noChangeShapeType="1"/>
            </p:cNvSpPr>
            <p:nvPr/>
          </p:nvSpPr>
          <p:spPr bwMode="auto">
            <a:xfrm>
              <a:off x="4464" y="4032"/>
              <a:ext cx="288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" name="Line 10"/>
            <p:cNvSpPr>
              <a:spLocks noChangeShapeType="1"/>
            </p:cNvSpPr>
            <p:nvPr/>
          </p:nvSpPr>
          <p:spPr bwMode="auto">
            <a:xfrm>
              <a:off x="4176" y="4032"/>
              <a:ext cx="336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" name="Line 11"/>
            <p:cNvSpPr>
              <a:spLocks noChangeShapeType="1"/>
            </p:cNvSpPr>
            <p:nvPr/>
          </p:nvSpPr>
          <p:spPr bwMode="auto">
            <a:xfrm>
              <a:off x="4704" y="4032"/>
              <a:ext cx="336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8" name="Line 12"/>
            <p:cNvSpPr>
              <a:spLocks noChangeShapeType="1"/>
            </p:cNvSpPr>
            <p:nvPr/>
          </p:nvSpPr>
          <p:spPr bwMode="auto">
            <a:xfrm>
              <a:off x="5376" y="4032"/>
              <a:ext cx="384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9" name="Line 13"/>
            <p:cNvSpPr>
              <a:spLocks noChangeShapeType="1"/>
            </p:cNvSpPr>
            <p:nvPr/>
          </p:nvSpPr>
          <p:spPr bwMode="auto">
            <a:xfrm>
              <a:off x="5184" y="4032"/>
              <a:ext cx="384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0" name="Line 14"/>
            <p:cNvSpPr>
              <a:spLocks noChangeShapeType="1"/>
            </p:cNvSpPr>
            <p:nvPr/>
          </p:nvSpPr>
          <p:spPr bwMode="auto">
            <a:xfrm>
              <a:off x="5568" y="4032"/>
              <a:ext cx="192" cy="144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" name="Line 15"/>
            <p:cNvSpPr>
              <a:spLocks noChangeShapeType="1"/>
            </p:cNvSpPr>
            <p:nvPr/>
          </p:nvSpPr>
          <p:spPr bwMode="auto">
            <a:xfrm>
              <a:off x="4992" y="4032"/>
              <a:ext cx="336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12" name="Line 16"/>
          <p:cNvSpPr>
            <a:spLocks noChangeShapeType="1"/>
          </p:cNvSpPr>
          <p:nvPr/>
        </p:nvSpPr>
        <p:spPr bwMode="auto">
          <a:xfrm>
            <a:off x="468313" y="1176338"/>
            <a:ext cx="8458200" cy="0"/>
          </a:xfrm>
          <a:prstGeom prst="line">
            <a:avLst/>
          </a:prstGeom>
          <a:noFill/>
          <a:ln w="57150">
            <a:solidFill>
              <a:srgbClr val="33CCCC"/>
            </a:solidFill>
            <a:round/>
          </a:ln>
          <a:effectLst/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113" name="Text Box 17"/>
          <p:cNvSpPr txBox="1">
            <a:spLocks noChangeArrowheads="1"/>
          </p:cNvSpPr>
          <p:nvPr/>
        </p:nvSpPr>
        <p:spPr bwMode="auto">
          <a:xfrm>
            <a:off x="457200" y="2514600"/>
            <a:ext cx="8305800" cy="35067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 sz="3200">
              <a:solidFill>
                <a:srgbClr val="FFFFFF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 sz="3200">
              <a:solidFill>
                <a:srgbClr val="FFFFFF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 sz="3200">
              <a:solidFill>
                <a:srgbClr val="FFFFFF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 sz="3200">
              <a:solidFill>
                <a:srgbClr val="FFFFFF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 sz="3200">
              <a:solidFill>
                <a:srgbClr val="FFFFFF"/>
              </a:solidFill>
            </a:endParaRPr>
          </a:p>
        </p:txBody>
      </p:sp>
      <p:pic>
        <p:nvPicPr>
          <p:cNvPr id="4114" name="Picture 18" descr="bupt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11138" y="228600"/>
            <a:ext cx="1970087" cy="661988"/>
          </a:xfrm>
          <a:prstGeom prst="rect">
            <a:avLst/>
          </a:prstGeom>
          <a:solidFill>
            <a:srgbClr val="438ACB"/>
          </a:solidFill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hf hdr="0" ftr="0" dt="0"/>
  <p:txStyles>
    <p:titleStyle>
      <a:lvl1pPr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6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roup 4"/>
          <p:cNvGrpSpPr/>
          <p:nvPr/>
        </p:nvGrpSpPr>
        <p:grpSpPr bwMode="auto">
          <a:xfrm>
            <a:off x="1619250" y="1917700"/>
            <a:ext cx="5903913" cy="863600"/>
            <a:chOff x="1488" y="1152"/>
            <a:chExt cx="2736" cy="624"/>
          </a:xfrm>
        </p:grpSpPr>
        <p:sp>
          <p:nvSpPr>
            <p:cNvPr id="2053" name="Rectangle 5"/>
            <p:cNvSpPr>
              <a:spLocks noChangeArrowheads="1"/>
            </p:cNvSpPr>
            <p:nvPr/>
          </p:nvSpPr>
          <p:spPr bwMode="auto">
            <a:xfrm>
              <a:off x="1488" y="1152"/>
              <a:ext cx="2736" cy="624"/>
            </a:xfrm>
            <a:prstGeom prst="rect">
              <a:avLst/>
            </a:prstGeom>
            <a:gradFill rotWithShape="0">
              <a:gsLst>
                <a:gs pos="0">
                  <a:srgbClr val="CF0E30">
                    <a:gamma/>
                    <a:shade val="29804"/>
                    <a:invGamma/>
                  </a:srgbClr>
                </a:gs>
                <a:gs pos="50000">
                  <a:srgbClr val="CF0E30"/>
                </a:gs>
                <a:gs pos="100000">
                  <a:srgbClr val="CF0E30">
                    <a:gamma/>
                    <a:shade val="29804"/>
                    <a:invGamma/>
                  </a:srgbClr>
                </a:gs>
              </a:gsLst>
              <a:lin ang="2700000" scaled="1"/>
            </a:gradFill>
            <a:ln w="28575">
              <a:solidFill>
                <a:srgbClr val="F68295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" name="Text Box 6"/>
            <p:cNvSpPr txBox="1">
              <a:spLocks noChangeArrowheads="1"/>
            </p:cNvSpPr>
            <p:nvPr/>
          </p:nvSpPr>
          <p:spPr bwMode="auto">
            <a:xfrm>
              <a:off x="1536" y="1200"/>
              <a:ext cx="2612" cy="4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3600" dirty="0">
                  <a:solidFill>
                    <a:schemeClr val="bg1"/>
                  </a:solidFill>
                </a:rPr>
                <a:t>课程设计作业布置</a:t>
              </a:r>
            </a:p>
          </p:txBody>
        </p:sp>
      </p:grpSp>
      <p:pic>
        <p:nvPicPr>
          <p:cNvPr id="2055" name="Picture 7" descr="地球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1363" y="4940300"/>
            <a:ext cx="1584325" cy="151447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285" y="1257618"/>
            <a:ext cx="7772400" cy="5066982"/>
          </a:xfrm>
        </p:spPr>
        <p:txBody>
          <a:bodyPr/>
          <a:lstStyle/>
          <a:p>
            <a:r>
              <a:rPr lang="zh-CN" altLang="en-US" b="1" dirty="0"/>
              <a:t>输出方式</a:t>
            </a:r>
          </a:p>
          <a:p>
            <a:pPr lvl="1"/>
            <a:r>
              <a:rPr lang="zh-CN" altLang="en-US" b="1" dirty="0" smtClean="0"/>
              <a:t>所有指令执行完后要输出当前内存内容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先输出代码段：</a:t>
            </a:r>
            <a:endParaRPr lang="en-US" altLang="zh-CN" b="1" dirty="0" smtClean="0"/>
          </a:p>
          <a:p>
            <a:pPr lvl="2"/>
            <a:r>
              <a:rPr lang="zh-CN" altLang="en-US" b="1" dirty="0" smtClean="0"/>
              <a:t>每四个字节一输出（也就是每条指令当成一个整数输出），每行输出</a:t>
            </a:r>
            <a:r>
              <a:rPr lang="en-US" altLang="zh-CN" b="1" dirty="0" smtClean="0"/>
              <a:t>8</a:t>
            </a:r>
            <a:r>
              <a:rPr lang="zh-CN" altLang="en-US" b="1" dirty="0" smtClean="0"/>
              <a:t>条指令，共输出</a:t>
            </a:r>
            <a:r>
              <a:rPr lang="en-US" altLang="zh-CN" b="1" dirty="0" smtClean="0"/>
              <a:t>16</a:t>
            </a:r>
            <a:r>
              <a:rPr lang="zh-CN" altLang="en-US" b="1" dirty="0" smtClean="0"/>
              <a:t>行</a:t>
            </a:r>
            <a:endParaRPr lang="en-US" altLang="zh-CN" b="1" dirty="0"/>
          </a:p>
          <a:p>
            <a:pPr lvl="1"/>
            <a:r>
              <a:rPr lang="zh-CN" altLang="en-US" b="1" dirty="0" smtClean="0"/>
              <a:t>然后输出数据段：</a:t>
            </a:r>
            <a:endParaRPr lang="en-US" altLang="zh-CN" b="1" dirty="0" smtClean="0"/>
          </a:p>
          <a:p>
            <a:pPr lvl="2"/>
            <a:r>
              <a:rPr lang="zh-CN" altLang="en-US" b="1" dirty="0" smtClean="0"/>
              <a:t>每两个字节当成一个整数输出，</a:t>
            </a:r>
            <a:r>
              <a:rPr lang="zh-CN" altLang="en-US" b="1" dirty="0"/>
              <a:t>每行</a:t>
            </a:r>
            <a:r>
              <a:rPr lang="zh-CN" altLang="en-US" b="1" dirty="0" smtClean="0"/>
              <a:t>输出</a:t>
            </a:r>
            <a:r>
              <a:rPr lang="en-US" altLang="zh-CN" b="1" dirty="0" smtClean="0"/>
              <a:t>16</a:t>
            </a:r>
            <a:r>
              <a:rPr lang="zh-CN" altLang="en-US" b="1" dirty="0" smtClean="0"/>
              <a:t>个整数，</a:t>
            </a:r>
            <a:r>
              <a:rPr lang="zh-CN" altLang="en-US" b="1" dirty="0"/>
              <a:t>共输出</a:t>
            </a:r>
            <a:r>
              <a:rPr lang="en-US" altLang="zh-CN" b="1" dirty="0"/>
              <a:t>16</a:t>
            </a:r>
            <a:r>
              <a:rPr lang="zh-CN" altLang="en-US" b="1" dirty="0" smtClean="0"/>
              <a:t>行。</a:t>
            </a:r>
            <a:endParaRPr lang="en-US" altLang="zh-CN" b="1" dirty="0"/>
          </a:p>
          <a:p>
            <a:pPr lvl="1"/>
            <a:r>
              <a:rPr lang="zh-CN" altLang="en-US" b="1" dirty="0" smtClean="0"/>
              <a:t>具体格式见样例。</a:t>
            </a:r>
            <a:endParaRPr lang="en-US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263650" y="404813"/>
            <a:ext cx="7772400" cy="720725"/>
          </a:xfrm>
        </p:spPr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课题要求</a:t>
            </a:r>
          </a:p>
        </p:txBody>
      </p:sp>
    </p:spTree>
    <p:extLst>
      <p:ext uri="{BB962C8B-B14F-4D97-AF65-F5344CB8AC3E}">
        <p14:creationId xmlns:p14="http://schemas.microsoft.com/office/powerpoint/2010/main" val="367122335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285" y="1257618"/>
            <a:ext cx="7772400" cy="1235278"/>
          </a:xfrm>
        </p:spPr>
        <p:txBody>
          <a:bodyPr/>
          <a:lstStyle/>
          <a:p>
            <a:r>
              <a:rPr lang="zh-CN" altLang="en-US" b="1" dirty="0" smtClean="0"/>
              <a:t>输出样例：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输入指令：</a:t>
            </a:r>
            <a:endParaRPr lang="en-US" altLang="zh-CN" b="1" dirty="0" smtClean="0"/>
          </a:p>
          <a:p>
            <a:pPr lvl="1"/>
            <a:endParaRPr lang="en-US" altLang="zh-CN" b="1" dirty="0"/>
          </a:p>
          <a:p>
            <a:pPr lvl="1"/>
            <a:endParaRPr lang="en-US" altLang="zh-CN" b="1" dirty="0" smtClean="0"/>
          </a:p>
          <a:p>
            <a:pPr lvl="1"/>
            <a:r>
              <a:rPr lang="zh-CN" altLang="en-US" b="1" dirty="0" smtClean="0"/>
              <a:t>输出指令：</a:t>
            </a:r>
            <a:endParaRPr lang="en-US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263650" y="404813"/>
            <a:ext cx="7772400" cy="720725"/>
          </a:xfrm>
        </p:spPr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课题要求</a:t>
            </a:r>
          </a:p>
        </p:txBody>
      </p:sp>
      <p:sp>
        <p:nvSpPr>
          <p:cNvPr id="2" name="矩形 1"/>
          <p:cNvSpPr/>
          <p:nvPr/>
        </p:nvSpPr>
        <p:spPr>
          <a:xfrm>
            <a:off x="1662810" y="2492896"/>
            <a:ext cx="66118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in</a:t>
            </a:r>
            <a:r>
              <a:rPr lang="en-US" altLang="zh-CN" sz="2400" dirty="0" smtClean="0"/>
              <a:t>: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20</a:t>
            </a:r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out:</a:t>
            </a:r>
            <a:r>
              <a:rPr lang="en-US" altLang="zh-CN" sz="2400" dirty="0" smtClean="0">
                <a:solidFill>
                  <a:srgbClr val="FF0000"/>
                </a:solidFill>
              </a:rPr>
              <a:t>30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71195" y="4916578"/>
            <a:ext cx="70110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其中</a:t>
            </a:r>
            <a:r>
              <a:rPr lang="en-US" altLang="zh-CN" sz="2400" dirty="0" smtClean="0">
                <a:solidFill>
                  <a:srgbClr val="FF0000"/>
                </a:solidFill>
              </a:rPr>
              <a:t>20</a:t>
            </a:r>
            <a:r>
              <a:rPr lang="zh-CN" altLang="en-US" sz="2400" dirty="0" smtClean="0"/>
              <a:t>为用户输入的数值，</a:t>
            </a:r>
            <a:r>
              <a:rPr lang="en-US" altLang="zh-CN" sz="2400" dirty="0" smtClean="0">
                <a:solidFill>
                  <a:srgbClr val="FF0000"/>
                </a:solidFill>
              </a:rPr>
              <a:t>30</a:t>
            </a:r>
            <a:r>
              <a:rPr lang="zh-CN" altLang="en-US" sz="2400" dirty="0" smtClean="0"/>
              <a:t>为需要输出的</a:t>
            </a:r>
            <a:r>
              <a:rPr lang="zh-CN" altLang="en-US" sz="2400" dirty="0" smtClean="0"/>
              <a:t>数值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注意：视频中没有强调输出</a:t>
            </a:r>
            <a:r>
              <a:rPr lang="en-US" altLang="zh-CN" sz="2400" dirty="0" smtClean="0">
                <a:solidFill>
                  <a:srgbClr val="FF0000"/>
                </a:solidFill>
              </a:rPr>
              <a:t>in:</a:t>
            </a:r>
            <a:r>
              <a:rPr lang="zh-CN" altLang="en-US" sz="2400" dirty="0" smtClean="0">
                <a:solidFill>
                  <a:srgbClr val="FF0000"/>
                </a:solidFill>
              </a:rPr>
              <a:t>后也要输出换行符。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55425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285" y="1257618"/>
            <a:ext cx="7772400" cy="731222"/>
          </a:xfrm>
        </p:spPr>
        <p:txBody>
          <a:bodyPr/>
          <a:lstStyle/>
          <a:p>
            <a:r>
              <a:rPr lang="zh-CN" altLang="en-US" b="1" dirty="0" smtClean="0"/>
              <a:t>输出样例：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寄存器状态：</a:t>
            </a:r>
            <a:endParaRPr lang="en-US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263650" y="404813"/>
            <a:ext cx="7772400" cy="720725"/>
          </a:xfrm>
        </p:spPr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课题要求</a:t>
            </a:r>
          </a:p>
        </p:txBody>
      </p:sp>
      <p:sp>
        <p:nvSpPr>
          <p:cNvPr id="2" name="矩形 1"/>
          <p:cNvSpPr/>
          <p:nvPr/>
        </p:nvSpPr>
        <p:spPr>
          <a:xfrm>
            <a:off x="1403648" y="2636912"/>
            <a:ext cx="66118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ip = 44</a:t>
            </a:r>
          </a:p>
          <a:p>
            <a:r>
              <a:rPr lang="zh-CN" altLang="en-US" sz="2400" dirty="0"/>
              <a:t>flag = -1</a:t>
            </a:r>
          </a:p>
          <a:p>
            <a:r>
              <a:rPr lang="zh-CN" altLang="en-US" sz="2400" dirty="0"/>
              <a:t>ir = 20316160</a:t>
            </a:r>
          </a:p>
          <a:p>
            <a:r>
              <a:rPr lang="zh-CN" altLang="en-US" sz="2400" dirty="0"/>
              <a:t>ax1 = 4 ax2 = 6 ax3 = 3 ax4 = 0</a:t>
            </a:r>
          </a:p>
          <a:p>
            <a:r>
              <a:rPr lang="zh-CN" altLang="en-US" sz="2400" dirty="0"/>
              <a:t>ax5 = 16384 ax6 = 16386 ax7 = 0 ax8 = 0</a:t>
            </a:r>
          </a:p>
        </p:txBody>
      </p:sp>
    </p:spTree>
    <p:extLst>
      <p:ext uri="{BB962C8B-B14F-4D97-AF65-F5344CB8AC3E}">
        <p14:creationId xmlns:p14="http://schemas.microsoft.com/office/powerpoint/2010/main" val="279902237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285" y="1257618"/>
            <a:ext cx="7772400" cy="731222"/>
          </a:xfrm>
        </p:spPr>
        <p:txBody>
          <a:bodyPr/>
          <a:lstStyle/>
          <a:p>
            <a:r>
              <a:rPr lang="zh-CN" altLang="en-US" b="1" dirty="0" smtClean="0"/>
              <a:t>输出样例：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代码段内存：</a:t>
            </a:r>
            <a:endParaRPr lang="en-US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263650" y="404813"/>
            <a:ext cx="7772400" cy="720725"/>
          </a:xfrm>
        </p:spPr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课题要求</a:t>
            </a:r>
          </a:p>
        </p:txBody>
      </p:sp>
      <p:sp>
        <p:nvSpPr>
          <p:cNvPr id="2" name="矩形 1"/>
          <p:cNvSpPr/>
          <p:nvPr/>
        </p:nvSpPr>
        <p:spPr>
          <a:xfrm>
            <a:off x="1049800" y="2275106"/>
            <a:ext cx="7776864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sz="1600" dirty="0"/>
              <a:t>codeSegment :</a:t>
            </a:r>
          </a:p>
          <a:p>
            <a:r>
              <a:rPr lang="fr-FR" altLang="zh-CN" sz="1600" dirty="0"/>
              <a:t>185597952 22036480 22085632 23085058 17825792 23134208 152371200 167903260</a:t>
            </a:r>
          </a:p>
          <a:p>
            <a:r>
              <a:rPr lang="fr-FR" altLang="zh-CN" sz="1600" dirty="0"/>
              <a:t>36044800 34603009 20316160 36700161 23265280 167804956 203423744 0</a:t>
            </a:r>
          </a:p>
          <a:p>
            <a:r>
              <a:rPr lang="fr-FR" altLang="zh-CN" sz="1600" dirty="0"/>
              <a:t>0 0 0 0 0 0 0 0</a:t>
            </a:r>
          </a:p>
          <a:p>
            <a:r>
              <a:rPr lang="fr-FR" altLang="zh-CN" sz="1600" dirty="0"/>
              <a:t>0 0 0 0 0 0 0 0</a:t>
            </a:r>
          </a:p>
          <a:p>
            <a:r>
              <a:rPr lang="fr-FR" altLang="zh-CN" sz="1600" dirty="0"/>
              <a:t>0 0 0 0 0 0 0 0</a:t>
            </a:r>
          </a:p>
          <a:p>
            <a:r>
              <a:rPr lang="fr-FR" altLang="zh-CN" sz="1600" dirty="0"/>
              <a:t>0 0 0 0 0 0 0 0</a:t>
            </a:r>
          </a:p>
          <a:p>
            <a:r>
              <a:rPr lang="fr-FR" altLang="zh-CN" sz="1600" dirty="0"/>
              <a:t>0 0 0 0 0 0 0 0</a:t>
            </a:r>
          </a:p>
          <a:p>
            <a:r>
              <a:rPr lang="fr-FR" altLang="zh-CN" sz="1600" dirty="0"/>
              <a:t>0 0 0 0 0 0 0 0</a:t>
            </a:r>
          </a:p>
          <a:p>
            <a:r>
              <a:rPr lang="fr-FR" altLang="zh-CN" sz="1600" dirty="0"/>
              <a:t>0 0 0 0 0 0 0 0</a:t>
            </a:r>
          </a:p>
          <a:p>
            <a:r>
              <a:rPr lang="fr-FR" altLang="zh-CN" sz="1600" dirty="0"/>
              <a:t>0 0 0 0 0 0 0 0</a:t>
            </a:r>
          </a:p>
          <a:p>
            <a:r>
              <a:rPr lang="fr-FR" altLang="zh-CN" sz="1600" dirty="0"/>
              <a:t>0 0 0 0 0 0 0 0</a:t>
            </a:r>
          </a:p>
          <a:p>
            <a:r>
              <a:rPr lang="fr-FR" altLang="zh-CN" sz="1600" dirty="0"/>
              <a:t>0 0 0 0 0 0 0 0</a:t>
            </a:r>
          </a:p>
          <a:p>
            <a:r>
              <a:rPr lang="fr-FR" altLang="zh-CN" sz="1600" dirty="0"/>
              <a:t>0 0 0 0 0 0 0 0</a:t>
            </a:r>
          </a:p>
          <a:p>
            <a:r>
              <a:rPr lang="fr-FR" altLang="zh-CN" sz="1600" dirty="0"/>
              <a:t>0 0 0 0 0 0 0 0</a:t>
            </a:r>
          </a:p>
          <a:p>
            <a:r>
              <a:rPr lang="fr-FR" altLang="zh-CN" sz="1600" dirty="0"/>
              <a:t>0 0 0 0 0 0 0 0</a:t>
            </a:r>
          </a:p>
          <a:p>
            <a:r>
              <a:rPr lang="fr-FR" altLang="zh-CN" sz="1600" dirty="0"/>
              <a:t>0 0 0 0 0 0 0 0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647034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285" y="1257618"/>
            <a:ext cx="7772400" cy="731222"/>
          </a:xfrm>
        </p:spPr>
        <p:txBody>
          <a:bodyPr/>
          <a:lstStyle/>
          <a:p>
            <a:r>
              <a:rPr lang="zh-CN" altLang="en-US" b="1" dirty="0" smtClean="0"/>
              <a:t>输出样例：</a:t>
            </a:r>
            <a:endParaRPr lang="en-US" altLang="zh-CN" b="1" dirty="0" smtClean="0"/>
          </a:p>
          <a:p>
            <a:pPr lvl="1"/>
            <a:r>
              <a:rPr lang="zh-CN" altLang="en-US" b="1" dirty="0"/>
              <a:t>数据</a:t>
            </a:r>
            <a:r>
              <a:rPr lang="zh-CN" altLang="en-US" b="1" dirty="0" smtClean="0"/>
              <a:t>段内存：</a:t>
            </a:r>
            <a:endParaRPr lang="en-US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263650" y="404813"/>
            <a:ext cx="7772400" cy="720725"/>
          </a:xfrm>
        </p:spPr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课题要求</a:t>
            </a:r>
          </a:p>
        </p:txBody>
      </p:sp>
      <p:sp>
        <p:nvSpPr>
          <p:cNvPr id="2" name="矩形 1"/>
          <p:cNvSpPr/>
          <p:nvPr/>
        </p:nvSpPr>
        <p:spPr>
          <a:xfrm>
            <a:off x="1049800" y="2275106"/>
            <a:ext cx="6186496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zh-CN" sz="1600" dirty="0"/>
              <a:t>dataSegment :</a:t>
            </a:r>
          </a:p>
          <a:p>
            <a:r>
              <a:rPr lang="es-ES" altLang="zh-CN" sz="1600" dirty="0"/>
              <a:t>5 6 0 0 0 0 0 0 0 0 0 0 0 0 0 0</a:t>
            </a:r>
          </a:p>
          <a:p>
            <a:r>
              <a:rPr lang="es-ES" altLang="zh-CN" sz="1600" dirty="0"/>
              <a:t>0 0 0 0 0 0 0 0 0 0 0 0 0 0 0 0</a:t>
            </a:r>
          </a:p>
          <a:p>
            <a:r>
              <a:rPr lang="es-ES" altLang="zh-CN" sz="1600" dirty="0"/>
              <a:t>0 0 0 0 0 0 0 0 0 0 0 0 0 0 0 0</a:t>
            </a:r>
          </a:p>
          <a:p>
            <a:r>
              <a:rPr lang="es-ES" altLang="zh-CN" sz="1600" dirty="0"/>
              <a:t>0 0 0 0 0 0 0 0 0 0 0 0 0 0 0 0</a:t>
            </a:r>
          </a:p>
          <a:p>
            <a:r>
              <a:rPr lang="es-ES" altLang="zh-CN" sz="1600" dirty="0"/>
              <a:t>0 0 0 0 0 0 0 0 0 0 0 0 0 0 0 0</a:t>
            </a:r>
          </a:p>
          <a:p>
            <a:r>
              <a:rPr lang="es-ES" altLang="zh-CN" sz="1600" dirty="0"/>
              <a:t>0 0 0 0 0 0 0 0 0 0 0 0 0 0 0 0</a:t>
            </a:r>
          </a:p>
          <a:p>
            <a:r>
              <a:rPr lang="es-ES" altLang="zh-CN" sz="1600" dirty="0"/>
              <a:t>0 0 0 0 0 0 0 0 0 0 0 0 0 0 0 0</a:t>
            </a:r>
          </a:p>
          <a:p>
            <a:r>
              <a:rPr lang="es-ES" altLang="zh-CN" sz="1600" dirty="0"/>
              <a:t>0 0 0 0 0 0 0 0 0 0 0 0 0 0 0 0</a:t>
            </a:r>
          </a:p>
          <a:p>
            <a:r>
              <a:rPr lang="es-ES" altLang="zh-CN" sz="1600" dirty="0"/>
              <a:t>0 0 0 0 0 0 0 0 0 0 0 0 0 0 0 0</a:t>
            </a:r>
          </a:p>
          <a:p>
            <a:r>
              <a:rPr lang="es-ES" altLang="zh-CN" sz="1600" dirty="0"/>
              <a:t>0 0 0 0 0 0 0 0 0 0 0 0 0 0 0 0</a:t>
            </a:r>
          </a:p>
          <a:p>
            <a:r>
              <a:rPr lang="es-ES" altLang="zh-CN" sz="1600" dirty="0"/>
              <a:t>0 0 0 0 0 0 0 0 0 0 0 0 0 0 0 0</a:t>
            </a:r>
          </a:p>
          <a:p>
            <a:r>
              <a:rPr lang="es-ES" altLang="zh-CN" sz="1600" dirty="0"/>
              <a:t>0 0 0 0 0 0 0 0 0 0 0 0 0 0 0 0</a:t>
            </a:r>
          </a:p>
          <a:p>
            <a:r>
              <a:rPr lang="es-ES" altLang="zh-CN" sz="1600" dirty="0"/>
              <a:t>0 0 0 0 0 0 0 0 0 0 0 0 0 0 0 0</a:t>
            </a:r>
          </a:p>
          <a:p>
            <a:r>
              <a:rPr lang="es-ES" altLang="zh-CN" sz="1600" dirty="0"/>
              <a:t>0 0 0 0 0 0 0 0 0 0 0 0 0 0 0 0</a:t>
            </a:r>
          </a:p>
          <a:p>
            <a:r>
              <a:rPr lang="es-ES" altLang="zh-CN" sz="1600" dirty="0"/>
              <a:t>0 0 0 0 0 0 0 0 0 0 0 0 0 0 0 0</a:t>
            </a:r>
          </a:p>
          <a:p>
            <a:r>
              <a:rPr lang="es-ES" altLang="zh-CN" sz="1600" dirty="0"/>
              <a:t>0 0 0 0 0 0 0 0 0 0 0 0 0 0 0 0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0862423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2F21-9599-4AF8-BEB5-C7035792276E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b="1"/>
              <a:t>提纲</a:t>
            </a:r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zh-CN" altLang="en-US" b="1" dirty="0"/>
              <a:t>实验任务</a:t>
            </a:r>
            <a:r>
              <a:rPr lang="zh-CN" altLang="en-US" b="1" dirty="0" smtClean="0"/>
              <a:t>说明</a:t>
            </a:r>
            <a:endParaRPr lang="zh-CN" altLang="en-US" b="1" dirty="0"/>
          </a:p>
          <a:p>
            <a:pPr marL="533400" indent="-533400">
              <a:buFontTx/>
              <a:buAutoNum type="arabicPeriod"/>
            </a:pPr>
            <a:r>
              <a:rPr lang="zh-CN" altLang="en-US" b="1" dirty="0" smtClean="0"/>
              <a:t>课程</a:t>
            </a:r>
            <a:r>
              <a:rPr lang="zh-CN" altLang="en-US" b="1" dirty="0"/>
              <a:t>设计进度安排及提交内容</a:t>
            </a:r>
          </a:p>
          <a:p>
            <a:pPr marL="533400" indent="-533400">
              <a:buFontTx/>
              <a:buAutoNum type="arabicPeriod"/>
            </a:pPr>
            <a:r>
              <a:rPr lang="zh-CN" altLang="en-US" b="1" dirty="0"/>
              <a:t>接下去的工作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611560" y="1916832"/>
            <a:ext cx="5400675" cy="376238"/>
          </a:xfrm>
          <a:prstGeom prst="rect">
            <a:avLst/>
          </a:prstGeom>
          <a:solidFill>
            <a:srgbClr val="FFFF99">
              <a:alpha val="39999"/>
            </a:srgbClr>
          </a:solidFill>
          <a:ln w="9525" algn="ctr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zh-CN" altLang="zh-CN" b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5939-711F-4F9E-B304-50DBE4B8BE0F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</a:t>
            </a:r>
            <a:r>
              <a:rPr lang="zh-CN" altLang="en-US" b="1" dirty="0"/>
              <a:t>进度要求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360" y="1340485"/>
            <a:ext cx="8203565" cy="47053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b="1" dirty="0" smtClean="0"/>
              <a:t>第</a:t>
            </a:r>
            <a:r>
              <a:rPr lang="en-US" altLang="zh-CN" sz="2400" b="1" dirty="0" smtClean="0"/>
              <a:t>10</a:t>
            </a:r>
            <a:r>
              <a:rPr lang="zh-CN" altLang="en-US" sz="2400" b="1" dirty="0"/>
              <a:t>周 提交概要设计</a:t>
            </a:r>
            <a:r>
              <a:rPr lang="zh-CN" altLang="en-US" sz="2400" b="1" dirty="0" smtClean="0"/>
              <a:t>书</a:t>
            </a:r>
            <a:endParaRPr lang="zh-CN" altLang="en-US" sz="2400" b="1" dirty="0"/>
          </a:p>
          <a:p>
            <a:pPr>
              <a:lnSpc>
                <a:spcPct val="90000"/>
              </a:lnSpc>
            </a:pPr>
            <a:r>
              <a:rPr lang="zh-CN" altLang="en-US" sz="2400" b="1" dirty="0"/>
              <a:t>第</a:t>
            </a:r>
            <a:r>
              <a:rPr lang="en-US" altLang="zh-CN" sz="2400" b="1" dirty="0"/>
              <a:t>13</a:t>
            </a:r>
            <a:r>
              <a:rPr lang="zh-CN" altLang="en-US" sz="2400" b="1" dirty="0"/>
              <a:t>周 </a:t>
            </a:r>
            <a:r>
              <a:rPr lang="zh-CN" altLang="en-US" sz="2400" b="1" dirty="0" smtClean="0"/>
              <a:t>验收</a:t>
            </a:r>
            <a:r>
              <a:rPr lang="zh-CN" altLang="en-US" sz="2400" b="1" dirty="0"/>
              <a:t>单</a:t>
            </a:r>
            <a:r>
              <a:rPr lang="zh-CN" altLang="en-US" sz="2400" b="1" dirty="0" smtClean="0"/>
              <a:t>核版</a:t>
            </a:r>
            <a:endParaRPr lang="zh-CN" altLang="en-US" sz="2400" b="1" dirty="0"/>
          </a:p>
          <a:p>
            <a:pPr>
              <a:lnSpc>
                <a:spcPct val="90000"/>
              </a:lnSpc>
            </a:pPr>
            <a:r>
              <a:rPr lang="zh-CN" altLang="en-US" sz="2400" b="1" dirty="0"/>
              <a:t>第</a:t>
            </a:r>
            <a:r>
              <a:rPr lang="en-US" altLang="zh-CN" sz="2400" b="1" dirty="0"/>
              <a:t>16</a:t>
            </a:r>
            <a:r>
              <a:rPr lang="zh-CN" altLang="en-US" sz="2400" b="1" dirty="0"/>
              <a:t>周 </a:t>
            </a:r>
            <a:r>
              <a:rPr lang="zh-CN" altLang="en-US" sz="2400" b="1" dirty="0" smtClean="0">
                <a:sym typeface="+mn-ea"/>
              </a:rPr>
              <a:t>验收</a:t>
            </a:r>
            <a:r>
              <a:rPr lang="zh-CN" altLang="en-US" sz="2400" b="1" dirty="0">
                <a:sym typeface="+mn-ea"/>
              </a:rPr>
              <a:t>双</a:t>
            </a:r>
            <a:r>
              <a:rPr lang="zh-CN" altLang="en-US" sz="2400" b="1" dirty="0" smtClean="0">
                <a:sym typeface="+mn-ea"/>
              </a:rPr>
              <a:t>核版</a:t>
            </a:r>
            <a:endParaRPr lang="en-US" altLang="zh-CN" sz="24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82345" y="3760475"/>
            <a:ext cx="7772400" cy="9505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kern="0" dirty="0">
                <a:solidFill>
                  <a:srgbClr val="FF0000"/>
                </a:solidFill>
              </a:rPr>
              <a:t>注：设计文档与程序实现要一致，开发时如果发现设计逻辑缺陷问题，需要修改完善。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A2085-F4F2-4A6A-B8C3-7C26E7B480E8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</a:t>
            </a:r>
            <a:r>
              <a:rPr lang="zh-CN" altLang="en-US" b="1" dirty="0"/>
              <a:t>课程设计提交内容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/>
              <a:t>1</a:t>
            </a:r>
            <a:r>
              <a:rPr lang="en-US" altLang="zh-CN" b="1" dirty="0" smtClean="0"/>
              <a:t>.</a:t>
            </a:r>
            <a:r>
              <a:rPr lang="zh-CN" altLang="en-US" b="1" dirty="0"/>
              <a:t>概要设计报告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/>
              <a:t>1.1 </a:t>
            </a:r>
            <a:r>
              <a:rPr lang="zh-CN" altLang="en-US" sz="2400" b="1" dirty="0"/>
              <a:t>输入、输出设计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/>
              <a:t>单核版本</a:t>
            </a:r>
            <a:endParaRPr lang="zh-CN" altLang="en-US" sz="2400" b="1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/>
              <a:t>双核版本（</a:t>
            </a:r>
            <a:r>
              <a:rPr lang="zh-CN" altLang="en-US" sz="2400" b="1" dirty="0"/>
              <a:t>可在第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版本开发时再完善）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/>
              <a:t>1.2 </a:t>
            </a:r>
            <a:r>
              <a:rPr lang="zh-CN" altLang="en-US" sz="2400" b="1" dirty="0"/>
              <a:t>算法设计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/>
              <a:t>1.3 </a:t>
            </a:r>
            <a:r>
              <a:rPr lang="zh-CN" altLang="en-US" sz="2400" b="1" dirty="0"/>
              <a:t>高层数据结构定义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/>
              <a:t>     包括：全局常量定义、全局数据结构定义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/>
              <a:t>1.4 </a:t>
            </a:r>
            <a:r>
              <a:rPr lang="zh-CN" altLang="en-US" sz="2400" b="1" dirty="0"/>
              <a:t>系统模块划分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/>
              <a:t>画出系统模块的调用关系图；并详细说明各个模块的功能。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378E-8E7E-487A-A4B7-97B07FFF5DAE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</a:t>
            </a:r>
            <a:r>
              <a:rPr lang="zh-CN" altLang="en-US" b="1" dirty="0"/>
              <a:t>课程设计提交内容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具体内容和结构参见实验指导书</a:t>
            </a:r>
            <a:r>
              <a:rPr lang="en-US" altLang="zh-CN" b="1" dirty="0"/>
              <a:t>【</a:t>
            </a:r>
            <a:r>
              <a:rPr lang="zh-CN" altLang="en-US" b="1" dirty="0"/>
              <a:t>模板：概要设计</a:t>
            </a:r>
            <a:r>
              <a:rPr lang="en-US" altLang="zh-CN" b="1" dirty="0"/>
              <a:t>】</a:t>
            </a:r>
            <a:r>
              <a:rPr lang="en-US" altLang="zh-CN" dirty="0"/>
              <a:t> </a:t>
            </a:r>
            <a:r>
              <a:rPr lang="en-US" altLang="zh-CN" b="1" dirty="0"/>
              <a:t> </a:t>
            </a:r>
          </a:p>
          <a:p>
            <a:r>
              <a:rPr lang="zh-CN" altLang="en-US" b="1" dirty="0"/>
              <a:t>要求</a:t>
            </a:r>
            <a:r>
              <a:rPr lang="zh-CN" altLang="en-US" b="1" dirty="0" smtClean="0"/>
              <a:t>：按照</a:t>
            </a:r>
            <a:r>
              <a:rPr lang="zh-CN" altLang="en-US" b="1" dirty="0"/>
              <a:t>时间要求提交。</a:t>
            </a:r>
          </a:p>
          <a:p>
            <a:pPr>
              <a:buFontTx/>
              <a:buNone/>
            </a:pPr>
            <a:endParaRPr lang="zh-CN" altLang="en-US" b="1" dirty="0"/>
          </a:p>
          <a:p>
            <a:pPr>
              <a:buFontTx/>
              <a:buNone/>
            </a:pPr>
            <a:r>
              <a:rPr lang="zh-CN" altLang="en-US" b="1" dirty="0" smtClean="0"/>
              <a:t>文档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：</a:t>
            </a:r>
            <a:r>
              <a:rPr lang="zh-CN" altLang="en-US" b="1" dirty="0">
                <a:solidFill>
                  <a:srgbClr val="FF3300"/>
                </a:solidFill>
              </a:rPr>
              <a:t>班级</a:t>
            </a:r>
            <a:r>
              <a:rPr lang="en-US" altLang="zh-CN" b="1" dirty="0" smtClean="0">
                <a:solidFill>
                  <a:srgbClr val="FF3300"/>
                </a:solidFill>
              </a:rPr>
              <a:t>_</a:t>
            </a:r>
            <a:r>
              <a:rPr lang="zh-CN" altLang="en-US" b="1" dirty="0" smtClean="0">
                <a:solidFill>
                  <a:srgbClr val="FF3300"/>
                </a:solidFill>
              </a:rPr>
              <a:t>学号</a:t>
            </a:r>
            <a:r>
              <a:rPr lang="en-US" altLang="zh-CN" b="1" dirty="0">
                <a:solidFill>
                  <a:srgbClr val="FF3300"/>
                </a:solidFill>
              </a:rPr>
              <a:t>_</a:t>
            </a:r>
            <a:r>
              <a:rPr lang="zh-CN" altLang="en-US" b="1" dirty="0">
                <a:solidFill>
                  <a:srgbClr val="FF3300"/>
                </a:solidFill>
              </a:rPr>
              <a:t>概要设计</a:t>
            </a:r>
            <a:r>
              <a:rPr lang="en-US" altLang="zh-CN" b="1" dirty="0">
                <a:solidFill>
                  <a:srgbClr val="FF3300"/>
                </a:solidFill>
              </a:rPr>
              <a:t>.doc</a:t>
            </a:r>
          </a:p>
          <a:p>
            <a:pPr>
              <a:buFontTx/>
              <a:buNone/>
            </a:pPr>
            <a:endParaRPr lang="en-US" altLang="zh-CN" b="1" dirty="0">
              <a:solidFill>
                <a:srgbClr val="FF3300"/>
              </a:solidFill>
            </a:endParaRPr>
          </a:p>
          <a:p>
            <a:pPr>
              <a:buFontTx/>
              <a:buNone/>
            </a:pPr>
            <a:r>
              <a:rPr lang="zh-CN" altLang="en-US" b="1" dirty="0">
                <a:solidFill>
                  <a:srgbClr val="FF3300"/>
                </a:solidFill>
              </a:rPr>
              <a:t>注：</a:t>
            </a:r>
            <a:r>
              <a:rPr lang="zh-CN" altLang="en-US" b="1" dirty="0" smtClean="0">
                <a:solidFill>
                  <a:srgbClr val="FF3300"/>
                </a:solidFill>
              </a:rPr>
              <a:t>概要设计双核版在单核版基础</a:t>
            </a:r>
            <a:r>
              <a:rPr lang="zh-CN" altLang="en-US" b="1" dirty="0">
                <a:solidFill>
                  <a:srgbClr val="FF3300"/>
                </a:solidFill>
              </a:rPr>
              <a:t>上补充完善即可，文件名称上不用再区分版本号。</a:t>
            </a:r>
            <a:endParaRPr lang="en-US" altLang="zh-CN" b="1" dirty="0"/>
          </a:p>
          <a:p>
            <a:pPr>
              <a:buFontTx/>
              <a:buNone/>
            </a:pPr>
            <a:r>
              <a:rPr lang="en-US" altLang="zh-CN" b="1" dirty="0"/>
              <a:t> </a:t>
            </a:r>
          </a:p>
          <a:p>
            <a:endParaRPr lang="en-US" altLang="zh-CN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7871-7269-426B-A7F6-8E6764DE08CE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</a:t>
            </a:r>
            <a:r>
              <a:rPr lang="en-US" altLang="zh-CN" b="1" dirty="0" smtClean="0"/>
              <a:t>.</a:t>
            </a:r>
            <a:r>
              <a:rPr lang="zh-CN" altLang="en-US" b="1" dirty="0"/>
              <a:t>课程设计提交内容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19213"/>
            <a:ext cx="8153400" cy="5206131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altLang="zh-CN" sz="2400" b="1" dirty="0"/>
              <a:t>2</a:t>
            </a:r>
            <a:r>
              <a:rPr lang="en-US" altLang="zh-CN" sz="2400" b="1" dirty="0" smtClean="0"/>
              <a:t>. </a:t>
            </a:r>
            <a:r>
              <a:rPr lang="zh-CN" altLang="en-US" sz="2400" b="1" dirty="0"/>
              <a:t>详细设计报告</a:t>
            </a:r>
          </a:p>
          <a:p>
            <a:pPr marL="990600" lvl="1" indent="-533400"/>
            <a:r>
              <a:rPr lang="zh-CN" altLang="en-US" sz="2400" b="1" dirty="0"/>
              <a:t>模块</a:t>
            </a:r>
            <a:r>
              <a:rPr lang="en-US" altLang="zh-CN" sz="2400" b="1" dirty="0"/>
              <a:t>1&lt;</a:t>
            </a:r>
            <a:r>
              <a:rPr lang="zh-CN" altLang="en-US" sz="2400" b="1" dirty="0"/>
              <a:t>模块名称</a:t>
            </a:r>
            <a:r>
              <a:rPr lang="en-US" altLang="zh-CN" sz="2400" b="1" dirty="0"/>
              <a:t>&gt;</a:t>
            </a:r>
          </a:p>
          <a:p>
            <a:pPr marL="1447800" lvl="2" indent="-533400"/>
            <a:r>
              <a:rPr lang="zh-CN" altLang="en-US" sz="2400" b="1" dirty="0"/>
              <a:t>局部数据结构设计</a:t>
            </a:r>
          </a:p>
          <a:p>
            <a:pPr marL="990600" lvl="1" indent="-533400">
              <a:buFontTx/>
              <a:buNone/>
            </a:pPr>
            <a:r>
              <a:rPr lang="zh-CN" altLang="en-US" sz="2400" b="1" dirty="0"/>
              <a:t>      当前模块的内部变量设计。要求给出数据的含义、变量的命名，以及类型定义。</a:t>
            </a:r>
          </a:p>
          <a:p>
            <a:pPr marL="1447800" lvl="2" indent="-533400"/>
            <a:r>
              <a:rPr lang="zh-CN" altLang="en-US" sz="2400" b="1" dirty="0"/>
              <a:t>算法设计（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－</a:t>
            </a:r>
            <a:r>
              <a:rPr lang="en-US" altLang="zh-CN" sz="2400" b="1" dirty="0"/>
              <a:t>S</a:t>
            </a:r>
            <a:r>
              <a:rPr lang="zh-CN" altLang="en-US" sz="2400" b="1" dirty="0"/>
              <a:t>图描述）</a:t>
            </a:r>
          </a:p>
          <a:p>
            <a:pPr marL="990600" lvl="1" indent="-533400"/>
            <a:r>
              <a:rPr lang="zh-CN" altLang="en-US" sz="2400" b="1" dirty="0"/>
              <a:t>模块</a:t>
            </a:r>
            <a:r>
              <a:rPr lang="en-US" altLang="zh-CN" sz="2400" b="1" dirty="0"/>
              <a:t>2&lt;</a:t>
            </a:r>
            <a:r>
              <a:rPr lang="zh-CN" altLang="en-US" sz="2400" b="1" dirty="0"/>
              <a:t>模块名称</a:t>
            </a:r>
            <a:r>
              <a:rPr lang="en-US" altLang="zh-CN" sz="2400" b="1" dirty="0"/>
              <a:t>&gt;</a:t>
            </a:r>
          </a:p>
          <a:p>
            <a:pPr marL="533400" indent="-533400">
              <a:buFontTx/>
              <a:buNone/>
            </a:pPr>
            <a:r>
              <a:rPr lang="zh-CN" altLang="en-US" sz="2400" b="1" dirty="0"/>
              <a:t>具体内容和结构参见实验指导书</a:t>
            </a:r>
            <a:r>
              <a:rPr lang="en-US" altLang="zh-CN" sz="2400" b="1" dirty="0"/>
              <a:t>【</a:t>
            </a:r>
            <a:r>
              <a:rPr lang="zh-CN" altLang="en-US" sz="2400" b="1" dirty="0"/>
              <a:t>模板：详细设计</a:t>
            </a:r>
            <a:r>
              <a:rPr lang="en-US" altLang="zh-CN" sz="2400" b="1" dirty="0"/>
              <a:t>】 </a:t>
            </a:r>
          </a:p>
          <a:p>
            <a:pPr marL="533400" indent="-533400">
              <a:buFontTx/>
              <a:buNone/>
            </a:pPr>
            <a:r>
              <a:rPr lang="zh-CN" altLang="en-US" sz="2400" b="1" dirty="0"/>
              <a:t>要求</a:t>
            </a:r>
            <a:r>
              <a:rPr lang="zh-CN" altLang="en-US" sz="2400" b="1" dirty="0" smtClean="0"/>
              <a:t>：按照</a:t>
            </a:r>
            <a:r>
              <a:rPr lang="zh-CN" altLang="en-US" sz="2400" b="1" dirty="0"/>
              <a:t>时间要求提交。</a:t>
            </a:r>
          </a:p>
          <a:p>
            <a:pPr marL="533400" indent="-533400">
              <a:buFontTx/>
              <a:buNone/>
            </a:pPr>
            <a:r>
              <a:rPr lang="zh-CN" altLang="en-US" sz="2400" b="1" dirty="0" smtClean="0"/>
              <a:t>文档</a:t>
            </a:r>
            <a:r>
              <a:rPr lang="en-US" altLang="zh-CN" sz="2400" b="1" dirty="0"/>
              <a:t>2</a:t>
            </a:r>
            <a:r>
              <a:rPr lang="zh-CN" altLang="en-US" sz="2400" b="1" dirty="0" smtClean="0"/>
              <a:t>：</a:t>
            </a:r>
            <a:r>
              <a:rPr lang="zh-CN" altLang="en-US" sz="2400" b="1" dirty="0">
                <a:solidFill>
                  <a:srgbClr val="FF3300"/>
                </a:solidFill>
              </a:rPr>
              <a:t>班级</a:t>
            </a:r>
            <a:r>
              <a:rPr lang="en-US" altLang="zh-CN" sz="2400" b="1" dirty="0" smtClean="0">
                <a:solidFill>
                  <a:srgbClr val="FF3300"/>
                </a:solidFill>
              </a:rPr>
              <a:t>_</a:t>
            </a:r>
            <a:r>
              <a:rPr lang="zh-CN" altLang="en-US" sz="2400" b="1" dirty="0" smtClean="0">
                <a:solidFill>
                  <a:srgbClr val="FF3300"/>
                </a:solidFill>
              </a:rPr>
              <a:t>学号</a:t>
            </a:r>
            <a:r>
              <a:rPr lang="en-US" altLang="zh-CN" sz="2400" b="1" dirty="0">
                <a:solidFill>
                  <a:srgbClr val="FF3300"/>
                </a:solidFill>
              </a:rPr>
              <a:t>_</a:t>
            </a:r>
            <a:r>
              <a:rPr lang="zh-CN" altLang="en-US" sz="2400" b="1" dirty="0">
                <a:solidFill>
                  <a:srgbClr val="FF3300"/>
                </a:solidFill>
              </a:rPr>
              <a:t>详细设计</a:t>
            </a:r>
            <a:r>
              <a:rPr lang="en-US" altLang="zh-CN" sz="2400" b="1" dirty="0">
                <a:solidFill>
                  <a:srgbClr val="FF3300"/>
                </a:solidFill>
              </a:rPr>
              <a:t>.doc</a:t>
            </a:r>
          </a:p>
          <a:p>
            <a:pPr>
              <a:buFontTx/>
              <a:buNone/>
            </a:pPr>
            <a:r>
              <a:rPr lang="zh-CN" altLang="en-US" sz="2400" b="1" dirty="0">
                <a:solidFill>
                  <a:srgbClr val="FF3300"/>
                </a:solidFill>
              </a:rPr>
              <a:t>注：</a:t>
            </a:r>
            <a:r>
              <a:rPr lang="zh-CN" altLang="en-US" sz="2400" b="1" dirty="0" smtClean="0">
                <a:solidFill>
                  <a:srgbClr val="FF3300"/>
                </a:solidFill>
              </a:rPr>
              <a:t>详细设计双核版在单核版基础</a:t>
            </a:r>
            <a:r>
              <a:rPr lang="zh-CN" altLang="en-US" sz="2400" b="1" dirty="0">
                <a:solidFill>
                  <a:srgbClr val="FF3300"/>
                </a:solidFill>
              </a:rPr>
              <a:t>上补充完善即可，文件名称上不用再区分版本号。</a:t>
            </a:r>
            <a:endParaRPr lang="en-US" altLang="zh-CN" sz="2400" b="1" dirty="0"/>
          </a:p>
          <a:p>
            <a:pPr>
              <a:buFontTx/>
              <a:buNone/>
            </a:pPr>
            <a:r>
              <a:rPr lang="en-US" altLang="zh-CN" sz="2400" b="1" dirty="0"/>
              <a:t> </a:t>
            </a:r>
          </a:p>
          <a:p>
            <a:pPr marL="533400" indent="-533400">
              <a:buFontTx/>
              <a:buNone/>
            </a:pPr>
            <a:endParaRPr lang="en-US" altLang="zh-CN" sz="2400" b="1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68D2C-3469-41CD-BF92-F34B9771F8B1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提纲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468313" y="1412875"/>
            <a:ext cx="4032250" cy="376238"/>
          </a:xfrm>
          <a:prstGeom prst="rect">
            <a:avLst/>
          </a:prstGeom>
          <a:solidFill>
            <a:srgbClr val="FFFF99">
              <a:alpha val="39999"/>
            </a:srgbClr>
          </a:solidFill>
          <a:ln w="9525" algn="ctr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zh-CN" altLang="zh-CN" b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AutoNum type="arabicPeriod"/>
            </a:pPr>
            <a:r>
              <a:rPr lang="zh-CN" altLang="en-US" b="1" dirty="0"/>
              <a:t>课题任务说明</a:t>
            </a:r>
          </a:p>
          <a:p>
            <a:pPr marL="533400" indent="-533400">
              <a:buFontTx/>
              <a:buAutoNum type="arabicPeriod"/>
            </a:pPr>
            <a:r>
              <a:rPr lang="zh-CN" altLang="en-US" b="1" dirty="0" smtClean="0"/>
              <a:t>课程</a:t>
            </a:r>
            <a:r>
              <a:rPr lang="zh-CN" altLang="en-US" b="1" dirty="0"/>
              <a:t>设计进度安排及提交</a:t>
            </a:r>
            <a:r>
              <a:rPr lang="zh-CN" altLang="en-US" b="1" dirty="0" smtClean="0"/>
              <a:t>内容</a:t>
            </a:r>
            <a:endParaRPr lang="zh-CN" altLang="en-US" b="1" dirty="0"/>
          </a:p>
          <a:p>
            <a:pPr marL="533400" indent="-533400">
              <a:buFontTx/>
              <a:buAutoNum type="arabicPeriod"/>
            </a:pPr>
            <a:r>
              <a:rPr lang="zh-CN" altLang="en-US" b="1" dirty="0" smtClean="0"/>
              <a:t>接</a:t>
            </a:r>
            <a:r>
              <a:rPr lang="zh-CN" altLang="en-US" b="1" dirty="0"/>
              <a:t>下去的</a:t>
            </a:r>
            <a:r>
              <a:rPr lang="zh-CN" altLang="en-US" b="1" dirty="0" smtClean="0"/>
              <a:t>工作</a:t>
            </a:r>
            <a:endParaRPr lang="zh-CN" altLang="en-US" b="1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6C4D-9CC9-4AB0-97AE-95745F97103E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</a:t>
            </a:r>
            <a:r>
              <a:rPr lang="zh-CN" altLang="en-US" b="1" dirty="0"/>
              <a:t>课程设计提交内容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268760"/>
            <a:ext cx="7772400" cy="5256584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 b="1" dirty="0" smtClean="0"/>
              <a:t>3. </a:t>
            </a:r>
            <a:r>
              <a:rPr lang="zh-CN" altLang="en-US" sz="2400" b="1" dirty="0"/>
              <a:t>源程序清单</a:t>
            </a:r>
          </a:p>
          <a:p>
            <a:pPr>
              <a:buFontTx/>
              <a:buNone/>
            </a:pPr>
            <a:r>
              <a:rPr lang="zh-CN" altLang="en-US" b="1" dirty="0" smtClean="0"/>
              <a:t>文档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：</a:t>
            </a:r>
            <a:r>
              <a:rPr lang="zh-CN" altLang="en-US" sz="2400" b="1" dirty="0">
                <a:solidFill>
                  <a:srgbClr val="FF3300"/>
                </a:solidFill>
              </a:rPr>
              <a:t>班级</a:t>
            </a:r>
            <a:r>
              <a:rPr lang="en-US" altLang="zh-CN" sz="2400" b="1" dirty="0" smtClean="0">
                <a:solidFill>
                  <a:srgbClr val="FF3300"/>
                </a:solidFill>
              </a:rPr>
              <a:t>_</a:t>
            </a:r>
            <a:r>
              <a:rPr lang="zh-CN" altLang="en-US" sz="2400" b="1" dirty="0">
                <a:solidFill>
                  <a:srgbClr val="FF3300"/>
                </a:solidFill>
              </a:rPr>
              <a:t>学</a:t>
            </a:r>
            <a:r>
              <a:rPr lang="zh-CN" altLang="en-US" sz="2400" b="1" dirty="0" smtClean="0">
                <a:solidFill>
                  <a:srgbClr val="FF3300"/>
                </a:solidFill>
              </a:rPr>
              <a:t>号</a:t>
            </a:r>
            <a:r>
              <a:rPr lang="en-US" altLang="zh-CN" sz="2400" b="1" dirty="0">
                <a:solidFill>
                  <a:srgbClr val="FF3300"/>
                </a:solidFill>
              </a:rPr>
              <a:t>_</a:t>
            </a:r>
            <a:r>
              <a:rPr lang="zh-CN" altLang="en-US" sz="2400" b="1" dirty="0">
                <a:solidFill>
                  <a:srgbClr val="FF3300"/>
                </a:solidFill>
              </a:rPr>
              <a:t>版本</a:t>
            </a:r>
            <a:r>
              <a:rPr lang="en-US" altLang="zh-CN" sz="2400" b="1" dirty="0">
                <a:solidFill>
                  <a:srgbClr val="FF3300"/>
                </a:solidFill>
              </a:rPr>
              <a:t>n_</a:t>
            </a:r>
            <a:r>
              <a:rPr lang="zh-CN" altLang="en-US" sz="2400" b="1" dirty="0">
                <a:solidFill>
                  <a:srgbClr val="FF3300"/>
                </a:solidFill>
              </a:rPr>
              <a:t>源程序清单</a:t>
            </a:r>
            <a:r>
              <a:rPr lang="en-US" altLang="zh-CN" sz="2400" b="1" dirty="0">
                <a:solidFill>
                  <a:srgbClr val="FF3300"/>
                </a:solidFill>
              </a:rPr>
              <a:t>.</a:t>
            </a:r>
            <a:r>
              <a:rPr lang="en-US" altLang="zh-CN" sz="2400" b="1" dirty="0" err="1">
                <a:solidFill>
                  <a:srgbClr val="FF3300"/>
                </a:solidFill>
              </a:rPr>
              <a:t>rar</a:t>
            </a:r>
            <a:endParaRPr lang="en-US" altLang="zh-CN" sz="2400" b="1" dirty="0"/>
          </a:p>
          <a:p>
            <a:pPr>
              <a:buFontTx/>
              <a:buNone/>
            </a:pPr>
            <a:r>
              <a:rPr lang="en-US" altLang="zh-CN" sz="2400" b="1" dirty="0" smtClean="0"/>
              <a:t>4.</a:t>
            </a:r>
            <a:r>
              <a:rPr lang="zh-CN" altLang="en-US" sz="2400" b="1" dirty="0"/>
              <a:t>实验总结</a:t>
            </a:r>
            <a:r>
              <a:rPr lang="zh-CN" altLang="en-US" sz="2400" dirty="0"/>
              <a:t> </a:t>
            </a:r>
          </a:p>
          <a:p>
            <a:pPr>
              <a:buFontTx/>
              <a:buNone/>
            </a:pPr>
            <a:r>
              <a:rPr lang="zh-CN" altLang="en-US" b="1" dirty="0" smtClean="0"/>
              <a:t>文档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：</a:t>
            </a:r>
            <a:r>
              <a:rPr lang="zh-CN" altLang="en-US" sz="2400" b="1" dirty="0">
                <a:solidFill>
                  <a:srgbClr val="FF3300"/>
                </a:solidFill>
              </a:rPr>
              <a:t>班级</a:t>
            </a:r>
            <a:r>
              <a:rPr lang="en-US" altLang="zh-CN" sz="2400" b="1" dirty="0" smtClean="0">
                <a:solidFill>
                  <a:srgbClr val="FF3300"/>
                </a:solidFill>
              </a:rPr>
              <a:t>_</a:t>
            </a:r>
            <a:r>
              <a:rPr lang="zh-CN" altLang="en-US" sz="2400" b="1" dirty="0" smtClean="0">
                <a:solidFill>
                  <a:srgbClr val="FF3300"/>
                </a:solidFill>
              </a:rPr>
              <a:t>学号</a:t>
            </a:r>
            <a:r>
              <a:rPr lang="en-US" altLang="zh-CN" sz="2400" b="1" dirty="0">
                <a:solidFill>
                  <a:srgbClr val="FF3300"/>
                </a:solidFill>
              </a:rPr>
              <a:t>_</a:t>
            </a:r>
            <a:r>
              <a:rPr lang="zh-CN" altLang="en-US" sz="2400" b="1" dirty="0">
                <a:solidFill>
                  <a:srgbClr val="FF3300"/>
                </a:solidFill>
              </a:rPr>
              <a:t>实验总结</a:t>
            </a:r>
            <a:r>
              <a:rPr lang="en-US" altLang="zh-CN" sz="2400" b="1" dirty="0">
                <a:solidFill>
                  <a:srgbClr val="FF3300"/>
                </a:solidFill>
              </a:rPr>
              <a:t>.doc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课题验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收说明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41438"/>
            <a:ext cx="7772400" cy="4679850"/>
          </a:xfrm>
        </p:spPr>
        <p:txBody>
          <a:bodyPr/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/>
              <a:t>验收时间：13周、</a:t>
            </a:r>
            <a:r>
              <a:rPr lang="en-US" altLang="zh-CN" b="1" dirty="0"/>
              <a:t>16</a:t>
            </a:r>
            <a:r>
              <a:rPr lang="zh-CN" altLang="en-US" b="1" dirty="0"/>
              <a:t>周周</a:t>
            </a:r>
            <a:r>
              <a:rPr lang="zh-CN" altLang="en-US" b="1" dirty="0" smtClean="0"/>
              <a:t>末。</a:t>
            </a:r>
            <a:endParaRPr lang="zh-CN" altLang="en-US" b="1" dirty="0"/>
          </a:p>
          <a:p>
            <a:pPr>
              <a:buFontTx/>
              <a:buNone/>
            </a:pPr>
            <a:r>
              <a:rPr lang="zh-CN" altLang="en-US" b="1" dirty="0"/>
              <a:t>验收方式：</a:t>
            </a:r>
          </a:p>
          <a:p>
            <a:pPr>
              <a:buFontTx/>
              <a:buNone/>
            </a:pPr>
            <a:r>
              <a:rPr lang="zh-CN" altLang="en-US" b="1" dirty="0"/>
              <a:t>	</a:t>
            </a:r>
            <a:r>
              <a:rPr lang="zh-CN" altLang="en-US" b="1" dirty="0" smtClean="0"/>
              <a:t>1</a:t>
            </a:r>
            <a:r>
              <a:rPr lang="zh-CN" altLang="en-US" b="1" dirty="0"/>
              <a:t>. </a:t>
            </a:r>
            <a:r>
              <a:rPr lang="zh-CN" altLang="en-US" b="1" dirty="0" smtClean="0"/>
              <a:t>单核版直接将代码提交到</a:t>
            </a:r>
            <a:r>
              <a:rPr lang="en-US" altLang="zh-CN" b="1" dirty="0" smtClean="0"/>
              <a:t>OJ</a:t>
            </a:r>
            <a:r>
              <a:rPr lang="zh-CN" altLang="en-US" b="1" dirty="0" smtClean="0"/>
              <a:t>上。</a:t>
            </a:r>
            <a:endParaRPr lang="zh-CN" altLang="en-US" b="1" dirty="0"/>
          </a:p>
          <a:p>
            <a:pPr>
              <a:buFontTx/>
              <a:buNone/>
            </a:pPr>
            <a:r>
              <a:rPr lang="zh-CN" altLang="en-US" b="1" dirty="0"/>
              <a:t>	2. </a:t>
            </a:r>
            <a:r>
              <a:rPr lang="zh-CN" altLang="en-US" b="1" dirty="0" smtClean="0"/>
              <a:t>双核版现场验收。</a:t>
            </a:r>
            <a:endParaRPr lang="en-US" altLang="zh-CN" b="1" dirty="0"/>
          </a:p>
          <a:p>
            <a:pPr>
              <a:buFontTx/>
              <a:buNone/>
            </a:pPr>
            <a:r>
              <a:rPr lang="en-US" altLang="zh-CN" b="1" dirty="0"/>
              <a:t>    </a:t>
            </a:r>
            <a:endParaRPr lang="zh-CN" altLang="en-US" b="1" dirty="0"/>
          </a:p>
          <a:p>
            <a:pPr>
              <a:buFontTx/>
              <a:buNone/>
            </a:pPr>
            <a:r>
              <a:rPr lang="zh-CN" altLang="en-US" b="1" dirty="0"/>
              <a:t> 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65CBA-FC95-4C27-847C-E989A1E977BE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b="1"/>
              <a:t>提纲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zh-CN" altLang="en-US" b="1" dirty="0"/>
              <a:t>实验任务</a:t>
            </a:r>
            <a:r>
              <a:rPr lang="zh-CN" altLang="en-US" b="1" dirty="0" smtClean="0"/>
              <a:t>说明</a:t>
            </a:r>
            <a:endParaRPr lang="zh-CN" altLang="en-US" b="1" dirty="0"/>
          </a:p>
          <a:p>
            <a:pPr marL="533400" indent="-533400">
              <a:buFontTx/>
              <a:buAutoNum type="arabicPeriod"/>
            </a:pPr>
            <a:r>
              <a:rPr lang="zh-CN" altLang="en-US" b="1" dirty="0" smtClean="0"/>
              <a:t>课程</a:t>
            </a:r>
            <a:r>
              <a:rPr lang="zh-CN" altLang="en-US" b="1" dirty="0"/>
              <a:t>设计进度安排及提交内容</a:t>
            </a:r>
          </a:p>
          <a:p>
            <a:pPr marL="533400" indent="-533400">
              <a:buFontTx/>
              <a:buAutoNum type="arabicPeriod"/>
            </a:pPr>
            <a:r>
              <a:rPr lang="zh-CN" altLang="en-US" b="1" dirty="0"/>
              <a:t>接下去的工作</a:t>
            </a:r>
          </a:p>
        </p:txBody>
      </p:sp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685801" y="2420888"/>
            <a:ext cx="3094112" cy="376237"/>
          </a:xfrm>
          <a:prstGeom prst="rect">
            <a:avLst/>
          </a:prstGeom>
          <a:solidFill>
            <a:srgbClr val="FFFF99">
              <a:alpha val="39999"/>
            </a:srgbClr>
          </a:solidFill>
          <a:ln w="9525" algn="ctr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zh-CN" altLang="zh-CN" b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ym typeface="+mn-ea"/>
              </a:rPr>
              <a:t>接下去的工作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/>
              <a:t>学习概要设计要包含哪些工作</a:t>
            </a:r>
          </a:p>
          <a:p>
            <a:r>
              <a:rPr lang="zh-CN" altLang="en-US" b="1"/>
              <a:t>学习如何对程序的功能进行分解</a:t>
            </a:r>
            <a:r>
              <a:rPr lang="en-US" altLang="zh-CN" b="1">
                <a:sym typeface="+mn-ea"/>
              </a:rPr>
              <a:t>----</a:t>
            </a:r>
            <a:r>
              <a:rPr lang="zh-CN" altLang="en-US" b="1">
                <a:sym typeface="+mn-ea"/>
              </a:rPr>
              <a:t>模块化</a:t>
            </a:r>
            <a:endParaRPr lang="zh-CN" altLang="en-US" b="1"/>
          </a:p>
          <a:p>
            <a:r>
              <a:rPr lang="zh-CN" altLang="en-US" b="1"/>
              <a:t>学习如何实现算法的并发执行</a:t>
            </a:r>
            <a:r>
              <a:rPr lang="en-US" altLang="zh-CN" b="1"/>
              <a:t>---</a:t>
            </a:r>
            <a:r>
              <a:rPr lang="zh-CN" altLang="en-US" b="1"/>
              <a:t>线程</a:t>
            </a:r>
          </a:p>
          <a:p>
            <a:r>
              <a:rPr lang="zh-CN" altLang="en-US" b="1"/>
              <a:t>简单学习软件单元测试和集成测试方法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23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4"/>
          <p:cNvSpPr txBox="1">
            <a:spLocks noGrp="1"/>
          </p:cNvSpPr>
          <p:nvPr/>
        </p:nvSpPr>
        <p:spPr>
          <a:xfrm>
            <a:off x="69342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r">
              <a:spcBef>
                <a:spcPct val="50000"/>
              </a:spcBef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</a:rPr>
              <a:pPr algn="r">
                <a:spcBef>
                  <a:spcPct val="50000"/>
                </a:spcBef>
              </a:pPr>
              <a:t>24</a:t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55299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2916238" y="2638425"/>
          <a:ext cx="2376487" cy="221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r:id="rId3" imgW="1132027" imgH="1054303" progId="">
                  <p:embed/>
                </p:oleObj>
              </mc:Choice>
              <mc:Fallback>
                <p:oleObj r:id="rId3" imgW="1132027" imgH="1054303" progId="">
                  <p:embed/>
                  <p:pic>
                    <p:nvPicPr>
                      <p:cNvPr id="0" name="Picture 1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638425"/>
                        <a:ext cx="2376487" cy="221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课题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冯诺依曼式计算机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CPU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模拟器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725960"/>
            <a:ext cx="7772400" cy="443934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模拟一个简易的冯诺依曼式计算机</a:t>
            </a:r>
            <a:r>
              <a:rPr lang="en-US" altLang="zh-CN" sz="2400" b="1" dirty="0"/>
              <a:t>CPU</a:t>
            </a:r>
            <a:r>
              <a:rPr lang="zh-CN" altLang="en-US" sz="2400" b="1" dirty="0"/>
              <a:t>的工作。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该</a:t>
            </a:r>
            <a:r>
              <a:rPr lang="en-US" altLang="zh-CN" sz="2400" b="1" dirty="0"/>
              <a:t>CPU</a:t>
            </a:r>
            <a:r>
              <a:rPr lang="zh-CN" altLang="en-US" sz="2400" b="1" dirty="0"/>
              <a:t>字长为</a:t>
            </a:r>
            <a:r>
              <a:rPr lang="en-US" altLang="zh-CN" sz="2400" b="1" dirty="0"/>
              <a:t>16</a:t>
            </a:r>
            <a:r>
              <a:rPr lang="zh-CN" altLang="en-US" sz="2400" b="1" dirty="0"/>
              <a:t>位，共</a:t>
            </a:r>
            <a:r>
              <a:rPr lang="en-US" altLang="zh-CN" sz="2400" b="1" dirty="0"/>
              <a:t>11</a:t>
            </a:r>
            <a:r>
              <a:rPr lang="zh-CN" altLang="en-US" sz="2400" b="1" dirty="0"/>
              <a:t>个寄存器，其中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个系统寄存器，分别为程序计数器，指令寄存器，标志寄存器；</a:t>
            </a:r>
            <a:r>
              <a:rPr lang="en-US" altLang="zh-CN" sz="2400" b="1" dirty="0"/>
              <a:t>8</a:t>
            </a:r>
            <a:r>
              <a:rPr lang="zh-CN" altLang="en-US" sz="2400" b="1" dirty="0"/>
              <a:t>个通用寄存器，即寄存器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（数据寄存器），寄存器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6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7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8</a:t>
            </a:r>
            <a:r>
              <a:rPr lang="zh-CN" altLang="en-US" sz="2400" b="1" dirty="0"/>
              <a:t>（地址寄存器）。该</a:t>
            </a:r>
            <a:r>
              <a:rPr lang="en-US" altLang="zh-CN" sz="2400" b="1" dirty="0"/>
              <a:t>CPU</a:t>
            </a:r>
            <a:r>
              <a:rPr lang="zh-CN" altLang="en-US" sz="2400" b="1" dirty="0"/>
              <a:t>至多支持</a:t>
            </a:r>
            <a:r>
              <a:rPr lang="en-US" altLang="zh-CN" sz="2400" b="1" dirty="0"/>
              <a:t>32K</a:t>
            </a:r>
            <a:r>
              <a:rPr lang="zh-CN" altLang="en-US" sz="2400" b="1" dirty="0"/>
              <a:t>内存。内存分两部分，一部分为代码段，从地址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开始。另一部分为数据段，从地址</a:t>
            </a:r>
            <a:r>
              <a:rPr lang="en-US" altLang="zh-CN" sz="2400" b="1" dirty="0"/>
              <a:t>16384</a:t>
            </a:r>
            <a:r>
              <a:rPr lang="zh-CN" altLang="en-US" sz="2400" b="1" dirty="0"/>
              <a:t>开始</a:t>
            </a:r>
            <a:r>
              <a:rPr lang="zh-CN" altLang="en-US" sz="2400" b="1" dirty="0" smtClean="0"/>
              <a:t>。</a:t>
            </a:r>
            <a:endParaRPr lang="zh-CN" altLang="en-US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11560" y="1268760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课题任务概述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课题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冯诺依曼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式计算机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CPU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模拟器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725960"/>
            <a:ext cx="7772400" cy="42233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该</a:t>
            </a:r>
            <a:r>
              <a:rPr lang="en-US" altLang="zh-CN" sz="2400" b="1" dirty="0" smtClean="0"/>
              <a:t>CPU</a:t>
            </a:r>
            <a:r>
              <a:rPr lang="zh-CN" altLang="en-US" sz="2400" b="1" dirty="0" smtClean="0"/>
              <a:t>所</a:t>
            </a:r>
            <a:r>
              <a:rPr lang="zh-CN" altLang="en-US" sz="2400" b="1" dirty="0"/>
              <a:t>支持的</a:t>
            </a:r>
            <a:r>
              <a:rPr lang="zh-CN" altLang="en-US" sz="2400" b="1" dirty="0" smtClean="0"/>
              <a:t>指令集见</a:t>
            </a:r>
            <a:r>
              <a:rPr lang="en-US" altLang="zh-CN" sz="2400" b="1" dirty="0" smtClean="0"/>
              <a:t>word</a:t>
            </a:r>
            <a:r>
              <a:rPr lang="zh-CN" altLang="en-US" sz="2400" b="1" dirty="0" smtClean="0"/>
              <a:t>文档。</a:t>
            </a:r>
            <a:r>
              <a:rPr lang="zh-CN" altLang="en-US" sz="2400" b="1" dirty="0"/>
              <a:t>每条指令固定由</a:t>
            </a:r>
            <a:r>
              <a:rPr lang="en-US" altLang="zh-CN" sz="2400" b="1" dirty="0"/>
              <a:t>32</a:t>
            </a:r>
            <a:r>
              <a:rPr lang="zh-CN" altLang="en-US" sz="2400" b="1" dirty="0"/>
              <a:t>位</a:t>
            </a:r>
            <a:r>
              <a:rPr lang="zh-CN" altLang="en-US" sz="2400" b="1" dirty="0" smtClean="0"/>
              <a:t>（由左至右依次编号</a:t>
            </a:r>
            <a:r>
              <a:rPr lang="zh-CN" altLang="en-US" sz="2400" b="1" dirty="0"/>
              <a:t>为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到</a:t>
            </a:r>
            <a:r>
              <a:rPr lang="en-US" altLang="zh-CN" sz="2400" b="1" dirty="0"/>
              <a:t>31</a:t>
            </a:r>
            <a:r>
              <a:rPr lang="zh-CN" altLang="en-US" sz="2400" b="1" dirty="0"/>
              <a:t>）二进制数组成，其中第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到</a:t>
            </a:r>
            <a:r>
              <a:rPr lang="en-US" altLang="zh-CN" sz="2400" b="1" dirty="0"/>
              <a:t>7</a:t>
            </a:r>
            <a:r>
              <a:rPr lang="zh-CN" altLang="en-US" sz="2400" b="1" dirty="0"/>
              <a:t>位为操作码，代表</a:t>
            </a:r>
            <a:r>
              <a:rPr lang="en-US" altLang="zh-CN" sz="2400" b="1" dirty="0"/>
              <a:t>CPU</a:t>
            </a:r>
            <a:r>
              <a:rPr lang="zh-CN" altLang="en-US" sz="2400" b="1" dirty="0"/>
              <a:t>要执行哪种操作；第</a:t>
            </a:r>
            <a:r>
              <a:rPr lang="en-US" altLang="zh-CN" sz="2400" b="1" dirty="0"/>
              <a:t>8</a:t>
            </a:r>
            <a:r>
              <a:rPr lang="zh-CN" altLang="en-US" sz="2400" b="1" dirty="0"/>
              <a:t>到</a:t>
            </a:r>
            <a:r>
              <a:rPr lang="en-US" altLang="zh-CN" sz="2400" b="1" dirty="0"/>
              <a:t>15</a:t>
            </a:r>
            <a:r>
              <a:rPr lang="zh-CN" altLang="en-US" sz="2400" b="1" dirty="0"/>
              <a:t>位为操作对象，如寄存器，内存地址等；第</a:t>
            </a:r>
            <a:r>
              <a:rPr lang="en-US" altLang="zh-CN" sz="2400" b="1" dirty="0"/>
              <a:t>16</a:t>
            </a:r>
            <a:r>
              <a:rPr lang="zh-CN" altLang="en-US" sz="2400" b="1" dirty="0"/>
              <a:t>到</a:t>
            </a:r>
            <a:r>
              <a:rPr lang="en-US" altLang="zh-CN" sz="2400" b="1" dirty="0"/>
              <a:t>31</a:t>
            </a:r>
            <a:r>
              <a:rPr lang="zh-CN" altLang="en-US" sz="2400" b="1" dirty="0"/>
              <a:t>位为立即数。该</a:t>
            </a:r>
            <a:r>
              <a:rPr lang="en-US" altLang="zh-CN" sz="2400" b="1" dirty="0"/>
              <a:t>CPU</a:t>
            </a:r>
            <a:r>
              <a:rPr lang="zh-CN" altLang="en-US" sz="2400" b="1" dirty="0"/>
              <a:t>有一个输入端口和一个输出端口。输入端口的数据由标准输入设备（键盘）输入，输出端口的数据输出到标准输出设备（显示器）上。</a:t>
            </a:r>
          </a:p>
          <a:p>
            <a:pPr>
              <a:lnSpc>
                <a:spcPct val="150000"/>
              </a:lnSpc>
            </a:pPr>
            <a:endParaRPr lang="zh-CN" altLang="en-US" sz="22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11560" y="1268760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课题任务概述</a:t>
            </a:r>
          </a:p>
        </p:txBody>
      </p:sp>
    </p:spTree>
    <p:extLst>
      <p:ext uri="{BB962C8B-B14F-4D97-AF65-F5344CB8AC3E}">
        <p14:creationId xmlns:p14="http://schemas.microsoft.com/office/powerpoint/2010/main" val="161619585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课题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冯诺依曼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式计算机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CPU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模拟器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725960"/>
            <a:ext cx="7772400" cy="43673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程序开始时要从指定文件中读入一段用给定指令集写的程序至内存（从地址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开始顺序保存），程序计数器初始值也为</a:t>
            </a:r>
            <a:r>
              <a:rPr lang="en-US" altLang="zh-CN" sz="2400" b="1" dirty="0"/>
              <a:t>0</a:t>
            </a:r>
            <a:r>
              <a:rPr lang="zh-CN" altLang="en-US" sz="2400" b="1" dirty="0" smtClean="0"/>
              <a:t>。此功能为指令加载。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指令加载完成后程序</a:t>
            </a:r>
            <a:r>
              <a:rPr lang="zh-CN" altLang="en-US" sz="2400" b="1" dirty="0"/>
              <a:t>就开始不断重复取</a:t>
            </a:r>
            <a:r>
              <a:rPr lang="zh-CN" altLang="en-US" sz="2400" b="1" dirty="0" smtClean="0"/>
              <a:t>指令、分析指令和执行指令的</a:t>
            </a:r>
            <a:r>
              <a:rPr lang="zh-CN" altLang="en-US" sz="2400" b="1" dirty="0"/>
              <a:t>过程。程序每执行一条指令就要输出</a:t>
            </a:r>
            <a:r>
              <a:rPr lang="en-US" altLang="zh-CN" sz="2400" b="1" dirty="0"/>
              <a:t>CPU</a:t>
            </a:r>
            <a:r>
              <a:rPr lang="zh-CN" altLang="en-US" sz="2400" b="1" dirty="0"/>
              <a:t>当前的状态，如各寄存器的</a:t>
            </a:r>
            <a:r>
              <a:rPr lang="zh-CN" altLang="en-US" sz="2400" b="1" dirty="0" smtClean="0"/>
              <a:t>值等。当执行到</a:t>
            </a:r>
            <a:r>
              <a:rPr lang="zh-CN" altLang="en-US" sz="2400" b="1" dirty="0"/>
              <a:t>停机指令时，程序按要求输出后就结束了。</a:t>
            </a:r>
            <a:endParaRPr lang="zh-CN" altLang="en-US" sz="22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11560" y="1268760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程序的大致步骤</a:t>
            </a:r>
          </a:p>
        </p:txBody>
      </p:sp>
    </p:spTree>
    <p:extLst>
      <p:ext uri="{BB962C8B-B14F-4D97-AF65-F5344CB8AC3E}">
        <p14:creationId xmlns:p14="http://schemas.microsoft.com/office/powerpoint/2010/main" val="202152372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课题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冯诺依曼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式计算机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CPU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模拟器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725960"/>
            <a:ext cx="7920880" cy="42233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取指令：要求读取</a:t>
            </a:r>
            <a:r>
              <a:rPr lang="zh-CN" altLang="en-US" sz="2400" b="1" dirty="0"/>
              <a:t>程序计数器</a:t>
            </a:r>
            <a:r>
              <a:rPr lang="en-US" altLang="zh-CN" sz="2400" b="1" dirty="0"/>
              <a:t>PC</a:t>
            </a:r>
            <a:r>
              <a:rPr lang="zh-CN" altLang="en-US" sz="2400" b="1" dirty="0"/>
              <a:t>内的指令地址，根据这个地址将指令从内存中读入，并保存在指令寄存器中，同时程序计数器内容加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，指向下一个条指令</a:t>
            </a:r>
            <a:r>
              <a:rPr lang="zh-CN" altLang="en-US" sz="2400" b="1" dirty="0" smtClean="0"/>
              <a:t>。（因为</a:t>
            </a:r>
            <a:r>
              <a:rPr lang="zh-CN" altLang="en-US" sz="2400" b="1" dirty="0"/>
              <a:t>我们所有的指令长度固定为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个字节，所以加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分析指令：是指对</a:t>
            </a:r>
            <a:r>
              <a:rPr lang="zh-CN" altLang="en-US" sz="2400" b="1" dirty="0"/>
              <a:t>指令寄存器中的指令进行解码，分析出指令的操作码，所需操作数的存放位置等</a:t>
            </a:r>
            <a:r>
              <a:rPr lang="zh-CN" altLang="en-US" sz="2400" b="1" dirty="0" smtClean="0"/>
              <a:t>信息等。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执行指令：完成</a:t>
            </a:r>
            <a:r>
              <a:rPr lang="zh-CN" altLang="en-US" sz="2400" b="1" dirty="0"/>
              <a:t>相关计算并将结果写到相应</a:t>
            </a:r>
            <a:r>
              <a:rPr lang="zh-CN" altLang="en-US" sz="2400" b="1" dirty="0" smtClean="0"/>
              <a:t>位置。</a:t>
            </a:r>
            <a:endParaRPr lang="zh-CN" altLang="en-US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11560" y="1268760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程序的大致步骤</a:t>
            </a:r>
          </a:p>
        </p:txBody>
      </p:sp>
    </p:spTree>
    <p:extLst>
      <p:ext uri="{BB962C8B-B14F-4D97-AF65-F5344CB8AC3E}">
        <p14:creationId xmlns:p14="http://schemas.microsoft.com/office/powerpoint/2010/main" val="225448401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课题要求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2430" y="1319530"/>
            <a:ext cx="8447405" cy="4611370"/>
          </a:xfrm>
        </p:spPr>
        <p:txBody>
          <a:bodyPr/>
          <a:lstStyle/>
          <a:p>
            <a:pPr lvl="1"/>
            <a:r>
              <a:rPr lang="zh-CN" altLang="en-US" b="1" dirty="0" smtClean="0"/>
              <a:t>初步</a:t>
            </a:r>
            <a:r>
              <a:rPr lang="zh-CN" altLang="en-US" b="1" dirty="0"/>
              <a:t>计划</a:t>
            </a:r>
            <a:r>
              <a:rPr lang="zh-CN" altLang="en-US" b="1" dirty="0" smtClean="0"/>
              <a:t>开发</a:t>
            </a:r>
            <a:r>
              <a:rPr lang="zh-CN" altLang="en-US" b="1" dirty="0"/>
              <a:t>两个版本</a:t>
            </a:r>
            <a:r>
              <a:rPr lang="zh-CN" altLang="en-US" b="1" dirty="0" smtClean="0"/>
              <a:t>：单核版本和双核版本</a:t>
            </a:r>
            <a:r>
              <a:rPr lang="zh-CN" altLang="en-US" b="1" dirty="0"/>
              <a:t>。</a:t>
            </a:r>
          </a:p>
          <a:p>
            <a:pPr lvl="1"/>
            <a:r>
              <a:rPr lang="zh-CN" altLang="en-US" b="1" dirty="0" smtClean="0"/>
              <a:t>单核版本：为必须完成的内容，程序的正确性可以通过</a:t>
            </a:r>
            <a:r>
              <a:rPr lang="en-US" altLang="zh-CN" b="1" dirty="0" smtClean="0"/>
              <a:t>OJ</a:t>
            </a:r>
            <a:r>
              <a:rPr lang="zh-CN" altLang="en-US" b="1" dirty="0" smtClean="0"/>
              <a:t>验证。</a:t>
            </a:r>
            <a:endParaRPr lang="zh-CN" altLang="en-US" b="1" dirty="0"/>
          </a:p>
          <a:p>
            <a:pPr lvl="1"/>
            <a:r>
              <a:rPr lang="zh-CN" altLang="en-US" b="1" dirty="0"/>
              <a:t>双核</a:t>
            </a:r>
            <a:r>
              <a:rPr lang="zh-CN" altLang="en-US" b="1" dirty="0" smtClean="0"/>
              <a:t>版本：或者叫多线程版本，为选做内容。如果我们这学期能够回到学校上课，可以现场验收。所以这块内容为暂定。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7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235075"/>
            <a:ext cx="8153400" cy="1617861"/>
          </a:xfrm>
        </p:spPr>
        <p:txBody>
          <a:bodyPr/>
          <a:lstStyle/>
          <a:p>
            <a:r>
              <a:rPr lang="zh-CN" altLang="en-US" b="1" dirty="0"/>
              <a:t>输入方式</a:t>
            </a:r>
          </a:p>
          <a:p>
            <a:pPr lvl="1"/>
            <a:r>
              <a:rPr lang="zh-CN" altLang="en-US" b="1" dirty="0" smtClean="0"/>
              <a:t>以文件的方式输入，该文件为一个以停机指令为结尾的指令序列。如：</a:t>
            </a:r>
            <a:endParaRPr lang="zh-CN" altLang="en-US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263650" y="404813"/>
            <a:ext cx="7772400" cy="720725"/>
          </a:xfrm>
        </p:spPr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课题要求</a:t>
            </a:r>
          </a:p>
        </p:txBody>
      </p:sp>
      <p:sp>
        <p:nvSpPr>
          <p:cNvPr id="6" name="矩形 5"/>
          <p:cNvSpPr/>
          <p:nvPr/>
        </p:nvSpPr>
        <p:spPr>
          <a:xfrm>
            <a:off x="1277889" y="3068960"/>
            <a:ext cx="539658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00001011000100000000000000000000</a:t>
            </a:r>
          </a:p>
          <a:p>
            <a:r>
              <a:rPr lang="zh-CN" altLang="en-US" sz="2400" dirty="0"/>
              <a:t>00000001010100000100000000000000</a:t>
            </a:r>
          </a:p>
          <a:p>
            <a:r>
              <a:rPr lang="zh-CN" altLang="en-US" sz="2400" dirty="0"/>
              <a:t>00000001010100010000000000000000</a:t>
            </a:r>
          </a:p>
          <a:p>
            <a:r>
              <a:rPr lang="zh-CN" altLang="en-US" sz="2400" dirty="0"/>
              <a:t>00001011000100000000000000000000</a:t>
            </a:r>
          </a:p>
          <a:p>
            <a:r>
              <a:rPr lang="zh-CN" altLang="en-US" sz="2400" dirty="0"/>
              <a:t>00000010000101010000000000000000</a:t>
            </a:r>
          </a:p>
          <a:p>
            <a:r>
              <a:rPr lang="zh-CN" altLang="en-US" sz="2400" dirty="0" smtClean="0"/>
              <a:t>00001100000100000000000000000000</a:t>
            </a:r>
            <a:endParaRPr lang="en-US" altLang="zh-CN" sz="2400" dirty="0" smtClean="0"/>
          </a:p>
          <a:p>
            <a:r>
              <a:rPr lang="en-US" altLang="zh-CN" sz="2400" dirty="0"/>
              <a:t>00000000000000000000000000000000</a:t>
            </a:r>
            <a:endParaRPr lang="zh-CN" altLang="en-US" sz="2400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285" y="1257618"/>
            <a:ext cx="7772400" cy="5066982"/>
          </a:xfrm>
        </p:spPr>
        <p:txBody>
          <a:bodyPr/>
          <a:lstStyle/>
          <a:p>
            <a:r>
              <a:rPr lang="zh-CN" altLang="en-US" b="1" dirty="0"/>
              <a:t>输出方式</a:t>
            </a:r>
          </a:p>
          <a:p>
            <a:pPr lvl="1"/>
            <a:r>
              <a:rPr lang="zh-CN" altLang="en-US" b="1" dirty="0" smtClean="0"/>
              <a:t>每执行一条指令后都要输出各寄存器状态，格式见样例</a:t>
            </a:r>
            <a:endParaRPr lang="en-US" altLang="zh-CN" b="1" dirty="0"/>
          </a:p>
          <a:p>
            <a:pPr lvl="1"/>
            <a:r>
              <a:rPr lang="zh-CN" altLang="en-US" b="1" dirty="0" smtClean="0"/>
              <a:t>当执行到输入指令时在用户输入前要输出：</a:t>
            </a:r>
            <a:endParaRPr lang="en-US" altLang="zh-CN" b="1" dirty="0" smtClean="0"/>
          </a:p>
          <a:p>
            <a:pPr lvl="2"/>
            <a:r>
              <a:rPr lang="en-US" altLang="zh-CN" b="1" dirty="0"/>
              <a:t>i</a:t>
            </a:r>
            <a:r>
              <a:rPr lang="en-US" altLang="zh-CN" b="1" dirty="0" smtClean="0"/>
              <a:t>n </a:t>
            </a:r>
            <a:r>
              <a:rPr lang="en-US" altLang="zh-CN" b="1" dirty="0" smtClean="0"/>
              <a:t>:</a:t>
            </a:r>
            <a:r>
              <a:rPr lang="en-US" altLang="zh-CN" b="1" dirty="0" smtClean="0"/>
              <a:t>\n</a:t>
            </a:r>
            <a:endParaRPr lang="en-US" altLang="zh-CN" b="1" dirty="0"/>
          </a:p>
          <a:p>
            <a:pPr lvl="1"/>
            <a:r>
              <a:rPr lang="zh-CN" altLang="en-US" b="1" dirty="0"/>
              <a:t>当执行到</a:t>
            </a:r>
            <a:r>
              <a:rPr lang="zh-CN" altLang="en-US" b="1" dirty="0" smtClean="0"/>
              <a:t>输</a:t>
            </a:r>
            <a:r>
              <a:rPr lang="zh-CN" altLang="en-US" b="1" dirty="0"/>
              <a:t>出</a:t>
            </a:r>
            <a:r>
              <a:rPr lang="zh-CN" altLang="en-US" b="1" dirty="0" smtClean="0"/>
              <a:t>时输出前要先输出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pPr lvl="2"/>
            <a:r>
              <a:rPr lang="en-US" altLang="zh-CN" b="1" dirty="0"/>
              <a:t>o</a:t>
            </a:r>
            <a:r>
              <a:rPr lang="en-US" altLang="zh-CN" b="1" dirty="0" smtClean="0"/>
              <a:t>ut :</a:t>
            </a:r>
          </a:p>
          <a:p>
            <a:pPr lvl="1"/>
            <a:r>
              <a:rPr lang="zh-CN" altLang="en-US" b="1" dirty="0" smtClean="0"/>
              <a:t>输出指令结束后要输出一个换行符。</a:t>
            </a:r>
            <a:endParaRPr lang="en-US" altLang="zh-CN" b="1" dirty="0" smtClean="0"/>
          </a:p>
          <a:p>
            <a:pPr lvl="1"/>
            <a:endParaRPr lang="en-US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263650" y="404813"/>
            <a:ext cx="7772400" cy="720725"/>
          </a:xfrm>
        </p:spPr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课题要求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经分互动规范介绍">
  <a:themeElements>
    <a:clrScheme name="经分互动规范介绍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经分互动规范介绍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8" dist="17961" dir="13500000">
            <a:schemeClr val="tx1">
              <a:gamma/>
              <a:shade val="60000"/>
              <a:invGamma/>
            </a:schemeClr>
          </a:prstShdw>
        </a:effectLst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8" dist="17961" dir="13500000">
            <a:schemeClr val="tx1">
              <a:gamma/>
              <a:shade val="60000"/>
              <a:invGamma/>
            </a:schemeClr>
          </a:prstShdw>
        </a:effectLst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经分互动规范介绍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经分互动规范介绍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1006</TotalTime>
  <Words>1643</Words>
  <Application>Microsoft Office PowerPoint</Application>
  <PresentationFormat>全屏显示(4:3)</PresentationFormat>
  <Paragraphs>195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宋体</vt:lpstr>
      <vt:lpstr>微软雅黑</vt:lpstr>
      <vt:lpstr>Arial</vt:lpstr>
      <vt:lpstr>Times New Roman</vt:lpstr>
      <vt:lpstr>Wingdings</vt:lpstr>
      <vt:lpstr>经分互动规范介绍</vt:lpstr>
      <vt:lpstr>PowerPoint 演示文稿</vt:lpstr>
      <vt:lpstr>提纲</vt:lpstr>
      <vt:lpstr>课题: 冯诺依曼式计算机CPU模拟器</vt:lpstr>
      <vt:lpstr>课题: 冯诺依曼式计算机CPU模拟器</vt:lpstr>
      <vt:lpstr>课题: 冯诺依曼式计算机CPU模拟器</vt:lpstr>
      <vt:lpstr>课题: 冯诺依曼式计算机CPU模拟器</vt:lpstr>
      <vt:lpstr>课题要求</vt:lpstr>
      <vt:lpstr>课题要求</vt:lpstr>
      <vt:lpstr>课题要求</vt:lpstr>
      <vt:lpstr>课题要求</vt:lpstr>
      <vt:lpstr>课题要求</vt:lpstr>
      <vt:lpstr>课题要求</vt:lpstr>
      <vt:lpstr>课题要求</vt:lpstr>
      <vt:lpstr>课题要求</vt:lpstr>
      <vt:lpstr>提纲</vt:lpstr>
      <vt:lpstr>3.进度要求</vt:lpstr>
      <vt:lpstr>3.课程设计提交内容</vt:lpstr>
      <vt:lpstr>3.课程设计提交内容</vt:lpstr>
      <vt:lpstr>3.课程设计提交内容</vt:lpstr>
      <vt:lpstr>3.课程设计提交内容</vt:lpstr>
      <vt:lpstr>课题验收说明</vt:lpstr>
      <vt:lpstr>提纲</vt:lpstr>
      <vt:lpstr>接下去的工作</vt:lpstr>
      <vt:lpstr>PowerPoint 演示文稿</vt:lpstr>
    </vt:vector>
  </TitlesOfParts>
  <Company>bupt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zhouchunyan</dc:creator>
  <cp:lastModifiedBy>yuanbaoku</cp:lastModifiedBy>
  <cp:revision>502</cp:revision>
  <dcterms:created xsi:type="dcterms:W3CDTF">2005-11-27T05:02:00Z</dcterms:created>
  <dcterms:modified xsi:type="dcterms:W3CDTF">2020-03-21T06:53:23Z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