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alpha val="20000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BCA"/>
          </a:solidFill>
        </a:fill>
      </a:tcStyle>
    </a:wholeTbl>
    <a:band2H>
      <a:tcTxStyle b="def" i="def"/>
      <a:tcStyle>
        <a:tcBdr/>
        <a:fill>
          <a:solidFill>
            <a:srgbClr val="FFF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CCC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BEC"/>
          </a:solidFill>
        </a:fill>
      </a:tcStyle>
    </a:wholeTbl>
    <a:band2H>
      <a:tcTxStyle b="def" i="def"/>
      <a:tcStyle>
        <a:tcBdr/>
        <a:fill>
          <a:solidFill>
            <a:srgbClr val="FFFDF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8" name="Shape 10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9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0" name="テキスト プレースホルダー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99" name="図プレースホルダー 2"/>
          <p:cNvSpPr/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0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テキスト プレースホルダー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4"/>
          <p:cNvSpPr/>
          <p:nvPr/>
        </p:nvSpPr>
        <p:spPr>
          <a:xfrm>
            <a:off x="-19050" y="5791200"/>
            <a:ext cx="1066801" cy="1066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12700">
            <a:solidFill>
              <a:srgbClr val="D9D9D9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3" name="슬라이드 번호"/>
          <p:cNvSpPr txBox="1"/>
          <p:nvPr>
            <p:ph type="sldNum" sz="quarter" idx="2"/>
          </p:nvPr>
        </p:nvSpPr>
        <p:spPr>
          <a:xfrm>
            <a:off x="8478978" y="6232198"/>
            <a:ext cx="258623" cy="248304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直角三角形 4"/>
          <p:cNvSpPr/>
          <p:nvPr/>
        </p:nvSpPr>
        <p:spPr>
          <a:xfrm flipH="1">
            <a:off x="11125200" y="5791200"/>
            <a:ext cx="1066800" cy="1066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12700">
            <a:solidFill>
              <a:srgbClr val="D9D9D9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xfrm>
            <a:off x="8478978" y="6232198"/>
            <a:ext cx="258623" cy="248304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외국인.jpeg" descr="외국인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5682"/>
          <a:stretch>
            <a:fillRect/>
          </a:stretch>
        </p:blipFill>
        <p:spPr>
          <a:xfrm>
            <a:off x="-158750" y="0"/>
            <a:ext cx="12508866" cy="7036435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テキスト ボックス 3"/>
          <p:cNvSpPr txBox="1"/>
          <p:nvPr/>
        </p:nvSpPr>
        <p:spPr>
          <a:xfrm>
            <a:off x="2199046" y="1772517"/>
            <a:ext cx="8557261" cy="2104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8000">
                <a:solidFill>
                  <a:srgbClr val="FFFB00"/>
                </a:solidFill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r>
              <a:t>웹 프로젝트 제안서</a:t>
            </a:r>
          </a:p>
          <a:p>
            <a:pPr algn="ctr">
              <a:defRPr sz="5000">
                <a:solidFill>
                  <a:srgbClr val="FFFB00"/>
                </a:solidFill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r>
              <a:t>Global Study</a:t>
            </a:r>
          </a:p>
        </p:txBody>
      </p:sp>
      <p:sp>
        <p:nvSpPr>
          <p:cNvPr id="112" name="テキスト ボックス 3"/>
          <p:cNvSpPr txBox="1"/>
          <p:nvPr/>
        </p:nvSpPr>
        <p:spPr>
          <a:xfrm>
            <a:off x="4678808" y="5827396"/>
            <a:ext cx="7273035" cy="63652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600">
                <a:solidFill>
                  <a:srgbClr val="FFFB00"/>
                </a:solidFill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안성기 이준호 위성은 유주훈 지윤근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正方形/長方形 1"/>
          <p:cNvSpPr/>
          <p:nvPr/>
        </p:nvSpPr>
        <p:spPr>
          <a:xfrm>
            <a:off x="0" y="-1"/>
            <a:ext cx="6096000" cy="45722"/>
          </a:xfrm>
          <a:prstGeom prst="rect">
            <a:avLst/>
          </a:prstGeom>
          <a:gradFill>
            <a:gsLst>
              <a:gs pos="0">
                <a:srgbClr val="B7B4B4"/>
              </a:gs>
              <a:gs pos="50000">
                <a:srgbClr val="ABA9A9"/>
              </a:gs>
              <a:gs pos="100000">
                <a:srgbClr val="9F9B9B"/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5" name="テキスト ボックス 2"/>
          <p:cNvSpPr txBox="1"/>
          <p:nvPr/>
        </p:nvSpPr>
        <p:spPr>
          <a:xfrm>
            <a:off x="1264285" y="247014"/>
            <a:ext cx="97129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pc="300" sz="3600">
                <a:solidFill>
                  <a:srgbClr val="595959"/>
                </a:solidFill>
                <a:latin typeface="Ebrima"/>
                <a:ea typeface="Ebrima"/>
                <a:cs typeface="Ebrima"/>
                <a:sym typeface="Ebrima"/>
              </a:defRPr>
            </a:lvl1pPr>
          </a:lstStyle>
          <a:p>
            <a:pPr/>
            <a:r>
              <a:t>목차</a:t>
            </a:r>
          </a:p>
        </p:txBody>
      </p:sp>
      <p:sp>
        <p:nvSpPr>
          <p:cNvPr id="116" name="直線コネクタ 4"/>
          <p:cNvSpPr/>
          <p:nvPr/>
        </p:nvSpPr>
        <p:spPr>
          <a:xfrm>
            <a:off x="0" y="1010285"/>
            <a:ext cx="12192000" cy="1"/>
          </a:xfrm>
          <a:prstGeom prst="line">
            <a:avLst/>
          </a:prstGeom>
          <a:ln w="6350">
            <a:solidFill>
              <a:srgbClr val="F2F2F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7" name="正方形/長方形 3"/>
          <p:cNvSpPr/>
          <p:nvPr/>
        </p:nvSpPr>
        <p:spPr>
          <a:xfrm>
            <a:off x="887730" y="1903094"/>
            <a:ext cx="586106" cy="647066"/>
          </a:xfrm>
          <a:prstGeom prst="rect">
            <a:avLst/>
          </a:prstGeom>
          <a:gradFill>
            <a:gsLst>
              <a:gs pos="0">
                <a:srgbClr val="B7B4B4"/>
              </a:gs>
              <a:gs pos="50000">
                <a:srgbClr val="ABA9A9"/>
              </a:gs>
              <a:gs pos="100000">
                <a:srgbClr val="9F9B9B"/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8" name="グループ化 32"/>
          <p:cNvSpPr/>
          <p:nvPr/>
        </p:nvSpPr>
        <p:spPr>
          <a:xfrm>
            <a:off x="887730" y="2853689"/>
            <a:ext cx="585471" cy="646431"/>
          </a:xfrm>
          <a:prstGeom prst="rect">
            <a:avLst/>
          </a:prstGeom>
          <a:gradFill>
            <a:gsLst>
              <a:gs pos="0">
                <a:srgbClr val="B7B4B4"/>
              </a:gs>
              <a:gs pos="50000">
                <a:srgbClr val="ABA9A9"/>
              </a:gs>
              <a:gs pos="100000">
                <a:srgbClr val="9F9B9B"/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9" name="テキスト ボックス 10"/>
          <p:cNvSpPr txBox="1"/>
          <p:nvPr/>
        </p:nvSpPr>
        <p:spPr>
          <a:xfrm>
            <a:off x="819150" y="1845945"/>
            <a:ext cx="548641" cy="760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4400">
                <a:solidFill>
                  <a:srgbClr val="FFFFFF"/>
                </a:solidFill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20" name="テキスト ボックス 52"/>
          <p:cNvSpPr txBox="1"/>
          <p:nvPr/>
        </p:nvSpPr>
        <p:spPr>
          <a:xfrm>
            <a:off x="939774" y="2784475"/>
            <a:ext cx="443891" cy="76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4400">
                <a:solidFill>
                  <a:srgbClr val="FFFFFF"/>
                </a:solidFill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1" name="다중 다이아몬드 장식 활자"/>
          <p:cNvSpPr/>
          <p:nvPr/>
        </p:nvSpPr>
        <p:spPr>
          <a:xfrm>
            <a:off x="429259" y="257175"/>
            <a:ext cx="617857" cy="617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6139" y="4661"/>
                </a:lnTo>
                <a:lnTo>
                  <a:pt x="10800" y="9322"/>
                </a:lnTo>
                <a:lnTo>
                  <a:pt x="15461" y="4661"/>
                </a:lnTo>
                <a:lnTo>
                  <a:pt x="10800" y="0"/>
                </a:lnTo>
                <a:close/>
                <a:moveTo>
                  <a:pt x="4661" y="6139"/>
                </a:moveTo>
                <a:lnTo>
                  <a:pt x="0" y="10800"/>
                </a:lnTo>
                <a:lnTo>
                  <a:pt x="4661" y="15461"/>
                </a:lnTo>
                <a:lnTo>
                  <a:pt x="9322" y="10800"/>
                </a:lnTo>
                <a:lnTo>
                  <a:pt x="4661" y="6139"/>
                </a:lnTo>
                <a:close/>
                <a:moveTo>
                  <a:pt x="16939" y="6139"/>
                </a:moveTo>
                <a:lnTo>
                  <a:pt x="12278" y="10800"/>
                </a:lnTo>
                <a:lnTo>
                  <a:pt x="16939" y="15461"/>
                </a:lnTo>
                <a:lnTo>
                  <a:pt x="21600" y="10800"/>
                </a:lnTo>
                <a:lnTo>
                  <a:pt x="16939" y="6139"/>
                </a:lnTo>
                <a:close/>
                <a:moveTo>
                  <a:pt x="10800" y="12278"/>
                </a:moveTo>
                <a:lnTo>
                  <a:pt x="6139" y="16939"/>
                </a:lnTo>
                <a:lnTo>
                  <a:pt x="10800" y="21600"/>
                </a:lnTo>
                <a:lnTo>
                  <a:pt x="15461" y="16939"/>
                </a:lnTo>
                <a:lnTo>
                  <a:pt x="10800" y="12278"/>
                </a:lnTo>
                <a:close/>
              </a:path>
            </a:pathLst>
          </a:custGeom>
          <a:gradFill>
            <a:gsLst>
              <a:gs pos="0">
                <a:srgbClr val="B7B4B4"/>
              </a:gs>
              <a:gs pos="50000">
                <a:srgbClr val="ABA9A9"/>
              </a:gs>
              <a:gs pos="100000">
                <a:srgbClr val="9F9B9B"/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2" name="텍스트 상자 14"/>
          <p:cNvSpPr txBox="1"/>
          <p:nvPr/>
        </p:nvSpPr>
        <p:spPr>
          <a:xfrm>
            <a:off x="1747520" y="1855470"/>
            <a:ext cx="2407286" cy="669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pc="300" sz="3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맑은 고딕"/>
                <a:ea typeface="맑은 고딕"/>
                <a:cs typeface="맑은 고딕"/>
                <a:sym typeface="맑은 고딕"/>
              </a:rPr>
              <a:t>개</a:t>
            </a:r>
            <a:r>
              <a:rPr>
                <a:latin typeface="맑은 고딕"/>
                <a:ea typeface="맑은 고딕"/>
                <a:cs typeface="맑은 고딕"/>
                <a:sym typeface="맑은 고딕"/>
              </a:rPr>
              <a:t>발 환경</a:t>
            </a:r>
          </a:p>
        </p:txBody>
      </p:sp>
      <p:sp>
        <p:nvSpPr>
          <p:cNvPr id="123" name="텍스트 상자 15"/>
          <p:cNvSpPr txBox="1"/>
          <p:nvPr/>
        </p:nvSpPr>
        <p:spPr>
          <a:xfrm>
            <a:off x="1777539" y="2829936"/>
            <a:ext cx="3242945" cy="669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pc="300" sz="3600">
                <a:solidFill>
                  <a:srgbClr val="404040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맑은 고딕"/>
                <a:ea typeface="맑은 고딕"/>
                <a:cs typeface="맑은 고딕"/>
                <a:sym typeface="맑은 고딕"/>
              </a:rPr>
              <a:t>기능 구성도</a:t>
            </a:r>
          </a:p>
        </p:txBody>
      </p:sp>
      <p:sp>
        <p:nvSpPr>
          <p:cNvPr id="124" name="도형 18"/>
          <p:cNvSpPr/>
          <p:nvPr/>
        </p:nvSpPr>
        <p:spPr>
          <a:xfrm>
            <a:off x="887730" y="3755390"/>
            <a:ext cx="586106" cy="647066"/>
          </a:xfrm>
          <a:prstGeom prst="rect">
            <a:avLst/>
          </a:prstGeom>
          <a:gradFill>
            <a:gsLst>
              <a:gs pos="0">
                <a:srgbClr val="B7B4B4"/>
              </a:gs>
              <a:gs pos="50000">
                <a:srgbClr val="ABA9A9"/>
              </a:gs>
              <a:gs pos="100000">
                <a:srgbClr val="9F9B9B"/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5" name="텍스트 상자 19"/>
          <p:cNvSpPr txBox="1"/>
          <p:nvPr/>
        </p:nvSpPr>
        <p:spPr>
          <a:xfrm>
            <a:off x="926134" y="3675379"/>
            <a:ext cx="455626" cy="760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4400">
                <a:solidFill>
                  <a:srgbClr val="FFFFFF"/>
                </a:solidFill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26" name="텍스트 상자 25"/>
          <p:cNvSpPr txBox="1"/>
          <p:nvPr/>
        </p:nvSpPr>
        <p:spPr>
          <a:xfrm>
            <a:off x="1797685" y="3744145"/>
            <a:ext cx="4614545" cy="669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pc="300" sz="3600">
                <a:solidFill>
                  <a:srgbClr val="404040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맑은 고딕"/>
                <a:ea typeface="맑은 고딕"/>
                <a:cs typeface="맑은 고딕"/>
                <a:sym typeface="맑은 고딕"/>
              </a:rPr>
              <a:t>역할 분담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正方形/長方形 1"/>
          <p:cNvSpPr/>
          <p:nvPr/>
        </p:nvSpPr>
        <p:spPr>
          <a:xfrm>
            <a:off x="0" y="-1"/>
            <a:ext cx="6096000" cy="45722"/>
          </a:xfrm>
          <a:prstGeom prst="rect">
            <a:avLst/>
          </a:prstGeom>
          <a:gradFill>
            <a:gsLst>
              <a:gs pos="0">
                <a:srgbClr val="B7B4B4"/>
              </a:gs>
              <a:gs pos="50000">
                <a:srgbClr val="ABA9A9"/>
              </a:gs>
              <a:gs pos="100000">
                <a:srgbClr val="9F9B9B"/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9" name="テキスト ボックス 2"/>
          <p:cNvSpPr txBox="1"/>
          <p:nvPr/>
        </p:nvSpPr>
        <p:spPr>
          <a:xfrm>
            <a:off x="1250950" y="231139"/>
            <a:ext cx="1813077" cy="669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3600">
                <a:solidFill>
                  <a:srgbClr val="595959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개</a:t>
            </a:r>
            <a:r>
              <a:t>발 환경</a:t>
            </a:r>
          </a:p>
        </p:txBody>
      </p:sp>
      <p:sp>
        <p:nvSpPr>
          <p:cNvPr id="130" name="直線コネクタ 4"/>
          <p:cNvSpPr/>
          <p:nvPr/>
        </p:nvSpPr>
        <p:spPr>
          <a:xfrm>
            <a:off x="0" y="1010285"/>
            <a:ext cx="12192000" cy="1"/>
          </a:xfrm>
          <a:prstGeom prst="line">
            <a:avLst/>
          </a:prstGeom>
          <a:ln w="6350">
            <a:solidFill>
              <a:srgbClr val="F2F2F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31" name="표 3"/>
          <p:cNvGraphicFramePr/>
          <p:nvPr/>
        </p:nvGraphicFramePr>
        <p:xfrm>
          <a:off x="1375779" y="1815282"/>
          <a:ext cx="9181387" cy="394213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836277"/>
                <a:gridCol w="1836277"/>
                <a:gridCol w="1836277"/>
                <a:gridCol w="1836277"/>
                <a:gridCol w="1836277"/>
              </a:tblGrid>
              <a:tr h="456713">
                <a:tc>
                  <a:txBody>
                    <a:bodyPr/>
                    <a:lstStyle/>
                    <a:p>
                      <a:pPr algn="ctr">
                        <a:defRPr b="0" sz="1800"/>
                      </a:pPr>
                      <a:r>
                        <a:rPr b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분류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/>
                      </a:pPr>
                      <a:r>
                        <a:rPr b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제품명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/>
                      </a:pPr>
                      <a:r>
                        <a:rPr b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주요기능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/>
                      </a:pPr>
                      <a:r>
                        <a:rPr b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적용대상업무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/>
                      </a:pPr>
                      <a:r>
                        <a:rPr b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제조회사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450458">
                <a:tc rowSpan="3">
                  <a:txBody>
                    <a:bodyPr/>
                    <a:lstStyle/>
                    <a:p>
                      <a:pPr algn="ctr">
                        <a:defRPr sz="18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프로그램</a:t>
                      </a:r>
                    </a:p>
                    <a:p>
                      <a:pPr algn="ctr">
                        <a:defRPr sz="18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개발도구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Eclipse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Java </a:t>
                      </a:r>
                      <a:r>
                        <a:rPr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개발도구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개발 관리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Eclipse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450458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Tomcat</a:t>
                      </a:r>
                    </a:p>
                  </a:txBody>
                  <a:tcPr marL="45720" marR="45720" marT="45720" marB="4572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웹 서버</a:t>
                      </a:r>
                    </a:p>
                  </a:txBody>
                  <a:tcPr marL="45720" marR="45720" marT="45720" marB="4572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웹 서버</a:t>
                      </a:r>
                    </a:p>
                  </a:txBody>
                  <a:tcPr marL="45720" marR="45720" marT="45720" marB="4572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Apache</a:t>
                      </a:r>
                    </a:p>
                  </a:txBody>
                  <a:tcPr marL="45720" marR="45720" marT="45720" marB="45720" anchor="ctr" anchorCtr="0" horzOverflow="overflow">
                    <a:noFill/>
                  </a:tcPr>
                </a:tc>
              </a:tr>
              <a:tr h="450458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</a:p>
                  </a:txBody>
                  <a:tcPr marL="45720" marR="45720" marT="45720" marB="45720" anchor="ctr" anchorCtr="0" horzOverflow="overflow"/>
                </a:tc>
              </a:tr>
              <a:tr h="76390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DB</a:t>
                      </a:r>
                    </a:p>
                  </a:txBody>
                  <a:tcPr marL="45720" marR="45720" marT="45720" marB="4572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Oracle(Mysql)</a:t>
                      </a:r>
                    </a:p>
                  </a:txBody>
                  <a:tcPr marL="45720" marR="45720" marT="45720" marB="4572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DB </a:t>
                      </a:r>
                      <a:r>
                        <a:rPr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구축</a:t>
                      </a:r>
                    </a:p>
                  </a:txBody>
                  <a:tcPr marL="45720" marR="45720" marT="45720" marB="4572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DB </a:t>
                      </a:r>
                      <a:r>
                        <a:rPr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설계 및 구축</a:t>
                      </a:r>
                    </a:p>
                  </a:txBody>
                  <a:tcPr marL="45720" marR="45720" marT="45720" marB="4572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Oracle</a:t>
                      </a:r>
                    </a:p>
                  </a:txBody>
                  <a:tcPr marL="45720" marR="45720" marT="45720" marB="45720" anchor="ctr" anchorCtr="0" horzOverflow="overflow">
                    <a:noFill/>
                  </a:tcPr>
                </a:tc>
              </a:tr>
              <a:tr h="45671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OS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WINDOWS 10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</a:p>
                  </a:txBody>
                  <a:tcPr marL="45720" marR="45720" marT="45720" marB="45720" anchor="ctr" anchorCtr="0" horzOverflow="overflow"/>
                </a:tc>
              </a:tr>
              <a:tr h="45671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</a:p>
                  </a:txBody>
                  <a:tcPr marL="45720" marR="45720" marT="45720" marB="4572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</a:p>
                  </a:txBody>
                  <a:tcPr marL="45720" marR="45720" marT="45720" marB="4572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</a:p>
                  </a:txBody>
                  <a:tcPr marL="45720" marR="45720" marT="45720" marB="4572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</a:p>
                  </a:txBody>
                  <a:tcPr marL="45720" marR="45720" marT="45720" marB="4572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</a:p>
                  </a:txBody>
                  <a:tcPr marL="45720" marR="45720" marT="45720" marB="45720" anchor="ctr" anchorCtr="0" horzOverflow="overflow">
                    <a:noFill/>
                  </a:tcPr>
                </a:tc>
              </a:tr>
              <a:tr h="45671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</a:p>
                  </a:txBody>
                  <a:tcPr marL="45720" marR="45720" marT="45720" marB="45720" anchor="ctr" anchorCtr="0" horzOverflow="overflow">
                    <a:lnB w="12700">
                      <a:solidFill>
                        <a:schemeClr val="accent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</a:p>
                  </a:txBody>
                  <a:tcPr marL="45720" marR="45720" marT="45720" marB="45720" anchor="ctr" anchorCtr="0" horzOverflow="overflow">
                    <a:lnB w="12700">
                      <a:solidFill>
                        <a:schemeClr val="accent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</a:p>
                  </a:txBody>
                  <a:tcPr marL="45720" marR="45720" marT="45720" marB="45720" anchor="ctr" anchorCtr="0" horzOverflow="overflow">
                    <a:lnB w="12700">
                      <a:solidFill>
                        <a:schemeClr val="accent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</a:p>
                  </a:txBody>
                  <a:tcPr marL="45720" marR="45720" marT="45720" marB="45720" anchor="ctr" anchorCtr="0" horzOverflow="overflow">
                    <a:lnB w="12700">
                      <a:solidFill>
                        <a:schemeClr val="accent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</a:p>
                  </a:txBody>
                  <a:tcPr marL="45720" marR="45720" marT="45720" marB="45720" anchor="ctr" anchorCtr="0" horzOverflow="overflow">
                    <a:lnB w="12700">
                      <a:solidFill>
                        <a:schemeClr val="accent6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32" name="다중 다이아몬드 장식 활자"/>
          <p:cNvSpPr/>
          <p:nvPr/>
        </p:nvSpPr>
        <p:spPr>
          <a:xfrm>
            <a:off x="429259" y="257175"/>
            <a:ext cx="617857" cy="617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6139" y="4661"/>
                </a:lnTo>
                <a:lnTo>
                  <a:pt x="10800" y="9322"/>
                </a:lnTo>
                <a:lnTo>
                  <a:pt x="15461" y="4661"/>
                </a:lnTo>
                <a:lnTo>
                  <a:pt x="10800" y="0"/>
                </a:lnTo>
                <a:close/>
                <a:moveTo>
                  <a:pt x="4661" y="6139"/>
                </a:moveTo>
                <a:lnTo>
                  <a:pt x="0" y="10800"/>
                </a:lnTo>
                <a:lnTo>
                  <a:pt x="4661" y="15461"/>
                </a:lnTo>
                <a:lnTo>
                  <a:pt x="9322" y="10800"/>
                </a:lnTo>
                <a:lnTo>
                  <a:pt x="4661" y="6139"/>
                </a:lnTo>
                <a:close/>
                <a:moveTo>
                  <a:pt x="16939" y="6139"/>
                </a:moveTo>
                <a:lnTo>
                  <a:pt x="12278" y="10800"/>
                </a:lnTo>
                <a:lnTo>
                  <a:pt x="16939" y="15461"/>
                </a:lnTo>
                <a:lnTo>
                  <a:pt x="21600" y="10800"/>
                </a:lnTo>
                <a:lnTo>
                  <a:pt x="16939" y="6139"/>
                </a:lnTo>
                <a:close/>
                <a:moveTo>
                  <a:pt x="10800" y="12278"/>
                </a:moveTo>
                <a:lnTo>
                  <a:pt x="6139" y="16939"/>
                </a:lnTo>
                <a:lnTo>
                  <a:pt x="10800" y="21600"/>
                </a:lnTo>
                <a:lnTo>
                  <a:pt x="15461" y="16939"/>
                </a:lnTo>
                <a:lnTo>
                  <a:pt x="10800" y="12278"/>
                </a:lnTo>
                <a:close/>
              </a:path>
            </a:pathLst>
          </a:custGeom>
          <a:gradFill>
            <a:gsLst>
              <a:gs pos="0">
                <a:srgbClr val="B7B4B4"/>
              </a:gs>
              <a:gs pos="50000">
                <a:srgbClr val="ABA9A9"/>
              </a:gs>
              <a:gs pos="100000">
                <a:srgbClr val="9F9B9B"/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正方形/長方形 1"/>
          <p:cNvSpPr/>
          <p:nvPr/>
        </p:nvSpPr>
        <p:spPr>
          <a:xfrm>
            <a:off x="0" y="-1"/>
            <a:ext cx="6096000" cy="45722"/>
          </a:xfrm>
          <a:prstGeom prst="rect">
            <a:avLst/>
          </a:prstGeom>
          <a:gradFill>
            <a:gsLst>
              <a:gs pos="0">
                <a:srgbClr val="B7B4B4"/>
              </a:gs>
              <a:gs pos="50000">
                <a:srgbClr val="ABA9A9"/>
              </a:gs>
              <a:gs pos="100000">
                <a:srgbClr val="9F9B9B"/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35" name="テキスト ボックス 2"/>
          <p:cNvSpPr txBox="1"/>
          <p:nvPr/>
        </p:nvSpPr>
        <p:spPr>
          <a:xfrm>
            <a:off x="1256030" y="231139"/>
            <a:ext cx="2208555" cy="669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3600">
                <a:solidFill>
                  <a:srgbClr val="595959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기</a:t>
            </a:r>
            <a:r>
              <a:t>능 구성도</a:t>
            </a:r>
          </a:p>
        </p:txBody>
      </p:sp>
      <p:sp>
        <p:nvSpPr>
          <p:cNvPr id="136" name="直線コネクタ 4"/>
          <p:cNvSpPr/>
          <p:nvPr/>
        </p:nvSpPr>
        <p:spPr>
          <a:xfrm>
            <a:off x="0" y="1010285"/>
            <a:ext cx="12192000" cy="1"/>
          </a:xfrm>
          <a:prstGeom prst="line">
            <a:avLst/>
          </a:prstGeom>
          <a:ln w="6350">
            <a:solidFill>
              <a:srgbClr val="F2F2F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87" name="그룹 68"/>
          <p:cNvGrpSpPr/>
          <p:nvPr/>
        </p:nvGrpSpPr>
        <p:grpSpPr>
          <a:xfrm>
            <a:off x="426720" y="2005964"/>
            <a:ext cx="10869931" cy="2854327"/>
            <a:chOff x="0" y="0"/>
            <a:chExt cx="10869930" cy="2854325"/>
          </a:xfrm>
        </p:grpSpPr>
        <p:sp>
          <p:nvSpPr>
            <p:cNvPr id="137" name="직사각형 69"/>
            <p:cNvSpPr/>
            <p:nvPr/>
          </p:nvSpPr>
          <p:spPr>
            <a:xfrm>
              <a:off x="0" y="-1"/>
              <a:ext cx="1568451" cy="58737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38" name="TextBox 70"/>
            <p:cNvSpPr txBox="1"/>
            <p:nvPr/>
          </p:nvSpPr>
          <p:spPr>
            <a:xfrm>
              <a:off x="45720" y="196214"/>
              <a:ext cx="1404621" cy="31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400">
                  <a:solidFill>
                    <a:srgbClr val="595959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lvl1pPr>
            </a:lstStyle>
            <a:p>
              <a:pPr/>
              <a:r>
                <a:t>메인 페이지</a:t>
              </a:r>
            </a:p>
          </p:txBody>
        </p:sp>
        <p:sp>
          <p:nvSpPr>
            <p:cNvPr id="139" name="직사각형 71"/>
            <p:cNvSpPr/>
            <p:nvPr/>
          </p:nvSpPr>
          <p:spPr>
            <a:xfrm>
              <a:off x="1860550" y="-1"/>
              <a:ext cx="1568451" cy="58737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40" name="TextBox 72"/>
            <p:cNvSpPr txBox="1"/>
            <p:nvPr/>
          </p:nvSpPr>
          <p:spPr>
            <a:xfrm>
              <a:off x="1906270" y="196214"/>
              <a:ext cx="1404621" cy="31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400">
                  <a:solidFill>
                    <a:srgbClr val="595959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lvl1pPr>
            </a:lstStyle>
            <a:p>
              <a:pPr/>
              <a:r>
                <a:t>스터디 찾기</a:t>
              </a:r>
            </a:p>
          </p:txBody>
        </p:sp>
        <p:sp>
          <p:nvSpPr>
            <p:cNvPr id="141" name="직사각형 73"/>
            <p:cNvSpPr/>
            <p:nvPr/>
          </p:nvSpPr>
          <p:spPr>
            <a:xfrm>
              <a:off x="3720465" y="-1"/>
              <a:ext cx="1568451" cy="58737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42" name="TextBox 74"/>
            <p:cNvSpPr txBox="1"/>
            <p:nvPr/>
          </p:nvSpPr>
          <p:spPr>
            <a:xfrm>
              <a:off x="3766185" y="196214"/>
              <a:ext cx="1404621" cy="31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400">
                  <a:solidFill>
                    <a:srgbClr val="595959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lvl1pPr>
            </a:lstStyle>
            <a:p>
              <a:pPr/>
              <a:r>
                <a:t>스터디 등록</a:t>
              </a:r>
            </a:p>
          </p:txBody>
        </p:sp>
        <p:sp>
          <p:nvSpPr>
            <p:cNvPr id="143" name="직사각형 75"/>
            <p:cNvSpPr/>
            <p:nvPr/>
          </p:nvSpPr>
          <p:spPr>
            <a:xfrm>
              <a:off x="5581015" y="-1"/>
              <a:ext cx="1568451" cy="58737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44" name="TextBox 76"/>
            <p:cNvSpPr txBox="1"/>
            <p:nvPr/>
          </p:nvSpPr>
          <p:spPr>
            <a:xfrm>
              <a:off x="5626735" y="196214"/>
              <a:ext cx="1404621" cy="31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400">
                  <a:solidFill>
                    <a:srgbClr val="595959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lvl1pPr>
            </a:lstStyle>
            <a:p>
              <a:pPr/>
              <a:r>
                <a:t>레벨 테스트</a:t>
              </a:r>
            </a:p>
          </p:txBody>
        </p:sp>
        <p:sp>
          <p:nvSpPr>
            <p:cNvPr id="145" name="직사각형 77"/>
            <p:cNvSpPr/>
            <p:nvPr/>
          </p:nvSpPr>
          <p:spPr>
            <a:xfrm>
              <a:off x="7441565" y="-1"/>
              <a:ext cx="1568451" cy="58737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46" name="TextBox 78"/>
            <p:cNvSpPr txBox="1"/>
            <p:nvPr/>
          </p:nvSpPr>
          <p:spPr>
            <a:xfrm>
              <a:off x="7487284" y="196214"/>
              <a:ext cx="1404621" cy="31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400">
                  <a:solidFill>
                    <a:srgbClr val="595959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lvl1pPr>
            </a:lstStyle>
            <a:p>
              <a:pPr/>
              <a:r>
                <a:t>내 스터디</a:t>
              </a:r>
            </a:p>
          </p:txBody>
        </p:sp>
        <p:sp>
          <p:nvSpPr>
            <p:cNvPr id="147" name="직사각형 79"/>
            <p:cNvSpPr/>
            <p:nvPr/>
          </p:nvSpPr>
          <p:spPr>
            <a:xfrm>
              <a:off x="9301480" y="-1"/>
              <a:ext cx="1568451" cy="58737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48" name="TextBox 80"/>
            <p:cNvSpPr txBox="1"/>
            <p:nvPr/>
          </p:nvSpPr>
          <p:spPr>
            <a:xfrm>
              <a:off x="9347200" y="196214"/>
              <a:ext cx="1404620" cy="31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400">
                  <a:solidFill>
                    <a:srgbClr val="595959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lvl1pPr>
            </a:lstStyle>
            <a:p>
              <a:pPr/>
              <a:r>
                <a:t>스터디 후기</a:t>
              </a:r>
            </a:p>
          </p:txBody>
        </p:sp>
        <p:sp>
          <p:nvSpPr>
            <p:cNvPr id="149" name="직선 연결선 81"/>
            <p:cNvSpPr/>
            <p:nvPr/>
          </p:nvSpPr>
          <p:spPr>
            <a:xfrm flipH="1">
              <a:off x="186054" y="586740"/>
              <a:ext cx="637" cy="2267586"/>
            </a:xfrm>
            <a:prstGeom prst="line">
              <a:avLst/>
            </a:prstGeom>
            <a:noFill/>
            <a:ln w="127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0" name="직선 연결선 82"/>
            <p:cNvSpPr/>
            <p:nvPr/>
          </p:nvSpPr>
          <p:spPr>
            <a:xfrm flipH="1">
              <a:off x="2077719" y="586740"/>
              <a:ext cx="637" cy="2267586"/>
            </a:xfrm>
            <a:prstGeom prst="line">
              <a:avLst/>
            </a:prstGeom>
            <a:noFill/>
            <a:ln w="127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1" name="직선 연결선 83"/>
            <p:cNvSpPr/>
            <p:nvPr/>
          </p:nvSpPr>
          <p:spPr>
            <a:xfrm flipH="1">
              <a:off x="3938269" y="586740"/>
              <a:ext cx="637" cy="2267586"/>
            </a:xfrm>
            <a:prstGeom prst="line">
              <a:avLst/>
            </a:prstGeom>
            <a:noFill/>
            <a:ln w="127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2" name="직선 연결선 84"/>
            <p:cNvSpPr/>
            <p:nvPr/>
          </p:nvSpPr>
          <p:spPr>
            <a:xfrm flipH="1">
              <a:off x="5761354" y="586740"/>
              <a:ext cx="637" cy="2267586"/>
            </a:xfrm>
            <a:prstGeom prst="line">
              <a:avLst/>
            </a:prstGeom>
            <a:noFill/>
            <a:ln w="127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3" name="직선 연결선 85"/>
            <p:cNvSpPr/>
            <p:nvPr/>
          </p:nvSpPr>
          <p:spPr>
            <a:xfrm>
              <a:off x="7699374" y="586740"/>
              <a:ext cx="637" cy="2267586"/>
            </a:xfrm>
            <a:prstGeom prst="line">
              <a:avLst/>
            </a:prstGeom>
            <a:noFill/>
            <a:ln w="127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4" name="직선 연결선 86"/>
            <p:cNvSpPr/>
            <p:nvPr/>
          </p:nvSpPr>
          <p:spPr>
            <a:xfrm>
              <a:off x="9512934" y="586740"/>
              <a:ext cx="636" cy="2248536"/>
            </a:xfrm>
            <a:prstGeom prst="line">
              <a:avLst/>
            </a:prstGeom>
            <a:noFill/>
            <a:ln w="127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5" name="직선 연결선 87"/>
            <p:cNvSpPr/>
            <p:nvPr/>
          </p:nvSpPr>
          <p:spPr>
            <a:xfrm>
              <a:off x="186055" y="1009014"/>
              <a:ext cx="168276" cy="636"/>
            </a:xfrm>
            <a:prstGeom prst="line">
              <a:avLst/>
            </a:prstGeom>
            <a:noFill/>
            <a:ln w="127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6" name="직선 연결선 88"/>
            <p:cNvSpPr/>
            <p:nvPr/>
          </p:nvSpPr>
          <p:spPr>
            <a:xfrm>
              <a:off x="186055" y="1485264"/>
              <a:ext cx="168276" cy="636"/>
            </a:xfrm>
            <a:prstGeom prst="line">
              <a:avLst/>
            </a:prstGeom>
            <a:noFill/>
            <a:ln w="127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7" name="직선 연결선 89"/>
            <p:cNvSpPr/>
            <p:nvPr/>
          </p:nvSpPr>
          <p:spPr>
            <a:xfrm>
              <a:off x="186055" y="1989455"/>
              <a:ext cx="168276" cy="636"/>
            </a:xfrm>
            <a:prstGeom prst="line">
              <a:avLst/>
            </a:prstGeom>
            <a:noFill/>
            <a:ln w="127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60" name="직사각형 91"/>
            <p:cNvGrpSpPr/>
            <p:nvPr/>
          </p:nvGrpSpPr>
          <p:grpSpPr>
            <a:xfrm>
              <a:off x="359410" y="782954"/>
              <a:ext cx="1413511" cy="430531"/>
              <a:chOff x="0" y="0"/>
              <a:chExt cx="1413510" cy="430530"/>
            </a:xfrm>
          </p:grpSpPr>
          <p:sp>
            <p:nvSpPr>
              <p:cNvPr id="158" name="직사각형"/>
              <p:cNvSpPr/>
              <p:nvPr/>
            </p:nvSpPr>
            <p:spPr>
              <a:xfrm>
                <a:off x="0" y="0"/>
                <a:ext cx="1413511" cy="43053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159" name="회원가입"/>
              <p:cNvSpPr txBox="1"/>
              <p:nvPr/>
            </p:nvSpPr>
            <p:spPr>
              <a:xfrm>
                <a:off x="45719" y="35877"/>
                <a:ext cx="1210312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latin typeface="맑은 고딕"/>
                    <a:ea typeface="맑은 고딕"/>
                    <a:cs typeface="맑은 고딕"/>
                    <a:sym typeface="맑은 고딕"/>
                  </a:defRPr>
                </a:lvl1pPr>
              </a:lstStyle>
              <a:p>
                <a:pPr/>
                <a:r>
                  <a:t>회원가입</a:t>
                </a:r>
              </a:p>
            </p:txBody>
          </p:sp>
        </p:grpSp>
        <p:grpSp>
          <p:nvGrpSpPr>
            <p:cNvPr id="165" name="직사각형 92"/>
            <p:cNvGrpSpPr/>
            <p:nvPr/>
          </p:nvGrpSpPr>
          <p:grpSpPr>
            <a:xfrm>
              <a:off x="405130" y="1311592"/>
              <a:ext cx="1508761" cy="1094250"/>
              <a:chOff x="0" y="0"/>
              <a:chExt cx="1508760" cy="1094248"/>
            </a:xfrm>
          </p:grpSpPr>
          <p:grpSp>
            <p:nvGrpSpPr>
              <p:cNvPr id="163" name="직사각형"/>
              <p:cNvGrpSpPr/>
              <p:nvPr/>
            </p:nvGrpSpPr>
            <p:grpSpPr>
              <a:xfrm>
                <a:off x="8890" y="418956"/>
                <a:ext cx="1499871" cy="675293"/>
                <a:chOff x="0" y="0"/>
                <a:chExt cx="1499869" cy="675292"/>
              </a:xfrm>
            </p:grpSpPr>
            <p:sp>
              <p:nvSpPr>
                <p:cNvPr id="161" name="직사각형"/>
                <p:cNvSpPr/>
                <p:nvPr/>
              </p:nvSpPr>
              <p:spPr>
                <a:xfrm>
                  <a:off x="0" y="122381"/>
                  <a:ext cx="1499870" cy="430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latin typeface="+mn-lt"/>
                      <a:ea typeface="+mn-ea"/>
                      <a:cs typeface="+mn-cs"/>
                      <a:sym typeface="Calibri"/>
                    </a:defRPr>
                  </a:pPr>
                </a:p>
              </p:txBody>
            </p:sp>
            <p:sp>
              <p:nvSpPr>
                <p:cNvPr id="162" name="인기 스터디…"/>
                <p:cNvSpPr txBox="1"/>
                <p:nvPr/>
              </p:nvSpPr>
              <p:spPr>
                <a:xfrm>
                  <a:off x="0" y="-1"/>
                  <a:ext cx="1499870" cy="67529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/>
                <a:p>
                  <a:pPr algn="ctr">
                    <a:defRPr>
                      <a:latin typeface="+mn-lt"/>
                      <a:ea typeface="+mn-ea"/>
                      <a:cs typeface="+mn-cs"/>
                      <a:sym typeface="Calibri"/>
                    </a:defRPr>
                  </a:pPr>
                  <a:r>
                    <a:t>인기 스터디 </a:t>
                  </a:r>
                </a:p>
                <a:p>
                  <a:pPr algn="ctr">
                    <a:defRPr>
                      <a:latin typeface="+mn-lt"/>
                      <a:ea typeface="+mn-ea"/>
                      <a:cs typeface="+mn-cs"/>
                      <a:sym typeface="Calibri"/>
                    </a:defRPr>
                  </a:pPr>
                  <a:r>
                    <a:t>조회</a:t>
                  </a:r>
                </a:p>
              </p:txBody>
            </p:sp>
          </p:grpSp>
          <p:sp>
            <p:nvSpPr>
              <p:cNvPr id="164" name="로그인"/>
              <p:cNvSpPr txBox="1"/>
              <p:nvPr/>
            </p:nvSpPr>
            <p:spPr>
              <a:xfrm>
                <a:off x="0" y="0"/>
                <a:ext cx="1222375" cy="35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latin typeface="맑은 고딕"/>
                    <a:ea typeface="맑은 고딕"/>
                    <a:cs typeface="맑은 고딕"/>
                    <a:sym typeface="맑은 고딕"/>
                  </a:defRPr>
                </a:lvl1pPr>
              </a:lstStyle>
              <a:p>
                <a:pPr/>
                <a:r>
                  <a:t>로그인</a:t>
                </a:r>
              </a:p>
            </p:txBody>
          </p:sp>
        </p:grpSp>
        <p:sp>
          <p:nvSpPr>
            <p:cNvPr id="166" name="직선 연결선 95"/>
            <p:cNvSpPr/>
            <p:nvPr/>
          </p:nvSpPr>
          <p:spPr>
            <a:xfrm>
              <a:off x="2084705" y="1009014"/>
              <a:ext cx="168276" cy="636"/>
            </a:xfrm>
            <a:prstGeom prst="line">
              <a:avLst/>
            </a:prstGeom>
            <a:noFill/>
            <a:ln w="127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69" name="직사각형 96"/>
            <p:cNvGrpSpPr/>
            <p:nvPr/>
          </p:nvGrpSpPr>
          <p:grpSpPr>
            <a:xfrm>
              <a:off x="2258059" y="739140"/>
              <a:ext cx="1616077" cy="517526"/>
              <a:chOff x="0" y="0"/>
              <a:chExt cx="1616075" cy="517525"/>
            </a:xfrm>
          </p:grpSpPr>
          <p:sp>
            <p:nvSpPr>
              <p:cNvPr id="167" name="직사각형"/>
              <p:cNvSpPr/>
              <p:nvPr/>
            </p:nvSpPr>
            <p:spPr>
              <a:xfrm>
                <a:off x="-1" y="0"/>
                <a:ext cx="1367791" cy="51752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168" name="스터디 필터"/>
              <p:cNvSpPr txBox="1"/>
              <p:nvPr/>
            </p:nvSpPr>
            <p:spPr>
              <a:xfrm>
                <a:off x="175259" y="84706"/>
                <a:ext cx="1440816" cy="3868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latin typeface="맑은 고딕"/>
                    <a:ea typeface="맑은 고딕"/>
                    <a:cs typeface="맑은 고딕"/>
                    <a:sym typeface="맑은 고딕"/>
                  </a:defRPr>
                </a:lvl1pPr>
              </a:lstStyle>
              <a:p>
                <a:pPr/>
                <a:r>
                  <a:t>스터디 필터</a:t>
                </a:r>
              </a:p>
            </p:txBody>
          </p:sp>
        </p:grpSp>
        <p:sp>
          <p:nvSpPr>
            <p:cNvPr id="170" name="직선 연결선 97"/>
            <p:cNvSpPr/>
            <p:nvPr/>
          </p:nvSpPr>
          <p:spPr>
            <a:xfrm>
              <a:off x="3938905" y="1009014"/>
              <a:ext cx="168276" cy="636"/>
            </a:xfrm>
            <a:prstGeom prst="line">
              <a:avLst/>
            </a:prstGeom>
            <a:noFill/>
            <a:ln w="127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73" name="직사각형 98"/>
            <p:cNvGrpSpPr/>
            <p:nvPr/>
          </p:nvGrpSpPr>
          <p:grpSpPr>
            <a:xfrm>
              <a:off x="4112895" y="748665"/>
              <a:ext cx="1578611" cy="498476"/>
              <a:chOff x="0" y="0"/>
              <a:chExt cx="1578610" cy="498475"/>
            </a:xfrm>
          </p:grpSpPr>
          <p:sp>
            <p:nvSpPr>
              <p:cNvPr id="171" name="직사각형"/>
              <p:cNvSpPr/>
              <p:nvPr/>
            </p:nvSpPr>
            <p:spPr>
              <a:xfrm>
                <a:off x="-1" y="0"/>
                <a:ext cx="1316357" cy="49847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172" name="스터디 작성"/>
              <p:cNvSpPr txBox="1"/>
              <p:nvPr/>
            </p:nvSpPr>
            <p:spPr>
              <a:xfrm>
                <a:off x="137794" y="76451"/>
                <a:ext cx="1440817" cy="3868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latin typeface="맑은 고딕"/>
                    <a:ea typeface="맑은 고딕"/>
                    <a:cs typeface="맑은 고딕"/>
                    <a:sym typeface="맑은 고딕"/>
                  </a:defRPr>
                </a:lvl1pPr>
              </a:lstStyle>
              <a:p>
                <a:pPr/>
                <a:r>
                  <a:t>스터디 작성</a:t>
                </a:r>
              </a:p>
            </p:txBody>
          </p:sp>
        </p:grpSp>
        <p:sp>
          <p:nvSpPr>
            <p:cNvPr id="174" name="직선 연결선 99"/>
            <p:cNvSpPr/>
            <p:nvPr/>
          </p:nvSpPr>
          <p:spPr>
            <a:xfrm>
              <a:off x="5768339" y="1009014"/>
              <a:ext cx="168276" cy="636"/>
            </a:xfrm>
            <a:prstGeom prst="line">
              <a:avLst/>
            </a:prstGeom>
            <a:noFill/>
            <a:ln w="127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77" name="직사각형 100"/>
            <p:cNvGrpSpPr/>
            <p:nvPr/>
          </p:nvGrpSpPr>
          <p:grpSpPr>
            <a:xfrm>
              <a:off x="5943600" y="682559"/>
              <a:ext cx="1661161" cy="653547"/>
              <a:chOff x="0" y="0"/>
              <a:chExt cx="1661160" cy="653546"/>
            </a:xfrm>
          </p:grpSpPr>
          <p:sp>
            <p:nvSpPr>
              <p:cNvPr id="175" name="직사각형"/>
              <p:cNvSpPr/>
              <p:nvPr/>
            </p:nvSpPr>
            <p:spPr>
              <a:xfrm>
                <a:off x="0" y="77535"/>
                <a:ext cx="1318261" cy="49911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176" name="언어별…"/>
              <p:cNvSpPr txBox="1"/>
              <p:nvPr/>
            </p:nvSpPr>
            <p:spPr>
              <a:xfrm>
                <a:off x="52705" y="-1"/>
                <a:ext cx="1608456" cy="6535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r>
                  <a:t>언어별</a:t>
                </a:r>
              </a:p>
              <a:p>
                <a:pPr algn="ctr">
                  <a:defRPr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r>
                  <a:t>레벨 테스트</a:t>
                </a:r>
              </a:p>
            </p:txBody>
          </p:sp>
        </p:grpSp>
        <p:sp>
          <p:nvSpPr>
            <p:cNvPr id="178" name="직선 연결선 101"/>
            <p:cNvSpPr/>
            <p:nvPr/>
          </p:nvSpPr>
          <p:spPr>
            <a:xfrm>
              <a:off x="7696199" y="1009014"/>
              <a:ext cx="168276" cy="636"/>
            </a:xfrm>
            <a:prstGeom prst="line">
              <a:avLst/>
            </a:prstGeom>
            <a:noFill/>
            <a:ln w="127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9" name="스터디 정보"/>
            <p:cNvSpPr txBox="1"/>
            <p:nvPr/>
          </p:nvSpPr>
          <p:spPr>
            <a:xfrm>
              <a:off x="7902575" y="805114"/>
              <a:ext cx="1676400" cy="38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latin typeface="맑은 고딕"/>
                  <a:ea typeface="맑은 고딕"/>
                  <a:cs typeface="맑은 고딕"/>
                  <a:sym typeface="맑은 고딕"/>
                </a:defRPr>
              </a:lvl1pPr>
            </a:lstStyle>
            <a:p>
              <a:pPr/>
              <a:r>
                <a:t>개인정보 수정</a:t>
              </a:r>
            </a:p>
          </p:txBody>
        </p:sp>
        <p:sp>
          <p:nvSpPr>
            <p:cNvPr id="180" name="직선 연결선 103"/>
            <p:cNvSpPr/>
            <p:nvPr/>
          </p:nvSpPr>
          <p:spPr>
            <a:xfrm>
              <a:off x="9509125" y="1009014"/>
              <a:ext cx="168276" cy="636"/>
            </a:xfrm>
            <a:prstGeom prst="line">
              <a:avLst/>
            </a:prstGeom>
            <a:noFill/>
            <a:ln w="127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1" name="후기 목록"/>
            <p:cNvSpPr txBox="1"/>
            <p:nvPr/>
          </p:nvSpPr>
          <p:spPr>
            <a:xfrm>
              <a:off x="9616440" y="690179"/>
              <a:ext cx="1217931" cy="6535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언어별</a:t>
              </a:r>
            </a:p>
            <a:p>
              <a:pPr algn="ctr">
                <a:defRPr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후기 목록</a:t>
              </a:r>
            </a:p>
          </p:txBody>
        </p:sp>
        <p:sp>
          <p:nvSpPr>
            <p:cNvPr id="182" name="후기 작성"/>
            <p:cNvSpPr txBox="1"/>
            <p:nvPr/>
          </p:nvSpPr>
          <p:spPr>
            <a:xfrm>
              <a:off x="8021320" y="2398329"/>
              <a:ext cx="1211581" cy="38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latin typeface="맑은 고딕"/>
                  <a:ea typeface="맑은 고딕"/>
                  <a:cs typeface="맑은 고딕"/>
                  <a:sym typeface="맑은 고딕"/>
                </a:defRPr>
              </a:lvl1pPr>
            </a:lstStyle>
            <a:p>
              <a:pPr/>
              <a:r>
                <a:t>후기 작성</a:t>
              </a:r>
            </a:p>
          </p:txBody>
        </p:sp>
        <p:sp>
          <p:nvSpPr>
            <p:cNvPr id="183" name="직선 연결선 113"/>
            <p:cNvSpPr/>
            <p:nvPr/>
          </p:nvSpPr>
          <p:spPr>
            <a:xfrm>
              <a:off x="7696199" y="1527175"/>
              <a:ext cx="168276" cy="636"/>
            </a:xfrm>
            <a:prstGeom prst="line">
              <a:avLst/>
            </a:prstGeom>
            <a:noFill/>
            <a:ln w="127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4" name="회원 관리"/>
            <p:cNvSpPr txBox="1"/>
            <p:nvPr/>
          </p:nvSpPr>
          <p:spPr>
            <a:xfrm>
              <a:off x="7972425" y="1849689"/>
              <a:ext cx="1472566" cy="38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스터디</a:t>
              </a:r>
              <a:r>
                <a:t> 관리</a:t>
              </a:r>
            </a:p>
          </p:txBody>
        </p:sp>
        <p:sp>
          <p:nvSpPr>
            <p:cNvPr id="185" name="직선 연결선 119"/>
            <p:cNvSpPr/>
            <p:nvPr/>
          </p:nvSpPr>
          <p:spPr>
            <a:xfrm>
              <a:off x="2090420" y="1581784"/>
              <a:ext cx="168276" cy="636"/>
            </a:xfrm>
            <a:prstGeom prst="line">
              <a:avLst/>
            </a:prstGeom>
            <a:noFill/>
            <a:ln w="127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6" name="스터디 목록"/>
            <p:cNvSpPr txBox="1"/>
            <p:nvPr/>
          </p:nvSpPr>
          <p:spPr>
            <a:xfrm>
              <a:off x="2429510" y="1381694"/>
              <a:ext cx="1448436" cy="38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latin typeface="맑은 고딕"/>
                  <a:ea typeface="맑은 고딕"/>
                  <a:cs typeface="맑은 고딕"/>
                  <a:sym typeface="맑은 고딕"/>
                </a:defRPr>
              </a:lvl1pPr>
            </a:lstStyle>
            <a:p>
              <a:pPr/>
              <a:r>
                <a:t>스터디 목록</a:t>
              </a:r>
            </a:p>
          </p:txBody>
        </p:sp>
      </p:grpSp>
      <p:sp>
        <p:nvSpPr>
          <p:cNvPr id="188" name="다중 다이아몬드 장식 활자"/>
          <p:cNvSpPr/>
          <p:nvPr/>
        </p:nvSpPr>
        <p:spPr>
          <a:xfrm>
            <a:off x="429259" y="257175"/>
            <a:ext cx="617857" cy="617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6139" y="4661"/>
                </a:lnTo>
                <a:lnTo>
                  <a:pt x="10800" y="9322"/>
                </a:lnTo>
                <a:lnTo>
                  <a:pt x="15461" y="4661"/>
                </a:lnTo>
                <a:lnTo>
                  <a:pt x="10800" y="0"/>
                </a:lnTo>
                <a:close/>
                <a:moveTo>
                  <a:pt x="4661" y="6139"/>
                </a:moveTo>
                <a:lnTo>
                  <a:pt x="0" y="10800"/>
                </a:lnTo>
                <a:lnTo>
                  <a:pt x="4661" y="15461"/>
                </a:lnTo>
                <a:lnTo>
                  <a:pt x="9322" y="10800"/>
                </a:lnTo>
                <a:lnTo>
                  <a:pt x="4661" y="6139"/>
                </a:lnTo>
                <a:close/>
                <a:moveTo>
                  <a:pt x="16939" y="6139"/>
                </a:moveTo>
                <a:lnTo>
                  <a:pt x="12278" y="10800"/>
                </a:lnTo>
                <a:lnTo>
                  <a:pt x="16939" y="15461"/>
                </a:lnTo>
                <a:lnTo>
                  <a:pt x="21600" y="10800"/>
                </a:lnTo>
                <a:lnTo>
                  <a:pt x="16939" y="6139"/>
                </a:lnTo>
                <a:close/>
                <a:moveTo>
                  <a:pt x="10800" y="12278"/>
                </a:moveTo>
                <a:lnTo>
                  <a:pt x="6139" y="16939"/>
                </a:lnTo>
                <a:lnTo>
                  <a:pt x="10800" y="21600"/>
                </a:lnTo>
                <a:lnTo>
                  <a:pt x="15461" y="16939"/>
                </a:lnTo>
                <a:lnTo>
                  <a:pt x="10800" y="12278"/>
                </a:lnTo>
                <a:close/>
              </a:path>
            </a:pathLst>
          </a:custGeom>
          <a:gradFill>
            <a:gsLst>
              <a:gs pos="0">
                <a:srgbClr val="B7B4B4"/>
              </a:gs>
              <a:gs pos="50000">
                <a:srgbClr val="ABA9A9"/>
              </a:gs>
              <a:gs pos="100000">
                <a:srgbClr val="9F9B9B"/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89" name="도형 2"/>
          <p:cNvSpPr txBox="1"/>
          <p:nvPr/>
        </p:nvSpPr>
        <p:spPr>
          <a:xfrm>
            <a:off x="6511290" y="3423219"/>
            <a:ext cx="1511301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추천 </a:t>
            </a:r>
            <a:r>
              <a:t>스터디</a:t>
            </a:r>
          </a:p>
        </p:txBody>
      </p:sp>
      <p:sp>
        <p:nvSpPr>
          <p:cNvPr id="190" name="도형 3"/>
          <p:cNvSpPr/>
          <p:nvPr/>
        </p:nvSpPr>
        <p:spPr>
          <a:xfrm>
            <a:off x="6195059" y="3622674"/>
            <a:ext cx="168276" cy="636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1" name="도형 4"/>
          <p:cNvSpPr/>
          <p:nvPr/>
        </p:nvSpPr>
        <p:spPr>
          <a:xfrm>
            <a:off x="8122919" y="4050029"/>
            <a:ext cx="168276" cy="636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2" name="도형 5"/>
          <p:cNvSpPr txBox="1"/>
          <p:nvPr/>
        </p:nvSpPr>
        <p:spPr>
          <a:xfrm>
            <a:off x="8385175" y="3338764"/>
            <a:ext cx="1472566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스터디</a:t>
            </a:r>
            <a:r>
              <a:t> </a:t>
            </a:r>
            <a:r>
              <a:t>정보</a:t>
            </a:r>
          </a:p>
        </p:txBody>
      </p:sp>
      <p:sp>
        <p:nvSpPr>
          <p:cNvPr id="193" name="도형 6"/>
          <p:cNvSpPr/>
          <p:nvPr/>
        </p:nvSpPr>
        <p:spPr>
          <a:xfrm>
            <a:off x="8145780" y="4603749"/>
            <a:ext cx="168276" cy="636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正方形/長方形 3"/>
          <p:cNvSpPr/>
          <p:nvPr/>
        </p:nvSpPr>
        <p:spPr>
          <a:xfrm>
            <a:off x="0" y="-1"/>
            <a:ext cx="6096000" cy="45722"/>
          </a:xfrm>
          <a:prstGeom prst="rect">
            <a:avLst/>
          </a:prstGeom>
          <a:gradFill>
            <a:gsLst>
              <a:gs pos="0">
                <a:schemeClr val="accent4">
                  <a:satOff val="1307"/>
                  <a:lumOff val="33527"/>
                </a:schemeClr>
              </a:gs>
              <a:gs pos="35000">
                <a:srgbClr val="D9D7D7"/>
              </a:gs>
              <a:gs pos="100000">
                <a:schemeClr val="accent4">
                  <a:satOff val="1434"/>
                  <a:lumOff val="49247"/>
                </a:schemeClr>
              </a:gs>
            </a:gsLst>
            <a:lin ang="16200000"/>
          </a:gradFill>
          <a:ln>
            <a:solidFill>
              <a:srgbClr val="726D6D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6" name="直線コネクタ 5"/>
          <p:cNvSpPr/>
          <p:nvPr/>
        </p:nvSpPr>
        <p:spPr>
          <a:xfrm>
            <a:off x="0" y="1010285"/>
            <a:ext cx="12192000" cy="1"/>
          </a:xfrm>
          <a:prstGeom prst="line">
            <a:avLst/>
          </a:prstGeom>
          <a:ln w="6350">
            <a:solidFill>
              <a:srgbClr val="F2F2F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7" name="テキスト ボックス 2"/>
          <p:cNvSpPr txBox="1"/>
          <p:nvPr/>
        </p:nvSpPr>
        <p:spPr>
          <a:xfrm>
            <a:off x="1256664" y="231139"/>
            <a:ext cx="1813078" cy="669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600">
                <a:solidFill>
                  <a:srgbClr val="404040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역할 분담</a:t>
            </a:r>
          </a:p>
        </p:txBody>
      </p:sp>
      <p:sp>
        <p:nvSpPr>
          <p:cNvPr id="198" name="모서리가 둥근 직사각형 81"/>
          <p:cNvSpPr/>
          <p:nvPr/>
        </p:nvSpPr>
        <p:spPr>
          <a:xfrm>
            <a:off x="1097280" y="5450204"/>
            <a:ext cx="10218420" cy="11620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B7B4B4"/>
              </a:gs>
              <a:gs pos="50000">
                <a:srgbClr val="ABA9A9"/>
              </a:gs>
              <a:gs pos="100000">
                <a:srgbClr val="9F9B9B"/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99" name="다중 다이아몬드 장식 활자"/>
          <p:cNvSpPr/>
          <p:nvPr/>
        </p:nvSpPr>
        <p:spPr>
          <a:xfrm>
            <a:off x="429259" y="257175"/>
            <a:ext cx="617857" cy="617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6139" y="4661"/>
                </a:lnTo>
                <a:lnTo>
                  <a:pt x="10800" y="9322"/>
                </a:lnTo>
                <a:lnTo>
                  <a:pt x="15461" y="4661"/>
                </a:lnTo>
                <a:lnTo>
                  <a:pt x="10800" y="0"/>
                </a:lnTo>
                <a:close/>
                <a:moveTo>
                  <a:pt x="4661" y="6139"/>
                </a:moveTo>
                <a:lnTo>
                  <a:pt x="0" y="10800"/>
                </a:lnTo>
                <a:lnTo>
                  <a:pt x="4661" y="15461"/>
                </a:lnTo>
                <a:lnTo>
                  <a:pt x="9322" y="10800"/>
                </a:lnTo>
                <a:lnTo>
                  <a:pt x="4661" y="6139"/>
                </a:lnTo>
                <a:close/>
                <a:moveTo>
                  <a:pt x="16939" y="6139"/>
                </a:moveTo>
                <a:lnTo>
                  <a:pt x="12278" y="10800"/>
                </a:lnTo>
                <a:lnTo>
                  <a:pt x="16939" y="15461"/>
                </a:lnTo>
                <a:lnTo>
                  <a:pt x="21600" y="10800"/>
                </a:lnTo>
                <a:lnTo>
                  <a:pt x="16939" y="6139"/>
                </a:lnTo>
                <a:close/>
                <a:moveTo>
                  <a:pt x="10800" y="12278"/>
                </a:moveTo>
                <a:lnTo>
                  <a:pt x="6139" y="16939"/>
                </a:lnTo>
                <a:lnTo>
                  <a:pt x="10800" y="21600"/>
                </a:lnTo>
                <a:lnTo>
                  <a:pt x="15461" y="16939"/>
                </a:lnTo>
                <a:lnTo>
                  <a:pt x="10800" y="12278"/>
                </a:lnTo>
                <a:close/>
              </a:path>
            </a:pathLst>
          </a:custGeom>
          <a:gradFill>
            <a:gsLst>
              <a:gs pos="0">
                <a:srgbClr val="B7B4B4"/>
              </a:gs>
              <a:gs pos="50000">
                <a:srgbClr val="ABA9A9"/>
              </a:gs>
              <a:gs pos="100000">
                <a:srgbClr val="9F9B9B"/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graphicFrame>
        <p:nvGraphicFramePr>
          <p:cNvPr id="200" name="표 13"/>
          <p:cNvGraphicFramePr/>
          <p:nvPr/>
        </p:nvGraphicFramePr>
        <p:xfrm>
          <a:off x="1099819" y="1408430"/>
          <a:ext cx="10253982" cy="403733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522345"/>
                <a:gridCol w="3522345"/>
                <a:gridCol w="3209290"/>
              </a:tblGrid>
              <a:tr h="421005">
                <a:tc>
                  <a:txBody>
                    <a:bodyPr/>
                    <a:lstStyle/>
                    <a:p>
                      <a:pPr lvl="1" algn="ctr">
                        <a:defRPr sz="18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프로젝</a:t>
                      </a:r>
                      <a:r>
                        <a:t>트 팀원</a:t>
                      </a:r>
                    </a:p>
                  </a:txBody>
                  <a:tcPr marL="46990" marR="46990" marT="46990" marB="4699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>
                        <a:defRPr sz="18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메인 담당 파트</a:t>
                      </a:r>
                    </a:p>
                  </a:txBody>
                  <a:tcPr marL="46990" marR="46990" marT="46990" marB="4699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>
                        <a:defRPr sz="18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비</a:t>
                      </a:r>
                      <a:r>
                        <a:t>고</a:t>
                      </a:r>
                    </a:p>
                  </a:txBody>
                  <a:tcPr marL="46990" marR="46990" marT="46990" marB="4699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A7A7A7"/>
                    </a:solidFill>
                  </a:tcPr>
                </a:tc>
              </a:tr>
              <a:tr h="723265">
                <a:tc>
                  <a:txBody>
                    <a:bodyPr/>
                    <a:lstStyle/>
                    <a:p>
                      <a:pPr lvl="1" algn="ctr">
                        <a:defRPr sz="18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유주</a:t>
                      </a:r>
                      <a:r>
                        <a:t>훈</a:t>
                      </a:r>
                    </a:p>
                  </a:txBody>
                  <a:tcPr marL="46990" marR="46990" marT="46990" marB="4699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>
                        <a:defRPr sz="18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내 스터디 구성</a:t>
                      </a:r>
                    </a:p>
                  </a:txBody>
                  <a:tcPr marL="46990" marR="46990" marT="46990" marB="4699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1" algn="ctr">
                        <a:defRPr sz="18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  <a:p>
                      <a:pPr lvl="1" algn="ctr">
                        <a:defRPr sz="18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상호간 기능면에서</a:t>
                      </a:r>
                    </a:p>
                    <a:p>
                      <a:pPr lvl="1" algn="ctr">
                        <a:defRPr sz="18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 연계 부분이 많아서</a:t>
                      </a:r>
                    </a:p>
                    <a:p>
                      <a:pPr lvl="1" algn="ctr">
                        <a:defRPr sz="18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서브 담당도 맡으며 개발</a:t>
                      </a:r>
                    </a:p>
                  </a:txBody>
                  <a:tcPr marL="46990" marR="46990" marT="46990" marB="4699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723265">
                <a:tc>
                  <a:txBody>
                    <a:bodyPr/>
                    <a:lstStyle/>
                    <a:p>
                      <a:pPr lvl="1" algn="ctr">
                        <a:defRPr sz="18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이준</a:t>
                      </a:r>
                      <a:r>
                        <a:t>호</a:t>
                      </a:r>
                    </a:p>
                  </a:txBody>
                  <a:tcPr marL="46990" marR="46990" marT="46990" marB="4699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>
                        <a:defRPr sz="18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스터</a:t>
                      </a:r>
                      <a:r>
                        <a:t>디 찾기/등록</a:t>
                      </a:r>
                    </a:p>
                    <a:p>
                      <a:pPr lvl="1" algn="ctr">
                        <a:defRPr sz="18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데이터 베이스</a:t>
                      </a:r>
                    </a:p>
                  </a:txBody>
                  <a:tcPr marL="46990" marR="46990" marT="46990" marB="4699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 vMerge="1">
                  <a:tcPr/>
                </a:tc>
              </a:tr>
              <a:tr h="723265">
                <a:tc>
                  <a:txBody>
                    <a:bodyPr/>
                    <a:lstStyle/>
                    <a:p>
                      <a:pPr lvl="1" algn="ctr">
                        <a:defRPr sz="18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위성</a:t>
                      </a:r>
                      <a:r>
                        <a:t>은</a:t>
                      </a:r>
                    </a:p>
                  </a:txBody>
                  <a:tcPr marL="46990" marR="46990" marT="46990" marB="4699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>
                        <a:defRPr sz="18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로그인/회원가입</a:t>
                      </a:r>
                    </a:p>
                    <a:p>
                      <a:pPr lvl="1" algn="ctr">
                        <a:defRPr sz="18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레이아웃 디자인</a:t>
                      </a:r>
                    </a:p>
                  </a:txBody>
                  <a:tcPr marL="46990" marR="46990" marT="46990" marB="4699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>
                        <a:defRPr sz="18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</a:p>
                  </a:txBody>
                  <a:tcPr marL="46990" marR="46990" marT="46990" marB="4699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723265">
                <a:tc>
                  <a:txBody>
                    <a:bodyPr/>
                    <a:lstStyle/>
                    <a:p>
                      <a:pPr lvl="1" algn="ctr">
                        <a:defRPr sz="18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안성</a:t>
                      </a:r>
                      <a:r>
                        <a:t>기</a:t>
                      </a:r>
                    </a:p>
                  </a:txBody>
                  <a:tcPr marL="46990" marR="46990" marT="46990" marB="4699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>
                        <a:defRPr sz="18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메인페이</a:t>
                      </a:r>
                      <a:r>
                        <a:t>지</a:t>
                      </a:r>
                    </a:p>
                  </a:txBody>
                  <a:tcPr marL="46990" marR="46990" marT="46990" marB="4699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
개발 후 
커뮤니티 페이지</a:t>
                      </a:r>
                    </a:p>
                  </a:txBody>
                  <a:tcPr marL="46990" marR="46990" marT="46990" marB="4699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723265">
                <a:tc>
                  <a:txBody>
                    <a:bodyPr/>
                    <a:lstStyle/>
                    <a:p>
                      <a:pPr lvl="1" algn="ctr">
                        <a:defRPr sz="18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지윤</a:t>
                      </a:r>
                      <a:r>
                        <a:t>근</a:t>
                      </a:r>
                    </a:p>
                  </a:txBody>
                  <a:tcPr marL="46990" marR="46990" marT="46990" marB="4699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>
                        <a:defRPr sz="1800"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레</a:t>
                      </a:r>
                      <a:r>
                        <a:t>벨 테스트 및 후기 작성</a:t>
                      </a:r>
                    </a:p>
                  </a:txBody>
                  <a:tcPr marL="46990" marR="46990" marT="46990" marB="4699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C800"/>
      </a:accent1>
      <a:accent2>
        <a:srgbClr val="E7AB63"/>
      </a:accent2>
      <a:accent3>
        <a:srgbClr val="3A3838"/>
      </a:accent3>
      <a:accent4>
        <a:srgbClr val="757070"/>
      </a:accent4>
      <a:accent5>
        <a:srgbClr val="FFE78F"/>
      </a:accent5>
      <a:accent6>
        <a:srgbClr val="FFF4CB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C800"/>
      </a:accent1>
      <a:accent2>
        <a:srgbClr val="E7AB63"/>
      </a:accent2>
      <a:accent3>
        <a:srgbClr val="3A3838"/>
      </a:accent3>
      <a:accent4>
        <a:srgbClr val="757070"/>
      </a:accent4>
      <a:accent5>
        <a:srgbClr val="FFE78F"/>
      </a:accent5>
      <a:accent6>
        <a:srgbClr val="FFF4CB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