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0C"/>
    <a:srgbClr val="FF8C8C"/>
    <a:srgbClr val="FFCACA"/>
    <a:srgbClr val="488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6"/>
    <p:restoredTop sz="94789"/>
  </p:normalViewPr>
  <p:slideViewPr>
    <p:cSldViewPr snapToGrid="0">
      <p:cViewPr varScale="1">
        <p:scale>
          <a:sx n="117" d="100"/>
          <a:sy n="11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CD057-0A51-7345-8119-29F2296C56C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D7B9D-3D34-4845-AB26-940A1F2C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D7B9D-3D34-4845-AB26-940A1F2CD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B8DC-2714-1906-91F1-98358718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F72E7-94D9-541B-09EE-58C57AF08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6441-1CD5-3616-522C-3679E7C0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D7F8-7F06-BC5C-90BD-16341589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CD33-ACDA-7609-8D0C-106C64EF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22AC-F2D3-A159-C13F-E8030FEE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A1C59-2E4D-76F4-9569-3BE9C560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0116-0DAF-198B-CA93-24A4299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9596-9835-5335-33B5-732B1E5B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3EED-EE6A-9ED1-9049-B2CA3160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715A0-7392-E3C5-655D-6758A5F38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CFA87-E7D6-8DC6-BE34-BE4AB43C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8E04-6011-8F90-708A-54D8E9E5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7A64-0C59-E6C2-BB68-AEE6056A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023F-6CCC-45EB-5D12-8D37A1B0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CF1-644F-C6A0-8870-FBA31B8A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7476-7071-FA6D-806F-11E348C9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F20C-B7CA-1249-BF81-A6F945F1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38F8-8D25-39C9-13B3-BAAD93A9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8B69-7C00-25E6-43BA-9DD1D313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7473-E567-524D-8FE5-399D49C1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407DC-64F6-DCA2-2314-E367EF34E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104D-4AFE-726A-6FBE-863D5CFA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488D-EF34-B49A-C72B-492D8453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BD2C-21D5-F886-DBC4-A5590CA4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2DDB-A436-FF18-5B09-C2C122BC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91B1-E761-6C64-B1DC-636DD4CC0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A8124-38A9-C788-43B9-DCC96E2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DD546-E7A8-23FD-8BC9-80CEE105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D4E6-A9B7-2490-AAE1-0C416348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0ACDB-593D-0043-0B10-F75B3507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F1CF-FA17-D65E-3F53-5F8C69CB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8FD2-A01A-9356-C3C7-1DFCFA2A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68927-EC36-B761-86E8-8556BB2A2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B40E2-6010-35CF-617E-EC94BAC49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4BAC0-DD4B-7025-827E-A3B52EF8E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3F27B-A682-04DF-2021-DE657A0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8DDCD-9D64-1D5B-1797-5D2D0BE6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4D0F3-4DA6-AAA5-33D7-D3A8045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1479-5B0A-170C-81F5-976A840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A6CE7-60BD-0E33-A3B6-8AEA6785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87BA5-6C4A-D340-5E64-98C9D64A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B8B4-A874-0F36-B783-9EA4BAAA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A7BA8-D1AB-C739-C923-19723EFE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89A1F-59A9-B970-4044-CED791AF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69F0E-2FD1-C153-C229-AB1E67B2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633-B19F-2C74-8CC0-AE84436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8218-62F7-66DB-8ADA-FD49730E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80B2-07A2-5B12-833E-0168E0035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47E5-38D7-D429-FBED-7A0517D1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251D-0223-C4CA-C579-683E4D81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521E-C6BF-9FA5-F36B-9210488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1C81-73AE-60EC-9259-B60B60BF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F5A31-2285-D7F7-18EF-1DF79B062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FBD94-C767-6488-2222-8CDBBD85A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5E02F-79C1-20A8-2699-F63D62F3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98EF-3B75-FA6C-7C1F-93A5D286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82EB3-8674-2012-47EA-B690B149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E1E8A-1716-9632-558C-5C5FA0A2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682BE-1B6E-7DB2-1E8A-5C4E82C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83D8F-664D-1569-3767-67891B7AA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7426-5351-0B4A-B484-D341EC6D7F1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1A39-349A-212B-7DA9-232249C47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1783-0AB5-D280-B8DC-A2C07149E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67173C-243E-9799-8630-63EB82D944D9}"/>
              </a:ext>
            </a:extLst>
          </p:cNvPr>
          <p:cNvCxnSpPr>
            <a:cxnSpLocks/>
          </p:cNvCxnSpPr>
          <p:nvPr/>
        </p:nvCxnSpPr>
        <p:spPr>
          <a:xfrm>
            <a:off x="2503089" y="2563424"/>
            <a:ext cx="9596145" cy="34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Background pattern&#10;&#10;Description automatically generated">
            <a:extLst>
              <a:ext uri="{FF2B5EF4-FFF2-40B4-BE49-F238E27FC236}">
                <a16:creationId xmlns:a16="http://schemas.microsoft.com/office/drawing/2014/main" id="{E677AB26-885F-3952-66D5-BA3B4FF71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77" y="493266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49" name="Picture 148" descr="Background pattern&#10;&#10;Description automatically generated">
            <a:extLst>
              <a:ext uri="{FF2B5EF4-FFF2-40B4-BE49-F238E27FC236}">
                <a16:creationId xmlns:a16="http://schemas.microsoft.com/office/drawing/2014/main" id="{3C94785F-5921-2249-ABE5-6F5B7C20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02" y="429448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45" name="Picture 144" descr="Background pattern&#10;&#10;Description automatically generated">
            <a:extLst>
              <a:ext uri="{FF2B5EF4-FFF2-40B4-BE49-F238E27FC236}">
                <a16:creationId xmlns:a16="http://schemas.microsoft.com/office/drawing/2014/main" id="{900ABA24-12EB-ADEC-DA8F-797DDA9AC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262" y="365630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47" name="Picture 146" descr="Background pattern&#10;&#10;Description automatically generated">
            <a:extLst>
              <a:ext uri="{FF2B5EF4-FFF2-40B4-BE49-F238E27FC236}">
                <a16:creationId xmlns:a16="http://schemas.microsoft.com/office/drawing/2014/main" id="{8CF2372D-B8F5-4614-0042-A02DB6315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88" y="301812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18" name="Picture 117" descr="Map&#10;&#10;Description automatically generated">
            <a:extLst>
              <a:ext uri="{FF2B5EF4-FFF2-40B4-BE49-F238E27FC236}">
                <a16:creationId xmlns:a16="http://schemas.microsoft.com/office/drawing/2014/main" id="{6A405465-C103-00D3-E867-77448C720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310" y="1412633"/>
            <a:ext cx="1089559" cy="10998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20" name="Picture 119" descr="Background pattern&#10;&#10;Description automatically generated">
            <a:extLst>
              <a:ext uri="{FF2B5EF4-FFF2-40B4-BE49-F238E27FC236}">
                <a16:creationId xmlns:a16="http://schemas.microsoft.com/office/drawing/2014/main" id="{8C3769B9-ED58-6043-5665-507A4184E2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241"/>
          <a:stretch/>
        </p:blipFill>
        <p:spPr>
          <a:xfrm>
            <a:off x="5218786" y="1558007"/>
            <a:ext cx="1097280" cy="109369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22" name="Picture 121" descr="A picture containing green, tiled, tile&#10;&#10;Description automatically generated">
            <a:extLst>
              <a:ext uri="{FF2B5EF4-FFF2-40B4-BE49-F238E27FC236}">
                <a16:creationId xmlns:a16="http://schemas.microsoft.com/office/drawing/2014/main" id="{D3B4F730-C73E-6631-C011-992E4314B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052" y="1490836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26" name="Picture 125" descr="A picture containing text, tiled, tub, tile&#10;&#10;Description automatically generated">
            <a:extLst>
              <a:ext uri="{FF2B5EF4-FFF2-40B4-BE49-F238E27FC236}">
                <a16:creationId xmlns:a16="http://schemas.microsoft.com/office/drawing/2014/main" id="{12F9E109-E410-1B1F-92E6-59E088D01A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2175" y="1427018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28" name="Picture 127" descr="Background pattern&#10;&#10;Description automatically generated">
            <a:extLst>
              <a:ext uri="{FF2B5EF4-FFF2-40B4-BE49-F238E27FC236}">
                <a16:creationId xmlns:a16="http://schemas.microsoft.com/office/drawing/2014/main" id="{68D9A4BE-761C-1638-ACED-1A5059C2D5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3032" y="1372442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E92EF90-2B9E-A019-594A-09565BD7BF3C}"/>
              </a:ext>
            </a:extLst>
          </p:cNvPr>
          <p:cNvSpPr txBox="1"/>
          <p:nvPr/>
        </p:nvSpPr>
        <p:spPr>
          <a:xfrm>
            <a:off x="2664642" y="2191442"/>
            <a:ext cx="830205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4.7 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52C696-949B-392F-293A-E8C5DF61A38C}"/>
              </a:ext>
            </a:extLst>
          </p:cNvPr>
          <p:cNvSpPr txBox="1"/>
          <p:nvPr/>
        </p:nvSpPr>
        <p:spPr>
          <a:xfrm>
            <a:off x="2779056" y="1513146"/>
            <a:ext cx="1299154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Landcover map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DBAE7A1-18B3-0809-65B4-51159F9C6152}"/>
              </a:ext>
            </a:extLst>
          </p:cNvPr>
          <p:cNvSpPr txBox="1"/>
          <p:nvPr/>
        </p:nvSpPr>
        <p:spPr>
          <a:xfrm>
            <a:off x="4830740" y="1263429"/>
            <a:ext cx="198835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Landscape metrics at landscape and class level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C859CB-7734-19DA-0B5D-91E565D749A9}"/>
              </a:ext>
            </a:extLst>
          </p:cNvPr>
          <p:cNvSpPr txBox="1"/>
          <p:nvPr/>
        </p:nvSpPr>
        <p:spPr>
          <a:xfrm>
            <a:off x="4725480" y="2336257"/>
            <a:ext cx="1469539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10, 5, 2.5 arc-min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0D84E3-2615-D2FB-64EB-627FD1A0A1AF}"/>
              </a:ext>
            </a:extLst>
          </p:cNvPr>
          <p:cNvSpPr txBox="1"/>
          <p:nvPr/>
        </p:nvSpPr>
        <p:spPr>
          <a:xfrm>
            <a:off x="5030015" y="-29294"/>
            <a:ext cx="2015411" cy="6463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Climatic variables and zonal statistics of other environmental gradients</a:t>
            </a:r>
          </a:p>
        </p:txBody>
      </p:sp>
      <p:sp>
        <p:nvSpPr>
          <p:cNvPr id="156" name="Chevron 155">
            <a:extLst>
              <a:ext uri="{FF2B5EF4-FFF2-40B4-BE49-F238E27FC236}">
                <a16:creationId xmlns:a16="http://schemas.microsoft.com/office/drawing/2014/main" id="{C3AE246B-FDD9-0E27-A072-38DCC652691C}"/>
              </a:ext>
            </a:extLst>
          </p:cNvPr>
          <p:cNvSpPr/>
          <p:nvPr/>
        </p:nvSpPr>
        <p:spPr>
          <a:xfrm>
            <a:off x="4280580" y="1178173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8" name="Picture 157" descr="A picture containing text&#10;&#10;Description automatically generated">
            <a:extLst>
              <a:ext uri="{FF2B5EF4-FFF2-40B4-BE49-F238E27FC236}">
                <a16:creationId xmlns:a16="http://schemas.microsoft.com/office/drawing/2014/main" id="{A23F26EC-8FE2-94CE-47F7-C4E85E345DD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87" t="2831"/>
          <a:stretch/>
        </p:blipFill>
        <p:spPr>
          <a:xfrm>
            <a:off x="2811831" y="297168"/>
            <a:ext cx="1097280" cy="12092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E4F9391-A331-9093-9533-EF4A176C0D09}"/>
              </a:ext>
            </a:extLst>
          </p:cNvPr>
          <p:cNvSpPr txBox="1"/>
          <p:nvPr/>
        </p:nvSpPr>
        <p:spPr>
          <a:xfrm>
            <a:off x="2696252" y="116950"/>
            <a:ext cx="1299154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Census blocks</a:t>
            </a:r>
          </a:p>
        </p:txBody>
      </p:sp>
      <p:pic>
        <p:nvPicPr>
          <p:cNvPr id="162" name="Picture 161" descr="A picture containing icon&#10;&#10;Description automatically generated">
            <a:extLst>
              <a:ext uri="{FF2B5EF4-FFF2-40B4-BE49-F238E27FC236}">
                <a16:creationId xmlns:a16="http://schemas.microsoft.com/office/drawing/2014/main" id="{36E57713-35BA-18B6-D989-BE7937E67A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4804" y="436846"/>
            <a:ext cx="781526" cy="781526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4A30CADA-6464-0279-01B0-AE33A64B8BB3}"/>
              </a:ext>
            </a:extLst>
          </p:cNvPr>
          <p:cNvSpPr txBox="1"/>
          <p:nvPr/>
        </p:nvSpPr>
        <p:spPr>
          <a:xfrm>
            <a:off x="7280007" y="-27499"/>
            <a:ext cx="123461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Optimal scale analysis</a:t>
            </a:r>
          </a:p>
        </p:txBody>
      </p:sp>
      <p:sp>
        <p:nvSpPr>
          <p:cNvPr id="164" name="Chevron 163">
            <a:extLst>
              <a:ext uri="{FF2B5EF4-FFF2-40B4-BE49-F238E27FC236}">
                <a16:creationId xmlns:a16="http://schemas.microsoft.com/office/drawing/2014/main" id="{A52AF924-C881-876D-A9F6-36819808DCEE}"/>
              </a:ext>
            </a:extLst>
          </p:cNvPr>
          <p:cNvSpPr/>
          <p:nvPr/>
        </p:nvSpPr>
        <p:spPr>
          <a:xfrm>
            <a:off x="6823920" y="1478325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Notched Right Arrow 164">
            <a:extLst>
              <a:ext uri="{FF2B5EF4-FFF2-40B4-BE49-F238E27FC236}">
                <a16:creationId xmlns:a16="http://schemas.microsoft.com/office/drawing/2014/main" id="{9F3ECE01-C163-69FA-3EA5-36991DE57DAF}"/>
              </a:ext>
            </a:extLst>
          </p:cNvPr>
          <p:cNvSpPr/>
          <p:nvPr/>
        </p:nvSpPr>
        <p:spPr>
          <a:xfrm>
            <a:off x="4276657" y="1925260"/>
            <a:ext cx="418689" cy="266182"/>
          </a:xfrm>
          <a:prstGeom prst="notchedRightArrow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23BBDCFC-D02E-6016-241F-ECB8880A7BE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8518" b="21443"/>
          <a:stretch/>
        </p:blipFill>
        <p:spPr>
          <a:xfrm>
            <a:off x="9062474" y="1372442"/>
            <a:ext cx="822251" cy="411448"/>
          </a:xfrm>
          <a:prstGeom prst="rect">
            <a:avLst/>
          </a:prstGeom>
        </p:spPr>
      </p:pic>
      <p:sp>
        <p:nvSpPr>
          <p:cNvPr id="171" name="Chevron 170">
            <a:extLst>
              <a:ext uri="{FF2B5EF4-FFF2-40B4-BE49-F238E27FC236}">
                <a16:creationId xmlns:a16="http://schemas.microsoft.com/office/drawing/2014/main" id="{4D94C24A-8B31-F8B9-4CC8-9D339F5128B8}"/>
              </a:ext>
            </a:extLst>
          </p:cNvPr>
          <p:cNvSpPr/>
          <p:nvPr/>
        </p:nvSpPr>
        <p:spPr>
          <a:xfrm>
            <a:off x="8496893" y="1490836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4A20D74-CF47-355C-A712-1BF00552FBC3}"/>
              </a:ext>
            </a:extLst>
          </p:cNvPr>
          <p:cNvSpPr txBox="1"/>
          <p:nvPr/>
        </p:nvSpPr>
        <p:spPr>
          <a:xfrm>
            <a:off x="9024267" y="931118"/>
            <a:ext cx="123461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Model at optimal scale</a:t>
            </a:r>
          </a:p>
        </p:txBody>
      </p:sp>
      <p:pic>
        <p:nvPicPr>
          <p:cNvPr id="174" name="Picture 173" descr="A red and white checkered flag&#10;&#10;Description automatically generated with medium confidence">
            <a:extLst>
              <a:ext uri="{FF2B5EF4-FFF2-40B4-BE49-F238E27FC236}">
                <a16:creationId xmlns:a16="http://schemas.microsoft.com/office/drawing/2014/main" id="{E58B5D9F-4DFD-F590-B537-75E8C6B4F9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8060" y="3570410"/>
            <a:ext cx="989325" cy="9929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AC9E7C4C-446B-E477-12AD-13F92C7B3FF5}"/>
              </a:ext>
            </a:extLst>
          </p:cNvPr>
          <p:cNvSpPr/>
          <p:nvPr/>
        </p:nvSpPr>
        <p:spPr>
          <a:xfrm>
            <a:off x="2802638" y="3560686"/>
            <a:ext cx="432313" cy="4234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913BC2-B818-B88D-8A84-228052FB66E5}"/>
              </a:ext>
            </a:extLst>
          </p:cNvPr>
          <p:cNvCxnSpPr>
            <a:cxnSpLocks/>
          </p:cNvCxnSpPr>
          <p:nvPr/>
        </p:nvCxnSpPr>
        <p:spPr>
          <a:xfrm>
            <a:off x="3176311" y="3785923"/>
            <a:ext cx="2239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0C794EA-1D0D-CCB7-E20F-6BF00008EC64}"/>
              </a:ext>
            </a:extLst>
          </p:cNvPr>
          <p:cNvCxnSpPr>
            <a:cxnSpLocks/>
          </p:cNvCxnSpPr>
          <p:nvPr/>
        </p:nvCxnSpPr>
        <p:spPr>
          <a:xfrm>
            <a:off x="3036029" y="3933004"/>
            <a:ext cx="1" cy="200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AE9CCEC-58D7-4324-FF14-591AA44FDB9F}"/>
              </a:ext>
            </a:extLst>
          </p:cNvPr>
          <p:cNvSpPr txBox="1"/>
          <p:nvPr/>
        </p:nvSpPr>
        <p:spPr>
          <a:xfrm>
            <a:off x="2733531" y="3102974"/>
            <a:ext cx="135782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Moving window extraction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0CC72D9-CA85-2E34-0085-067A88D80F32}"/>
              </a:ext>
            </a:extLst>
          </p:cNvPr>
          <p:cNvSpPr txBox="1"/>
          <p:nvPr/>
        </p:nvSpPr>
        <p:spPr>
          <a:xfrm>
            <a:off x="3055031" y="5082082"/>
            <a:ext cx="1036327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Occurrence</a:t>
            </a:r>
          </a:p>
        </p:txBody>
      </p:sp>
      <p:sp>
        <p:nvSpPr>
          <p:cNvPr id="187" name="Notched Right Arrow 186">
            <a:extLst>
              <a:ext uri="{FF2B5EF4-FFF2-40B4-BE49-F238E27FC236}">
                <a16:creationId xmlns:a16="http://schemas.microsoft.com/office/drawing/2014/main" id="{0FDDEC8E-5E34-4AA5-6CE7-D097CFD16B8B}"/>
              </a:ext>
            </a:extLst>
          </p:cNvPr>
          <p:cNvSpPr/>
          <p:nvPr/>
        </p:nvSpPr>
        <p:spPr>
          <a:xfrm>
            <a:off x="4768326" y="3895851"/>
            <a:ext cx="418689" cy="266182"/>
          </a:xfrm>
          <a:prstGeom prst="notchedRightArrow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67CBA7A-7CBE-70D2-0FEC-8FD4E30BC5CF}"/>
              </a:ext>
            </a:extLst>
          </p:cNvPr>
          <p:cNvSpPr txBox="1"/>
          <p:nvPr/>
        </p:nvSpPr>
        <p:spPr>
          <a:xfrm>
            <a:off x="5817031" y="4358398"/>
            <a:ext cx="1518605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0.5 arc-min (1 km)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66BEA8-DD9D-BDCC-4103-04555DCDA59D}"/>
              </a:ext>
            </a:extLst>
          </p:cNvPr>
          <p:cNvSpPr txBox="1"/>
          <p:nvPr/>
        </p:nvSpPr>
        <p:spPr>
          <a:xfrm>
            <a:off x="5757189" y="2650963"/>
            <a:ext cx="2539092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Climatic variables and landscape metrics and zonal statistics of other environmental gradients in moving windows</a:t>
            </a:r>
          </a:p>
        </p:txBody>
      </p:sp>
      <p:pic>
        <p:nvPicPr>
          <p:cNvPr id="203" name="Picture 202" descr="Chart, scatter chart&#10;&#10;Description automatically generated">
            <a:extLst>
              <a:ext uri="{FF2B5EF4-FFF2-40B4-BE49-F238E27FC236}">
                <a16:creationId xmlns:a16="http://schemas.microsoft.com/office/drawing/2014/main" id="{B9443125-95F7-BF6D-7334-EBD9F17C755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9662" t="6154"/>
          <a:stretch/>
        </p:blipFill>
        <p:spPr>
          <a:xfrm>
            <a:off x="3055032" y="5279500"/>
            <a:ext cx="908886" cy="1056551"/>
          </a:xfrm>
          <a:prstGeom prst="rect">
            <a:avLst/>
          </a:prstGeom>
        </p:spPr>
      </p:pic>
      <p:pic>
        <p:nvPicPr>
          <p:cNvPr id="205" name="Picture 204" descr="Map&#10;&#10;Description automatically generated">
            <a:extLst>
              <a:ext uri="{FF2B5EF4-FFF2-40B4-BE49-F238E27FC236}">
                <a16:creationId xmlns:a16="http://schemas.microsoft.com/office/drawing/2014/main" id="{14C5904B-FF10-DFD1-BDFC-5A9E672248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212" t="1313"/>
          <a:stretch/>
        </p:blipFill>
        <p:spPr>
          <a:xfrm>
            <a:off x="10869756" y="1022069"/>
            <a:ext cx="1097280" cy="1069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8" name="Chevron 207">
            <a:extLst>
              <a:ext uri="{FF2B5EF4-FFF2-40B4-BE49-F238E27FC236}">
                <a16:creationId xmlns:a16="http://schemas.microsoft.com/office/drawing/2014/main" id="{043BC600-85C0-138C-7D96-F57C1C28C751}"/>
              </a:ext>
            </a:extLst>
          </p:cNvPr>
          <p:cNvSpPr/>
          <p:nvPr/>
        </p:nvSpPr>
        <p:spPr>
          <a:xfrm>
            <a:off x="10258879" y="1487637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Bent-Up Arrow 208">
            <a:extLst>
              <a:ext uri="{FF2B5EF4-FFF2-40B4-BE49-F238E27FC236}">
                <a16:creationId xmlns:a16="http://schemas.microsoft.com/office/drawing/2014/main" id="{E5D67CC4-E4E4-92C1-2A1F-D45DDE933B40}"/>
              </a:ext>
            </a:extLst>
          </p:cNvPr>
          <p:cNvSpPr/>
          <p:nvPr/>
        </p:nvSpPr>
        <p:spPr>
          <a:xfrm>
            <a:off x="8262730" y="2236742"/>
            <a:ext cx="1424121" cy="1681734"/>
          </a:xfrm>
          <a:prstGeom prst="bentUpArrow">
            <a:avLst>
              <a:gd name="adj1" fmla="val 11972"/>
              <a:gd name="adj2" fmla="val 14250"/>
              <a:gd name="adj3" fmla="val 186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2FEE99B-D135-D77D-EA1F-07EB6462C381}"/>
              </a:ext>
            </a:extLst>
          </p:cNvPr>
          <p:cNvSpPr txBox="1"/>
          <p:nvPr/>
        </p:nvSpPr>
        <p:spPr>
          <a:xfrm>
            <a:off x="8176534" y="3924234"/>
            <a:ext cx="154774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Match the optimal scale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115AF2C-CFF7-DFAF-C8DE-9E7E235D21A2}"/>
              </a:ext>
            </a:extLst>
          </p:cNvPr>
          <p:cNvSpPr txBox="1"/>
          <p:nvPr/>
        </p:nvSpPr>
        <p:spPr>
          <a:xfrm>
            <a:off x="4583155" y="6684679"/>
            <a:ext cx="1512844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0.5 arc-min (1 km)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E9C78A5-2762-7C80-A094-DDC84E1AFD5B}"/>
              </a:ext>
            </a:extLst>
          </p:cNvPr>
          <p:cNvSpPr txBox="1"/>
          <p:nvPr/>
        </p:nvSpPr>
        <p:spPr>
          <a:xfrm>
            <a:off x="4794283" y="4559170"/>
            <a:ext cx="203923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Environmental gradients with a single spatial scale</a:t>
            </a:r>
          </a:p>
        </p:txBody>
      </p:sp>
      <p:pic>
        <p:nvPicPr>
          <p:cNvPr id="232" name="Picture 231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46C573D9-9F6C-6231-104A-27D0F057575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99286" y="3590743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34" name="Picture 233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9600B9D9-A37C-74C3-7B48-5C13C1DB52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03251" y="3537432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36" name="Picture 235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90858887-9A34-14EF-0DE7-F4337F371AB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17849" y="3472349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38" name="Picture 237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39D75198-411D-4FAC-8A78-75969D0818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08696" y="3419038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0" name="Picture 239" descr="A picture containing text, red, clock, light&#10;&#10;Description automatically generated">
            <a:extLst>
              <a:ext uri="{FF2B5EF4-FFF2-40B4-BE49-F238E27FC236}">
                <a16:creationId xmlns:a16="http://schemas.microsoft.com/office/drawing/2014/main" id="{6C856DF1-B01F-5BC6-7C58-0CE69D33A38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11637" y="3373392"/>
            <a:ext cx="1097280" cy="1111312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2" name="Picture 241" descr="Background pattern&#10;&#10;Description automatically generated">
            <a:extLst>
              <a:ext uri="{FF2B5EF4-FFF2-40B4-BE49-F238E27FC236}">
                <a16:creationId xmlns:a16="http://schemas.microsoft.com/office/drawing/2014/main" id="{30409665-3779-62E7-DE12-96686020A9F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93113" y="3324940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4" name="Picture 243" descr="Background pattern&#10;&#10;Description automatically generated">
            <a:extLst>
              <a:ext uri="{FF2B5EF4-FFF2-40B4-BE49-F238E27FC236}">
                <a16:creationId xmlns:a16="http://schemas.microsoft.com/office/drawing/2014/main" id="{8103B457-5A87-9C07-B942-1B5AC61FDA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97577" y="3271629"/>
            <a:ext cx="1097280" cy="1114161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A9602031-37E3-CD8D-9D5F-5DC0AAD478A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99205" y="3206546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9" name="Picture 248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1EA027D6-0DC1-E6A7-F970-4D8EA43B28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40622" y="4822288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53" name="Picture 252" descr="Background pattern&#10;&#10;Description automatically generated">
            <a:extLst>
              <a:ext uri="{FF2B5EF4-FFF2-40B4-BE49-F238E27FC236}">
                <a16:creationId xmlns:a16="http://schemas.microsoft.com/office/drawing/2014/main" id="{9544077C-79A5-FBE3-16F1-9151BF0F569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135539" y="4767094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55" name="Picture 25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E7B086C6-CAAA-7987-CFC1-E23168F3E7A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141527" y="4716044"/>
            <a:ext cx="1097280" cy="1114161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51" name="Picture 250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93753CF7-CFCD-0F9F-81E7-43C8C8CF41E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128206" y="4657924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60" name="Picture 259" descr="A picture containing text&#10;&#10;Description automatically generated">
            <a:extLst>
              <a:ext uri="{FF2B5EF4-FFF2-40B4-BE49-F238E27FC236}">
                <a16:creationId xmlns:a16="http://schemas.microsoft.com/office/drawing/2014/main" id="{239905AE-8D8E-AD4C-16ED-3D785EBF692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021876" y="5883524"/>
            <a:ext cx="1097280" cy="1111276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62" name="Picture 261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A2671C1D-EB9E-B4B0-DF83-C1AFF991503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31601" y="5847774"/>
            <a:ext cx="1097280" cy="1116975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64" name="Picture 263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7EB56312-E01B-3B54-D33F-A6B2075504E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026154" y="5795951"/>
            <a:ext cx="1097280" cy="1114161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66" name="Picture 265" descr="A close up of a face&#10;&#10;Description automatically generated with low confidence">
            <a:extLst>
              <a:ext uri="{FF2B5EF4-FFF2-40B4-BE49-F238E27FC236}">
                <a16:creationId xmlns:a16="http://schemas.microsoft.com/office/drawing/2014/main" id="{81A30C5A-C9AC-4FF6-44B9-1CA60A60BF3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19061" y="5741241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sp>
        <p:nvSpPr>
          <p:cNvPr id="268" name="TextBox 267">
            <a:extLst>
              <a:ext uri="{FF2B5EF4-FFF2-40B4-BE49-F238E27FC236}">
                <a16:creationId xmlns:a16="http://schemas.microsoft.com/office/drawing/2014/main" id="{7FCDE12B-6C36-91F4-739F-2166869F7414}"/>
              </a:ext>
            </a:extLst>
          </p:cNvPr>
          <p:cNvSpPr txBox="1"/>
          <p:nvPr/>
        </p:nvSpPr>
        <p:spPr>
          <a:xfrm>
            <a:off x="4670784" y="5633542"/>
            <a:ext cx="2076933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Environmental gradients with multiple spatial scale</a:t>
            </a:r>
          </a:p>
        </p:txBody>
      </p:sp>
      <p:sp>
        <p:nvSpPr>
          <p:cNvPr id="272" name="Chevron 271">
            <a:extLst>
              <a:ext uri="{FF2B5EF4-FFF2-40B4-BE49-F238E27FC236}">
                <a16:creationId xmlns:a16="http://schemas.microsoft.com/office/drawing/2014/main" id="{2E74DCC6-CCBE-C63B-9E2E-1D5E063F1D85}"/>
              </a:ext>
            </a:extLst>
          </p:cNvPr>
          <p:cNvSpPr/>
          <p:nvPr/>
        </p:nvSpPr>
        <p:spPr>
          <a:xfrm>
            <a:off x="4280475" y="5708682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AF826D7-9106-90A0-3557-16836162A3A6}"/>
              </a:ext>
            </a:extLst>
          </p:cNvPr>
          <p:cNvSpPr txBox="1"/>
          <p:nvPr/>
        </p:nvSpPr>
        <p:spPr>
          <a:xfrm>
            <a:off x="7365316" y="5103298"/>
            <a:ext cx="109728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Univariate scaling</a:t>
            </a:r>
          </a:p>
        </p:txBody>
      </p:sp>
      <p:sp>
        <p:nvSpPr>
          <p:cNvPr id="275" name="Chevron 274">
            <a:extLst>
              <a:ext uri="{FF2B5EF4-FFF2-40B4-BE49-F238E27FC236}">
                <a16:creationId xmlns:a16="http://schemas.microsoft.com/office/drawing/2014/main" id="{8C6769E2-DC59-F057-4C76-1925D0951ECA}"/>
              </a:ext>
            </a:extLst>
          </p:cNvPr>
          <p:cNvSpPr/>
          <p:nvPr/>
        </p:nvSpPr>
        <p:spPr>
          <a:xfrm>
            <a:off x="6726774" y="5708682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6" name="Picture 275" descr="Icon&#10;&#10;Description automatically generated">
            <a:extLst>
              <a:ext uri="{FF2B5EF4-FFF2-40B4-BE49-F238E27FC236}">
                <a16:creationId xmlns:a16="http://schemas.microsoft.com/office/drawing/2014/main" id="{ED5234E6-2D2B-3B81-E06B-8285E3D8C85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8518" b="21443"/>
          <a:stretch/>
        </p:blipFill>
        <p:spPr>
          <a:xfrm>
            <a:off x="9067796" y="5590227"/>
            <a:ext cx="822251" cy="411448"/>
          </a:xfrm>
          <a:prstGeom prst="rect">
            <a:avLst/>
          </a:prstGeom>
        </p:spPr>
      </p:pic>
      <p:sp>
        <p:nvSpPr>
          <p:cNvPr id="277" name="Chevron 276">
            <a:extLst>
              <a:ext uri="{FF2B5EF4-FFF2-40B4-BE49-F238E27FC236}">
                <a16:creationId xmlns:a16="http://schemas.microsoft.com/office/drawing/2014/main" id="{E6450C64-1051-67A6-6AC1-372C7F838EF0}"/>
              </a:ext>
            </a:extLst>
          </p:cNvPr>
          <p:cNvSpPr/>
          <p:nvPr/>
        </p:nvSpPr>
        <p:spPr>
          <a:xfrm>
            <a:off x="8502215" y="5708621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9" name="Picture 278" descr="A picture containing icon&#10;&#10;Description automatically generated">
            <a:extLst>
              <a:ext uri="{FF2B5EF4-FFF2-40B4-BE49-F238E27FC236}">
                <a16:creationId xmlns:a16="http://schemas.microsoft.com/office/drawing/2014/main" id="{BF3BF025-E122-888F-DBF7-425D4B50B0B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445014" y="5550102"/>
            <a:ext cx="731520" cy="731520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AF20FBBB-6D57-09E2-FB77-EA126D0C83BE}"/>
              </a:ext>
            </a:extLst>
          </p:cNvPr>
          <p:cNvSpPr txBox="1"/>
          <p:nvPr/>
        </p:nvSpPr>
        <p:spPr>
          <a:xfrm>
            <a:off x="9021570" y="5164813"/>
            <a:ext cx="109728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Multi-scale model</a:t>
            </a:r>
          </a:p>
        </p:txBody>
      </p:sp>
      <p:pic>
        <p:nvPicPr>
          <p:cNvPr id="282" name="Picture 281" descr="Map&#10;&#10;Description automatically generated">
            <a:extLst>
              <a:ext uri="{FF2B5EF4-FFF2-40B4-BE49-F238E27FC236}">
                <a16:creationId xmlns:a16="http://schemas.microsoft.com/office/drawing/2014/main" id="{7F9A16BA-6FE8-8520-6612-6EA06FBEB25D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t="1592"/>
          <a:stretch/>
        </p:blipFill>
        <p:spPr>
          <a:xfrm>
            <a:off x="10869756" y="5103298"/>
            <a:ext cx="1097280" cy="1065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3" name="Chevron 282">
            <a:extLst>
              <a:ext uri="{FF2B5EF4-FFF2-40B4-BE49-F238E27FC236}">
                <a16:creationId xmlns:a16="http://schemas.microsoft.com/office/drawing/2014/main" id="{8027E54D-1341-8CC8-6975-8B85BA8E6DD1}"/>
              </a:ext>
            </a:extLst>
          </p:cNvPr>
          <p:cNvSpPr/>
          <p:nvPr/>
        </p:nvSpPr>
        <p:spPr>
          <a:xfrm>
            <a:off x="10307132" y="5708621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D587C6C-053D-B9D8-30EA-74A005429025}"/>
              </a:ext>
            </a:extLst>
          </p:cNvPr>
          <p:cNvSpPr txBox="1"/>
          <p:nvPr/>
        </p:nvSpPr>
        <p:spPr>
          <a:xfrm>
            <a:off x="10732733" y="4661614"/>
            <a:ext cx="149145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Likelihood habitat suitability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BC062A2-0EB9-C327-D708-6B50A707F581}"/>
              </a:ext>
            </a:extLst>
          </p:cNvPr>
          <p:cNvSpPr txBox="1"/>
          <p:nvPr/>
        </p:nvSpPr>
        <p:spPr>
          <a:xfrm>
            <a:off x="10764403" y="576535"/>
            <a:ext cx="109728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Prior habitat suitability</a:t>
            </a:r>
          </a:p>
        </p:txBody>
      </p:sp>
      <p:pic>
        <p:nvPicPr>
          <p:cNvPr id="287" name="Picture 286" descr="Map&#10;&#10;Description automatically generated">
            <a:extLst>
              <a:ext uri="{FF2B5EF4-FFF2-40B4-BE49-F238E27FC236}">
                <a16:creationId xmlns:a16="http://schemas.microsoft.com/office/drawing/2014/main" id="{4A749DB9-6A9C-EE9F-F032-5D347798D6F4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631" t="813"/>
          <a:stretch/>
        </p:blipFill>
        <p:spPr>
          <a:xfrm>
            <a:off x="10875881" y="3053742"/>
            <a:ext cx="1097280" cy="1074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69CC64B9-51CF-39E0-D0B5-467FC1F633AA}"/>
              </a:ext>
            </a:extLst>
          </p:cNvPr>
          <p:cNvSpPr txBox="1"/>
          <p:nvPr/>
        </p:nvSpPr>
        <p:spPr>
          <a:xfrm>
            <a:off x="10625786" y="2772347"/>
            <a:ext cx="149145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b="1" dirty="0"/>
              <a:t>Bayes fusion</a:t>
            </a:r>
          </a:p>
        </p:txBody>
      </p:sp>
      <p:sp>
        <p:nvSpPr>
          <p:cNvPr id="289" name="Bent-Up Arrow 288">
            <a:extLst>
              <a:ext uri="{FF2B5EF4-FFF2-40B4-BE49-F238E27FC236}">
                <a16:creationId xmlns:a16="http://schemas.microsoft.com/office/drawing/2014/main" id="{BCDCAF75-3367-D664-433D-23BC5D6D4B06}"/>
              </a:ext>
            </a:extLst>
          </p:cNvPr>
          <p:cNvSpPr/>
          <p:nvPr/>
        </p:nvSpPr>
        <p:spPr>
          <a:xfrm rot="5400000">
            <a:off x="2615437" y="4847944"/>
            <a:ext cx="2051954" cy="1659166"/>
          </a:xfrm>
          <a:prstGeom prst="bentUpArrow">
            <a:avLst>
              <a:gd name="adj1" fmla="val 7966"/>
              <a:gd name="adj2" fmla="val 9256"/>
              <a:gd name="adj3" fmla="val 10753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Chevron 289">
            <a:extLst>
              <a:ext uri="{FF2B5EF4-FFF2-40B4-BE49-F238E27FC236}">
                <a16:creationId xmlns:a16="http://schemas.microsoft.com/office/drawing/2014/main" id="{4F4B745C-09C8-8EA3-C1C8-479EC19FBB14}"/>
              </a:ext>
            </a:extLst>
          </p:cNvPr>
          <p:cNvSpPr/>
          <p:nvPr/>
        </p:nvSpPr>
        <p:spPr>
          <a:xfrm rot="5400000">
            <a:off x="11259068" y="2314463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1" name="Chevron 290">
            <a:extLst>
              <a:ext uri="{FF2B5EF4-FFF2-40B4-BE49-F238E27FC236}">
                <a16:creationId xmlns:a16="http://schemas.microsoft.com/office/drawing/2014/main" id="{0144AA3D-54C2-F567-C5A0-F5AE8CB6752B}"/>
              </a:ext>
            </a:extLst>
          </p:cNvPr>
          <p:cNvSpPr/>
          <p:nvPr/>
        </p:nvSpPr>
        <p:spPr>
          <a:xfrm rot="16200000">
            <a:off x="11259068" y="4361647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7ED2305-1BCF-E5C9-988B-23F5727F0533}"/>
              </a:ext>
            </a:extLst>
          </p:cNvPr>
          <p:cNvCxnSpPr/>
          <p:nvPr/>
        </p:nvCxnSpPr>
        <p:spPr>
          <a:xfrm>
            <a:off x="2507909" y="69854"/>
            <a:ext cx="0" cy="678550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68E7B1B0-8227-146C-AAD8-5A9E14277D41}"/>
              </a:ext>
            </a:extLst>
          </p:cNvPr>
          <p:cNvSpPr txBox="1"/>
          <p:nvPr/>
        </p:nvSpPr>
        <p:spPr>
          <a:xfrm>
            <a:off x="111303" y="84075"/>
            <a:ext cx="225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A) Data acquisition 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C0A2F28-73AD-79E1-6A65-008885ACF21A}"/>
              </a:ext>
            </a:extLst>
          </p:cNvPr>
          <p:cNvSpPr txBox="1"/>
          <p:nvPr/>
        </p:nvSpPr>
        <p:spPr>
          <a:xfrm>
            <a:off x="9319427" y="39130"/>
            <a:ext cx="2862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B) Coarse-scale modeling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5BD0FB4-C72A-2269-C53C-2DFBF6B07C31}"/>
              </a:ext>
            </a:extLst>
          </p:cNvPr>
          <p:cNvSpPr txBox="1"/>
          <p:nvPr/>
        </p:nvSpPr>
        <p:spPr>
          <a:xfrm>
            <a:off x="9552252" y="6487851"/>
            <a:ext cx="2629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C) Fine-scale modeling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6651C2-53FB-971F-29DD-853CECF6FED9}"/>
              </a:ext>
            </a:extLst>
          </p:cNvPr>
          <p:cNvGrpSpPr/>
          <p:nvPr/>
        </p:nvGrpSpPr>
        <p:grpSpPr>
          <a:xfrm>
            <a:off x="-13728" y="768977"/>
            <a:ext cx="2668472" cy="5333862"/>
            <a:chOff x="-68158" y="747205"/>
            <a:chExt cx="2668472" cy="533386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74C4C9-40D2-3114-098D-A2854439A9C9}"/>
                </a:ext>
              </a:extLst>
            </p:cNvPr>
            <p:cNvSpPr txBox="1"/>
            <p:nvPr/>
          </p:nvSpPr>
          <p:spPr>
            <a:xfrm>
              <a:off x="-68158" y="5108095"/>
              <a:ext cx="2668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Low to High population density </a:t>
              </a:r>
            </a:p>
            <a:p>
              <a:r>
                <a:rPr lang="en-US" sz="1400" dirty="0"/>
                <a:t>                       in each census block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C062BB9-9DC7-8B32-44FD-0CE982E3AC25}"/>
                </a:ext>
              </a:extLst>
            </p:cNvPr>
            <p:cNvSpPr txBox="1"/>
            <p:nvPr/>
          </p:nvSpPr>
          <p:spPr>
            <a:xfrm>
              <a:off x="225759" y="5557847"/>
              <a:ext cx="1992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Environmental gradients (e.g., Landcover)</a:t>
              </a:r>
            </a:p>
          </p:txBody>
        </p:sp>
        <p:pic>
          <p:nvPicPr>
            <p:cNvPr id="302" name="Picture 301" descr="Diagram, map&#10;&#10;Description automatically generated">
              <a:extLst>
                <a:ext uri="{FF2B5EF4-FFF2-40B4-BE49-F238E27FC236}">
                  <a16:creationId xmlns:a16="http://schemas.microsoft.com/office/drawing/2014/main" id="{C37F44DE-4061-0A90-B1BF-678B1F37A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/>
            <a:srcRect l="608" t="1441"/>
            <a:stretch/>
          </p:blipFill>
          <p:spPr>
            <a:xfrm>
              <a:off x="20008" y="747205"/>
              <a:ext cx="1993392" cy="2013179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5AD3C2-AE8E-7C89-AFFF-A2E1AB004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633" y="1227354"/>
              <a:ext cx="1105166" cy="15383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6B3D97-3932-E684-AE51-4F349C479F39}"/>
                </a:ext>
              </a:extLst>
            </p:cNvPr>
            <p:cNvCxnSpPr>
              <a:cxnSpLocks/>
            </p:cNvCxnSpPr>
            <p:nvPr/>
          </p:nvCxnSpPr>
          <p:spPr>
            <a:xfrm>
              <a:off x="1381450" y="1227354"/>
              <a:ext cx="390221" cy="15383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8CEC32-1CE1-D812-62B6-275E26E8BA76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3129" y="4742561"/>
              <a:ext cx="320957" cy="2761"/>
            </a:xfrm>
            <a:prstGeom prst="line">
              <a:avLst/>
            </a:prstGeom>
            <a:ln w="28575">
              <a:solidFill>
                <a:srgbClr val="488C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F7112B-3702-1B9A-4CAE-C8ABE893024D}"/>
                </a:ext>
              </a:extLst>
            </p:cNvPr>
            <p:cNvSpPr txBox="1"/>
            <p:nvPr/>
          </p:nvSpPr>
          <p:spPr>
            <a:xfrm>
              <a:off x="354086" y="4588672"/>
              <a:ext cx="1880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Grid/window boundary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B5272D6-A737-F988-D89C-0B3391A85E66}"/>
                </a:ext>
              </a:extLst>
            </p:cNvPr>
            <p:cNvSpPr/>
            <p:nvPr/>
          </p:nvSpPr>
          <p:spPr>
            <a:xfrm>
              <a:off x="37344" y="4865672"/>
              <a:ext cx="241626" cy="24162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650DE0-56B8-7074-F2D7-878D1F12DF5B}"/>
                </a:ext>
              </a:extLst>
            </p:cNvPr>
            <p:cNvCxnSpPr>
              <a:stCxn id="75" idx="0"/>
              <a:endCxn id="75" idx="3"/>
            </p:cNvCxnSpPr>
            <p:nvPr/>
          </p:nvCxnSpPr>
          <p:spPr>
            <a:xfrm>
              <a:off x="158157" y="4865672"/>
              <a:ext cx="120813" cy="1208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AA9C114-A5B7-DDDA-DA0D-9D08ED492B9A}"/>
                </a:ext>
              </a:extLst>
            </p:cNvPr>
            <p:cNvCxnSpPr>
              <a:cxnSpLocks/>
            </p:cNvCxnSpPr>
            <p:nvPr/>
          </p:nvCxnSpPr>
          <p:spPr>
            <a:xfrm>
              <a:off x="37343" y="4865671"/>
              <a:ext cx="241626" cy="24162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0A5DEC-4112-7B87-4E83-18BD576CDEB3}"/>
                </a:ext>
              </a:extLst>
            </p:cNvPr>
            <p:cNvCxnSpPr>
              <a:cxnSpLocks/>
            </p:cNvCxnSpPr>
            <p:nvPr/>
          </p:nvCxnSpPr>
          <p:spPr>
            <a:xfrm>
              <a:off x="33129" y="4996314"/>
              <a:ext cx="120812" cy="1208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62FC82-8415-3B5C-15FE-1439EF1C1D7A}"/>
                </a:ext>
              </a:extLst>
            </p:cNvPr>
            <p:cNvSpPr txBox="1"/>
            <p:nvPr/>
          </p:nvSpPr>
          <p:spPr>
            <a:xfrm>
              <a:off x="354087" y="4865671"/>
              <a:ext cx="1190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Expert Range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87CB605-1D15-2229-7DE0-4DC3D82C038A}"/>
                </a:ext>
              </a:extLst>
            </p:cNvPr>
            <p:cNvSpPr/>
            <p:nvPr/>
          </p:nvSpPr>
          <p:spPr>
            <a:xfrm>
              <a:off x="37344" y="5366253"/>
              <a:ext cx="232688" cy="232688"/>
            </a:xfrm>
            <a:prstGeom prst="rect">
              <a:avLst/>
            </a:prstGeom>
            <a:solidFill>
              <a:srgbClr val="FFCACA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CDB5B8-6F20-AA82-DC5B-DC5A814E52E1}"/>
                </a:ext>
              </a:extLst>
            </p:cNvPr>
            <p:cNvSpPr/>
            <p:nvPr/>
          </p:nvSpPr>
          <p:spPr>
            <a:xfrm>
              <a:off x="332418" y="5370467"/>
              <a:ext cx="232688" cy="232688"/>
            </a:xfrm>
            <a:prstGeom prst="rect">
              <a:avLst/>
            </a:prstGeom>
            <a:solidFill>
              <a:srgbClr val="FF8C8C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4F3A181-EED5-063D-00AB-5F77DC6CD1AB}"/>
                </a:ext>
              </a:extLst>
            </p:cNvPr>
            <p:cNvSpPr/>
            <p:nvPr/>
          </p:nvSpPr>
          <p:spPr>
            <a:xfrm>
              <a:off x="627492" y="5366253"/>
              <a:ext cx="232688" cy="232688"/>
            </a:xfrm>
            <a:prstGeom prst="rect">
              <a:avLst/>
            </a:prstGeom>
            <a:solidFill>
              <a:srgbClr val="FE060C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 descr="Map&#10;&#10;Description automatically generated">
              <a:extLst>
                <a:ext uri="{FF2B5EF4-FFF2-40B4-BE49-F238E27FC236}">
                  <a16:creationId xmlns:a16="http://schemas.microsoft.com/office/drawing/2014/main" id="{295BF74F-87C0-B18D-7341-3BD016474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9"/>
            <a:srcRect l="49305" t="39492" r="37386" b="46906"/>
            <a:stretch/>
          </p:blipFill>
          <p:spPr>
            <a:xfrm>
              <a:off x="56745" y="5735453"/>
              <a:ext cx="209073" cy="22058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8" name="Picture 7" descr="Map&#10;&#10;Description automatically generated">
              <a:extLst>
                <a:ext uri="{FF2B5EF4-FFF2-40B4-BE49-F238E27FC236}">
                  <a16:creationId xmlns:a16="http://schemas.microsoft.com/office/drawing/2014/main" id="{CB41D4C5-A91C-A0A0-F937-D3DB24D64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213402" y="2825209"/>
              <a:ext cx="1572768" cy="162410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A3FAF6-B8C9-34B5-2FF0-BE7DAB042CD5}"/>
              </a:ext>
            </a:extLst>
          </p:cNvPr>
          <p:cNvSpPr txBox="1"/>
          <p:nvPr/>
        </p:nvSpPr>
        <p:spPr>
          <a:xfrm>
            <a:off x="7289779" y="1274270"/>
            <a:ext cx="1133383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Variable importance 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05A4DB3-3C31-F0A6-6DCB-F35393470BF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flipV="1">
            <a:off x="7434810" y="1720225"/>
            <a:ext cx="731520" cy="731520"/>
          </a:xfrm>
          <a:prstGeom prst="rect">
            <a:avLst/>
          </a:prstGeom>
        </p:spPr>
      </p:pic>
      <p:sp>
        <p:nvSpPr>
          <p:cNvPr id="5" name="Bent-Up Arrow 4">
            <a:extLst>
              <a:ext uri="{FF2B5EF4-FFF2-40B4-BE49-F238E27FC236}">
                <a16:creationId xmlns:a16="http://schemas.microsoft.com/office/drawing/2014/main" id="{463E43E7-69AC-91DA-6793-2B99D4D700FE}"/>
              </a:ext>
            </a:extLst>
          </p:cNvPr>
          <p:cNvSpPr/>
          <p:nvPr/>
        </p:nvSpPr>
        <p:spPr>
          <a:xfrm flipH="1" flipV="1">
            <a:off x="6726678" y="2030713"/>
            <a:ext cx="553233" cy="610050"/>
          </a:xfrm>
          <a:prstGeom prst="bentUpArrow">
            <a:avLst>
              <a:gd name="adj1" fmla="val 13194"/>
              <a:gd name="adj2" fmla="val 19097"/>
              <a:gd name="adj3" fmla="val 269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2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135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Lei</dc:creator>
  <cp:lastModifiedBy>Song, Lei</cp:lastModifiedBy>
  <cp:revision>10</cp:revision>
  <dcterms:created xsi:type="dcterms:W3CDTF">2022-09-25T17:38:15Z</dcterms:created>
  <dcterms:modified xsi:type="dcterms:W3CDTF">2022-10-07T20:16:46Z</dcterms:modified>
</cp:coreProperties>
</file>