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0" r:id="rId4"/>
    <p:sldId id="261" r:id="rId5"/>
    <p:sldId id="263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5B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15"/>
    <p:restoredTop sz="94507"/>
  </p:normalViewPr>
  <p:slideViewPr>
    <p:cSldViewPr snapToGrid="0" snapToObjects="1">
      <p:cViewPr varScale="1">
        <p:scale>
          <a:sx n="116" d="100"/>
          <a:sy n="116" d="100"/>
        </p:scale>
        <p:origin x="3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F120B0-2A2B-4E44-8E83-260D2F9A716A}" type="datetimeFigureOut">
              <a:rPr lang="en-US" smtClean="0"/>
              <a:t>7/12/22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9A46FC-BBA4-2748-ABCB-32C33B0F3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659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9A46FC-BBA4-2748-ABCB-32C33B0F3E8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483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20103-281D-53EF-FFA1-A5D945EC0E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B0B47A-3010-F7AC-BAFA-51C6803E5B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BD20D-723B-107C-4BD6-5C95E4DBB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DDDDF-D9F6-A643-922F-83213EBEBFC1}" type="datetimeFigureOut">
              <a:rPr lang="en-US" smtClean="0"/>
              <a:t>7/12/22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62D21-9980-4429-3CAC-568851316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A9CA3C-1F0E-5E33-B39A-76DFBC008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BF2A-262B-4A47-AA0C-15FBAFE10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076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EF7F7-4049-9FCD-561C-19E3D4D37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721839-38B8-FC02-5D5D-CBBDE323A1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048B78-7E9D-34D0-D5DE-E62B2D4D5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DDDDF-D9F6-A643-922F-83213EBEBFC1}" type="datetimeFigureOut">
              <a:rPr lang="en-US" smtClean="0"/>
              <a:t>7/12/22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3B069-846B-7B5E-D64C-CC02462C0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53DCE-BA12-F30D-DB43-971CF9143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BF2A-262B-4A47-AA0C-15FBAFE10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481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147609-9213-360E-3C53-2B6B0B20A0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001CEB-682B-96A8-5A1C-429FFFB064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C729B5-A2CB-0225-13D4-70D981BC2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DDDDF-D9F6-A643-922F-83213EBEBFC1}" type="datetimeFigureOut">
              <a:rPr lang="en-US" smtClean="0"/>
              <a:t>7/12/22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F3508-F24D-9B18-9753-2B4B65020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6820E3-9D00-4E21-15F8-13E0D5F9A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BF2A-262B-4A47-AA0C-15FBAFE10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889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6F66E-55BA-A612-B6BC-A3C4575D4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B5E4F-8B77-12A1-E12E-C6C4E78B0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6952A7-416B-CB8E-EA93-FD338C588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DDDDF-D9F6-A643-922F-83213EBEBFC1}" type="datetimeFigureOut">
              <a:rPr lang="en-US" smtClean="0"/>
              <a:t>7/12/22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5A696-B0DF-CF2F-E379-54C50B74D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BFF935-1F16-2953-6D43-79C9137C3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BF2A-262B-4A47-AA0C-15FBAFE10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16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774CF-C18E-9E15-70A8-293575077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FB0A71-8699-0BB9-F783-3EA1FE34D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370F85-E299-29D3-540A-3BBBF7577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DDDDF-D9F6-A643-922F-83213EBEBFC1}" type="datetimeFigureOut">
              <a:rPr lang="en-US" smtClean="0"/>
              <a:t>7/12/22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7ACA5-09B9-0D58-60F5-C1D5DA07D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5FDE85-095E-D0DB-FF5A-F78BA5EEC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BF2A-262B-4A47-AA0C-15FBAFE10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148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2108E-6716-141B-B2DF-F1C14C50D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BE8E2-0AB5-FD07-A8DA-A7A3341690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FC6388-4E57-1525-AC59-9F7031EE29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76CE57-C6CE-B3D0-4897-E42AA0659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DDDDF-D9F6-A643-922F-83213EBEBFC1}" type="datetimeFigureOut">
              <a:rPr lang="en-US" smtClean="0"/>
              <a:t>7/12/22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CBB49-D851-2092-BAD7-F1E29AE98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22A008-211B-5FD0-39EE-59AF0ACE3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BF2A-262B-4A47-AA0C-15FBAFE10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038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EEAF4-FACE-013A-B4CB-1879D1685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29F978-D3A0-62D2-A0F2-205BB5870D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D5EE2E-F407-26B7-D2C7-75FE77CB30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CF0669-744B-8183-7986-0014EF9036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6E2780-A1B6-67BE-D49C-CF5E5C8494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24427B-D4D9-D950-43CA-1C8B2A847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DDDDF-D9F6-A643-922F-83213EBEBFC1}" type="datetimeFigureOut">
              <a:rPr lang="en-US" smtClean="0"/>
              <a:t>7/12/22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93059A-79C7-EFBA-6F59-4A7A5622E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6F107E-5138-F497-C1AE-A4194A34A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BF2A-262B-4A47-AA0C-15FBAFE10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639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8D407-F8A9-E32C-9171-698B69B06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3509D1-2124-8352-33E4-19C3078D5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DDDDF-D9F6-A643-922F-83213EBEBFC1}" type="datetimeFigureOut">
              <a:rPr lang="en-US" smtClean="0"/>
              <a:t>7/12/22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AFE60C-41F9-78AD-8986-3E88DB092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A71E91-E307-D7A9-B35B-CE2B7FA15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BF2A-262B-4A47-AA0C-15FBAFE10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16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EED165-4131-062D-8315-5D5CB2B40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DDDDF-D9F6-A643-922F-83213EBEBFC1}" type="datetimeFigureOut">
              <a:rPr lang="en-US" smtClean="0"/>
              <a:t>7/12/22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39750C-5362-619C-41B0-D24B92951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64945D-233E-AD96-25C6-F12AD7838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BF2A-262B-4A47-AA0C-15FBAFE10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91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A8FC2-2E9A-AA47-F6D2-1FC2FF071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E593D-C1F2-6942-D038-DD1FD5DB2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BC4D10-1142-72D5-3B42-9DD3F5D072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1C74E0-352D-9D0F-4FFA-A270FF5B4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DDDDF-D9F6-A643-922F-83213EBEBFC1}" type="datetimeFigureOut">
              <a:rPr lang="en-US" smtClean="0"/>
              <a:t>7/12/22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C3226A-22F4-CBFF-0944-2E2031FDA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6A7962-1D1C-34F6-9651-3188CEF80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BF2A-262B-4A47-AA0C-15FBAFE10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313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48E40-8BA0-0F3E-53ED-BE12A9CBC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464BD9-D478-1447-8DF2-AF375BE804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AF300B-60BC-0D4C-934B-388DF3A0A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055696-BC6A-5EAC-445D-C8DD8A444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DDDDF-D9F6-A643-922F-83213EBEBFC1}" type="datetimeFigureOut">
              <a:rPr lang="en-US" smtClean="0"/>
              <a:t>7/12/22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30E463-189A-17C6-C5FA-C451C0DD0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EA865B-88F7-BB91-3BF9-79238B1FF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BF2A-262B-4A47-AA0C-15FBAFE10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887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B92B5C-266F-85DB-C5D3-495F58967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65EBF8-72FF-61BD-3C4A-6C3B7CB3F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6D71E-5CFD-569D-C725-88D58583AA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DDDDF-D9F6-A643-922F-83213EBEBFC1}" type="datetimeFigureOut">
              <a:rPr lang="en-US" smtClean="0"/>
              <a:t>7/12/22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36A3BE-EC3D-082E-DDB6-B4E3588150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1185D-C8B5-C092-E393-4E713A043E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0BF2A-262B-4A47-AA0C-15FBAFE10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888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microsoft.com/office/2007/relationships/hdphoto" Target="../media/hdphoto3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20964B2-DAD3-28AC-3954-6386ED6AF255}"/>
              </a:ext>
            </a:extLst>
          </p:cNvPr>
          <p:cNvGrpSpPr/>
          <p:nvPr/>
        </p:nvGrpSpPr>
        <p:grpSpPr>
          <a:xfrm>
            <a:off x="3303814" y="315686"/>
            <a:ext cx="5617237" cy="6412329"/>
            <a:chOff x="3303814" y="315686"/>
            <a:chExt cx="5617237" cy="6412329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A6A04BEC-62AE-6565-6522-A15FF71B5601}"/>
                </a:ext>
              </a:extLst>
            </p:cNvPr>
            <p:cNvSpPr/>
            <p:nvPr/>
          </p:nvSpPr>
          <p:spPr>
            <a:xfrm>
              <a:off x="3303814" y="3839503"/>
              <a:ext cx="5584371" cy="2888512"/>
            </a:xfrm>
            <a:prstGeom prst="roundRect">
              <a:avLst/>
            </a:prstGeom>
            <a:solidFill>
              <a:srgbClr val="00B0F0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dirty="0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A33B0BE-0D5E-1B88-0424-A492A7DE6E10}"/>
                </a:ext>
              </a:extLst>
            </p:cNvPr>
            <p:cNvCxnSpPr>
              <a:cxnSpLocks/>
              <a:stCxn id="4" idx="0"/>
              <a:endCxn id="4" idx="2"/>
            </p:cNvCxnSpPr>
            <p:nvPr/>
          </p:nvCxnSpPr>
          <p:spPr>
            <a:xfrm>
              <a:off x="6096000" y="3839503"/>
              <a:ext cx="0" cy="2888512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7044CC-6730-E8F9-8FE2-A865E2F34ABC}"/>
                </a:ext>
              </a:extLst>
            </p:cNvPr>
            <p:cNvCxnSpPr>
              <a:cxnSpLocks/>
              <a:stCxn id="4" idx="1"/>
              <a:endCxn id="4" idx="3"/>
            </p:cNvCxnSpPr>
            <p:nvPr/>
          </p:nvCxnSpPr>
          <p:spPr>
            <a:xfrm>
              <a:off x="3303814" y="5283759"/>
              <a:ext cx="5584371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28D6452-093C-0ABB-43A6-46206ABD5D6C}"/>
                </a:ext>
              </a:extLst>
            </p:cNvPr>
            <p:cNvSpPr/>
            <p:nvPr/>
          </p:nvSpPr>
          <p:spPr>
            <a:xfrm>
              <a:off x="5180729" y="4384818"/>
              <a:ext cx="1797881" cy="1797881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Components (explanation)</a:t>
              </a:r>
            </a:p>
            <a:p>
              <a:pPr algn="ctr"/>
              <a:r>
                <a:rPr lang="en-US" dirty="0"/>
                <a:t>Lower scale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F555F20E-84AF-8495-94E0-01D3FE6BBEAB}"/>
                </a:ext>
              </a:extLst>
            </p:cNvPr>
            <p:cNvSpPr/>
            <p:nvPr/>
          </p:nvSpPr>
          <p:spPr>
            <a:xfrm>
              <a:off x="3761014" y="3853795"/>
              <a:ext cx="2329543" cy="370114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500" dirty="0"/>
                <a:t>Food resource distribution</a:t>
              </a:r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89B0E7F4-3807-EA39-30A3-898C626A5020}"/>
                </a:ext>
              </a:extLst>
            </p:cNvPr>
            <p:cNvSpPr/>
            <p:nvPr/>
          </p:nvSpPr>
          <p:spPr>
            <a:xfrm>
              <a:off x="6101445" y="3851856"/>
              <a:ext cx="2443839" cy="370114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500" dirty="0"/>
                <a:t>Water resource distribution</a:t>
              </a:r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31AAC7E3-F1BF-A15F-DA96-700B303B04B2}"/>
                </a:ext>
              </a:extLst>
            </p:cNvPr>
            <p:cNvSpPr/>
            <p:nvPr/>
          </p:nvSpPr>
          <p:spPr>
            <a:xfrm>
              <a:off x="3720878" y="6398536"/>
              <a:ext cx="2362197" cy="324788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500" dirty="0"/>
                <a:t>Anthropological impacts</a:t>
              </a:r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7EEB85C9-4575-E0CD-0753-11B0C46748EB}"/>
                </a:ext>
              </a:extLst>
            </p:cNvPr>
            <p:cNvSpPr/>
            <p:nvPr/>
          </p:nvSpPr>
          <p:spPr>
            <a:xfrm>
              <a:off x="6101444" y="6388294"/>
              <a:ext cx="2443839" cy="324788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500" dirty="0"/>
                <a:t>Landscape structure</a:t>
              </a:r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9A518090-9CF9-01E3-06B7-2FF2B2DC012B}"/>
                </a:ext>
              </a:extLst>
            </p:cNvPr>
            <p:cNvSpPr/>
            <p:nvPr/>
          </p:nvSpPr>
          <p:spPr>
            <a:xfrm>
              <a:off x="4816927" y="2423611"/>
              <a:ext cx="2547257" cy="794657"/>
            </a:xfrm>
            <a:prstGeom prst="roundRect">
              <a:avLst/>
            </a:prstGeom>
            <a:solidFill>
              <a:srgbClr val="0070C0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Landscape occupancy</a:t>
              </a:r>
            </a:p>
            <a:p>
              <a:pPr algn="ctr"/>
              <a:r>
                <a:rPr lang="en-US" dirty="0"/>
                <a:t>(Level of focus)</a:t>
              </a:r>
            </a:p>
          </p:txBody>
        </p:sp>
        <p:sp>
          <p:nvSpPr>
            <p:cNvPr id="25" name="Notched Right Arrow 24">
              <a:extLst>
                <a:ext uri="{FF2B5EF4-FFF2-40B4-BE49-F238E27FC236}">
                  <a16:creationId xmlns:a16="http://schemas.microsoft.com/office/drawing/2014/main" id="{E42E2955-AAF1-C0ED-6682-CDBBCAE00CDF}"/>
                </a:ext>
              </a:extLst>
            </p:cNvPr>
            <p:cNvSpPr/>
            <p:nvPr/>
          </p:nvSpPr>
          <p:spPr>
            <a:xfrm rot="16200000">
              <a:off x="5797069" y="3278462"/>
              <a:ext cx="565202" cy="511628"/>
            </a:xfrm>
            <a:prstGeom prst="notchedRightArrow">
              <a:avLst/>
            </a:prstGeom>
            <a:solidFill>
              <a:srgbClr val="FF0000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FFDA0091-9CB2-84A7-D31B-4827CAD20854}"/>
                </a:ext>
              </a:extLst>
            </p:cNvPr>
            <p:cNvSpPr/>
            <p:nvPr/>
          </p:nvSpPr>
          <p:spPr>
            <a:xfrm>
              <a:off x="4950276" y="641940"/>
              <a:ext cx="3455537" cy="1170535"/>
            </a:xfrm>
            <a:prstGeom prst="roundRect">
              <a:avLst/>
            </a:prstGeom>
            <a:solidFill>
              <a:srgbClr val="00B0F0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rtlCol="0" anchor="ctr"/>
            <a:lstStyle/>
            <a:p>
              <a:r>
                <a:rPr lang="en-US" sz="1600" dirty="0">
                  <a:solidFill>
                    <a:schemeClr val="tx1"/>
                  </a:solidFill>
                </a:rPr>
                <a:t>Long-term vegetation phenology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Long-term climatic condition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Topography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BF67500-8F55-1997-FC4E-7322D377200D}"/>
                </a:ext>
              </a:extLst>
            </p:cNvPr>
            <p:cNvSpPr/>
            <p:nvPr/>
          </p:nvSpPr>
          <p:spPr>
            <a:xfrm>
              <a:off x="3567697" y="315686"/>
              <a:ext cx="1811789" cy="1811789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Constraints (Significance)</a:t>
              </a:r>
            </a:p>
            <a:p>
              <a:pPr algn="ctr"/>
              <a:r>
                <a:rPr lang="en-US" dirty="0"/>
                <a:t>Upper scale</a:t>
              </a:r>
            </a:p>
          </p:txBody>
        </p:sp>
        <p:sp>
          <p:nvSpPr>
            <p:cNvPr id="31" name="Notched Right Arrow 30">
              <a:extLst>
                <a:ext uri="{FF2B5EF4-FFF2-40B4-BE49-F238E27FC236}">
                  <a16:creationId xmlns:a16="http://schemas.microsoft.com/office/drawing/2014/main" id="{243E20BD-99A2-1F8C-FC81-71CA7ED95369}"/>
                </a:ext>
              </a:extLst>
            </p:cNvPr>
            <p:cNvSpPr/>
            <p:nvPr/>
          </p:nvSpPr>
          <p:spPr>
            <a:xfrm rot="5400000">
              <a:off x="5797069" y="1871661"/>
              <a:ext cx="565202" cy="511628"/>
            </a:xfrm>
            <a:prstGeom prst="notchedRightArrow">
              <a:avLst/>
            </a:prstGeom>
            <a:solidFill>
              <a:srgbClr val="FF0000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9179EE7-732B-34F4-E272-94248D8D5818}"/>
                </a:ext>
              </a:extLst>
            </p:cNvPr>
            <p:cNvSpPr/>
            <p:nvPr/>
          </p:nvSpPr>
          <p:spPr>
            <a:xfrm>
              <a:off x="3308821" y="4402619"/>
              <a:ext cx="2329543" cy="71845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tx1"/>
                  </a:solidFill>
                </a:rPr>
                <a:t>Vegetation phenology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Vegetation availability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8518CC4-E5FC-41AC-359A-C8E8E2425E39}"/>
                </a:ext>
              </a:extLst>
            </p:cNvPr>
            <p:cNvSpPr/>
            <p:nvPr/>
          </p:nvSpPr>
          <p:spPr>
            <a:xfrm>
              <a:off x="3308821" y="5321318"/>
              <a:ext cx="2329543" cy="10772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tx1"/>
                  </a:solidFill>
                </a:rPr>
                <a:t>Distance to roads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Distance to settlement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Distance to cropland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Cropland coverage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3B45A10-0FA4-772F-97DE-2C2779CC52CC}"/>
                </a:ext>
              </a:extLst>
            </p:cNvPr>
            <p:cNvSpPr/>
            <p:nvPr/>
          </p:nvSpPr>
          <p:spPr>
            <a:xfrm>
              <a:off x="6962176" y="4398533"/>
              <a:ext cx="1942441" cy="71845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tx1"/>
                  </a:solidFill>
                </a:rPr>
                <a:t>Distance to water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Water availability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153864F-DA9D-70D5-4871-AF28A1409C84}"/>
                </a:ext>
              </a:extLst>
            </p:cNvPr>
            <p:cNvSpPr/>
            <p:nvPr/>
          </p:nvSpPr>
          <p:spPr>
            <a:xfrm>
              <a:off x="6978610" y="5497603"/>
              <a:ext cx="1942441" cy="71845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tx1"/>
                  </a:solidFill>
                </a:rPr>
                <a:t>Landcover type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Landscape metrics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Surface roughness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1938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3AEC869B-E6B4-1F87-D98A-8AECAB768A67}"/>
              </a:ext>
            </a:extLst>
          </p:cNvPr>
          <p:cNvGrpSpPr/>
          <p:nvPr/>
        </p:nvGrpSpPr>
        <p:grpSpPr>
          <a:xfrm>
            <a:off x="3199127" y="306255"/>
            <a:ext cx="5389702" cy="5169596"/>
            <a:chOff x="3199127" y="306255"/>
            <a:chExt cx="5389702" cy="5169596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28D6452-093C-0ABB-43A6-46206ABD5D6C}"/>
                </a:ext>
              </a:extLst>
            </p:cNvPr>
            <p:cNvSpPr/>
            <p:nvPr/>
          </p:nvSpPr>
          <p:spPr>
            <a:xfrm>
              <a:off x="3199127" y="3724704"/>
              <a:ext cx="1751147" cy="1751147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Components (explanation)</a:t>
              </a:r>
            </a:p>
            <a:p>
              <a:pPr algn="ctr"/>
              <a:r>
                <a:rPr lang="en-US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Lower level</a:t>
              </a:r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9A518090-9CF9-01E3-06B7-2FF2B2DC012B}"/>
                </a:ext>
              </a:extLst>
            </p:cNvPr>
            <p:cNvSpPr/>
            <p:nvPr/>
          </p:nvSpPr>
          <p:spPr>
            <a:xfrm>
              <a:off x="4479470" y="2417118"/>
              <a:ext cx="2547257" cy="794657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Landscape occupancy</a:t>
              </a:r>
            </a:p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(Level of focus)</a:t>
              </a:r>
            </a:p>
          </p:txBody>
        </p:sp>
        <p:sp>
          <p:nvSpPr>
            <p:cNvPr id="25" name="Notched Right Arrow 24">
              <a:extLst>
                <a:ext uri="{FF2B5EF4-FFF2-40B4-BE49-F238E27FC236}">
                  <a16:creationId xmlns:a16="http://schemas.microsoft.com/office/drawing/2014/main" id="{E42E2955-AAF1-C0ED-6682-CDBBCAE00CDF}"/>
                </a:ext>
              </a:extLst>
            </p:cNvPr>
            <p:cNvSpPr/>
            <p:nvPr/>
          </p:nvSpPr>
          <p:spPr>
            <a:xfrm rot="16200000">
              <a:off x="5459612" y="3261083"/>
              <a:ext cx="565202" cy="511628"/>
            </a:xfrm>
            <a:prstGeom prst="notchedRightArrow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FFDA0091-9CB2-84A7-D31B-4827CAD20854}"/>
                </a:ext>
              </a:extLst>
            </p:cNvPr>
            <p:cNvSpPr/>
            <p:nvPr/>
          </p:nvSpPr>
          <p:spPr>
            <a:xfrm>
              <a:off x="4950276" y="641941"/>
              <a:ext cx="3638553" cy="116952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rtlCol="0" anchor="ctr"/>
            <a:lstStyle/>
            <a:p>
              <a:pPr algn="ctr">
                <a:spcAft>
                  <a:spcPts val="600"/>
                </a:spcAft>
              </a:pPr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U1. Long-term vegetation quantity</a:t>
              </a:r>
            </a:p>
            <a:p>
              <a:pPr algn="ctr">
                <a:spcAft>
                  <a:spcPts val="600"/>
                </a:spcAft>
              </a:pPr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U2. Long-term climatic condition</a:t>
              </a:r>
            </a:p>
            <a:p>
              <a:pPr algn="ctr">
                <a:spcAft>
                  <a:spcPts val="600"/>
                </a:spcAft>
              </a:pPr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U3. Broad-scale Landscape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BF67500-8F55-1997-FC4E-7322D377200D}"/>
                </a:ext>
              </a:extLst>
            </p:cNvPr>
            <p:cNvSpPr/>
            <p:nvPr/>
          </p:nvSpPr>
          <p:spPr>
            <a:xfrm>
              <a:off x="3199127" y="306255"/>
              <a:ext cx="1751148" cy="175114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Constraints (Significance)</a:t>
              </a:r>
            </a:p>
            <a:p>
              <a:pPr algn="ctr"/>
              <a:r>
                <a:rPr lang="en-US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Upper level</a:t>
              </a:r>
            </a:p>
          </p:txBody>
        </p:sp>
        <p:sp>
          <p:nvSpPr>
            <p:cNvPr id="31" name="Notched Right Arrow 30">
              <a:extLst>
                <a:ext uri="{FF2B5EF4-FFF2-40B4-BE49-F238E27FC236}">
                  <a16:creationId xmlns:a16="http://schemas.microsoft.com/office/drawing/2014/main" id="{243E20BD-99A2-1F8C-FC81-71CA7ED95369}"/>
                </a:ext>
              </a:extLst>
            </p:cNvPr>
            <p:cNvSpPr/>
            <p:nvPr/>
          </p:nvSpPr>
          <p:spPr>
            <a:xfrm rot="5400000">
              <a:off x="5459612" y="1865168"/>
              <a:ext cx="565202" cy="511628"/>
            </a:xfrm>
            <a:prstGeom prst="notchedRightArrow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34D2F3D4-A177-A1F6-B879-A7D415E4864A}"/>
                </a:ext>
              </a:extLst>
            </p:cNvPr>
            <p:cNvSpPr/>
            <p:nvPr/>
          </p:nvSpPr>
          <p:spPr>
            <a:xfrm>
              <a:off x="4950274" y="3832453"/>
              <a:ext cx="3638553" cy="153565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rtlCol="0" anchor="ctr"/>
            <a:lstStyle/>
            <a:p>
              <a:pPr algn="ctr">
                <a:spcAft>
                  <a:spcPts val="600"/>
                </a:spcAft>
              </a:pPr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L1. Food resource distribution</a:t>
              </a:r>
            </a:p>
            <a:p>
              <a:pPr algn="ctr">
                <a:spcAft>
                  <a:spcPts val="600"/>
                </a:spcAft>
              </a:pPr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L2. Water resource distribution</a:t>
              </a:r>
            </a:p>
            <a:p>
              <a:pPr algn="ctr">
                <a:spcAft>
                  <a:spcPts val="600"/>
                </a:spcAft>
              </a:pPr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L3. Anthropological impacts</a:t>
              </a:r>
            </a:p>
            <a:p>
              <a:pPr algn="ctr">
                <a:spcAft>
                  <a:spcPts val="600"/>
                </a:spcAft>
              </a:pPr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L4. Landscape structure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4201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8D956-60E3-8632-76CA-F8BD14CDB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selection of the home range in the landscape</a:t>
            </a:r>
          </a:p>
          <a:p>
            <a:pPr lvl="1"/>
            <a:r>
              <a:rPr lang="en-US" dirty="0"/>
              <a:t>Climatic similarity</a:t>
            </a:r>
          </a:p>
          <a:p>
            <a:pPr lvl="1"/>
            <a:r>
              <a:rPr lang="en-US" dirty="0"/>
              <a:t>Probability of home range in the landscape</a:t>
            </a:r>
          </a:p>
          <a:p>
            <a:r>
              <a:rPr lang="en-US" dirty="0"/>
              <a:t>selection of patches in the home range</a:t>
            </a:r>
          </a:p>
          <a:p>
            <a:pPr lvl="1"/>
            <a:r>
              <a:rPr lang="en-US" dirty="0"/>
              <a:t>Probability of patches in the home range</a:t>
            </a:r>
          </a:p>
        </p:txBody>
      </p:sp>
    </p:spTree>
    <p:extLst>
      <p:ext uri="{BB962C8B-B14F-4D97-AF65-F5344CB8AC3E}">
        <p14:creationId xmlns:p14="http://schemas.microsoft.com/office/powerpoint/2010/main" val="428220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591ADA3D-ABB5-46B1-815E-B41719F59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0623" y="-236693"/>
            <a:ext cx="2051877" cy="2031826"/>
          </a:xfrm>
          <a:prstGeom prst="rect">
            <a:avLst/>
          </a:prstGeom>
          <a:scene3d>
            <a:camera prst="orthographicFront"/>
            <a:lightRig rig="threePt" dir="t"/>
          </a:scene3d>
          <a:sp3d extrusionH="76200">
            <a:extrusionClr>
              <a:srgbClr val="EA5B6F"/>
            </a:extrusionClr>
          </a:sp3d>
        </p:spPr>
      </p:pic>
      <p:pic>
        <p:nvPicPr>
          <p:cNvPr id="5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F507E266-0261-D53F-0E0F-E564061117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6455" y="-180545"/>
            <a:ext cx="2051877" cy="2031826"/>
          </a:xfrm>
          <a:prstGeom prst="rect">
            <a:avLst/>
          </a:prstGeom>
          <a:scene3d>
            <a:camera prst="orthographicFront"/>
            <a:lightRig rig="threePt" dir="t"/>
          </a:scene3d>
          <a:sp3d extrusionH="76200">
            <a:extrusionClr>
              <a:srgbClr val="EA5B6F"/>
            </a:extrusionClr>
          </a:sp3d>
        </p:spPr>
      </p:pic>
      <p:pic>
        <p:nvPicPr>
          <p:cNvPr id="6" name="Picture 5" descr="Background pattern&#10;&#10;Description automatically generated">
            <a:extLst>
              <a:ext uri="{FF2B5EF4-FFF2-40B4-BE49-F238E27FC236}">
                <a16:creationId xmlns:a16="http://schemas.microsoft.com/office/drawing/2014/main" id="{EFE8B291-C781-7C3F-3689-F78838F47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2287" y="-124397"/>
            <a:ext cx="2051877" cy="2031826"/>
          </a:xfrm>
          <a:prstGeom prst="rect">
            <a:avLst/>
          </a:prstGeom>
          <a:scene3d>
            <a:camera prst="orthographicFront"/>
            <a:lightRig rig="threePt" dir="t"/>
          </a:scene3d>
          <a:sp3d extrusionH="76200">
            <a:extrusionClr>
              <a:srgbClr val="EA5B6F"/>
            </a:extrusionClr>
          </a:sp3d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0B75EAC-108A-4C61-8661-561176F9C036}"/>
              </a:ext>
            </a:extLst>
          </p:cNvPr>
          <p:cNvSpPr/>
          <p:nvPr/>
        </p:nvSpPr>
        <p:spPr>
          <a:xfrm>
            <a:off x="195571" y="1969222"/>
            <a:ext cx="1493581" cy="71436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Unit census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5F6539-50D1-EC25-69A8-8465B60A062A}"/>
              </a:ext>
            </a:extLst>
          </p:cNvPr>
          <p:cNvSpPr txBox="1"/>
          <p:nvPr/>
        </p:nvSpPr>
        <p:spPr>
          <a:xfrm>
            <a:off x="3629476" y="-124397"/>
            <a:ext cx="11341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Climate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CD8A7E-153A-C76C-DEC1-E62C92089B4F}"/>
              </a:ext>
            </a:extLst>
          </p:cNvPr>
          <p:cNvSpPr/>
          <p:nvPr/>
        </p:nvSpPr>
        <p:spPr>
          <a:xfrm>
            <a:off x="10306219" y="5646647"/>
            <a:ext cx="1493581" cy="71436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Occurrence records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89BA0D4-91CC-3AFE-473B-9BB340C60570}"/>
              </a:ext>
            </a:extLst>
          </p:cNvPr>
          <p:cNvCxnSpPr>
            <a:cxnSpLocks/>
          </p:cNvCxnSpPr>
          <p:nvPr/>
        </p:nvCxnSpPr>
        <p:spPr>
          <a:xfrm flipV="1">
            <a:off x="5293894" y="920008"/>
            <a:ext cx="1556085" cy="668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9182B0D-F041-02E2-8441-B74616027F30}"/>
              </a:ext>
            </a:extLst>
          </p:cNvPr>
          <p:cNvSpPr txBox="1"/>
          <p:nvPr/>
        </p:nvSpPr>
        <p:spPr>
          <a:xfrm>
            <a:off x="5293894" y="280358"/>
            <a:ext cx="1411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Monte Carlo simulation</a:t>
            </a:r>
          </a:p>
        </p:txBody>
      </p:sp>
      <p:pic>
        <p:nvPicPr>
          <p:cNvPr id="22" name="Picture 21" descr="Background pattern&#10;&#10;Description automatically generated">
            <a:extLst>
              <a:ext uri="{FF2B5EF4-FFF2-40B4-BE49-F238E27FC236}">
                <a16:creationId xmlns:a16="http://schemas.microsoft.com/office/drawing/2014/main" id="{8C539EDA-CCBA-D06A-ABC0-7A94B77DD10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halkSketch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22925" y="-180545"/>
            <a:ext cx="2051877" cy="2031826"/>
          </a:xfrm>
          <a:prstGeom prst="rect">
            <a:avLst/>
          </a:prstGeom>
          <a:scene3d>
            <a:camera prst="orthographicFront"/>
            <a:lightRig rig="threePt" dir="t"/>
          </a:scene3d>
          <a:sp3d extrusionH="76200">
            <a:extrusionClr>
              <a:srgbClr val="EA5B6F"/>
            </a:extrusionClr>
          </a:sp3d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E288F6A-D8F1-5137-25F6-8085A142EF79}"/>
              </a:ext>
            </a:extLst>
          </p:cNvPr>
          <p:cNvSpPr txBox="1"/>
          <p:nvPr/>
        </p:nvSpPr>
        <p:spPr>
          <a:xfrm>
            <a:off x="6922925" y="-124397"/>
            <a:ext cx="20518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Population range</a:t>
            </a:r>
          </a:p>
        </p:txBody>
      </p: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6627E6A5-11FF-2FED-7B49-9A7A359DFD07}"/>
              </a:ext>
            </a:extLst>
          </p:cNvPr>
          <p:cNvCxnSpPr>
            <a:cxnSpLocks/>
          </p:cNvCxnSpPr>
          <p:nvPr/>
        </p:nvCxnSpPr>
        <p:spPr>
          <a:xfrm rot="16200000" flipV="1">
            <a:off x="7809016" y="2270623"/>
            <a:ext cx="4627113" cy="1860875"/>
          </a:xfrm>
          <a:prstGeom prst="bentConnector3">
            <a:avLst>
              <a:gd name="adj1" fmla="val 99925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4A7B0DF-3404-6A79-424C-E26276C20545}"/>
              </a:ext>
            </a:extLst>
          </p:cNvPr>
          <p:cNvSpPr txBox="1"/>
          <p:nvPr/>
        </p:nvSpPr>
        <p:spPr>
          <a:xfrm>
            <a:off x="9415128" y="409888"/>
            <a:ext cx="1411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Evaluate</a:t>
            </a:r>
          </a:p>
        </p:txBody>
      </p:sp>
      <p:pic>
        <p:nvPicPr>
          <p:cNvPr id="34" name="Picture 33" descr="Background pattern&#10;&#10;Description automatically generated">
            <a:extLst>
              <a:ext uri="{FF2B5EF4-FFF2-40B4-BE49-F238E27FC236}">
                <a16:creationId xmlns:a16="http://schemas.microsoft.com/office/drawing/2014/main" id="{7B6623DD-6A8A-61D2-7D16-7BE12CF19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0623" y="2413087"/>
            <a:ext cx="2051877" cy="2031826"/>
          </a:xfrm>
          <a:prstGeom prst="rect">
            <a:avLst/>
          </a:prstGeom>
          <a:scene3d>
            <a:camera prst="orthographicFront"/>
            <a:lightRig rig="threePt" dir="t"/>
          </a:scene3d>
          <a:sp3d extrusionH="76200">
            <a:extrusionClr>
              <a:srgbClr val="EA5B6F"/>
            </a:extrusionClr>
          </a:sp3d>
        </p:spPr>
      </p:pic>
      <p:pic>
        <p:nvPicPr>
          <p:cNvPr id="35" name="Picture 34" descr="Background pattern&#10;&#10;Description automatically generated">
            <a:extLst>
              <a:ext uri="{FF2B5EF4-FFF2-40B4-BE49-F238E27FC236}">
                <a16:creationId xmlns:a16="http://schemas.microsoft.com/office/drawing/2014/main" id="{EAAB215E-1697-9EA2-8B03-70248745C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6455" y="2469235"/>
            <a:ext cx="2051877" cy="2031826"/>
          </a:xfrm>
          <a:prstGeom prst="rect">
            <a:avLst/>
          </a:prstGeom>
          <a:scene3d>
            <a:camera prst="orthographicFront"/>
            <a:lightRig rig="threePt" dir="t"/>
          </a:scene3d>
          <a:sp3d extrusionH="76200">
            <a:extrusionClr>
              <a:srgbClr val="EA5B6F"/>
            </a:extrusionClr>
          </a:sp3d>
        </p:spPr>
      </p:pic>
      <p:pic>
        <p:nvPicPr>
          <p:cNvPr id="36" name="Picture 35" descr="Background pattern&#10;&#10;Description automatically generated">
            <a:extLst>
              <a:ext uri="{FF2B5EF4-FFF2-40B4-BE49-F238E27FC236}">
                <a16:creationId xmlns:a16="http://schemas.microsoft.com/office/drawing/2014/main" id="{1FE0B2C1-EF5E-531C-7C0C-F6F0E8B427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2287" y="2525383"/>
            <a:ext cx="2051877" cy="2031826"/>
          </a:xfrm>
          <a:prstGeom prst="rect">
            <a:avLst/>
          </a:prstGeom>
          <a:scene3d>
            <a:camera prst="orthographicFront"/>
            <a:lightRig rig="threePt" dir="t"/>
          </a:scene3d>
          <a:sp3d extrusionH="76200">
            <a:extrusionClr>
              <a:srgbClr val="EA5B6F"/>
            </a:extrusionClr>
          </a:sp3d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38D052A0-283F-7635-3D74-58AB48272087}"/>
              </a:ext>
            </a:extLst>
          </p:cNvPr>
          <p:cNvSpPr txBox="1"/>
          <p:nvPr/>
        </p:nvSpPr>
        <p:spPr>
          <a:xfrm>
            <a:off x="3170624" y="2525383"/>
            <a:ext cx="19235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Large-scale vegetation, landscape &amp; topography</a:t>
            </a:r>
          </a:p>
        </p:txBody>
      </p:sp>
      <p:pic>
        <p:nvPicPr>
          <p:cNvPr id="40" name="Picture 39" descr="Background pattern&#10;&#10;Description automatically generated">
            <a:extLst>
              <a:ext uri="{FF2B5EF4-FFF2-40B4-BE49-F238E27FC236}">
                <a16:creationId xmlns:a16="http://schemas.microsoft.com/office/drawing/2014/main" id="{3B04A833-4E0F-63DF-F40C-664B56579D10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aintStrokes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22925" y="2413087"/>
            <a:ext cx="2051877" cy="2031826"/>
          </a:xfrm>
          <a:prstGeom prst="rect">
            <a:avLst/>
          </a:prstGeom>
          <a:scene3d>
            <a:camera prst="orthographicFront"/>
            <a:lightRig rig="threePt" dir="t"/>
          </a:scene3d>
          <a:sp3d extrusionH="76200">
            <a:extrusionClr>
              <a:srgbClr val="EA5B6F"/>
            </a:extrusionClr>
          </a:sp3d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FE0A651D-2044-5F97-B81A-52A8468AECA9}"/>
              </a:ext>
            </a:extLst>
          </p:cNvPr>
          <p:cNvSpPr txBox="1"/>
          <p:nvPr/>
        </p:nvSpPr>
        <p:spPr>
          <a:xfrm>
            <a:off x="7131177" y="2483530"/>
            <a:ext cx="16353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Home range</a:t>
            </a:r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BAD5353D-16C1-E86C-DB4B-0BC1BE059DD6}"/>
              </a:ext>
            </a:extLst>
          </p:cNvPr>
          <p:cNvCxnSpPr>
            <a:cxnSpLocks/>
          </p:cNvCxnSpPr>
          <p:nvPr/>
        </p:nvCxnSpPr>
        <p:spPr>
          <a:xfrm flipV="1">
            <a:off x="942362" y="887505"/>
            <a:ext cx="1946763" cy="907628"/>
          </a:xfrm>
          <a:prstGeom prst="bentConnector3">
            <a:avLst>
              <a:gd name="adj1" fmla="val 1382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E77F9455-F17E-DD30-279D-0E0E003602C1}"/>
              </a:ext>
            </a:extLst>
          </p:cNvPr>
          <p:cNvCxnSpPr>
            <a:cxnSpLocks/>
          </p:cNvCxnSpPr>
          <p:nvPr/>
        </p:nvCxnSpPr>
        <p:spPr>
          <a:xfrm>
            <a:off x="942362" y="2849141"/>
            <a:ext cx="1940353" cy="809637"/>
          </a:xfrm>
          <a:prstGeom prst="bentConnector3">
            <a:avLst>
              <a:gd name="adj1" fmla="val 1221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23625CE-7157-CB55-40DB-D4036B6B8A83}"/>
              </a:ext>
            </a:extLst>
          </p:cNvPr>
          <p:cNvCxnSpPr>
            <a:cxnSpLocks/>
          </p:cNvCxnSpPr>
          <p:nvPr/>
        </p:nvCxnSpPr>
        <p:spPr>
          <a:xfrm flipV="1">
            <a:off x="5299100" y="3560564"/>
            <a:ext cx="1556085" cy="668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FED67DCB-CEF5-A340-CF67-EF5677CCE202}"/>
              </a:ext>
            </a:extLst>
          </p:cNvPr>
          <p:cNvSpPr txBox="1"/>
          <p:nvPr/>
        </p:nvSpPr>
        <p:spPr>
          <a:xfrm>
            <a:off x="5299100" y="2920914"/>
            <a:ext cx="1411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Monte Carlo simulation</a:t>
            </a:r>
          </a:p>
        </p:txBody>
      </p: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6D6FDF44-7B76-F2BC-AB79-25A514382B88}"/>
              </a:ext>
            </a:extLst>
          </p:cNvPr>
          <p:cNvCxnSpPr>
            <a:stCxn id="22" idx="2"/>
            <a:endCxn id="35" idx="0"/>
          </p:cNvCxnSpPr>
          <p:nvPr/>
        </p:nvCxnSpPr>
        <p:spPr>
          <a:xfrm rot="5400000">
            <a:off x="5731652" y="252023"/>
            <a:ext cx="617954" cy="3816470"/>
          </a:xfrm>
          <a:prstGeom prst="bentConnector3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4E333EC-9603-7709-5174-2C624AD7F498}"/>
              </a:ext>
            </a:extLst>
          </p:cNvPr>
          <p:cNvCxnSpPr>
            <a:cxnSpLocks/>
          </p:cNvCxnSpPr>
          <p:nvPr/>
        </p:nvCxnSpPr>
        <p:spPr>
          <a:xfrm flipH="1">
            <a:off x="9186922" y="3435681"/>
            <a:ext cx="186608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54A0FB92-A91B-192B-7A1F-B2BF9502D650}"/>
              </a:ext>
            </a:extLst>
          </p:cNvPr>
          <p:cNvSpPr txBox="1"/>
          <p:nvPr/>
        </p:nvSpPr>
        <p:spPr>
          <a:xfrm>
            <a:off x="9415128" y="2957920"/>
            <a:ext cx="1411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Evaluate</a:t>
            </a:r>
          </a:p>
        </p:txBody>
      </p:sp>
      <p:pic>
        <p:nvPicPr>
          <p:cNvPr id="66" name="Picture 65" descr="Background pattern&#10;&#10;Description automatically generated">
            <a:extLst>
              <a:ext uri="{FF2B5EF4-FFF2-40B4-BE49-F238E27FC236}">
                <a16:creationId xmlns:a16="http://schemas.microsoft.com/office/drawing/2014/main" id="{BA4D6AEE-4771-13B6-F1D3-94F2EF696A7C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WatercolorSponge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42287" y="5044064"/>
            <a:ext cx="2051877" cy="2031826"/>
          </a:xfrm>
          <a:prstGeom prst="rect">
            <a:avLst/>
          </a:prstGeom>
          <a:scene3d>
            <a:camera prst="orthographicFront"/>
            <a:lightRig rig="threePt" dir="t"/>
          </a:scene3d>
          <a:sp3d extrusionH="76200">
            <a:extrusionClr>
              <a:srgbClr val="EA5B6F"/>
            </a:extrusionClr>
          </a:sp3d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B94E1796-8643-5ACF-4B41-4C66867A8BB7}"/>
              </a:ext>
            </a:extLst>
          </p:cNvPr>
          <p:cNvSpPr txBox="1"/>
          <p:nvPr/>
        </p:nvSpPr>
        <p:spPr>
          <a:xfrm>
            <a:off x="3250539" y="5114507"/>
            <a:ext cx="16353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Local patch</a:t>
            </a:r>
          </a:p>
        </p:txBody>
      </p:sp>
      <p:pic>
        <p:nvPicPr>
          <p:cNvPr id="68" name="Picture 67" descr="Background pattern&#10;&#10;Description automatically generated">
            <a:extLst>
              <a:ext uri="{FF2B5EF4-FFF2-40B4-BE49-F238E27FC236}">
                <a16:creationId xmlns:a16="http://schemas.microsoft.com/office/drawing/2014/main" id="{1DF033EF-7514-DDEB-AC3A-2CE20939F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8315" y="4931768"/>
            <a:ext cx="2051877" cy="2031826"/>
          </a:xfrm>
          <a:prstGeom prst="rect">
            <a:avLst/>
          </a:prstGeom>
          <a:scene3d>
            <a:camera prst="orthographicFront"/>
            <a:lightRig rig="threePt" dir="t"/>
          </a:scene3d>
          <a:sp3d extrusionH="76200">
            <a:extrusionClr>
              <a:srgbClr val="EA5B6F"/>
            </a:extrusionClr>
          </a:sp3d>
        </p:spPr>
      </p:pic>
      <p:pic>
        <p:nvPicPr>
          <p:cNvPr id="69" name="Picture 68" descr="Background pattern&#10;&#10;Description automatically generated">
            <a:extLst>
              <a:ext uri="{FF2B5EF4-FFF2-40B4-BE49-F238E27FC236}">
                <a16:creationId xmlns:a16="http://schemas.microsoft.com/office/drawing/2014/main" id="{D23CA59D-AE20-A517-92BA-08F7DE907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4147" y="4987916"/>
            <a:ext cx="2051877" cy="2031826"/>
          </a:xfrm>
          <a:prstGeom prst="rect">
            <a:avLst/>
          </a:prstGeom>
          <a:scene3d>
            <a:camera prst="orthographicFront"/>
            <a:lightRig rig="threePt" dir="t"/>
          </a:scene3d>
          <a:sp3d extrusionH="76200">
            <a:extrusionClr>
              <a:srgbClr val="EA5B6F"/>
            </a:extrusionClr>
          </a:sp3d>
        </p:spPr>
      </p:pic>
      <p:pic>
        <p:nvPicPr>
          <p:cNvPr id="70" name="Picture 69" descr="Background pattern&#10;&#10;Description automatically generated">
            <a:extLst>
              <a:ext uri="{FF2B5EF4-FFF2-40B4-BE49-F238E27FC236}">
                <a16:creationId xmlns:a16="http://schemas.microsoft.com/office/drawing/2014/main" id="{4DD99A0A-E2AB-DE74-3363-E0508BCD8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9979" y="5044064"/>
            <a:ext cx="2051877" cy="2031826"/>
          </a:xfrm>
          <a:prstGeom prst="rect">
            <a:avLst/>
          </a:prstGeom>
          <a:scene3d>
            <a:camera prst="orthographicFront"/>
            <a:lightRig rig="threePt" dir="t"/>
          </a:scene3d>
          <a:sp3d extrusionH="76200">
            <a:extrusionClr>
              <a:srgbClr val="EA5B6F"/>
            </a:extrusionClr>
          </a:sp3d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DB7A5DAF-EA68-3FC1-A4C9-C3E7D7E5A31F}"/>
              </a:ext>
            </a:extLst>
          </p:cNvPr>
          <p:cNvSpPr txBox="1"/>
          <p:nvPr/>
        </p:nvSpPr>
        <p:spPr>
          <a:xfrm>
            <a:off x="6978316" y="5044064"/>
            <a:ext cx="19235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Fine-scale vegetation, landscape &amp; anthropology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F41D348-7BE0-C7C3-E600-EC621DA14552}"/>
              </a:ext>
            </a:extLst>
          </p:cNvPr>
          <p:cNvCxnSpPr>
            <a:cxnSpLocks/>
          </p:cNvCxnSpPr>
          <p:nvPr/>
        </p:nvCxnSpPr>
        <p:spPr>
          <a:xfrm flipH="1">
            <a:off x="9128172" y="6034646"/>
            <a:ext cx="99179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5B49D46-25C7-05D7-28AB-7B6EA5B8E94E}"/>
              </a:ext>
            </a:extLst>
          </p:cNvPr>
          <p:cNvCxnSpPr>
            <a:cxnSpLocks/>
          </p:cNvCxnSpPr>
          <p:nvPr/>
        </p:nvCxnSpPr>
        <p:spPr>
          <a:xfrm flipH="1">
            <a:off x="5168375" y="6059977"/>
            <a:ext cx="153722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5E1F7A77-0761-BE82-8B4E-01150E919A70}"/>
              </a:ext>
            </a:extLst>
          </p:cNvPr>
          <p:cNvSpPr txBox="1"/>
          <p:nvPr/>
        </p:nvSpPr>
        <p:spPr>
          <a:xfrm>
            <a:off x="1213526" y="721948"/>
            <a:ext cx="1064454" cy="369331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/>
              <a:t>STEP 1          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CEC8FD2-7D9B-1777-C36E-289E66E04010}"/>
              </a:ext>
            </a:extLst>
          </p:cNvPr>
          <p:cNvSpPr txBox="1"/>
          <p:nvPr/>
        </p:nvSpPr>
        <p:spPr>
          <a:xfrm>
            <a:off x="1213526" y="3429000"/>
            <a:ext cx="1064454" cy="369331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/>
              <a:t>STEP 2          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81316BB-5328-1445-3BE7-6EF8C1F3546C}"/>
              </a:ext>
            </a:extLst>
          </p:cNvPr>
          <p:cNvSpPr txBox="1"/>
          <p:nvPr/>
        </p:nvSpPr>
        <p:spPr>
          <a:xfrm>
            <a:off x="9269948" y="5552668"/>
            <a:ext cx="8500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/>
              <a:t>STEP 3          </a:t>
            </a:r>
          </a:p>
        </p:txBody>
      </p:sp>
      <p:cxnSp>
        <p:nvCxnSpPr>
          <p:cNvPr id="82" name="Elbow Connector 81">
            <a:extLst>
              <a:ext uri="{FF2B5EF4-FFF2-40B4-BE49-F238E27FC236}">
                <a16:creationId xmlns:a16="http://schemas.microsoft.com/office/drawing/2014/main" id="{E6B12153-B75C-26E6-5A38-FE3D1B60830A}"/>
              </a:ext>
            </a:extLst>
          </p:cNvPr>
          <p:cNvCxnSpPr>
            <a:cxnSpLocks/>
          </p:cNvCxnSpPr>
          <p:nvPr/>
        </p:nvCxnSpPr>
        <p:spPr>
          <a:xfrm rot="5400000">
            <a:off x="7780882" y="4716414"/>
            <a:ext cx="318411" cy="1"/>
          </a:xfrm>
          <a:prstGeom prst="bentConnector3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EFE29793-CB23-F02B-F2F7-FD81E6ED62CD}"/>
              </a:ext>
            </a:extLst>
          </p:cNvPr>
          <p:cNvSpPr txBox="1"/>
          <p:nvPr/>
        </p:nvSpPr>
        <p:spPr>
          <a:xfrm>
            <a:off x="391832" y="5262609"/>
            <a:ext cx="22206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Nested multi-level structure</a:t>
            </a:r>
          </a:p>
        </p:txBody>
      </p:sp>
    </p:spTree>
    <p:extLst>
      <p:ext uri="{BB962C8B-B14F-4D97-AF65-F5344CB8AC3E}">
        <p14:creationId xmlns:p14="http://schemas.microsoft.com/office/powerpoint/2010/main" val="3336395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0B75EAC-108A-4C61-8661-561176F9C036}"/>
              </a:ext>
            </a:extLst>
          </p:cNvPr>
          <p:cNvSpPr/>
          <p:nvPr/>
        </p:nvSpPr>
        <p:spPr>
          <a:xfrm>
            <a:off x="583680" y="1228274"/>
            <a:ext cx="1493581" cy="71436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Unit census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CD8A7E-153A-C76C-DEC1-E62C92089B4F}"/>
              </a:ext>
            </a:extLst>
          </p:cNvPr>
          <p:cNvSpPr/>
          <p:nvPr/>
        </p:nvSpPr>
        <p:spPr>
          <a:xfrm>
            <a:off x="10151612" y="4516374"/>
            <a:ext cx="1493581" cy="71436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Occurrence records</a:t>
            </a:r>
          </a:p>
        </p:txBody>
      </p: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6627E6A5-11FF-2FED-7B49-9A7A359DFD07}"/>
              </a:ext>
            </a:extLst>
          </p:cNvPr>
          <p:cNvCxnSpPr>
            <a:cxnSpLocks/>
          </p:cNvCxnSpPr>
          <p:nvPr/>
        </p:nvCxnSpPr>
        <p:spPr>
          <a:xfrm rot="16200000" flipV="1">
            <a:off x="8665975" y="2151914"/>
            <a:ext cx="2985332" cy="1479525"/>
          </a:xfrm>
          <a:prstGeom prst="bentConnector3">
            <a:avLst>
              <a:gd name="adj1" fmla="val 100189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4A7B0DF-3404-6A79-424C-E26276C20545}"/>
              </a:ext>
            </a:extLst>
          </p:cNvPr>
          <p:cNvSpPr txBox="1"/>
          <p:nvPr/>
        </p:nvSpPr>
        <p:spPr>
          <a:xfrm>
            <a:off x="9531131" y="973531"/>
            <a:ext cx="1411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Evaluate</a:t>
            </a:r>
          </a:p>
        </p:txBody>
      </p:sp>
      <p:pic>
        <p:nvPicPr>
          <p:cNvPr id="34" name="Picture 33" descr="Background pattern&#10;&#10;Description automatically generated">
            <a:extLst>
              <a:ext uri="{FF2B5EF4-FFF2-40B4-BE49-F238E27FC236}">
                <a16:creationId xmlns:a16="http://schemas.microsoft.com/office/drawing/2014/main" id="{7B6623DD-6A8A-61D2-7D16-7BE12CF19E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6149" y="459906"/>
            <a:ext cx="2051877" cy="2031826"/>
          </a:xfrm>
          <a:prstGeom prst="rect">
            <a:avLst/>
          </a:prstGeom>
          <a:scene3d>
            <a:camera prst="orthographicFront"/>
            <a:lightRig rig="threePt" dir="t"/>
          </a:scene3d>
          <a:sp3d extrusionH="76200">
            <a:extrusionClr>
              <a:srgbClr val="EA5B6F"/>
            </a:extrusionClr>
          </a:sp3d>
        </p:spPr>
      </p:pic>
      <p:pic>
        <p:nvPicPr>
          <p:cNvPr id="35" name="Picture 34" descr="Background pattern&#10;&#10;Description automatically generated">
            <a:extLst>
              <a:ext uri="{FF2B5EF4-FFF2-40B4-BE49-F238E27FC236}">
                <a16:creationId xmlns:a16="http://schemas.microsoft.com/office/drawing/2014/main" id="{EAAB215E-1697-9EA2-8B03-70248745C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1981" y="516054"/>
            <a:ext cx="2051877" cy="2031826"/>
          </a:xfrm>
          <a:prstGeom prst="rect">
            <a:avLst/>
          </a:prstGeom>
          <a:scene3d>
            <a:camera prst="orthographicFront"/>
            <a:lightRig rig="threePt" dir="t"/>
          </a:scene3d>
          <a:sp3d extrusionH="76200">
            <a:extrusionClr>
              <a:srgbClr val="EA5B6F"/>
            </a:extrusionClr>
          </a:sp3d>
        </p:spPr>
      </p:pic>
      <p:pic>
        <p:nvPicPr>
          <p:cNvPr id="36" name="Picture 35" descr="Background pattern&#10;&#10;Description automatically generated">
            <a:extLst>
              <a:ext uri="{FF2B5EF4-FFF2-40B4-BE49-F238E27FC236}">
                <a16:creationId xmlns:a16="http://schemas.microsoft.com/office/drawing/2014/main" id="{1FE0B2C1-EF5E-531C-7C0C-F6F0E8B427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7813" y="572202"/>
            <a:ext cx="2051877" cy="2031826"/>
          </a:xfrm>
          <a:prstGeom prst="rect">
            <a:avLst/>
          </a:prstGeom>
          <a:scene3d>
            <a:camera prst="orthographicFront"/>
            <a:lightRig rig="threePt" dir="t"/>
          </a:scene3d>
          <a:sp3d extrusionH="76200">
            <a:extrusionClr>
              <a:srgbClr val="EA5B6F"/>
            </a:extrusionClr>
          </a:sp3d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38D052A0-283F-7635-3D74-58AB48272087}"/>
              </a:ext>
            </a:extLst>
          </p:cNvPr>
          <p:cNvSpPr txBox="1"/>
          <p:nvPr/>
        </p:nvSpPr>
        <p:spPr>
          <a:xfrm>
            <a:off x="3406150" y="572202"/>
            <a:ext cx="19235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Large-scale climate, vegetation, landscape, anthropology &amp; topography</a:t>
            </a:r>
          </a:p>
        </p:txBody>
      </p:sp>
      <p:pic>
        <p:nvPicPr>
          <p:cNvPr id="40" name="Picture 39" descr="Background pattern&#10;&#10;Description automatically generated">
            <a:extLst>
              <a:ext uri="{FF2B5EF4-FFF2-40B4-BE49-F238E27FC236}">
                <a16:creationId xmlns:a16="http://schemas.microsoft.com/office/drawing/2014/main" id="{3B04A833-4E0F-63DF-F40C-664B56579D10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aintStrokes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158451" y="459906"/>
            <a:ext cx="2051877" cy="2031826"/>
          </a:xfrm>
          <a:prstGeom prst="rect">
            <a:avLst/>
          </a:prstGeom>
          <a:scene3d>
            <a:camera prst="orthographicFront"/>
            <a:lightRig rig="threePt" dir="t"/>
          </a:scene3d>
          <a:sp3d extrusionH="76200">
            <a:extrusionClr>
              <a:srgbClr val="EA5B6F"/>
            </a:extrusionClr>
          </a:sp3d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FE0A651D-2044-5F97-B81A-52A8468AECA9}"/>
              </a:ext>
            </a:extLst>
          </p:cNvPr>
          <p:cNvSpPr txBox="1"/>
          <p:nvPr/>
        </p:nvSpPr>
        <p:spPr>
          <a:xfrm>
            <a:off x="7366703" y="530349"/>
            <a:ext cx="16353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Home range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23625CE-7157-CB55-40DB-D4036B6B8A83}"/>
              </a:ext>
            </a:extLst>
          </p:cNvPr>
          <p:cNvCxnSpPr>
            <a:cxnSpLocks/>
          </p:cNvCxnSpPr>
          <p:nvPr/>
        </p:nvCxnSpPr>
        <p:spPr>
          <a:xfrm flipV="1">
            <a:off x="5534626" y="1607383"/>
            <a:ext cx="1556085" cy="668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FED67DCB-CEF5-A340-CF67-EF5677CCE202}"/>
              </a:ext>
            </a:extLst>
          </p:cNvPr>
          <p:cNvSpPr txBox="1"/>
          <p:nvPr/>
        </p:nvSpPr>
        <p:spPr>
          <a:xfrm>
            <a:off x="5534626" y="967733"/>
            <a:ext cx="1411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Monte Carlo simulation</a:t>
            </a:r>
          </a:p>
        </p:txBody>
      </p:sp>
      <p:pic>
        <p:nvPicPr>
          <p:cNvPr id="66" name="Picture 65" descr="Background pattern&#10;&#10;Description automatically generated">
            <a:extLst>
              <a:ext uri="{FF2B5EF4-FFF2-40B4-BE49-F238E27FC236}">
                <a16:creationId xmlns:a16="http://schemas.microsoft.com/office/drawing/2014/main" id="{BA4D6AEE-4771-13B6-F1D3-94F2EF696A7C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WatercolorSponge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83019" y="3913791"/>
            <a:ext cx="2051877" cy="2031826"/>
          </a:xfrm>
          <a:prstGeom prst="rect">
            <a:avLst/>
          </a:prstGeom>
          <a:scene3d>
            <a:camera prst="orthographicFront"/>
            <a:lightRig rig="threePt" dir="t"/>
          </a:scene3d>
          <a:sp3d extrusionH="76200">
            <a:extrusionClr>
              <a:srgbClr val="EA5B6F"/>
            </a:extrusionClr>
          </a:sp3d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B94E1796-8643-5ACF-4B41-4C66867A8BB7}"/>
              </a:ext>
            </a:extLst>
          </p:cNvPr>
          <p:cNvSpPr txBox="1"/>
          <p:nvPr/>
        </p:nvSpPr>
        <p:spPr>
          <a:xfrm>
            <a:off x="3491271" y="3984234"/>
            <a:ext cx="16353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Local patch</a:t>
            </a:r>
          </a:p>
        </p:txBody>
      </p:sp>
      <p:pic>
        <p:nvPicPr>
          <p:cNvPr id="68" name="Picture 67" descr="Background pattern&#10;&#10;Description automatically generated">
            <a:extLst>
              <a:ext uri="{FF2B5EF4-FFF2-40B4-BE49-F238E27FC236}">
                <a16:creationId xmlns:a16="http://schemas.microsoft.com/office/drawing/2014/main" id="{1DF033EF-7514-DDEB-AC3A-2CE20939F4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9047" y="3801495"/>
            <a:ext cx="2051877" cy="2031826"/>
          </a:xfrm>
          <a:prstGeom prst="rect">
            <a:avLst/>
          </a:prstGeom>
          <a:scene3d>
            <a:camera prst="orthographicFront"/>
            <a:lightRig rig="threePt" dir="t"/>
          </a:scene3d>
          <a:sp3d extrusionH="76200">
            <a:extrusionClr>
              <a:srgbClr val="EA5B6F"/>
            </a:extrusionClr>
          </a:sp3d>
        </p:spPr>
      </p:pic>
      <p:pic>
        <p:nvPicPr>
          <p:cNvPr id="69" name="Picture 68" descr="Background pattern&#10;&#10;Description automatically generated">
            <a:extLst>
              <a:ext uri="{FF2B5EF4-FFF2-40B4-BE49-F238E27FC236}">
                <a16:creationId xmlns:a16="http://schemas.microsoft.com/office/drawing/2014/main" id="{D23CA59D-AE20-A517-92BA-08F7DE9072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4879" y="3857643"/>
            <a:ext cx="2051877" cy="2031826"/>
          </a:xfrm>
          <a:prstGeom prst="rect">
            <a:avLst/>
          </a:prstGeom>
          <a:scene3d>
            <a:camera prst="orthographicFront"/>
            <a:lightRig rig="threePt" dir="t"/>
          </a:scene3d>
          <a:sp3d extrusionH="76200">
            <a:extrusionClr>
              <a:srgbClr val="EA5B6F"/>
            </a:extrusionClr>
          </a:sp3d>
        </p:spPr>
      </p:pic>
      <p:pic>
        <p:nvPicPr>
          <p:cNvPr id="70" name="Picture 69" descr="Background pattern&#10;&#10;Description automatically generated">
            <a:extLst>
              <a:ext uri="{FF2B5EF4-FFF2-40B4-BE49-F238E27FC236}">
                <a16:creationId xmlns:a16="http://schemas.microsoft.com/office/drawing/2014/main" id="{4DD99A0A-E2AB-DE74-3363-E0508BCD81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0711" y="3913791"/>
            <a:ext cx="2051877" cy="2031826"/>
          </a:xfrm>
          <a:prstGeom prst="rect">
            <a:avLst/>
          </a:prstGeom>
          <a:scene3d>
            <a:camera prst="orthographicFront"/>
            <a:lightRig rig="threePt" dir="t"/>
          </a:scene3d>
          <a:sp3d extrusionH="76200">
            <a:extrusionClr>
              <a:srgbClr val="EA5B6F"/>
            </a:extrusionClr>
          </a:sp3d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DB7A5DAF-EA68-3FC1-A4C9-C3E7D7E5A31F}"/>
              </a:ext>
            </a:extLst>
          </p:cNvPr>
          <p:cNvSpPr txBox="1"/>
          <p:nvPr/>
        </p:nvSpPr>
        <p:spPr>
          <a:xfrm>
            <a:off x="7219047" y="3913791"/>
            <a:ext cx="184602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Fine-scale vegetation, landscape, anthropology &amp; topography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F41D348-7BE0-C7C3-E600-EC621DA14552}"/>
              </a:ext>
            </a:extLst>
          </p:cNvPr>
          <p:cNvCxnSpPr>
            <a:cxnSpLocks/>
          </p:cNvCxnSpPr>
          <p:nvPr/>
        </p:nvCxnSpPr>
        <p:spPr>
          <a:xfrm flipH="1">
            <a:off x="9370543" y="4938123"/>
            <a:ext cx="63897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5B49D46-25C7-05D7-28AB-7B6EA5B8E94E}"/>
              </a:ext>
            </a:extLst>
          </p:cNvPr>
          <p:cNvCxnSpPr>
            <a:cxnSpLocks/>
          </p:cNvCxnSpPr>
          <p:nvPr/>
        </p:nvCxnSpPr>
        <p:spPr>
          <a:xfrm flipH="1">
            <a:off x="5409107" y="4929704"/>
            <a:ext cx="153722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>
            <a:extLst>
              <a:ext uri="{FF2B5EF4-FFF2-40B4-BE49-F238E27FC236}">
                <a16:creationId xmlns:a16="http://schemas.microsoft.com/office/drawing/2014/main" id="{E6B12153-B75C-26E6-5A38-FE3D1B60830A}"/>
              </a:ext>
            </a:extLst>
          </p:cNvPr>
          <p:cNvCxnSpPr>
            <a:cxnSpLocks/>
          </p:cNvCxnSpPr>
          <p:nvPr/>
        </p:nvCxnSpPr>
        <p:spPr>
          <a:xfrm rot="10800000" flipV="1">
            <a:off x="6096000" y="2635764"/>
            <a:ext cx="2088386" cy="2068438"/>
          </a:xfrm>
          <a:prstGeom prst="bentConnector3">
            <a:avLst>
              <a:gd name="adj1" fmla="val 100115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EFE29793-CB23-F02B-F2F7-FD81E6ED62CD}"/>
              </a:ext>
            </a:extLst>
          </p:cNvPr>
          <p:cNvSpPr txBox="1"/>
          <p:nvPr/>
        </p:nvSpPr>
        <p:spPr>
          <a:xfrm>
            <a:off x="474446" y="3630291"/>
            <a:ext cx="22206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Nested multi-level structure</a:t>
            </a:r>
          </a:p>
        </p:txBody>
      </p: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8983D938-437D-6D6F-D375-D55EF9C17ACB}"/>
              </a:ext>
            </a:extLst>
          </p:cNvPr>
          <p:cNvCxnSpPr>
            <a:cxnSpLocks/>
          </p:cNvCxnSpPr>
          <p:nvPr/>
        </p:nvCxnSpPr>
        <p:spPr>
          <a:xfrm>
            <a:off x="2241953" y="1585456"/>
            <a:ext cx="906372" cy="12700"/>
          </a:xfrm>
          <a:prstGeom prst="bentConnector3">
            <a:avLst>
              <a:gd name="adj1" fmla="val 88896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rved Up Arrow 26">
            <a:extLst>
              <a:ext uri="{FF2B5EF4-FFF2-40B4-BE49-F238E27FC236}">
                <a16:creationId xmlns:a16="http://schemas.microsoft.com/office/drawing/2014/main" id="{DEC6506A-97F2-5026-0E63-DAC0DEC9B013}"/>
              </a:ext>
            </a:extLst>
          </p:cNvPr>
          <p:cNvSpPr/>
          <p:nvPr/>
        </p:nvSpPr>
        <p:spPr>
          <a:xfrm rot="10800000">
            <a:off x="2436020" y="1054694"/>
            <a:ext cx="785378" cy="472408"/>
          </a:xfrm>
          <a:prstGeom prst="curved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246904F-DDA7-0D84-62F0-E115634C1E65}"/>
              </a:ext>
            </a:extLst>
          </p:cNvPr>
          <p:cNvSpPr txBox="1"/>
          <p:nvPr/>
        </p:nvSpPr>
        <p:spPr>
          <a:xfrm>
            <a:off x="2241953" y="385934"/>
            <a:ext cx="1167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Scale analysis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D745148-9ABC-B30A-FD10-A6F30C1FC148}"/>
              </a:ext>
            </a:extLst>
          </p:cNvPr>
          <p:cNvSpPr txBox="1"/>
          <p:nvPr/>
        </p:nvSpPr>
        <p:spPr>
          <a:xfrm>
            <a:off x="6384858" y="2693672"/>
            <a:ext cx="1411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Prior probability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AA89C78-7EF6-8EDE-2631-349CA5899A01}"/>
              </a:ext>
            </a:extLst>
          </p:cNvPr>
          <p:cNvSpPr txBox="1"/>
          <p:nvPr/>
        </p:nvSpPr>
        <p:spPr>
          <a:xfrm>
            <a:off x="10089853" y="5406507"/>
            <a:ext cx="16170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Highly spatial biased</a:t>
            </a:r>
          </a:p>
        </p:txBody>
      </p:sp>
    </p:spTree>
    <p:extLst>
      <p:ext uri="{BB962C8B-B14F-4D97-AF65-F5344CB8AC3E}">
        <p14:creationId xmlns:p14="http://schemas.microsoft.com/office/powerpoint/2010/main" val="2786673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2616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4798</TotalTime>
  <Words>225</Words>
  <Application>Microsoft Macintosh PowerPoint</Application>
  <PresentationFormat>Widescreen</PresentationFormat>
  <Paragraphs>71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Song, Lei</dc:creator>
  <cp:lastModifiedBy>Song, Lei</cp:lastModifiedBy>
  <cp:revision>14</cp:revision>
  <dcterms:created xsi:type="dcterms:W3CDTF">2022-06-11T01:03:09Z</dcterms:created>
  <dcterms:modified xsi:type="dcterms:W3CDTF">2022-07-13T15:55:44Z</dcterms:modified>
</cp:coreProperties>
</file>