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
  </p:notesMasterIdLst>
  <p:sldIdLst>
    <p:sldId id="289" r:id="rId2"/>
  </p:sldIdLst>
  <p:sldSz cx="9144000" cy="5143500" type="screen16x9"/>
  <p:notesSz cx="9144000" cy="5143500"/>
  <p:embeddedFontLst>
    <p:embeddedFont>
      <p:font typeface="Muli Regular" panose="020B0604020202020204" charset="0"/>
      <p:regular r:id="rId4"/>
      <p:bold r:id="rId5"/>
      <p:italic r:id="rId6"/>
      <p:boldItalic r:id="rId7"/>
    </p:embeddedFont>
    <p:embeddedFont>
      <p:font typeface="Economica" panose="020B0604020202020204" charset="0"/>
      <p:regular r:id="rId8"/>
      <p:bold r:id="rId9"/>
      <p:italic r:id="rId10"/>
      <p:boldItalic r:id="rId11"/>
    </p:embeddedFont>
    <p:embeddedFont>
      <p:font typeface="宋体" panose="02010600030101010101" pitchFamily="2" charset="-122"/>
      <p:regular r:id="rId12"/>
    </p:embeddedFont>
    <p:embeddedFont>
      <p:font typeface="Open Sans" panose="020B0604020202020204" charset="0"/>
      <p:regular r:id="rId13"/>
      <p:bold r:id="rId14"/>
      <p:italic r:id="rId15"/>
      <p:boldItalic r:id="rId16"/>
    </p:embeddedFont>
    <p:embeddedFont>
      <p:font typeface="Muli"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6" roundtripDataSignature="AMtx7mjk7ddpjVrAQkfiI2o1sWSlPxIq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2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6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66"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6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0294dfa11_0_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a:solidFill>
                  <a:srgbClr val="39373D"/>
                </a:solidFill>
              </a:rPr>
              <a:t>Since CARLA 0.9.7 the Traffic Manager has replaced the former server-side Autopilot, to offload some work from the server’s side to the client’s by exploiting the Waypoint API. Its main purpose is to improve the way cars roam around the towns, whilst giving users the option to customize their traffic like never before.</a:t>
            </a:r>
            <a:br>
              <a:rPr lang="es-ES">
                <a:solidFill>
                  <a:srgbClr val="39373D"/>
                </a:solidFill>
              </a:rPr>
            </a:br>
            <a:r>
              <a:rPr lang="es-ES">
                <a:solidFill>
                  <a:srgbClr val="39373D"/>
                </a:solidFill>
              </a:rPr>
              <a:t/>
            </a:r>
            <a:br>
              <a:rPr lang="es-ES">
                <a:solidFill>
                  <a:srgbClr val="39373D"/>
                </a:solidFill>
              </a:rPr>
            </a:br>
            <a:r>
              <a:rPr lang="es-ES">
                <a:solidFill>
                  <a:srgbClr val="39373D"/>
                </a:solidFill>
              </a:rPr>
              <a:t>It is currently being used for background traffic support, given that it can manage fleet of vehicles, and can be configured to implement different behaviors, such as keeping safety distance or execute lane changes.</a:t>
            </a:r>
            <a:endParaRPr>
              <a:solidFill>
                <a:srgbClr val="39373D"/>
              </a:solidFill>
            </a:endParaRPr>
          </a:p>
          <a:p>
            <a:pPr marL="0" lvl="0" indent="0" algn="l" rtl="0">
              <a:spcBef>
                <a:spcPts val="1600"/>
              </a:spcBef>
              <a:spcAft>
                <a:spcPts val="1600"/>
              </a:spcAft>
              <a:buSzPts val="1100"/>
              <a:buNone/>
            </a:pPr>
            <a:endParaRPr/>
          </a:p>
        </p:txBody>
      </p:sp>
      <p:sp>
        <p:nvSpPr>
          <p:cNvPr id="90" name="Google Shape;90;g80294dfa11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27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g849773c3a5_0_53"/>
          <p:cNvSpPr txBox="1">
            <a:spLocks noGrp="1"/>
          </p:cNvSpPr>
          <p:nvPr>
            <p:ph type="sldNum" idx="12"/>
          </p:nvPr>
        </p:nvSpPr>
        <p:spPr>
          <a:xfrm>
            <a:off x="8545825" y="4756575"/>
            <a:ext cx="598200" cy="386700"/>
          </a:xfrm>
          <a:prstGeom prst="rect">
            <a:avLst/>
          </a:prstGeom>
          <a:noFill/>
          <a:ln>
            <a:noFill/>
          </a:ln>
        </p:spPr>
        <p:txBody>
          <a:bodyPr spcFirstLastPara="1" wrap="square" lIns="0" tIns="0" rIns="0" bIns="0" anchor="t" anchorCtr="0">
            <a:noAutofit/>
          </a:bodyPr>
          <a:lstStyle>
            <a:lvl1pPr marL="25400" marR="0" lvl="0"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1pPr>
            <a:lvl2pPr marL="25400" marR="0" lvl="1"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2pPr>
            <a:lvl3pPr marL="25400" marR="0" lvl="2"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3pPr>
            <a:lvl4pPr marL="25400" marR="0" lvl="3"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4pPr>
            <a:lvl5pPr marL="25400" marR="0" lvl="4"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5pPr>
            <a:lvl6pPr marL="25400" marR="0" lvl="5"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6pPr>
            <a:lvl7pPr marL="25400" marR="0" lvl="6"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7pPr>
            <a:lvl8pPr marL="25400" marR="0" lvl="7"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8pPr>
            <a:lvl9pPr marL="25400" marR="0" lvl="8"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9pPr>
          </a:lstStyle>
          <a:p>
            <a:pPr marL="25400" lvl="0" indent="0" algn="ct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g849773c3a5_0_43"/>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2" name="Google Shape;52;g849773c3a5_0_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g849773c3a5_0_4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849773c3a5_0_46"/>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6" name="Google Shape;56;g849773c3a5_0_46"/>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g849773c3a5_0_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849773c3a5_0_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g849773c3a5_0_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3" name="Google Shape;13;g849773c3a5_0_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4" name="Google Shape;14;g849773c3a5_0_4"/>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5" name="Google Shape;15;g849773c3a5_0_4"/>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6" name="Google Shape;16;g849773c3a5_0_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849773c3a5_0_10"/>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9" name="Google Shape;19;g849773c3a5_0_10"/>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0" name="Google Shape;20;g849773c3a5_0_10"/>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1" name="Google Shape;21;g849773c3a5_0_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g849773c3a5_0_1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g849773c3a5_0_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5" name="Google Shape;25;g849773c3a5_0_15"/>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g849773c3a5_0_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g849773c3a5_0_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9" name="Google Shape;29;g849773c3a5_0_20"/>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g849773c3a5_0_20"/>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849773c3a5_0_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g849773c3a5_0_2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4" name="Google Shape;34;g849773c3a5_0_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g849773c3a5_0_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7" name="Google Shape;37;g849773c3a5_0_28"/>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g849773c3a5_0_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849773c3a5_0_3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849773c3a5_0_32"/>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g849773c3a5_0_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g849773c3a5_0_36"/>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 name="Google Shape;45;g849773c3a5_0_3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g849773c3a5_0_36"/>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7" name="Google Shape;47;g849773c3a5_0_36"/>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8" name="Google Shape;48;g849773c3a5_0_3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9" name="Google Shape;49;g849773c3a5_0_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g849773c3a5_0_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g849773c3a5_0_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g849773c3a5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20" name="矩形 19"/>
          <p:cNvSpPr/>
          <p:nvPr/>
        </p:nvSpPr>
        <p:spPr>
          <a:xfrm>
            <a:off x="1191498" y="2506456"/>
            <a:ext cx="4114799" cy="652380"/>
          </a:xfrm>
          <a:prstGeom prst="rect">
            <a:avLst/>
          </a:prstGeom>
          <a:solidFill>
            <a:schemeClr val="bg1"/>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2" name="Google Shape;92;g80294dfa11_0_4"/>
          <p:cNvSpPr txBox="1">
            <a:spLocks noGrp="1"/>
          </p:cNvSpPr>
          <p:nvPr>
            <p:ph type="title" idx="4294967295"/>
          </p:nvPr>
        </p:nvSpPr>
        <p:spPr>
          <a:xfrm>
            <a:off x="814925" y="293750"/>
            <a:ext cx="5469600" cy="3207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4200"/>
              <a:buNone/>
            </a:pPr>
            <a:r>
              <a:rPr lang="zh-CN" altLang="en-US" sz="2400" b="1" smtClean="0">
                <a:solidFill>
                  <a:srgbClr val="39373D"/>
                </a:solidFill>
                <a:latin typeface="Muli"/>
                <a:ea typeface="Muli"/>
                <a:cs typeface="Muli"/>
                <a:sym typeface="Muli"/>
              </a:rPr>
              <a:t>交通管理器介绍</a:t>
            </a:r>
            <a:endParaRPr sz="2400" b="1">
              <a:solidFill>
                <a:srgbClr val="39373D"/>
              </a:solidFill>
              <a:latin typeface="Muli"/>
              <a:ea typeface="Muli"/>
              <a:cs typeface="Muli"/>
              <a:sym typeface="Muli"/>
            </a:endParaRPr>
          </a:p>
        </p:txBody>
      </p:sp>
      <p:sp>
        <p:nvSpPr>
          <p:cNvPr id="95" name="Google Shape;95;g80294dfa11_0_4"/>
          <p:cNvSpPr txBox="1">
            <a:spLocks noGrp="1"/>
          </p:cNvSpPr>
          <p:nvPr>
            <p:ph type="sldNum" idx="12"/>
          </p:nvPr>
        </p:nvSpPr>
        <p:spPr>
          <a:xfrm>
            <a:off x="8545825" y="4756575"/>
            <a:ext cx="598200" cy="386700"/>
          </a:xfrm>
          <a:prstGeom prst="rect">
            <a:avLst/>
          </a:prstGeom>
        </p:spPr>
        <p:txBody>
          <a:bodyPr spcFirstLastPara="1" wrap="square" lIns="0" tIns="0" rIns="0" bIns="0" anchor="t" anchorCtr="0">
            <a:noAutofit/>
          </a:bodyPr>
          <a:lstStyle/>
          <a:p>
            <a:pPr marL="25400" lvl="0" indent="0" algn="ctr" rtl="0">
              <a:spcBef>
                <a:spcPts val="0"/>
              </a:spcBef>
              <a:spcAft>
                <a:spcPts val="0"/>
              </a:spcAft>
              <a:buClr>
                <a:srgbClr val="000000"/>
              </a:buClr>
              <a:buSzPts val="2400"/>
              <a:buFont typeface="Arial"/>
              <a:buNone/>
            </a:pPr>
            <a:fld id="{00000000-1234-1234-1234-123412341234}" type="slidenum">
              <a:rPr lang="es-ES"/>
              <a:t>1</a:t>
            </a:fld>
            <a:endParaRPr/>
          </a:p>
        </p:txBody>
      </p:sp>
      <p:sp>
        <p:nvSpPr>
          <p:cNvPr id="3" name="矩形 2"/>
          <p:cNvSpPr/>
          <p:nvPr/>
        </p:nvSpPr>
        <p:spPr>
          <a:xfrm>
            <a:off x="457208" y="1013100"/>
            <a:ext cx="5243944" cy="386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代理的生命周期</a:t>
            </a:r>
            <a:r>
              <a:rPr lang="zh-CN" altLang="en-US" b="1">
                <a:solidFill>
                  <a:schemeClr val="tx1"/>
                </a:solidFill>
              </a:rPr>
              <a:t>和状态状态</a:t>
            </a:r>
            <a:r>
              <a:rPr lang="zh-CN" altLang="en-US" b="1" smtClean="0">
                <a:solidFill>
                  <a:schemeClr val="tx1"/>
                </a:solidFill>
              </a:rPr>
              <a:t>管理</a:t>
            </a:r>
            <a:endParaRPr lang="zh-CN" altLang="en-US" b="1">
              <a:solidFill>
                <a:schemeClr val="tx1"/>
              </a:solidFill>
            </a:endParaRPr>
          </a:p>
        </p:txBody>
      </p:sp>
      <p:sp>
        <p:nvSpPr>
          <p:cNvPr id="9" name="矩形 8"/>
          <p:cNvSpPr/>
          <p:nvPr/>
        </p:nvSpPr>
        <p:spPr>
          <a:xfrm>
            <a:off x="457207" y="2376055"/>
            <a:ext cx="277092" cy="1177636"/>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车辆注册表</a:t>
            </a:r>
            <a:endParaRPr lang="zh-CN" altLang="en-US" b="1">
              <a:solidFill>
                <a:schemeClr val="tx1"/>
              </a:solidFill>
            </a:endParaRPr>
          </a:p>
        </p:txBody>
      </p:sp>
      <p:sp>
        <p:nvSpPr>
          <p:cNvPr id="10" name="矩形 9"/>
          <p:cNvSpPr/>
          <p:nvPr/>
        </p:nvSpPr>
        <p:spPr>
          <a:xfrm>
            <a:off x="3484423" y="1683997"/>
            <a:ext cx="1586346" cy="386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仿真状态</a:t>
            </a:r>
            <a:endParaRPr lang="zh-CN" altLang="en-US" b="1">
              <a:solidFill>
                <a:schemeClr val="tx1"/>
              </a:solidFill>
            </a:endParaRPr>
          </a:p>
        </p:txBody>
      </p:sp>
      <p:sp>
        <p:nvSpPr>
          <p:cNvPr id="11" name="矩形 10"/>
          <p:cNvSpPr/>
          <p:nvPr/>
        </p:nvSpPr>
        <p:spPr>
          <a:xfrm>
            <a:off x="6906496" y="1013101"/>
            <a:ext cx="665019" cy="25405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Carla</a:t>
            </a:r>
            <a:endParaRPr lang="zh-CN" altLang="en-US" b="1">
              <a:solidFill>
                <a:schemeClr val="tx1"/>
              </a:solidFill>
            </a:endParaRPr>
          </a:p>
        </p:txBody>
      </p:sp>
      <p:sp>
        <p:nvSpPr>
          <p:cNvPr id="12" name="矩形 11"/>
          <p:cNvSpPr/>
          <p:nvPr/>
        </p:nvSpPr>
        <p:spPr>
          <a:xfrm>
            <a:off x="5876070" y="2164773"/>
            <a:ext cx="554177" cy="135081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命令数组</a:t>
            </a:r>
            <a:endParaRPr lang="zh-CN" altLang="en-US" b="1">
              <a:solidFill>
                <a:schemeClr val="tx1"/>
              </a:solidFill>
            </a:endParaRPr>
          </a:p>
        </p:txBody>
      </p:sp>
      <p:sp>
        <p:nvSpPr>
          <p:cNvPr id="13" name="矩形 12"/>
          <p:cNvSpPr/>
          <p:nvPr/>
        </p:nvSpPr>
        <p:spPr>
          <a:xfrm>
            <a:off x="1233926" y="4072880"/>
            <a:ext cx="1228947" cy="386208"/>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内存地图</a:t>
            </a:r>
            <a:endParaRPr lang="zh-CN" altLang="en-US" b="1">
              <a:solidFill>
                <a:schemeClr val="tx1"/>
              </a:solidFill>
            </a:endParaRPr>
          </a:p>
        </p:txBody>
      </p:sp>
      <p:sp>
        <p:nvSpPr>
          <p:cNvPr id="14" name="矩形 13"/>
          <p:cNvSpPr/>
          <p:nvPr/>
        </p:nvSpPr>
        <p:spPr>
          <a:xfrm>
            <a:off x="3730342" y="4076011"/>
            <a:ext cx="1340427" cy="386208"/>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PID </a:t>
            </a:r>
            <a:r>
              <a:rPr lang="zh-CN" altLang="en-US" b="1" smtClean="0">
                <a:solidFill>
                  <a:schemeClr val="tx1"/>
                </a:solidFill>
              </a:rPr>
              <a:t>控制器</a:t>
            </a:r>
            <a:endParaRPr lang="zh-CN" altLang="en-US" b="1">
              <a:solidFill>
                <a:schemeClr val="tx1"/>
              </a:solidFill>
            </a:endParaRPr>
          </a:p>
        </p:txBody>
      </p:sp>
      <p:sp>
        <p:nvSpPr>
          <p:cNvPr id="15" name="矩形 14"/>
          <p:cNvSpPr/>
          <p:nvPr/>
        </p:nvSpPr>
        <p:spPr>
          <a:xfrm>
            <a:off x="1606265" y="3353857"/>
            <a:ext cx="2896471" cy="386208"/>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路径缓存和车辆轨迹</a:t>
            </a:r>
            <a:endParaRPr lang="zh-CN" altLang="en-US" b="1">
              <a:solidFill>
                <a:schemeClr val="tx1"/>
              </a:solidFill>
            </a:endParaRPr>
          </a:p>
        </p:txBody>
      </p:sp>
      <p:sp>
        <p:nvSpPr>
          <p:cNvPr id="16" name="矩形 15"/>
          <p:cNvSpPr/>
          <p:nvPr/>
        </p:nvSpPr>
        <p:spPr>
          <a:xfrm>
            <a:off x="1280683" y="2660073"/>
            <a:ext cx="699658"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定位</a:t>
            </a:r>
            <a:endParaRPr lang="zh-CN" altLang="en-US" b="1">
              <a:solidFill>
                <a:schemeClr val="tx1"/>
              </a:solidFill>
            </a:endParaRPr>
          </a:p>
        </p:txBody>
      </p:sp>
      <p:sp>
        <p:nvSpPr>
          <p:cNvPr id="17" name="矩形 16"/>
          <p:cNvSpPr/>
          <p:nvPr/>
        </p:nvSpPr>
        <p:spPr>
          <a:xfrm>
            <a:off x="2242706" y="2660074"/>
            <a:ext cx="716976"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碰撞</a:t>
            </a:r>
            <a:endParaRPr lang="zh-CN" altLang="en-US" b="1">
              <a:solidFill>
                <a:schemeClr val="tx1"/>
              </a:solidFill>
            </a:endParaRPr>
          </a:p>
        </p:txBody>
      </p:sp>
      <p:sp>
        <p:nvSpPr>
          <p:cNvPr id="18" name="矩形 17"/>
          <p:cNvSpPr/>
          <p:nvPr/>
        </p:nvSpPr>
        <p:spPr>
          <a:xfrm>
            <a:off x="3108617" y="2660073"/>
            <a:ext cx="793173"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交通灯</a:t>
            </a:r>
            <a:endParaRPr lang="zh-CN" altLang="en-US" b="1">
              <a:solidFill>
                <a:schemeClr val="tx1"/>
              </a:solidFill>
            </a:endParaRPr>
          </a:p>
        </p:txBody>
      </p:sp>
      <p:sp>
        <p:nvSpPr>
          <p:cNvPr id="19" name="矩形 18"/>
          <p:cNvSpPr/>
          <p:nvPr/>
        </p:nvSpPr>
        <p:spPr>
          <a:xfrm>
            <a:off x="4050725" y="2660073"/>
            <a:ext cx="1148195"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运动规划器</a:t>
            </a:r>
            <a:endParaRPr lang="zh-CN" altLang="en-US" b="1">
              <a:solidFill>
                <a:schemeClr val="tx1"/>
              </a:solidFill>
            </a:endParaRPr>
          </a:p>
        </p:txBody>
      </p:sp>
      <p:cxnSp>
        <p:nvCxnSpPr>
          <p:cNvPr id="5" name="直接箭头连接符 4"/>
          <p:cNvCxnSpPr>
            <a:endCxn id="9" idx="0"/>
          </p:cNvCxnSpPr>
          <p:nvPr/>
        </p:nvCxnSpPr>
        <p:spPr>
          <a:xfrm>
            <a:off x="595753" y="1399308"/>
            <a:ext cx="0" cy="9767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901790" y="1399308"/>
            <a:ext cx="0" cy="284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00555" y="1399310"/>
            <a:ext cx="0" cy="284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1394986" y="1399308"/>
            <a:ext cx="4331" cy="11071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738261" y="2070205"/>
            <a:ext cx="13855" cy="4362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0800000" flipV="1">
            <a:off x="1745680" y="2202872"/>
            <a:ext cx="2985654" cy="303584"/>
          </a:xfrm>
          <a:prstGeom prst="bentConnector3">
            <a:avLst>
              <a:gd name="adj1" fmla="val 10011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1394986" y="2290654"/>
            <a:ext cx="3005569" cy="215802"/>
          </a:xfrm>
          <a:prstGeom prst="bentConnector3">
            <a:avLst>
              <a:gd name="adj1" fmla="val 10001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382989" y="2290654"/>
            <a:ext cx="13854" cy="2158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687789" y="2202872"/>
            <a:ext cx="0" cy="3035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380516" y="2290654"/>
            <a:ext cx="0" cy="2158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616043" y="2202872"/>
            <a:ext cx="13855" cy="3035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p:cNvCxnSpPr>
          <p:nvPr/>
        </p:nvCxnSpPr>
        <p:spPr>
          <a:xfrm>
            <a:off x="5306297" y="2832646"/>
            <a:ext cx="569773" cy="75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2" idx="3"/>
          </p:cNvCxnSpPr>
          <p:nvPr/>
        </p:nvCxnSpPr>
        <p:spPr>
          <a:xfrm flipV="1">
            <a:off x="6430247" y="2838991"/>
            <a:ext cx="476249" cy="1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4731334" y="3158836"/>
            <a:ext cx="0" cy="917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904516" y="3158836"/>
            <a:ext cx="0" cy="917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1735291" y="3158836"/>
            <a:ext cx="0" cy="2078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1877298" y="3158836"/>
            <a:ext cx="6927"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570026" y="3158836"/>
            <a:ext cx="0"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3484423" y="3158836"/>
            <a:ext cx="0"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4322625" y="3158836"/>
            <a:ext cx="0"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1336099" y="3158835"/>
            <a:ext cx="0" cy="89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3" idx="3"/>
          </p:cNvCxnSpPr>
          <p:nvPr/>
        </p:nvCxnSpPr>
        <p:spPr>
          <a:xfrm flipH="1">
            <a:off x="5701152" y="1206204"/>
            <a:ext cx="12053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20" idx="1"/>
          </p:cNvCxnSpPr>
          <p:nvPr/>
        </p:nvCxnSpPr>
        <p:spPr>
          <a:xfrm>
            <a:off x="761137" y="2832646"/>
            <a:ext cx="4303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027596" y="3753691"/>
            <a:ext cx="614801" cy="237308"/>
          </a:xfrm>
          <a:prstGeom prst="rect">
            <a:avLst/>
          </a:prstGeom>
          <a:solidFill>
            <a:schemeClr val="bg1"/>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0" name="矩形 79"/>
          <p:cNvSpPr/>
          <p:nvPr/>
        </p:nvSpPr>
        <p:spPr>
          <a:xfrm>
            <a:off x="6220690" y="4110566"/>
            <a:ext cx="421707" cy="184343"/>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1" name="矩形 80"/>
          <p:cNvSpPr/>
          <p:nvPr/>
        </p:nvSpPr>
        <p:spPr>
          <a:xfrm>
            <a:off x="2055240" y="2517356"/>
            <a:ext cx="131841" cy="6390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2" name="矩形 81"/>
          <p:cNvSpPr/>
          <p:nvPr/>
        </p:nvSpPr>
        <p:spPr>
          <a:xfrm>
            <a:off x="6503846" y="4414476"/>
            <a:ext cx="97508" cy="1977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3" name="矩形 82"/>
          <p:cNvSpPr/>
          <p:nvPr/>
        </p:nvSpPr>
        <p:spPr>
          <a:xfrm>
            <a:off x="6710363" y="3793977"/>
            <a:ext cx="814392" cy="15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solidFill>
              </a:rPr>
              <a:t>控制循环</a:t>
            </a:r>
            <a:endParaRPr lang="zh-CN" altLang="en-US" sz="1200" b="1">
              <a:solidFill>
                <a:schemeClr val="tx1"/>
              </a:solidFill>
            </a:endParaRPr>
          </a:p>
        </p:txBody>
      </p:sp>
      <p:sp>
        <p:nvSpPr>
          <p:cNvPr id="84" name="矩形 83"/>
          <p:cNvSpPr/>
          <p:nvPr/>
        </p:nvSpPr>
        <p:spPr>
          <a:xfrm>
            <a:off x="6710363" y="4138174"/>
            <a:ext cx="814392" cy="15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solidFill>
              </a:rPr>
              <a:t>阶段</a:t>
            </a:r>
            <a:endParaRPr lang="zh-CN" altLang="en-US" sz="1200" b="1">
              <a:solidFill>
                <a:schemeClr val="tx1"/>
              </a:solidFill>
            </a:endParaRPr>
          </a:p>
        </p:txBody>
      </p:sp>
      <p:sp>
        <p:nvSpPr>
          <p:cNvPr id="85" name="矩形 84"/>
          <p:cNvSpPr/>
          <p:nvPr/>
        </p:nvSpPr>
        <p:spPr>
          <a:xfrm>
            <a:off x="6710363" y="4429118"/>
            <a:ext cx="814392" cy="15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solidFill>
              </a:rPr>
              <a:t>同步墙</a:t>
            </a:r>
            <a:endParaRPr lang="zh-CN" altLang="en-US" sz="1200" b="1">
              <a:solidFill>
                <a:schemeClr val="tx1"/>
              </a:solidFill>
            </a:endParaRPr>
          </a:p>
        </p:txBody>
      </p:sp>
    </p:spTree>
    <p:extLst>
      <p:ext uri="{BB962C8B-B14F-4D97-AF65-F5344CB8AC3E}">
        <p14:creationId xmlns:p14="http://schemas.microsoft.com/office/powerpoint/2010/main" val="118642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96</Words>
  <Application>Microsoft Office PowerPoint</Application>
  <PresentationFormat>全屏显示(16:9)</PresentationFormat>
  <Paragraphs>18</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Muli Regular</vt:lpstr>
      <vt:lpstr>Arial</vt:lpstr>
      <vt:lpstr>Economica</vt:lpstr>
      <vt:lpstr>宋体</vt:lpstr>
      <vt:lpstr>Open Sans</vt:lpstr>
      <vt:lpstr>Muli</vt:lpstr>
      <vt:lpstr>Luxe</vt:lpstr>
      <vt:lpstr>交通管理器介绍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Windows User</cp:lastModifiedBy>
  <cp:revision>81</cp:revision>
  <dcterms:created xsi:type="dcterms:W3CDTF">2020-04-29T14:54:23Z</dcterms:created>
  <dcterms:modified xsi:type="dcterms:W3CDTF">2023-11-04T08:25:15Z</dcterms:modified>
</cp:coreProperties>
</file>