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89" r:id="rId2"/>
    <p:sldId id="290" r:id="rId3"/>
    <p:sldId id="294" r:id="rId4"/>
    <p:sldId id="295" r:id="rId5"/>
    <p:sldId id="297" r:id="rId6"/>
    <p:sldId id="291" r:id="rId7"/>
    <p:sldId id="292" r:id="rId8"/>
    <p:sldId id="293" r:id="rId9"/>
  </p:sldIdLst>
  <p:sldSz cx="9144000" cy="5143500" type="screen16x9"/>
  <p:notesSz cx="9144000" cy="5143500"/>
  <p:embeddedFontLst>
    <p:embeddedFont>
      <p:font typeface="Open Sans" panose="020B0604020202020204" charset="0"/>
      <p:regular r:id="rId11"/>
      <p:bold r:id="rId12"/>
      <p:italic r:id="rId13"/>
      <p:boldItalic r:id="rId14"/>
    </p:embeddedFont>
    <p:embeddedFont>
      <p:font typeface="Wingdings 2" panose="05020102010507070707" pitchFamily="18" charset="2"/>
      <p:regular r:id="rId15"/>
    </p:embeddedFont>
    <p:embeddedFont>
      <p:font typeface="宋体" panose="02010600030101010101" pitchFamily="2" charset="-122"/>
      <p:regular r:id="rId16"/>
    </p:embeddedFont>
    <p:embeddedFont>
      <p:font typeface="Muli Regular" panose="020B0604020202020204" charset="0"/>
      <p:regular r:id="rId17"/>
      <p:bold r:id="rId18"/>
      <p:italic r:id="rId19"/>
      <p:boldItalic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Muli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6" roundtripDataSignature="AMtx7mjk7ddpjVrAQkfiI2o1sWSlPxI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087" autoAdjust="0"/>
  </p:normalViewPr>
  <p:slideViewPr>
    <p:cSldViewPr snapToGrid="0">
      <p:cViewPr varScale="1">
        <p:scale>
          <a:sx n="124" d="100"/>
          <a:sy n="124" d="100"/>
        </p:scale>
        <p:origin x="522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69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Traffic_Manager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2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build_modules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60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tuto_D_create_sensor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9464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mtClean="0"/>
              <a:t>数字孪生工具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8426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tuto_D_create_sensor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mtClean="0">
              <a:solidFill>
                <a:srgbClr val="39373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979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39373D"/>
                </a:solidFill>
              </a:rPr>
              <a:t>adv_multigpu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623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adv_</a:t>
            </a:r>
            <a:r>
              <a:rPr lang="en-US" altLang="zh-CN" smtClean="0">
                <a:solidFill>
                  <a:srgbClr val="39373D"/>
                </a:solidFill>
              </a:rPr>
              <a:t>rss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17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mtClean="0"/>
              <a:t>轩辕大模型系统架构图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007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49773c3a5_0_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g849773c3a5_0_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g849773c3a5_0_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849773c3a5_0_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g849773c3a5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568014" y="2506456"/>
            <a:ext cx="4114799" cy="652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Google Shape;92;g80294dfa11_0_4"/>
          <p:cNvSpPr txBox="1">
            <a:spLocks noGrp="1"/>
          </p:cNvSpPr>
          <p:nvPr>
            <p:ph type="title" idx="4294967295"/>
          </p:nvPr>
        </p:nvSpPr>
        <p:spPr>
          <a:xfrm>
            <a:off x="1191441" y="293750"/>
            <a:ext cx="5469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交通管理器介绍</a:t>
            </a:r>
            <a:endParaRPr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724" y="1013100"/>
            <a:ext cx="5243944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代理的生命周期和状态状态管理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833723" y="2376055"/>
            <a:ext cx="277092" cy="11776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车辆注册表</a:t>
            </a:r>
          </a:p>
        </p:txBody>
      </p:sp>
      <p:sp>
        <p:nvSpPr>
          <p:cNvPr id="10" name="矩形 9"/>
          <p:cNvSpPr/>
          <p:nvPr/>
        </p:nvSpPr>
        <p:spPr>
          <a:xfrm>
            <a:off x="3860939" y="1683997"/>
            <a:ext cx="1586346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仿真状态</a:t>
            </a:r>
          </a:p>
        </p:txBody>
      </p:sp>
      <p:sp>
        <p:nvSpPr>
          <p:cNvPr id="11" name="矩形 10"/>
          <p:cNvSpPr/>
          <p:nvPr/>
        </p:nvSpPr>
        <p:spPr>
          <a:xfrm>
            <a:off x="7283012" y="1013101"/>
            <a:ext cx="665019" cy="2540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2586" y="2164773"/>
            <a:ext cx="554177" cy="13508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命令数组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1610442" y="4072880"/>
            <a:ext cx="1228947" cy="38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内存地图</a:t>
            </a:r>
          </a:p>
        </p:txBody>
      </p:sp>
      <p:sp>
        <p:nvSpPr>
          <p:cNvPr id="14" name="矩形 13"/>
          <p:cNvSpPr/>
          <p:nvPr/>
        </p:nvSpPr>
        <p:spPr>
          <a:xfrm>
            <a:off x="4106858" y="4076011"/>
            <a:ext cx="1340427" cy="3862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PID </a:t>
            </a:r>
            <a:r>
              <a:rPr lang="zh-CN" altLang="en-US" b="1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15" name="矩形 14"/>
          <p:cNvSpPr/>
          <p:nvPr/>
        </p:nvSpPr>
        <p:spPr>
          <a:xfrm>
            <a:off x="1982781" y="3353857"/>
            <a:ext cx="2896471" cy="38620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路径缓存和车辆轨迹</a:t>
            </a:r>
          </a:p>
        </p:txBody>
      </p:sp>
      <p:sp>
        <p:nvSpPr>
          <p:cNvPr id="16" name="矩形 15"/>
          <p:cNvSpPr/>
          <p:nvPr/>
        </p:nvSpPr>
        <p:spPr>
          <a:xfrm>
            <a:off x="1657199" y="2660073"/>
            <a:ext cx="699658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定位</a:t>
            </a:r>
          </a:p>
        </p:txBody>
      </p:sp>
      <p:sp>
        <p:nvSpPr>
          <p:cNvPr id="17" name="矩形 16"/>
          <p:cNvSpPr/>
          <p:nvPr/>
        </p:nvSpPr>
        <p:spPr>
          <a:xfrm>
            <a:off x="2619222" y="2660074"/>
            <a:ext cx="716976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18" name="矩形 17"/>
          <p:cNvSpPr/>
          <p:nvPr/>
        </p:nvSpPr>
        <p:spPr>
          <a:xfrm>
            <a:off x="3485133" y="2660073"/>
            <a:ext cx="793173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交通灯</a:t>
            </a:r>
          </a:p>
        </p:txBody>
      </p:sp>
      <p:sp>
        <p:nvSpPr>
          <p:cNvPr id="19" name="矩形 18"/>
          <p:cNvSpPr/>
          <p:nvPr/>
        </p:nvSpPr>
        <p:spPr>
          <a:xfrm>
            <a:off x="4427241" y="2660073"/>
            <a:ext cx="1148195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运动规划器</a:t>
            </a:r>
          </a:p>
        </p:txBody>
      </p:sp>
      <p:cxnSp>
        <p:nvCxnSpPr>
          <p:cNvPr id="5" name="直接箭头连接符 4"/>
          <p:cNvCxnSpPr>
            <a:endCxn id="9" idx="0"/>
          </p:cNvCxnSpPr>
          <p:nvPr/>
        </p:nvCxnSpPr>
        <p:spPr>
          <a:xfrm>
            <a:off x="972269" y="1399308"/>
            <a:ext cx="0" cy="976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278306" y="1399308"/>
            <a:ext cx="0" cy="28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77071" y="1399310"/>
            <a:ext cx="0" cy="284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771502" y="1399308"/>
            <a:ext cx="4331" cy="1107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14777" y="2070205"/>
            <a:ext cx="13855" cy="436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 flipV="1">
            <a:off x="2122196" y="2202872"/>
            <a:ext cx="2985654" cy="303584"/>
          </a:xfrm>
          <a:prstGeom prst="bentConnector3">
            <a:avLst>
              <a:gd name="adj1" fmla="val 1001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1771502" y="2290654"/>
            <a:ext cx="3005569" cy="215802"/>
          </a:xfrm>
          <a:prstGeom prst="bentConnector3">
            <a:avLst>
              <a:gd name="adj1" fmla="val 1000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59505" y="2290654"/>
            <a:ext cx="13854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064305" y="2202872"/>
            <a:ext cx="0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757032" y="2290654"/>
            <a:ext cx="0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92559" y="2202872"/>
            <a:ext cx="13855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3"/>
          </p:cNvCxnSpPr>
          <p:nvPr/>
        </p:nvCxnSpPr>
        <p:spPr>
          <a:xfrm>
            <a:off x="5682813" y="2832646"/>
            <a:ext cx="569773" cy="7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</p:cNvCxnSpPr>
          <p:nvPr/>
        </p:nvCxnSpPr>
        <p:spPr>
          <a:xfrm flipV="1">
            <a:off x="6806763" y="2838991"/>
            <a:ext cx="476249" cy="1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107850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281032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111807" y="3158836"/>
            <a:ext cx="0" cy="207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253814" y="3158836"/>
            <a:ext cx="6927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946542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860939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699141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712615" y="3158835"/>
            <a:ext cx="0" cy="89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" idx="3"/>
          </p:cNvCxnSpPr>
          <p:nvPr/>
        </p:nvCxnSpPr>
        <p:spPr>
          <a:xfrm flipH="1">
            <a:off x="6077668" y="1206204"/>
            <a:ext cx="1205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20" idx="1"/>
          </p:cNvCxnSpPr>
          <p:nvPr/>
        </p:nvCxnSpPr>
        <p:spPr>
          <a:xfrm>
            <a:off x="1137653" y="2832646"/>
            <a:ext cx="430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404112" y="3753691"/>
            <a:ext cx="614801" cy="23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97206" y="4110566"/>
            <a:ext cx="421707" cy="1843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31756" y="2517356"/>
            <a:ext cx="131841" cy="6390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80362" y="4414476"/>
            <a:ext cx="97508" cy="197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86879" y="379397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控制循环</a:t>
            </a:r>
          </a:p>
        </p:txBody>
      </p:sp>
      <p:sp>
        <p:nvSpPr>
          <p:cNvPr id="84" name="矩形 83"/>
          <p:cNvSpPr/>
          <p:nvPr/>
        </p:nvSpPr>
        <p:spPr>
          <a:xfrm>
            <a:off x="7086879" y="4138174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85" name="矩形 84"/>
          <p:cNvSpPr/>
          <p:nvPr/>
        </p:nvSpPr>
        <p:spPr>
          <a:xfrm>
            <a:off x="7086879" y="4429118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同步墙</a:t>
            </a:r>
          </a:p>
        </p:txBody>
      </p:sp>
    </p:spTree>
    <p:extLst>
      <p:ext uri="{BB962C8B-B14F-4D97-AF65-F5344CB8AC3E}">
        <p14:creationId xmlns:p14="http://schemas.microsoft.com/office/powerpoint/2010/main" val="118642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8713" y="584200"/>
            <a:ext cx="4294208" cy="39359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86035" y="112877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Python </a:t>
            </a:r>
            <a:r>
              <a:rPr lang="zh-CN" altLang="en-US" b="1">
                <a:solidFill>
                  <a:schemeClr val="tx1"/>
                </a:solidFill>
              </a:rPr>
              <a:t>脚本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826050" y="112877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50" idx="1"/>
          </p:cNvCxnSpPr>
          <p:nvPr/>
        </p:nvCxnSpPr>
        <p:spPr>
          <a:xfrm>
            <a:off x="1874997" y="1412354"/>
            <a:ext cx="9510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43327" y="1180385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导入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746144" y="208368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boost:python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51779" y="290549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746144" y="372729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rpc:client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607020" y="3727291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607019" y="290549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服务端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607019" y="208368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插件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607019" y="1128774"/>
            <a:ext cx="1560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CarlaUE4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07540" y="816257"/>
            <a:ext cx="2292753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50" idx="2"/>
            <a:endCxn id="54" idx="0"/>
          </p:cNvCxnSpPr>
          <p:nvPr/>
        </p:nvCxnSpPr>
        <p:spPr>
          <a:xfrm>
            <a:off x="3520531" y="1695933"/>
            <a:ext cx="594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4" idx="2"/>
            <a:endCxn id="56" idx="0"/>
          </p:cNvCxnSpPr>
          <p:nvPr/>
        </p:nvCxnSpPr>
        <p:spPr>
          <a:xfrm>
            <a:off x="3526471" y="2517735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6" idx="2"/>
            <a:endCxn id="58" idx="0"/>
          </p:cNvCxnSpPr>
          <p:nvPr/>
        </p:nvCxnSpPr>
        <p:spPr>
          <a:xfrm flipH="1">
            <a:off x="3526471" y="3339537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8" idx="3"/>
            <a:endCxn id="60" idx="1"/>
          </p:cNvCxnSpPr>
          <p:nvPr/>
        </p:nvCxnSpPr>
        <p:spPr>
          <a:xfrm flipV="1">
            <a:off x="4306797" y="3944315"/>
            <a:ext cx="1300223" cy="1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0" idx="0"/>
            <a:endCxn id="62" idx="2"/>
          </p:cNvCxnSpPr>
          <p:nvPr/>
        </p:nvCxnSpPr>
        <p:spPr>
          <a:xfrm flipH="1" flipV="1">
            <a:off x="6387346" y="3339537"/>
            <a:ext cx="1" cy="3877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2" idx="0"/>
            <a:endCxn id="64" idx="2"/>
          </p:cNvCxnSpPr>
          <p:nvPr/>
        </p:nvCxnSpPr>
        <p:spPr>
          <a:xfrm flipV="1">
            <a:off x="6387346" y="2517735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4" idx="0"/>
            <a:endCxn id="66" idx="2"/>
          </p:cNvCxnSpPr>
          <p:nvPr/>
        </p:nvCxnSpPr>
        <p:spPr>
          <a:xfrm flipV="1">
            <a:off x="6387346" y="1695933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912121" y="595220"/>
            <a:ext cx="219919" cy="2430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420770" y="637101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Python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4" idx="6"/>
            <a:endCxn id="78" idx="1"/>
          </p:cNvCxnSpPr>
          <p:nvPr/>
        </p:nvCxnSpPr>
        <p:spPr>
          <a:xfrm flipV="1">
            <a:off x="8132040" y="715469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912121" y="934589"/>
            <a:ext cx="219919" cy="2430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420770" y="976470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C++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6"/>
            <a:endCxn id="87" idx="1"/>
          </p:cNvCxnSpPr>
          <p:nvPr/>
        </p:nvCxnSpPr>
        <p:spPr>
          <a:xfrm flipV="1">
            <a:off x="8132040" y="1054838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9457" y="2119118"/>
            <a:ext cx="197636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PythonAPI/Carla/source/libcarla/*.cpp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05817" y="891846"/>
            <a:ext cx="2019804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PythonAPI/carla/agent/*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7439" y="659259"/>
            <a:ext cx="3357221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PythonAPI/carla/source/Carla/command.py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5722" y="2938110"/>
            <a:ext cx="1349794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LibCarla/source/carla/*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70766" y="2119118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Unreal/CarlaUE4/Plugins/Carla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44238" y="1259599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2101" y="2903550"/>
            <a:ext cx="183561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LibCarla/source/Carla/client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圆角矩形 74"/>
          <p:cNvSpPr/>
          <p:nvPr/>
        </p:nvSpPr>
        <p:spPr>
          <a:xfrm>
            <a:off x="3333750" y="1339850"/>
            <a:ext cx="4254499" cy="1182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3504975" y="1826382"/>
            <a:ext cx="921091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服务</a:t>
            </a:r>
            <a:r>
              <a:rPr lang="zh-CN" altLang="en-US" b="1">
                <a:solidFill>
                  <a:schemeClr val="tx1"/>
                </a:solidFill>
              </a:rPr>
              <a:t>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1888815" y="1826537"/>
            <a:ext cx="1230830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插件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5556" y="1812675"/>
            <a:ext cx="1208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虚幻引擎 </a:t>
            </a:r>
            <a:r>
              <a:rPr lang="en-US" altLang="zh-CN" b="1" smtClean="0">
                <a:solidFill>
                  <a:schemeClr val="tx1"/>
                </a:solidFill>
              </a:rPr>
              <a:t>4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64" idx="1"/>
            <a:endCxn id="66" idx="3"/>
          </p:cNvCxnSpPr>
          <p:nvPr/>
        </p:nvCxnSpPr>
        <p:spPr>
          <a:xfrm flipH="1" flipV="1">
            <a:off x="1544209" y="2096255"/>
            <a:ext cx="344606" cy="18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2" idx="1"/>
            <a:endCxn id="64" idx="3"/>
          </p:cNvCxnSpPr>
          <p:nvPr/>
        </p:nvCxnSpPr>
        <p:spPr>
          <a:xfrm flipH="1">
            <a:off x="3119645" y="2097987"/>
            <a:ext cx="385330" cy="1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104752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客户端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0" idx="1"/>
            <a:endCxn id="62" idx="3"/>
          </p:cNvCxnSpPr>
          <p:nvPr/>
        </p:nvCxnSpPr>
        <p:spPr>
          <a:xfrm flipH="1" flipV="1">
            <a:off x="4426066" y="2097987"/>
            <a:ext cx="678686" cy="7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477848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C++ API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33676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Python API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1"/>
            <a:endCxn id="40" idx="3"/>
          </p:cNvCxnSpPr>
          <p:nvPr/>
        </p:nvCxnSpPr>
        <p:spPr>
          <a:xfrm flipH="1">
            <a:off x="6005719" y="2098705"/>
            <a:ext cx="4721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1"/>
            <a:endCxn id="48" idx="3"/>
          </p:cNvCxnSpPr>
          <p:nvPr/>
        </p:nvCxnSpPr>
        <p:spPr>
          <a:xfrm flipH="1">
            <a:off x="7378815" y="2098705"/>
            <a:ext cx="5548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00992" y="2663414"/>
            <a:ext cx="2649209" cy="773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5635476" y="2667279"/>
            <a:ext cx="2649209" cy="773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3650201" y="255187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8284685" y="2551874"/>
            <a:ext cx="141765" cy="128105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914482" y="254414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5561585" y="2551874"/>
            <a:ext cx="86510" cy="11927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797129" y="2790414"/>
            <a:ext cx="92702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仿真器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578679" y="2815993"/>
            <a:ext cx="92702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客户端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072348" y="1449863"/>
            <a:ext cx="927021" cy="1567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LibCarla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08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2947614" y="3277732"/>
            <a:ext cx="1304418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  <a:sym typeface="Wingdings 2" panose="05020102010507070707" pitchFamily="18" charset="2"/>
              </a:rPr>
              <a:t> 生成</a:t>
            </a:r>
            <a:r>
              <a:rPr lang="zh-CN" altLang="en-US" b="1" smtClean="0">
                <a:solidFill>
                  <a:schemeClr val="tx1"/>
                </a:solidFill>
              </a:rPr>
              <a:t>独特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的 </a:t>
            </a:r>
            <a:r>
              <a:rPr lang="en-US" altLang="zh-CN" b="1" smtClean="0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地图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152606" y="2243739"/>
            <a:ext cx="1922874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OpenStreetMap </a:t>
            </a:r>
            <a:r>
              <a:rPr lang="zh-CN" altLang="en-US" b="1" smtClean="0">
                <a:solidFill>
                  <a:schemeClr val="tx1"/>
                </a:solidFill>
              </a:rPr>
              <a:t>区域</a:t>
            </a:r>
            <a:r>
              <a:rPr lang="zh-CN" altLang="en-US" b="1" smtClean="0">
                <a:solidFill>
                  <a:schemeClr val="tx1"/>
                </a:solidFill>
              </a:rPr>
              <a:t>（</a:t>
            </a:r>
            <a:r>
              <a:rPr lang="en-US" altLang="zh-CN" b="1" smtClean="0">
                <a:solidFill>
                  <a:schemeClr val="tx1"/>
                </a:solidFill>
              </a:rPr>
              <a:t>URL</a:t>
            </a:r>
            <a:r>
              <a:rPr lang="zh-CN" altLang="en-US" b="1" smtClean="0">
                <a:solidFill>
                  <a:schemeClr val="tx1"/>
                </a:solidFill>
              </a:rPr>
              <a:t>或</a:t>
            </a:r>
            <a:r>
              <a:rPr lang="en-US" altLang="zh-CN" b="1" smtClean="0">
                <a:solidFill>
                  <a:schemeClr val="tx1"/>
                </a:solidFill>
              </a:rPr>
              <a:t>.osm</a:t>
            </a:r>
            <a:r>
              <a:rPr lang="zh-CN" altLang="en-US" b="1" smtClean="0">
                <a:solidFill>
                  <a:schemeClr val="tx1"/>
                </a:solidFill>
              </a:rPr>
              <a:t>）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03" y="646020"/>
            <a:ext cx="1809750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65" y="650783"/>
            <a:ext cx="1771650" cy="1562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65" y="3024766"/>
            <a:ext cx="1781175" cy="1543050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5080907" y="2372459"/>
            <a:ext cx="1014292" cy="434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smtClean="0">
                <a:solidFill>
                  <a:schemeClr val="tx1"/>
                </a:solidFill>
                <a:sym typeface="Wingdings 2" panose="05020102010507070707" pitchFamily="18" charset="2"/>
              </a:rPr>
              <a:t></a:t>
            </a:r>
            <a:r>
              <a:rPr lang="zh-CN" altLang="en-US" b="1" smtClean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zh-CN" altLang="en-US" b="1" smtClean="0">
                <a:solidFill>
                  <a:schemeClr val="tx1"/>
                </a:solidFill>
              </a:rPr>
              <a:t>程序化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建筑生成</a:t>
            </a:r>
            <a:endParaRPr lang="zh-CN" altLang="en-US" b="1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80" y="2998695"/>
            <a:ext cx="1790700" cy="1562100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3" idx="3"/>
            <a:endCxn id="5" idx="1"/>
          </p:cNvCxnSpPr>
          <p:nvPr/>
        </p:nvCxnSpPr>
        <p:spPr>
          <a:xfrm>
            <a:off x="3033353" y="1431833"/>
            <a:ext cx="10908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0"/>
          </p:cNvCxnSpPr>
          <p:nvPr/>
        </p:nvCxnSpPr>
        <p:spPr>
          <a:xfrm>
            <a:off x="5009990" y="2243739"/>
            <a:ext cx="4763" cy="7810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1"/>
          </p:cNvCxnSpPr>
          <p:nvPr/>
        </p:nvCxnSpPr>
        <p:spPr>
          <a:xfrm flipH="1">
            <a:off x="3119571" y="3796291"/>
            <a:ext cx="10045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011360" y="1066625"/>
            <a:ext cx="1124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smtClean="0">
                <a:sym typeface="Wingdings 2" panose="05020102010507070707" pitchFamily="18" charset="2"/>
              </a:rPr>
              <a:t></a:t>
            </a:r>
            <a:r>
              <a:rPr lang="zh-CN" altLang="en-US" smtClean="0">
                <a:sym typeface="Wingdings 2" panose="05020102010507070707" pitchFamily="18" charset="2"/>
              </a:rPr>
              <a:t> 路网抽取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5837804" y="122820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ym typeface="Wingdings 2" panose="05020102010507070707" pitchFamily="18" charset="2"/>
              </a:rPr>
              <a:t>.xodr</a:t>
            </a:r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3181683" y="1434660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>
                <a:sym typeface="Wingdings 2" panose="05020102010507070707" pitchFamily="18" charset="2"/>
              </a:rPr>
              <a:t>osm2odr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3181683" y="2344178"/>
            <a:ext cx="1911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Wingdings 2" panose="05020102010507070707" pitchFamily="18" charset="2"/>
              </a:rPr>
              <a:t>UOpenDriveToMap</a:t>
            </a:r>
            <a:r>
              <a:rPr lang="en-US" altLang="zh-CN" smtClean="0">
                <a:sym typeface="Wingdings 2" panose="05020102010507070707" pitchFamily="18" charset="2"/>
              </a:rPr>
              <a:t>::</a:t>
            </a:r>
          </a:p>
          <a:p>
            <a:pPr algn="ctr"/>
            <a:r>
              <a:rPr lang="en-US" altLang="zh-CN" smtClean="0">
                <a:sym typeface="Wingdings 2" panose="05020102010507070707" pitchFamily="18" charset="2"/>
              </a:rPr>
              <a:t>GenerateAll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圆角矩形 61"/>
          <p:cNvSpPr/>
          <p:nvPr/>
        </p:nvSpPr>
        <p:spPr>
          <a:xfrm>
            <a:off x="3504975" y="1826382"/>
            <a:ext cx="921091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生成点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4" name="圆角矩形 63"/>
          <p:cNvSpPr/>
          <p:nvPr/>
        </p:nvSpPr>
        <p:spPr>
          <a:xfrm>
            <a:off x="1888815" y="1826537"/>
            <a:ext cx="1230830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生成车道线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335556" y="1812675"/>
            <a:ext cx="1208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生成路网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2" name="直接箭头连接符 41"/>
          <p:cNvCxnSpPr>
            <a:stCxn id="64" idx="1"/>
            <a:endCxn id="66" idx="3"/>
          </p:cNvCxnSpPr>
          <p:nvPr/>
        </p:nvCxnSpPr>
        <p:spPr>
          <a:xfrm flipH="1" flipV="1">
            <a:off x="1544209" y="2096255"/>
            <a:ext cx="344606" cy="18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62" idx="1"/>
            <a:endCxn id="64" idx="3"/>
          </p:cNvCxnSpPr>
          <p:nvPr/>
        </p:nvCxnSpPr>
        <p:spPr>
          <a:xfrm flipH="1">
            <a:off x="3119645" y="2097987"/>
            <a:ext cx="385330" cy="1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5104752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地形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stCxn id="40" idx="1"/>
            <a:endCxn id="62" idx="3"/>
          </p:cNvCxnSpPr>
          <p:nvPr/>
        </p:nvCxnSpPr>
        <p:spPr>
          <a:xfrm flipH="1" flipV="1">
            <a:off x="4426066" y="2097987"/>
            <a:ext cx="678686" cy="71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6477848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生成树的位置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7933676" y="1827100"/>
            <a:ext cx="900967" cy="54320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完成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生成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52" name="直接箭头连接符 51"/>
          <p:cNvCxnSpPr>
            <a:stCxn id="48" idx="1"/>
            <a:endCxn id="40" idx="3"/>
          </p:cNvCxnSpPr>
          <p:nvPr/>
        </p:nvCxnSpPr>
        <p:spPr>
          <a:xfrm flipH="1">
            <a:off x="6005719" y="2098705"/>
            <a:ext cx="47212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9" idx="1"/>
            <a:endCxn id="48" idx="3"/>
          </p:cNvCxnSpPr>
          <p:nvPr/>
        </p:nvCxnSpPr>
        <p:spPr>
          <a:xfrm flipH="1">
            <a:off x="7378815" y="2098705"/>
            <a:ext cx="55486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682220" y="2697644"/>
            <a:ext cx="364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ym typeface="Wingdings 2" panose="05020102010507070707" pitchFamily="18" charset="2"/>
              </a:rPr>
              <a:t>UOpenDriveToMap</a:t>
            </a:r>
            <a:r>
              <a:rPr lang="en-US" altLang="zh-CN" smtClean="0">
                <a:sym typeface="Wingdings 2" panose="05020102010507070707" pitchFamily="18" charset="2"/>
              </a:rPr>
              <a:t>::GenerateAll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8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274846" y="1535656"/>
            <a:ext cx="1388962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主服务器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449718" y="2490570"/>
            <a:ext cx="1048492" cy="434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 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DDE7D57-06CB-1739-D94B-0F246FD36E71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969327" y="2102815"/>
            <a:ext cx="4637" cy="387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59">
            <a:extLst>
              <a:ext uri="{FF2B5EF4-FFF2-40B4-BE49-F238E27FC236}">
                <a16:creationId xmlns:a16="http://schemas.microsoft.com/office/drawing/2014/main" id="{9BD324B6-B80D-605B-22DF-7789E01BA5F7}"/>
              </a:ext>
            </a:extLst>
          </p:cNvPr>
          <p:cNvSpPr/>
          <p:nvPr/>
        </p:nvSpPr>
        <p:spPr>
          <a:xfrm>
            <a:off x="424323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59">
            <a:extLst>
              <a:ext uri="{FF2B5EF4-FFF2-40B4-BE49-F238E27FC236}">
                <a16:creationId xmlns:a16="http://schemas.microsoft.com/office/drawing/2014/main" id="{D7893EC6-6F41-F5C0-EAAA-B82B0718C5BC}"/>
              </a:ext>
            </a:extLst>
          </p:cNvPr>
          <p:cNvSpPr/>
          <p:nvPr/>
        </p:nvSpPr>
        <p:spPr>
          <a:xfrm>
            <a:off x="2232412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683E4A-D9A6-736B-7F44-01022149A5D6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flipH="1">
            <a:off x="1068082" y="2924617"/>
            <a:ext cx="905882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86916-C1E0-295C-67AF-63E1D851EB59}"/>
              </a:ext>
            </a:extLst>
          </p:cNvPr>
          <p:cNvCxnSpPr>
            <a:stCxn id="54" idx="2"/>
            <a:endCxn id="16" idx="0"/>
          </p:cNvCxnSpPr>
          <p:nvPr/>
        </p:nvCxnSpPr>
        <p:spPr>
          <a:xfrm>
            <a:off x="1973964" y="2924617"/>
            <a:ext cx="902207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59">
            <a:extLst>
              <a:ext uri="{FF2B5EF4-FFF2-40B4-BE49-F238E27FC236}">
                <a16:creationId xmlns:a16="http://schemas.microsoft.com/office/drawing/2014/main" id="{BAD14FD1-FE2B-5C84-E1AD-262A6A98E436}"/>
              </a:ext>
            </a:extLst>
          </p:cNvPr>
          <p:cNvSpPr/>
          <p:nvPr/>
        </p:nvSpPr>
        <p:spPr>
          <a:xfrm>
            <a:off x="3281398" y="1544670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25" name="圆角矩形 59">
            <a:extLst>
              <a:ext uri="{FF2B5EF4-FFF2-40B4-BE49-F238E27FC236}">
                <a16:creationId xmlns:a16="http://schemas.microsoft.com/office/drawing/2014/main" id="{7AEB8E71-31F4-6740-5F8C-74151E85BAB5}"/>
              </a:ext>
            </a:extLst>
          </p:cNvPr>
          <p:cNvSpPr/>
          <p:nvPr/>
        </p:nvSpPr>
        <p:spPr>
          <a:xfrm>
            <a:off x="5031526" y="1068251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圆角矩形 59">
            <a:extLst>
              <a:ext uri="{FF2B5EF4-FFF2-40B4-BE49-F238E27FC236}">
                <a16:creationId xmlns:a16="http://schemas.microsoft.com/office/drawing/2014/main" id="{99088F38-BF36-5E89-7E9E-0A0688B4FC44}"/>
              </a:ext>
            </a:extLst>
          </p:cNvPr>
          <p:cNvSpPr/>
          <p:nvPr/>
        </p:nvSpPr>
        <p:spPr>
          <a:xfrm>
            <a:off x="5031526" y="2110905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C9668D-D812-05D1-6491-A3864397BA79}"/>
              </a:ext>
            </a:extLst>
          </p:cNvPr>
          <p:cNvCxnSpPr>
            <a:stCxn id="50" idx="3"/>
            <a:endCxn id="24" idx="1"/>
          </p:cNvCxnSpPr>
          <p:nvPr/>
        </p:nvCxnSpPr>
        <p:spPr>
          <a:xfrm>
            <a:off x="2663808" y="1819236"/>
            <a:ext cx="617590" cy="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C7F557-CFB0-9F0F-3578-FC291CEA4D6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45000" y="1351830"/>
            <a:ext cx="586526" cy="232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8B7187-88C2-F710-3789-46C16D7D28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445000" y="2060105"/>
            <a:ext cx="586526" cy="334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9">
            <a:extLst>
              <a:ext uri="{FF2B5EF4-FFF2-40B4-BE49-F238E27FC236}">
                <a16:creationId xmlns:a16="http://schemas.microsoft.com/office/drawing/2014/main" id="{54DD6FD4-9EC9-EF72-917F-E15A257AB0B6}"/>
              </a:ext>
            </a:extLst>
          </p:cNvPr>
          <p:cNvSpPr/>
          <p:nvPr/>
        </p:nvSpPr>
        <p:spPr>
          <a:xfrm>
            <a:off x="6589268" y="1068251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sp>
        <p:nvSpPr>
          <p:cNvPr id="45" name="圆角矩形 49">
            <a:extLst>
              <a:ext uri="{FF2B5EF4-FFF2-40B4-BE49-F238E27FC236}">
                <a16:creationId xmlns:a16="http://schemas.microsoft.com/office/drawing/2014/main" id="{2AF9A63E-4095-B1A8-7D32-B4986175F268}"/>
              </a:ext>
            </a:extLst>
          </p:cNvPr>
          <p:cNvSpPr/>
          <p:nvPr/>
        </p:nvSpPr>
        <p:spPr>
          <a:xfrm>
            <a:off x="6589268" y="2102815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79575A2-919A-D395-0031-2F127DEF7CA9}"/>
              </a:ext>
            </a:extLst>
          </p:cNvPr>
          <p:cNvCxnSpPr>
            <a:cxnSpLocks/>
            <a:stCxn id="43" idx="1"/>
            <a:endCxn id="25" idx="3"/>
          </p:cNvCxnSpPr>
          <p:nvPr/>
        </p:nvCxnSpPr>
        <p:spPr>
          <a:xfrm flipH="1" flipV="1">
            <a:off x="6163562" y="1351830"/>
            <a:ext cx="4257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3090BFD-C09A-84A8-B1E4-B55E6258D34C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flipH="1">
            <a:off x="6163562" y="2386395"/>
            <a:ext cx="425706" cy="8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9">
            <a:extLst>
              <a:ext uri="{FF2B5EF4-FFF2-40B4-BE49-F238E27FC236}">
                <a16:creationId xmlns:a16="http://schemas.microsoft.com/office/drawing/2014/main" id="{C7FA86F8-ACCF-493B-9601-7FDEBB6A6BBE}"/>
              </a:ext>
            </a:extLst>
          </p:cNvPr>
          <p:cNvSpPr/>
          <p:nvPr/>
        </p:nvSpPr>
        <p:spPr>
          <a:xfrm>
            <a:off x="6717731" y="140391"/>
            <a:ext cx="902269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55" name="圆角矩形 59">
            <a:extLst>
              <a:ext uri="{FF2B5EF4-FFF2-40B4-BE49-F238E27FC236}">
                <a16:creationId xmlns:a16="http://schemas.microsoft.com/office/drawing/2014/main" id="{77041457-51AB-3C82-CB93-CF8ACAE64B3A}"/>
              </a:ext>
            </a:extLst>
          </p:cNvPr>
          <p:cNvSpPr/>
          <p:nvPr/>
        </p:nvSpPr>
        <p:spPr>
          <a:xfrm>
            <a:off x="6717731" y="3047602"/>
            <a:ext cx="949894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2A60533-DE06-5B1D-51CB-5318F2733053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H="1" flipV="1">
            <a:off x="7168866" y="707549"/>
            <a:ext cx="4825" cy="360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A44C18E-A907-0841-2D45-5A2BE99BC773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>
            <a:off x="7173691" y="2669974"/>
            <a:ext cx="18987" cy="37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32327F82-9444-A20B-A795-1A755FD0899E}"/>
              </a:ext>
            </a:extLst>
          </p:cNvPr>
          <p:cNvSpPr/>
          <p:nvPr/>
        </p:nvSpPr>
        <p:spPr>
          <a:xfrm>
            <a:off x="39518" y="1584609"/>
            <a:ext cx="896610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8CEE5094-F810-0007-4C50-E8BAB6C6AB34}"/>
              </a:ext>
            </a:extLst>
          </p:cNvPr>
          <p:cNvSpPr/>
          <p:nvPr/>
        </p:nvSpPr>
        <p:spPr>
          <a:xfrm>
            <a:off x="8292165" y="2150174"/>
            <a:ext cx="806251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D17426C8-3F6A-4D34-AF0A-05CBCDD42F5F}"/>
              </a:ext>
            </a:extLst>
          </p:cNvPr>
          <p:cNvSpPr/>
          <p:nvPr/>
        </p:nvSpPr>
        <p:spPr>
          <a:xfrm>
            <a:off x="8232482" y="1113415"/>
            <a:ext cx="844223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77B08B0-1DB6-1C95-0955-53881A4CB73A}"/>
              </a:ext>
            </a:extLst>
          </p:cNvPr>
          <p:cNvCxnSpPr>
            <a:stCxn id="52" idx="3"/>
            <a:endCxn id="16" idx="3"/>
          </p:cNvCxnSpPr>
          <p:nvPr/>
        </p:nvCxnSpPr>
        <p:spPr>
          <a:xfrm flipH="1">
            <a:off x="3519930" y="423970"/>
            <a:ext cx="4100070" cy="3407814"/>
          </a:xfrm>
          <a:prstGeom prst="bentConnector3">
            <a:avLst>
              <a:gd name="adj1" fmla="val -848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6B26831-178D-A9D9-7834-FCE0271D49C7}"/>
              </a:ext>
            </a:extLst>
          </p:cNvPr>
          <p:cNvCxnSpPr>
            <a:stCxn id="55" idx="2"/>
            <a:endCxn id="15" idx="2"/>
          </p:cNvCxnSpPr>
          <p:nvPr/>
        </p:nvCxnSpPr>
        <p:spPr>
          <a:xfrm rot="5400000">
            <a:off x="3913357" y="769485"/>
            <a:ext cx="434047" cy="6124596"/>
          </a:xfrm>
          <a:prstGeom prst="bentConnector3">
            <a:avLst>
              <a:gd name="adj1" fmla="val 152667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088C590-5975-EAF9-5112-2D0145D40965}"/>
              </a:ext>
            </a:extLst>
          </p:cNvPr>
          <p:cNvCxnSpPr>
            <a:stCxn id="67" idx="2"/>
            <a:endCxn id="50" idx="1"/>
          </p:cNvCxnSpPr>
          <p:nvPr/>
        </p:nvCxnSpPr>
        <p:spPr>
          <a:xfrm flipV="1">
            <a:off x="876691" y="1819236"/>
            <a:ext cx="398155" cy="31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88B5B0D-8905-A20C-5931-43675C4BBB9B}"/>
              </a:ext>
            </a:extLst>
          </p:cNvPr>
          <p:cNvCxnSpPr>
            <a:cxnSpLocks/>
            <a:stCxn id="43" idx="3"/>
            <a:endCxn id="74" idx="5"/>
          </p:cNvCxnSpPr>
          <p:nvPr/>
        </p:nvCxnSpPr>
        <p:spPr>
          <a:xfrm flipV="1">
            <a:off x="7758113" y="1351163"/>
            <a:ext cx="533806" cy="6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D55DDA-1F41-831E-FE34-CC885F32FB9D}"/>
              </a:ext>
            </a:extLst>
          </p:cNvPr>
          <p:cNvCxnSpPr>
            <a:cxnSpLocks/>
            <a:stCxn id="45" idx="3"/>
            <a:endCxn id="71" idx="5"/>
          </p:cNvCxnSpPr>
          <p:nvPr/>
        </p:nvCxnSpPr>
        <p:spPr>
          <a:xfrm>
            <a:off x="7758113" y="2386395"/>
            <a:ext cx="593489" cy="1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956CA3FA-FFF1-B751-DF44-544224EEB071}"/>
              </a:ext>
            </a:extLst>
          </p:cNvPr>
          <p:cNvSpPr/>
          <p:nvPr/>
        </p:nvSpPr>
        <p:spPr>
          <a:xfrm>
            <a:off x="1104900" y="104776"/>
            <a:ext cx="6819900" cy="495577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6687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服务器（</a:t>
            </a:r>
            <a:r>
              <a:rPr lang="zh-CN" altLang="en-US"/>
              <a:t>虚幻</a:t>
            </a:r>
            <a:r>
              <a:rPr lang="zh-CN" altLang="en-US" smtClean="0"/>
              <a:t>）</a:t>
            </a:r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04085" y="704850"/>
            <a:ext cx="715879" cy="42938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圆角矩形 49">
            <a:extLst>
              <a:ext uri="{FF2B5EF4-FFF2-40B4-BE49-F238E27FC236}">
                <a16:creationId xmlns:a16="http://schemas.microsoft.com/office/drawing/2014/main" id="{D0D97B2D-A0F2-8731-75E3-43D7E1834970}"/>
              </a:ext>
            </a:extLst>
          </p:cNvPr>
          <p:cNvSpPr/>
          <p:nvPr/>
        </p:nvSpPr>
        <p:spPr>
          <a:xfrm>
            <a:off x="1875671" y="1035051"/>
            <a:ext cx="2610604" cy="3170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" name="圆角矩形 49">
            <a:extLst>
              <a:ext uri="{FF2B5EF4-FFF2-40B4-BE49-F238E27FC236}">
                <a16:creationId xmlns:a16="http://schemas.microsoft.com/office/drawing/2014/main" id="{B1E85574-20D8-D11B-A24A-76C7A67BCE85}"/>
              </a:ext>
            </a:extLst>
          </p:cNvPr>
          <p:cNvSpPr/>
          <p:nvPr/>
        </p:nvSpPr>
        <p:spPr>
          <a:xfrm>
            <a:off x="1992769" y="1543450"/>
            <a:ext cx="2376408" cy="6103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抽取责任敏感安全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世界模型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49">
            <a:extLst>
              <a:ext uri="{FF2B5EF4-FFF2-40B4-BE49-F238E27FC236}">
                <a16:creationId xmlns:a16="http://schemas.microsoft.com/office/drawing/2014/main" id="{934EEC6E-1206-797E-4EF6-9F0BEC29105D}"/>
              </a:ext>
            </a:extLst>
          </p:cNvPr>
          <p:cNvSpPr/>
          <p:nvPr/>
        </p:nvSpPr>
        <p:spPr>
          <a:xfrm>
            <a:off x="1986419" y="2305051"/>
            <a:ext cx="2376408" cy="1803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091195" y="1073150"/>
            <a:ext cx="2118855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责任敏感安全传感器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8" name="圆角矩形 49">
            <a:extLst>
              <a:ext uri="{FF2B5EF4-FFF2-40B4-BE49-F238E27FC236}">
                <a16:creationId xmlns:a16="http://schemas.microsoft.com/office/drawing/2014/main" id="{B3DFB896-F0FA-6B40-96DD-949A928D3B73}"/>
              </a:ext>
            </a:extLst>
          </p:cNvPr>
          <p:cNvSpPr/>
          <p:nvPr/>
        </p:nvSpPr>
        <p:spPr>
          <a:xfrm>
            <a:off x="2122879" y="2351910"/>
            <a:ext cx="2118855" cy="4448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自动驾驶</a:t>
            </a:r>
            <a:endParaRPr lang="en-US" altLang="zh-CN" sz="1600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责任</a:t>
            </a:r>
            <a:r>
              <a:rPr lang="zh-CN" altLang="en-US" sz="1600" b="1" dirty="0">
                <a:solidFill>
                  <a:schemeClr val="tx1"/>
                </a:solidFill>
              </a:rPr>
              <a:t>敏感安全库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 49">
            <a:extLst>
              <a:ext uri="{FF2B5EF4-FFF2-40B4-BE49-F238E27FC236}">
                <a16:creationId xmlns:a16="http://schemas.microsoft.com/office/drawing/2014/main" id="{4AF3D26C-7284-2536-51B9-ED1839D097DF}"/>
              </a:ext>
            </a:extLst>
          </p:cNvPr>
          <p:cNvSpPr/>
          <p:nvPr/>
        </p:nvSpPr>
        <p:spPr>
          <a:xfrm>
            <a:off x="2288696" y="2830018"/>
            <a:ext cx="88106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抽取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情境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0" name="圆角矩形 49">
            <a:extLst>
              <a:ext uri="{FF2B5EF4-FFF2-40B4-BE49-F238E27FC236}">
                <a16:creationId xmlns:a16="http://schemas.microsoft.com/office/drawing/2014/main" id="{DFEEE3D3-EAA5-0AC8-A27A-2878C383495B}"/>
              </a:ext>
            </a:extLst>
          </p:cNvPr>
          <p:cNvSpPr/>
          <p:nvPr/>
        </p:nvSpPr>
        <p:spPr>
          <a:xfrm>
            <a:off x="3465687" y="2830018"/>
            <a:ext cx="80748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检查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场景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1" name="圆角矩形 49">
            <a:extLst>
              <a:ext uri="{FF2B5EF4-FFF2-40B4-BE49-F238E27FC236}">
                <a16:creationId xmlns:a16="http://schemas.microsoft.com/office/drawing/2014/main" id="{2EB1DC91-08CA-00D1-EA5B-FD064D9D4568}"/>
              </a:ext>
            </a:extLst>
          </p:cNvPr>
          <p:cNvSpPr/>
          <p:nvPr/>
        </p:nvSpPr>
        <p:spPr>
          <a:xfrm>
            <a:off x="2334873" y="3592231"/>
            <a:ext cx="1692199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解析并变换响应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EFF20-0D3A-03BD-3546-427C7015C7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74623" y="2153831"/>
            <a:ext cx="6350" cy="151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49">
            <a:extLst>
              <a:ext uri="{FF2B5EF4-FFF2-40B4-BE49-F238E27FC236}">
                <a16:creationId xmlns:a16="http://schemas.microsoft.com/office/drawing/2014/main" id="{354C744C-9E9F-32F1-695F-B7E46C452772}"/>
              </a:ext>
            </a:extLst>
          </p:cNvPr>
          <p:cNvSpPr/>
          <p:nvPr/>
        </p:nvSpPr>
        <p:spPr>
          <a:xfrm>
            <a:off x="5503283" y="2382446"/>
            <a:ext cx="1629221" cy="2616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9" name="圆角矩形 49">
            <a:extLst>
              <a:ext uri="{FF2B5EF4-FFF2-40B4-BE49-F238E27FC236}">
                <a16:creationId xmlns:a16="http://schemas.microsoft.com/office/drawing/2014/main" id="{FC767941-5A5A-6DAC-A821-65037BAA998B}"/>
              </a:ext>
            </a:extLst>
          </p:cNvPr>
          <p:cNvSpPr/>
          <p:nvPr/>
        </p:nvSpPr>
        <p:spPr>
          <a:xfrm>
            <a:off x="5590064" y="2636437"/>
            <a:ext cx="1542440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限制器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1" name="圆角矩形 49">
            <a:extLst>
              <a:ext uri="{FF2B5EF4-FFF2-40B4-BE49-F238E27FC236}">
                <a16:creationId xmlns:a16="http://schemas.microsoft.com/office/drawing/2014/main" id="{7E857686-B304-861F-A3E9-63285572C073}"/>
              </a:ext>
            </a:extLst>
          </p:cNvPr>
          <p:cNvSpPr/>
          <p:nvPr/>
        </p:nvSpPr>
        <p:spPr>
          <a:xfrm>
            <a:off x="5553194" y="3621326"/>
            <a:ext cx="1542440" cy="8897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执行责任敏感安全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限制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AA3BF9-81F4-D29D-BDC3-17167D6FD8F4}"/>
              </a:ext>
            </a:extLst>
          </p:cNvPr>
          <p:cNvSpPr/>
          <p:nvPr/>
        </p:nvSpPr>
        <p:spPr>
          <a:xfrm>
            <a:off x="8105079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客户器</a:t>
            </a:r>
            <a:r>
              <a:rPr lang="en-US" altLang="zh-CN" dirty="0"/>
              <a:t>(</a:t>
            </a:r>
            <a:r>
              <a:rPr lang="en-US" altLang="zh-CN"/>
              <a:t>Python</a:t>
            </a:r>
            <a:r>
              <a:rPr lang="en-US" altLang="zh-CN" smtClean="0"/>
              <a:t>)</a:t>
            </a:r>
          </a:p>
          <a:p>
            <a:pPr algn="ctr"/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3" name="圆角矩形 49">
            <a:extLst>
              <a:ext uri="{FF2B5EF4-FFF2-40B4-BE49-F238E27FC236}">
                <a16:creationId xmlns:a16="http://schemas.microsoft.com/office/drawing/2014/main" id="{D40127FB-AE16-25E0-2869-4DC66F339544}"/>
              </a:ext>
            </a:extLst>
          </p:cNvPr>
          <p:cNvSpPr/>
          <p:nvPr/>
        </p:nvSpPr>
        <p:spPr>
          <a:xfrm>
            <a:off x="7670540" y="800105"/>
            <a:ext cx="795338" cy="41986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客户端示例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571851-7C79-8A64-3EA3-25345CC35CF1}"/>
              </a:ext>
            </a:extLst>
          </p:cNvPr>
          <p:cNvCxnSpPr/>
          <p:nvPr/>
        </p:nvCxnSpPr>
        <p:spPr>
          <a:xfrm>
            <a:off x="1319964" y="977900"/>
            <a:ext cx="6350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625674" y="645376"/>
            <a:ext cx="1165401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相机图像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385178" y="121213"/>
            <a:ext cx="1904745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客户端 </a:t>
            </a:r>
            <a:r>
              <a:rPr lang="en-US" altLang="zh-CN" b="1" smtClean="0">
                <a:solidFill>
                  <a:schemeClr val="tx1"/>
                </a:solidFill>
              </a:rPr>
              <a:t>(C++)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19964" y="1776292"/>
            <a:ext cx="555707" cy="3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68924" y="1378253"/>
            <a:ext cx="606747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世界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319964" y="2881430"/>
            <a:ext cx="555708" cy="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86286" y="2974394"/>
            <a:ext cx="6230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调试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绘图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9" idx="1"/>
          </p:cNvCxnSpPr>
          <p:nvPr/>
        </p:nvCxnSpPr>
        <p:spPr>
          <a:xfrm>
            <a:off x="1992769" y="3100934"/>
            <a:ext cx="2959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1"/>
          </p:cNvCxnSpPr>
          <p:nvPr/>
        </p:nvCxnSpPr>
        <p:spPr>
          <a:xfrm>
            <a:off x="3177798" y="3100934"/>
            <a:ext cx="2878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0" idx="2"/>
            <a:endCxn id="11" idx="0"/>
          </p:cNvCxnSpPr>
          <p:nvPr/>
        </p:nvCxnSpPr>
        <p:spPr>
          <a:xfrm rot="5400000">
            <a:off x="3415012" y="3137812"/>
            <a:ext cx="220381" cy="688457"/>
          </a:xfrm>
          <a:prstGeom prst="bentConnector3">
            <a:avLst>
              <a:gd name="adj1" fmla="val 361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319964" y="4328160"/>
            <a:ext cx="4174645" cy="8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319965" y="4733339"/>
            <a:ext cx="4174644" cy="13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06036" y="4336416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车辆物理模型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20179" y="4733339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最终车辆控制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501241" y="2721137"/>
            <a:ext cx="993368" cy="10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64962" y="244154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路线速度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494948" y="3324695"/>
            <a:ext cx="999661" cy="1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36218" y="296293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4494948" y="3814680"/>
            <a:ext cx="999661" cy="9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07153" y="3535034"/>
            <a:ext cx="1149570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加速度限制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7132504" y="3371850"/>
            <a:ext cx="538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7094686" y="2994790"/>
            <a:ext cx="613672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4494948" y="1432041"/>
            <a:ext cx="3175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7" y="1136522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责任敏感安全参数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494948" y="1974797"/>
            <a:ext cx="3175592" cy="7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6" y="1682290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05970" y="644681"/>
            <a:ext cx="1352840" cy="43981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5097" y="4460242"/>
            <a:ext cx="5826972" cy="6096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08148" y="3006629"/>
            <a:ext cx="5803921" cy="12581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1614" y="54372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方案层</a:t>
            </a:r>
            <a:endParaRPr lang="zh-CN" altLang="en-US" sz="24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666" y="841904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产品层</a:t>
            </a:r>
            <a:endParaRPr lang="zh-CN" altLang="en-US" sz="24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4764" y="1598701"/>
            <a:ext cx="1257000" cy="124235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服务层</a:t>
            </a:r>
            <a:endParaRPr lang="zh-CN" altLang="en-US" sz="2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93925" y="3002771"/>
            <a:ext cx="1257000" cy="126196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/>
              <a:t>AI </a:t>
            </a:r>
            <a:r>
              <a:rPr lang="zh-CN" altLang="en-US" sz="2400" smtClean="0"/>
              <a:t>层</a:t>
            </a:r>
            <a:endParaRPr lang="zh-CN" altLang="en-US" sz="24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82448" y="4398511"/>
            <a:ext cx="1257000" cy="671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smtClean="0"/>
              <a:t>数据层</a:t>
            </a:r>
            <a:endParaRPr lang="zh-CN" altLang="en-US" sz="24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54372"/>
            <a:ext cx="5803921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24646" y="54372"/>
            <a:ext cx="1334164" cy="509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smtClean="0"/>
              <a:t>支撑层</a:t>
            </a:r>
            <a:endParaRPr lang="zh-CN" altLang="en-US" sz="2800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35394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交通决策治理</a:t>
            </a:r>
            <a:endParaRPr lang="zh-CN" altLang="en-US" sz="20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11855" y="841904"/>
            <a:ext cx="5803922" cy="671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37209" y="922925"/>
            <a:ext cx="123442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场景生成</a:t>
            </a:r>
            <a:endParaRPr lang="zh-CN" altLang="en-US" sz="20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02761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自动驾驶</a:t>
            </a:r>
            <a:endParaRPr lang="zh-CN" altLang="en-US" sz="20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86587" y="145039"/>
            <a:ext cx="178557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基础设施评估</a:t>
            </a:r>
            <a:endParaRPr lang="zh-CN" altLang="en-US" sz="20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922925"/>
            <a:ext cx="1250433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信控优化</a:t>
            </a:r>
            <a:endParaRPr lang="zh-CN" altLang="en-US" sz="2000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588804" y="1598700"/>
            <a:ext cx="5803921" cy="1242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1687439"/>
            <a:ext cx="5570307" cy="3858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用户中心</a:t>
            </a:r>
            <a:r>
              <a:rPr lang="en-US" altLang="zh-CN" sz="2000" smtClean="0"/>
              <a:t>/</a:t>
            </a:r>
            <a:r>
              <a:rPr lang="zh-CN" altLang="en-US" sz="2000" smtClean="0"/>
              <a:t>网关</a:t>
            </a:r>
            <a:endParaRPr lang="zh-CN" altLang="en-US" sz="2000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68508" y="909351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语音交互</a:t>
            </a:r>
            <a:endParaRPr lang="zh-CN" altLang="en-US" sz="2000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077646" y="3674328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图像识别</a:t>
            </a:r>
            <a:endParaRPr lang="zh-CN" altLang="en-US" sz="20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45564" y="3053655"/>
            <a:ext cx="1817981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生成式大模型</a:t>
            </a:r>
            <a:endParaRPr lang="zh-CN" altLang="en-US" sz="2000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566980" y="3067293"/>
            <a:ext cx="122998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语音识别</a:t>
            </a:r>
            <a:endParaRPr lang="zh-CN" altLang="en-US" sz="2000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94909" y="2192639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分析中心</a:t>
            </a:r>
            <a:endParaRPr lang="zh-CN" altLang="en-US" sz="2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217007" y="22010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策略中心</a:t>
            </a:r>
            <a:endParaRPr lang="zh-CN" altLang="en-US" sz="2000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640617" y="2184953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事件中心</a:t>
            </a:r>
            <a:endParaRPr lang="zh-CN" altLang="en-US" sz="2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22784" y="4510397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虚幻引擎</a:t>
            </a:r>
            <a:endParaRPr lang="zh-CN" altLang="en-US" sz="2000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702592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地图数据</a:t>
            </a:r>
            <a:endParaRPr lang="zh-CN" altLang="en-US" sz="20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3108729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用户数据</a:t>
            </a:r>
            <a:endParaRPr lang="zh-CN" altLang="en-US" sz="2000" dirty="0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587393" y="4521973"/>
            <a:ext cx="1280535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实时监控</a:t>
            </a:r>
            <a:endParaRPr lang="zh-CN" altLang="en-US" sz="2000" dirty="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519557" y="141181"/>
            <a:ext cx="174565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城市规划设计</a:t>
            </a:r>
            <a:endParaRPr lang="zh-CN" altLang="en-US" sz="2000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6037836" y="2189462"/>
            <a:ext cx="121765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调度中心</a:t>
            </a:r>
            <a:endParaRPr lang="zh-CN" altLang="en-US" sz="20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51725" y="3666013"/>
            <a:ext cx="1268698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目标检测</a:t>
            </a:r>
            <a:endParaRPr lang="zh-CN" altLang="en-US" sz="20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419672" y="3666013"/>
            <a:ext cx="1481076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图像再识别</a:t>
            </a:r>
            <a:endParaRPr lang="zh-CN" altLang="en-US" sz="20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4873809" y="3053655"/>
            <a:ext cx="2472812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跨摄像头多目标跟踪</a:t>
            </a:r>
            <a:endParaRPr lang="zh-CN" altLang="en-US" sz="2000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5974570" y="3666012"/>
            <a:ext cx="1387419" cy="5092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三维孪生</a:t>
            </a:r>
            <a:endParaRPr lang="zh-CN" altLang="en-US" sz="20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56266" y="1422529"/>
            <a:ext cx="1250433" cy="4547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系统监控</a:t>
            </a:r>
            <a:endParaRPr lang="zh-CN" altLang="en-US" sz="2000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6509" y="2988726"/>
            <a:ext cx="1250433" cy="4690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模型管理</a:t>
            </a:r>
            <a:endParaRPr lang="zh-CN" altLang="en-US" sz="2000" dirty="0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7663950" y="4498663"/>
            <a:ext cx="1250433" cy="4037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smtClean="0"/>
              <a:t>训练平台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041" y="712927"/>
            <a:ext cx="783371" cy="692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035" y="1993347"/>
            <a:ext cx="921379" cy="9911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675" y="3629444"/>
            <a:ext cx="870066" cy="8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5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335</Words>
  <Application>Microsoft Office PowerPoint</Application>
  <PresentationFormat>全屏显示(16:9)</PresentationFormat>
  <Paragraphs>240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Open Sans</vt:lpstr>
      <vt:lpstr>Wingdings 2</vt:lpstr>
      <vt:lpstr>宋体</vt:lpstr>
      <vt:lpstr>Muli Regular</vt:lpstr>
      <vt:lpstr>Economica</vt:lpstr>
      <vt:lpstr>Muli</vt:lpstr>
      <vt:lpstr>Luxe</vt:lpstr>
      <vt:lpstr>交通管理器介绍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Windows User</cp:lastModifiedBy>
  <cp:revision>275</cp:revision>
  <dcterms:created xsi:type="dcterms:W3CDTF">2020-04-29T14:54:23Z</dcterms:created>
  <dcterms:modified xsi:type="dcterms:W3CDTF">2024-03-23T09:44:15Z</dcterms:modified>
</cp:coreProperties>
</file>