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9" r:id="rId2"/>
    <p:sldId id="290" r:id="rId3"/>
    <p:sldId id="291" r:id="rId4"/>
    <p:sldId id="292" r:id="rId5"/>
  </p:sldIdLst>
  <p:sldSz cx="9144000" cy="5143500" type="screen16x9"/>
  <p:notesSz cx="9144000" cy="5143500"/>
  <p:embeddedFontLst>
    <p:embeddedFont>
      <p:font typeface="宋体" panose="02010600030101010101" pitchFamily="2" charset="-122"/>
      <p:regular r:id="rId7"/>
    </p:embeddedFont>
    <p:embeddedFont>
      <p:font typeface="Muli" panose="020B0604020202020204" charset="0"/>
      <p:regular r:id="rId8"/>
      <p:bold r:id="rId9"/>
      <p:italic r:id="rId10"/>
      <p:boldItalic r:id="rId11"/>
    </p:embeddedFont>
    <p:embeddedFont>
      <p:font typeface="Economica" panose="020B0604020202020204" charset="0"/>
      <p:regular r:id="rId12"/>
      <p:bold r:id="rId13"/>
      <p:italic r:id="rId14"/>
      <p:boldItalic r:id="rId15"/>
    </p:embeddedFont>
    <p:embeddedFont>
      <p:font typeface="Open Sans" panose="020B0604020202020204" charset="0"/>
      <p:regular r:id="rId16"/>
      <p:bold r:id="rId17"/>
      <p:italic r:id="rId18"/>
      <p:boldItalic r:id="rId19"/>
    </p:embeddedFont>
    <p:embeddedFont>
      <p:font typeface="Muli Regular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6" roundtripDataSignature="AMtx7mjk7ddpjVrAQkfiI2o1sWSlPxIq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087" autoAdjust="0"/>
  </p:normalViewPr>
  <p:slideViewPr>
    <p:cSldViewPr snapToGrid="0">
      <p:cViewPr>
        <p:scale>
          <a:sx n="150" d="100"/>
          <a:sy n="150" d="100"/>
        </p:scale>
        <p:origin x="474" y="-4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68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66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Traffic_Manager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27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39373D"/>
                </a:solidFill>
              </a:rPr>
              <a:t>build_modules</a:t>
            </a:r>
            <a:endParaRPr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6606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rgbClr val="39373D"/>
                </a:solidFill>
              </a:rPr>
              <a:t>adv_multigpu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062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0294dfa11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mtClean="0">
                <a:solidFill>
                  <a:srgbClr val="39373D"/>
                </a:solidFill>
              </a:rPr>
              <a:t>adv_</a:t>
            </a:r>
            <a:r>
              <a:rPr lang="en-US" altLang="zh-CN" smtClean="0">
                <a:solidFill>
                  <a:srgbClr val="39373D"/>
                </a:solidFill>
              </a:rPr>
              <a:t>rss</a:t>
            </a:r>
            <a:endParaRPr dirty="0"/>
          </a:p>
        </p:txBody>
      </p:sp>
      <p:sp>
        <p:nvSpPr>
          <p:cNvPr id="90" name="Google Shape;90;g80294dfa1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17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849773c3a5_0_53"/>
          <p:cNvSpPr txBox="1">
            <a:spLocks noGrp="1"/>
          </p:cNvSpPr>
          <p:nvPr>
            <p:ph type="sldNum" idx="12"/>
          </p:nvPr>
        </p:nvSpPr>
        <p:spPr>
          <a:xfrm>
            <a:off x="8545825" y="4756575"/>
            <a:ext cx="5982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2540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2540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2540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2540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540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540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2540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2540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2540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1300" i="0" u="none" strike="noStrike" cap="none">
                <a:solidFill>
                  <a:srgbClr val="39373D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pPr marL="2540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49773c3a5_0_43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2" name="Google Shape;52;g849773c3a5_0_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849773c3a5_0_4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849773c3a5_0_46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849773c3a5_0_46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849773c3a5_0_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49773c3a5_0_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849773c3a5_0_4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3" name="Google Shape;13;g849773c3a5_0_4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4" name="Google Shape;14;g849773c3a5_0_4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849773c3a5_0_4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g849773c3a5_0_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849773c3a5_0_10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9" name="Google Shape;19;g849773c3a5_0_10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0" name="Google Shape;20;g849773c3a5_0_10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849773c3a5_0_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849773c3a5_0_1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849773c3a5_0_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849773c3a5_0_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g849773c3a5_0_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849773c3a5_0_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849773c3a5_0_2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g849773c3a5_0_20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849773c3a5_0_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849773c3a5_0_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849773c3a5_0_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849773c3a5_0_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7" name="Google Shape;37;g849773c3a5_0_28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g849773c3a5_0_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849773c3a5_0_32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849773c3a5_0_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g849773c3a5_0_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849773c3a5_0_36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849773c3a5_0_3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g849773c3a5_0_36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849773c3a5_0_36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8" name="Google Shape;48;g849773c3a5_0_3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g849773c3a5_0_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849773c3a5_0_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g849773c3a5_0_0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g849773c3a5_0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568014" y="2506456"/>
            <a:ext cx="4114799" cy="652380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2" name="Google Shape;92;g80294dfa11_0_4"/>
          <p:cNvSpPr txBox="1">
            <a:spLocks noGrp="1"/>
          </p:cNvSpPr>
          <p:nvPr>
            <p:ph type="title" idx="4294967295"/>
          </p:nvPr>
        </p:nvSpPr>
        <p:spPr>
          <a:xfrm>
            <a:off x="1191441" y="293750"/>
            <a:ext cx="54696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zh-CN" altLang="en-US" sz="2400" b="1">
                <a:solidFill>
                  <a:srgbClr val="39373D"/>
                </a:solidFill>
                <a:latin typeface="Muli"/>
                <a:ea typeface="Muli"/>
                <a:cs typeface="Muli"/>
                <a:sym typeface="Muli"/>
              </a:rPr>
              <a:t>交通管理器介绍</a:t>
            </a:r>
            <a:endParaRPr sz="2400" b="1">
              <a:solidFill>
                <a:srgbClr val="39373D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3724" y="1013100"/>
            <a:ext cx="5243944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代理的生命周期和状态状态管理</a:t>
            </a:r>
          </a:p>
        </p:txBody>
      </p:sp>
      <p:sp>
        <p:nvSpPr>
          <p:cNvPr id="9" name="矩形 8"/>
          <p:cNvSpPr/>
          <p:nvPr/>
        </p:nvSpPr>
        <p:spPr>
          <a:xfrm>
            <a:off x="833723" y="2376055"/>
            <a:ext cx="277092" cy="1177636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车辆注册表</a:t>
            </a:r>
          </a:p>
        </p:txBody>
      </p:sp>
      <p:sp>
        <p:nvSpPr>
          <p:cNvPr id="10" name="矩形 9"/>
          <p:cNvSpPr/>
          <p:nvPr/>
        </p:nvSpPr>
        <p:spPr>
          <a:xfrm>
            <a:off x="3860939" y="1683997"/>
            <a:ext cx="1586346" cy="386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仿真状态</a:t>
            </a:r>
          </a:p>
        </p:txBody>
      </p:sp>
      <p:sp>
        <p:nvSpPr>
          <p:cNvPr id="11" name="矩形 10"/>
          <p:cNvSpPr/>
          <p:nvPr/>
        </p:nvSpPr>
        <p:spPr>
          <a:xfrm>
            <a:off x="7283012" y="1013101"/>
            <a:ext cx="665019" cy="254059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252586" y="2164773"/>
            <a:ext cx="554177" cy="1350818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命令数组</a:t>
            </a:r>
          </a:p>
        </p:txBody>
      </p:sp>
      <p:sp>
        <p:nvSpPr>
          <p:cNvPr id="13" name="矩形 12"/>
          <p:cNvSpPr/>
          <p:nvPr/>
        </p:nvSpPr>
        <p:spPr>
          <a:xfrm>
            <a:off x="1610442" y="4072880"/>
            <a:ext cx="1228947" cy="386208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内存地图</a:t>
            </a:r>
          </a:p>
        </p:txBody>
      </p:sp>
      <p:sp>
        <p:nvSpPr>
          <p:cNvPr id="14" name="矩形 13"/>
          <p:cNvSpPr/>
          <p:nvPr/>
        </p:nvSpPr>
        <p:spPr>
          <a:xfrm>
            <a:off x="4106858" y="4076011"/>
            <a:ext cx="1340427" cy="38620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PID </a:t>
            </a:r>
            <a:r>
              <a:rPr lang="zh-CN" altLang="en-US" b="1">
                <a:solidFill>
                  <a:schemeClr val="tx1"/>
                </a:solidFill>
              </a:rPr>
              <a:t>控制器</a:t>
            </a:r>
          </a:p>
        </p:txBody>
      </p:sp>
      <p:sp>
        <p:nvSpPr>
          <p:cNvPr id="15" name="矩形 14"/>
          <p:cNvSpPr/>
          <p:nvPr/>
        </p:nvSpPr>
        <p:spPr>
          <a:xfrm>
            <a:off x="1982781" y="3353857"/>
            <a:ext cx="2896471" cy="386208"/>
          </a:xfrm>
          <a:prstGeom prst="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路径缓存和车辆轨迹</a:t>
            </a:r>
          </a:p>
        </p:txBody>
      </p:sp>
      <p:sp>
        <p:nvSpPr>
          <p:cNvPr id="16" name="矩形 15"/>
          <p:cNvSpPr/>
          <p:nvPr/>
        </p:nvSpPr>
        <p:spPr>
          <a:xfrm>
            <a:off x="1657199" y="2660073"/>
            <a:ext cx="699658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定位</a:t>
            </a:r>
          </a:p>
        </p:txBody>
      </p:sp>
      <p:sp>
        <p:nvSpPr>
          <p:cNvPr id="17" name="矩形 16"/>
          <p:cNvSpPr/>
          <p:nvPr/>
        </p:nvSpPr>
        <p:spPr>
          <a:xfrm>
            <a:off x="2619222" y="2660074"/>
            <a:ext cx="716976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碰撞</a:t>
            </a:r>
          </a:p>
        </p:txBody>
      </p:sp>
      <p:sp>
        <p:nvSpPr>
          <p:cNvPr id="18" name="矩形 17"/>
          <p:cNvSpPr/>
          <p:nvPr/>
        </p:nvSpPr>
        <p:spPr>
          <a:xfrm>
            <a:off x="3485133" y="2660073"/>
            <a:ext cx="793173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交通灯</a:t>
            </a:r>
          </a:p>
        </p:txBody>
      </p:sp>
      <p:sp>
        <p:nvSpPr>
          <p:cNvPr id="19" name="矩形 18"/>
          <p:cNvSpPr/>
          <p:nvPr/>
        </p:nvSpPr>
        <p:spPr>
          <a:xfrm>
            <a:off x="4427241" y="2660073"/>
            <a:ext cx="1148195" cy="38620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运动规划器</a:t>
            </a:r>
          </a:p>
        </p:txBody>
      </p:sp>
      <p:cxnSp>
        <p:nvCxnSpPr>
          <p:cNvPr id="5" name="直接箭头连接符 4"/>
          <p:cNvCxnSpPr>
            <a:endCxn id="9" idx="0"/>
          </p:cNvCxnSpPr>
          <p:nvPr/>
        </p:nvCxnSpPr>
        <p:spPr>
          <a:xfrm>
            <a:off x="972269" y="1399308"/>
            <a:ext cx="0" cy="9767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278306" y="1399308"/>
            <a:ext cx="0" cy="284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4777071" y="1399310"/>
            <a:ext cx="0" cy="2846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771502" y="1399308"/>
            <a:ext cx="4331" cy="11071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5114777" y="2070205"/>
            <a:ext cx="13855" cy="4362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rot="10800000" flipV="1">
            <a:off x="2122196" y="2202872"/>
            <a:ext cx="2985654" cy="303584"/>
          </a:xfrm>
          <a:prstGeom prst="bentConnector3">
            <a:avLst>
              <a:gd name="adj1" fmla="val 10011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/>
          <p:nvPr/>
        </p:nvCxnSpPr>
        <p:spPr>
          <a:xfrm>
            <a:off x="1771502" y="2290654"/>
            <a:ext cx="3005569" cy="215802"/>
          </a:xfrm>
          <a:prstGeom prst="bentConnector3">
            <a:avLst>
              <a:gd name="adj1" fmla="val 10001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2759505" y="2290654"/>
            <a:ext cx="13854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3064305" y="2202872"/>
            <a:ext cx="0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>
            <a:off x="3757032" y="2290654"/>
            <a:ext cx="0" cy="2158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3992559" y="2202872"/>
            <a:ext cx="13855" cy="303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0" idx="3"/>
          </p:cNvCxnSpPr>
          <p:nvPr/>
        </p:nvCxnSpPr>
        <p:spPr>
          <a:xfrm>
            <a:off x="5682813" y="2832646"/>
            <a:ext cx="569773" cy="75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12" idx="3"/>
          </p:cNvCxnSpPr>
          <p:nvPr/>
        </p:nvCxnSpPr>
        <p:spPr>
          <a:xfrm flipV="1">
            <a:off x="6806763" y="2838991"/>
            <a:ext cx="476249" cy="11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5107850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5281032" y="3158836"/>
            <a:ext cx="0" cy="917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2111807" y="3158836"/>
            <a:ext cx="0" cy="207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2253814" y="3158836"/>
            <a:ext cx="6927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V="1">
            <a:off x="2946542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/>
          <p:nvPr/>
        </p:nvCxnSpPr>
        <p:spPr>
          <a:xfrm flipV="1">
            <a:off x="3860939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 flipV="1">
            <a:off x="4699141" y="3158836"/>
            <a:ext cx="0" cy="1950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flipV="1">
            <a:off x="1712615" y="3158835"/>
            <a:ext cx="0" cy="893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endCxn id="3" idx="3"/>
          </p:cNvCxnSpPr>
          <p:nvPr/>
        </p:nvCxnSpPr>
        <p:spPr>
          <a:xfrm flipH="1">
            <a:off x="6077668" y="1206204"/>
            <a:ext cx="12053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endCxn id="20" idx="1"/>
          </p:cNvCxnSpPr>
          <p:nvPr/>
        </p:nvCxnSpPr>
        <p:spPr>
          <a:xfrm>
            <a:off x="1137653" y="2832646"/>
            <a:ext cx="4303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6404112" y="3753691"/>
            <a:ext cx="614801" cy="237308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6597206" y="4110566"/>
            <a:ext cx="421707" cy="18434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31756" y="2517356"/>
            <a:ext cx="131841" cy="6390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80362" y="4414476"/>
            <a:ext cx="97508" cy="1977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086879" y="3793977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控制循环</a:t>
            </a:r>
          </a:p>
        </p:txBody>
      </p:sp>
      <p:sp>
        <p:nvSpPr>
          <p:cNvPr id="84" name="矩形 83"/>
          <p:cNvSpPr/>
          <p:nvPr/>
        </p:nvSpPr>
        <p:spPr>
          <a:xfrm>
            <a:off x="7086879" y="4138174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阶段</a:t>
            </a:r>
          </a:p>
        </p:txBody>
      </p:sp>
      <p:sp>
        <p:nvSpPr>
          <p:cNvPr id="85" name="矩形 84"/>
          <p:cNvSpPr/>
          <p:nvPr/>
        </p:nvSpPr>
        <p:spPr>
          <a:xfrm>
            <a:off x="7086879" y="4429118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同步墙</a:t>
            </a:r>
          </a:p>
        </p:txBody>
      </p:sp>
    </p:spTree>
    <p:extLst>
      <p:ext uri="{BB962C8B-B14F-4D97-AF65-F5344CB8AC3E}">
        <p14:creationId xmlns:p14="http://schemas.microsoft.com/office/powerpoint/2010/main" val="118642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58713" y="584200"/>
            <a:ext cx="4294208" cy="3935955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486035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Python </a:t>
            </a:r>
            <a:r>
              <a:rPr lang="zh-CN" altLang="en-US" b="1">
                <a:solidFill>
                  <a:schemeClr val="tx1"/>
                </a:solidFill>
              </a:rPr>
              <a:t>脚本</a:t>
            </a:r>
          </a:p>
        </p:txBody>
      </p:sp>
      <p:sp>
        <p:nvSpPr>
          <p:cNvPr id="50" name="圆角矩形 49"/>
          <p:cNvSpPr/>
          <p:nvPr/>
        </p:nvSpPr>
        <p:spPr>
          <a:xfrm>
            <a:off x="2826050" y="1128774"/>
            <a:ext cx="1388962" cy="567159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</a:t>
            </a:r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2" idx="3"/>
            <a:endCxn id="50" idx="1"/>
          </p:cNvCxnSpPr>
          <p:nvPr/>
        </p:nvCxnSpPr>
        <p:spPr>
          <a:xfrm>
            <a:off x="1874997" y="1412354"/>
            <a:ext cx="951053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943327" y="1180385"/>
            <a:ext cx="814392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导入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2746144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boost:python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75177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58" name="圆角矩形 57"/>
          <p:cNvSpPr/>
          <p:nvPr/>
        </p:nvSpPr>
        <p:spPr>
          <a:xfrm>
            <a:off x="2746144" y="3727292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rpc:client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5607020" y="3727291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rpc:server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5607019" y="2905490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libcarla </a:t>
            </a:r>
            <a:r>
              <a:rPr lang="zh-CN" altLang="en-US" b="1">
                <a:solidFill>
                  <a:schemeClr val="tx1"/>
                </a:solidFill>
              </a:rPr>
              <a:t>服务端</a:t>
            </a:r>
          </a:p>
        </p:txBody>
      </p:sp>
      <p:sp>
        <p:nvSpPr>
          <p:cNvPr id="64" name="圆角矩形 63"/>
          <p:cNvSpPr/>
          <p:nvPr/>
        </p:nvSpPr>
        <p:spPr>
          <a:xfrm>
            <a:off x="5607019" y="2083688"/>
            <a:ext cx="1560653" cy="434047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 Plugin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6" name="圆角矩形 65"/>
          <p:cNvSpPr/>
          <p:nvPr/>
        </p:nvSpPr>
        <p:spPr>
          <a:xfrm>
            <a:off x="5607019" y="1128774"/>
            <a:ext cx="1560653" cy="5671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CarlaUE4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5207540" y="816257"/>
            <a:ext cx="2292753" cy="370389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>
            <a:stCxn id="50" idx="2"/>
            <a:endCxn id="54" idx="0"/>
          </p:cNvCxnSpPr>
          <p:nvPr/>
        </p:nvCxnSpPr>
        <p:spPr>
          <a:xfrm>
            <a:off x="3520531" y="1695933"/>
            <a:ext cx="594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54" idx="2"/>
            <a:endCxn id="56" idx="0"/>
          </p:cNvCxnSpPr>
          <p:nvPr/>
        </p:nvCxnSpPr>
        <p:spPr>
          <a:xfrm>
            <a:off x="3526471" y="2517735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56" idx="2"/>
            <a:endCxn id="58" idx="0"/>
          </p:cNvCxnSpPr>
          <p:nvPr/>
        </p:nvCxnSpPr>
        <p:spPr>
          <a:xfrm flipH="1">
            <a:off x="3526471" y="3339537"/>
            <a:ext cx="5635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8" idx="3"/>
            <a:endCxn id="60" idx="1"/>
          </p:cNvCxnSpPr>
          <p:nvPr/>
        </p:nvCxnSpPr>
        <p:spPr>
          <a:xfrm flipV="1">
            <a:off x="4306797" y="3944315"/>
            <a:ext cx="1300223" cy="1"/>
          </a:xfrm>
          <a:prstGeom prst="straightConnector1">
            <a:avLst/>
          </a:prstGeom>
          <a:ln w="190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60" idx="0"/>
            <a:endCxn id="62" idx="2"/>
          </p:cNvCxnSpPr>
          <p:nvPr/>
        </p:nvCxnSpPr>
        <p:spPr>
          <a:xfrm flipH="1" flipV="1">
            <a:off x="6387346" y="3339537"/>
            <a:ext cx="1" cy="387754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62" idx="0"/>
            <a:endCxn id="64" idx="2"/>
          </p:cNvCxnSpPr>
          <p:nvPr/>
        </p:nvCxnSpPr>
        <p:spPr>
          <a:xfrm flipV="1">
            <a:off x="6387346" y="2517735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64" idx="0"/>
            <a:endCxn id="66" idx="2"/>
          </p:cNvCxnSpPr>
          <p:nvPr/>
        </p:nvCxnSpPr>
        <p:spPr>
          <a:xfrm flipV="1">
            <a:off x="6387346" y="1695933"/>
            <a:ext cx="0" cy="387755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/>
          <p:cNvSpPr/>
          <p:nvPr/>
        </p:nvSpPr>
        <p:spPr>
          <a:xfrm>
            <a:off x="7912121" y="595220"/>
            <a:ext cx="219919" cy="24306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矩形 77"/>
          <p:cNvSpPr/>
          <p:nvPr/>
        </p:nvSpPr>
        <p:spPr>
          <a:xfrm>
            <a:off x="8420770" y="637101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Python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51" name="直接箭头连接符 50"/>
          <p:cNvCxnSpPr>
            <a:stCxn id="44" idx="6"/>
            <a:endCxn id="78" idx="1"/>
          </p:cNvCxnSpPr>
          <p:nvPr/>
        </p:nvCxnSpPr>
        <p:spPr>
          <a:xfrm flipV="1">
            <a:off x="8132040" y="715469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椭圆 85"/>
          <p:cNvSpPr/>
          <p:nvPr/>
        </p:nvSpPr>
        <p:spPr>
          <a:xfrm>
            <a:off x="7912121" y="934589"/>
            <a:ext cx="219919" cy="24306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8420770" y="976470"/>
            <a:ext cx="713451" cy="1567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>
                <a:solidFill>
                  <a:schemeClr val="tx1"/>
                </a:solidFill>
              </a:rPr>
              <a:t>C++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cxnSp>
        <p:nvCxnSpPr>
          <p:cNvPr id="88" name="直接箭头连接符 87"/>
          <p:cNvCxnSpPr>
            <a:stCxn id="86" idx="6"/>
            <a:endCxn id="87" idx="1"/>
          </p:cNvCxnSpPr>
          <p:nvPr/>
        </p:nvCxnSpPr>
        <p:spPr>
          <a:xfrm flipV="1">
            <a:off x="8132040" y="1054838"/>
            <a:ext cx="288730" cy="128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529457" y="2119118"/>
            <a:ext cx="197636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PythonAPI/Carla/source/libcarla/*.cpp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05817" y="891846"/>
            <a:ext cx="2019804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PythonAPI/carla/agent/*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7439" y="659259"/>
            <a:ext cx="3357221" cy="181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PythonAPI/carla/source/Carla/command.py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605722" y="2938110"/>
            <a:ext cx="1349794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LibCarla/source/carla/*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70766" y="2119118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Unreal/CarlaUE4/Plugins/Carla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544238" y="1259599"/>
            <a:ext cx="1411278" cy="398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Unreal/CarlaUE4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12101" y="2903550"/>
            <a:ext cx="1835610" cy="30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smtClean="0">
                <a:solidFill>
                  <a:schemeClr val="bg1">
                    <a:lumMod val="50000"/>
                  </a:schemeClr>
                </a:solidFill>
              </a:rPr>
              <a:t>LibCarla/source/Carla/client</a:t>
            </a:r>
            <a:r>
              <a:rPr lang="en-US" altLang="zh-CN" sz="1200" b="1">
                <a:solidFill>
                  <a:schemeClr val="bg1">
                    <a:lumMod val="50000"/>
                  </a:schemeClr>
                </a:solidFill>
              </a:rPr>
              <a:t>/*.cpp</a:t>
            </a:r>
            <a:endParaRPr lang="zh-CN" altLang="en-US" sz="1200" b="1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10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圆角矩形 49"/>
          <p:cNvSpPr/>
          <p:nvPr/>
        </p:nvSpPr>
        <p:spPr>
          <a:xfrm>
            <a:off x="1274846" y="1535656"/>
            <a:ext cx="1388962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主服务器</a:t>
            </a:r>
          </a:p>
        </p:txBody>
      </p:sp>
      <p:sp>
        <p:nvSpPr>
          <p:cNvPr id="54" name="圆角矩形 53"/>
          <p:cNvSpPr/>
          <p:nvPr/>
        </p:nvSpPr>
        <p:spPr>
          <a:xfrm>
            <a:off x="1449718" y="2490570"/>
            <a:ext cx="1048492" cy="434047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 </a:t>
            </a:r>
            <a:r>
              <a:rPr lang="en-US" altLang="zh-CN" b="1" dirty="0">
                <a:solidFill>
                  <a:schemeClr val="tx1"/>
                </a:solidFill>
              </a:rPr>
              <a:t>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DDE7D57-06CB-1739-D94B-0F246FD36E71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>
            <a:off x="1969327" y="2102815"/>
            <a:ext cx="4637" cy="3877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圆角矩形 59">
            <a:extLst>
              <a:ext uri="{FF2B5EF4-FFF2-40B4-BE49-F238E27FC236}">
                <a16:creationId xmlns:a16="http://schemas.microsoft.com/office/drawing/2014/main" id="{9BD324B6-B80D-605B-22DF-7789E01BA5F7}"/>
              </a:ext>
            </a:extLst>
          </p:cNvPr>
          <p:cNvSpPr/>
          <p:nvPr/>
        </p:nvSpPr>
        <p:spPr>
          <a:xfrm>
            <a:off x="424323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59">
            <a:extLst>
              <a:ext uri="{FF2B5EF4-FFF2-40B4-BE49-F238E27FC236}">
                <a16:creationId xmlns:a16="http://schemas.microsoft.com/office/drawing/2014/main" id="{D7893EC6-6F41-F5C0-EAAA-B82B0718C5BC}"/>
              </a:ext>
            </a:extLst>
          </p:cNvPr>
          <p:cNvSpPr/>
          <p:nvPr/>
        </p:nvSpPr>
        <p:spPr>
          <a:xfrm>
            <a:off x="2232412" y="3614760"/>
            <a:ext cx="1287518" cy="4340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传感器</a:t>
            </a:r>
            <a:r>
              <a:rPr lang="en-US" altLang="zh-CN" b="1" dirty="0">
                <a:solidFill>
                  <a:schemeClr val="tx1"/>
                </a:solidFill>
              </a:rPr>
              <a:t> 2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1683E4A-D9A6-736B-7F44-01022149A5D6}"/>
              </a:ext>
            </a:extLst>
          </p:cNvPr>
          <p:cNvCxnSpPr>
            <a:stCxn id="54" idx="2"/>
            <a:endCxn id="15" idx="0"/>
          </p:cNvCxnSpPr>
          <p:nvPr/>
        </p:nvCxnSpPr>
        <p:spPr>
          <a:xfrm flipH="1">
            <a:off x="1068082" y="2924617"/>
            <a:ext cx="905882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86916-C1E0-295C-67AF-63E1D851EB59}"/>
              </a:ext>
            </a:extLst>
          </p:cNvPr>
          <p:cNvCxnSpPr>
            <a:stCxn id="54" idx="2"/>
            <a:endCxn id="16" idx="0"/>
          </p:cNvCxnSpPr>
          <p:nvPr/>
        </p:nvCxnSpPr>
        <p:spPr>
          <a:xfrm>
            <a:off x="1973964" y="2924617"/>
            <a:ext cx="902207" cy="6901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59">
            <a:extLst>
              <a:ext uri="{FF2B5EF4-FFF2-40B4-BE49-F238E27FC236}">
                <a16:creationId xmlns:a16="http://schemas.microsoft.com/office/drawing/2014/main" id="{BAD14FD1-FE2B-5C84-E1AD-262A6A98E436}"/>
              </a:ext>
            </a:extLst>
          </p:cNvPr>
          <p:cNvSpPr/>
          <p:nvPr/>
        </p:nvSpPr>
        <p:spPr>
          <a:xfrm>
            <a:off x="3281398" y="1544670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25" name="圆角矩形 59">
            <a:extLst>
              <a:ext uri="{FF2B5EF4-FFF2-40B4-BE49-F238E27FC236}">
                <a16:creationId xmlns:a16="http://schemas.microsoft.com/office/drawing/2014/main" id="{7AEB8E71-31F4-6740-5F8C-74151E85BAB5}"/>
              </a:ext>
            </a:extLst>
          </p:cNvPr>
          <p:cNvSpPr/>
          <p:nvPr/>
        </p:nvSpPr>
        <p:spPr>
          <a:xfrm>
            <a:off x="5031526" y="1068251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sp>
        <p:nvSpPr>
          <p:cNvPr id="27" name="圆角矩形 59">
            <a:extLst>
              <a:ext uri="{FF2B5EF4-FFF2-40B4-BE49-F238E27FC236}">
                <a16:creationId xmlns:a16="http://schemas.microsoft.com/office/drawing/2014/main" id="{99088F38-BF36-5E89-7E9E-0A0688B4FC44}"/>
              </a:ext>
            </a:extLst>
          </p:cNvPr>
          <p:cNvSpPr/>
          <p:nvPr/>
        </p:nvSpPr>
        <p:spPr>
          <a:xfrm>
            <a:off x="5031526" y="2110905"/>
            <a:ext cx="1132036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 </a:t>
            </a:r>
            <a:r>
              <a:rPr lang="en-US" altLang="zh-CN" b="1" dirty="0">
                <a:solidFill>
                  <a:schemeClr val="tx1"/>
                </a:solidFill>
              </a:rPr>
              <a:t>GPU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AC9668D-D812-05D1-6491-A3864397BA79}"/>
              </a:ext>
            </a:extLst>
          </p:cNvPr>
          <p:cNvCxnSpPr>
            <a:stCxn id="50" idx="3"/>
            <a:endCxn id="24" idx="1"/>
          </p:cNvCxnSpPr>
          <p:nvPr/>
        </p:nvCxnSpPr>
        <p:spPr>
          <a:xfrm>
            <a:off x="2663808" y="1819236"/>
            <a:ext cx="617590" cy="90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6C7F557-CFB0-9F0F-3578-FC291CEA4D6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4445000" y="1351830"/>
            <a:ext cx="586526" cy="2323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8B7187-88C2-F710-3789-46C16D7D2848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445000" y="2060105"/>
            <a:ext cx="586526" cy="3343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9">
            <a:extLst>
              <a:ext uri="{FF2B5EF4-FFF2-40B4-BE49-F238E27FC236}">
                <a16:creationId xmlns:a16="http://schemas.microsoft.com/office/drawing/2014/main" id="{54DD6FD4-9EC9-EF72-917F-E15A257AB0B6}"/>
              </a:ext>
            </a:extLst>
          </p:cNvPr>
          <p:cNvSpPr/>
          <p:nvPr/>
        </p:nvSpPr>
        <p:spPr>
          <a:xfrm>
            <a:off x="6589268" y="1068251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sp>
        <p:nvSpPr>
          <p:cNvPr id="45" name="圆角矩形 49">
            <a:extLst>
              <a:ext uri="{FF2B5EF4-FFF2-40B4-BE49-F238E27FC236}">
                <a16:creationId xmlns:a16="http://schemas.microsoft.com/office/drawing/2014/main" id="{2AF9A63E-4095-B1A8-7D32-B4986175F268}"/>
              </a:ext>
            </a:extLst>
          </p:cNvPr>
          <p:cNvSpPr/>
          <p:nvPr/>
        </p:nvSpPr>
        <p:spPr>
          <a:xfrm>
            <a:off x="6589268" y="2102815"/>
            <a:ext cx="1168845" cy="56715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 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辅助服务器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B79575A2-919A-D395-0031-2F127DEF7CA9}"/>
              </a:ext>
            </a:extLst>
          </p:cNvPr>
          <p:cNvCxnSpPr>
            <a:cxnSpLocks/>
            <a:stCxn id="43" idx="1"/>
            <a:endCxn id="25" idx="3"/>
          </p:cNvCxnSpPr>
          <p:nvPr/>
        </p:nvCxnSpPr>
        <p:spPr>
          <a:xfrm flipH="1" flipV="1">
            <a:off x="6163562" y="1351830"/>
            <a:ext cx="4257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3090BFD-C09A-84A8-B1E4-B55E6258D34C}"/>
              </a:ext>
            </a:extLst>
          </p:cNvPr>
          <p:cNvCxnSpPr>
            <a:cxnSpLocks/>
            <a:stCxn id="45" idx="1"/>
            <a:endCxn id="27" idx="3"/>
          </p:cNvCxnSpPr>
          <p:nvPr/>
        </p:nvCxnSpPr>
        <p:spPr>
          <a:xfrm flipH="1">
            <a:off x="6163562" y="2386395"/>
            <a:ext cx="425706" cy="80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圆角矩形 59">
            <a:extLst>
              <a:ext uri="{FF2B5EF4-FFF2-40B4-BE49-F238E27FC236}">
                <a16:creationId xmlns:a16="http://schemas.microsoft.com/office/drawing/2014/main" id="{C7FA86F8-ACCF-493B-9601-7FDEBB6A6BBE}"/>
              </a:ext>
            </a:extLst>
          </p:cNvPr>
          <p:cNvSpPr/>
          <p:nvPr/>
        </p:nvSpPr>
        <p:spPr>
          <a:xfrm>
            <a:off x="6717731" y="140391"/>
            <a:ext cx="902269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sp>
        <p:nvSpPr>
          <p:cNvPr id="55" name="圆角矩形 59">
            <a:extLst>
              <a:ext uri="{FF2B5EF4-FFF2-40B4-BE49-F238E27FC236}">
                <a16:creationId xmlns:a16="http://schemas.microsoft.com/office/drawing/2014/main" id="{77041457-51AB-3C82-CB93-CF8ACAE64B3A}"/>
              </a:ext>
            </a:extLst>
          </p:cNvPr>
          <p:cNvSpPr/>
          <p:nvPr/>
        </p:nvSpPr>
        <p:spPr>
          <a:xfrm>
            <a:off x="6717731" y="3047602"/>
            <a:ext cx="949894" cy="56715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流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服务器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2A60533-DE06-5B1D-51CB-5318F2733053}"/>
              </a:ext>
            </a:extLst>
          </p:cNvPr>
          <p:cNvCxnSpPr>
            <a:cxnSpLocks/>
            <a:stCxn id="43" idx="0"/>
            <a:endCxn id="52" idx="2"/>
          </p:cNvCxnSpPr>
          <p:nvPr/>
        </p:nvCxnSpPr>
        <p:spPr>
          <a:xfrm flipH="1" flipV="1">
            <a:off x="7168866" y="707549"/>
            <a:ext cx="4825" cy="360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3A44C18E-A907-0841-2D45-5A2BE99BC773}"/>
              </a:ext>
            </a:extLst>
          </p:cNvPr>
          <p:cNvCxnSpPr>
            <a:cxnSpLocks/>
            <a:stCxn id="45" idx="2"/>
            <a:endCxn id="55" idx="0"/>
          </p:cNvCxnSpPr>
          <p:nvPr/>
        </p:nvCxnSpPr>
        <p:spPr>
          <a:xfrm>
            <a:off x="7173691" y="2669974"/>
            <a:ext cx="18987" cy="377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平行四边形 66">
            <a:extLst>
              <a:ext uri="{FF2B5EF4-FFF2-40B4-BE49-F238E27FC236}">
                <a16:creationId xmlns:a16="http://schemas.microsoft.com/office/drawing/2014/main" id="{32327F82-9444-A20B-A795-1A755FD0899E}"/>
              </a:ext>
            </a:extLst>
          </p:cNvPr>
          <p:cNvSpPr/>
          <p:nvPr/>
        </p:nvSpPr>
        <p:spPr>
          <a:xfrm>
            <a:off x="39518" y="1584609"/>
            <a:ext cx="896610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1" name="平行四边形 70">
            <a:extLst>
              <a:ext uri="{FF2B5EF4-FFF2-40B4-BE49-F238E27FC236}">
                <a16:creationId xmlns:a16="http://schemas.microsoft.com/office/drawing/2014/main" id="{8CEE5094-F810-0007-4C50-E8BAB6C6AB34}"/>
              </a:ext>
            </a:extLst>
          </p:cNvPr>
          <p:cNvSpPr/>
          <p:nvPr/>
        </p:nvSpPr>
        <p:spPr>
          <a:xfrm>
            <a:off x="8292165" y="2150174"/>
            <a:ext cx="806251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17426C8-3F6A-4D34-AF0A-05CBCDD42F5F}"/>
              </a:ext>
            </a:extLst>
          </p:cNvPr>
          <p:cNvSpPr/>
          <p:nvPr/>
        </p:nvSpPr>
        <p:spPr>
          <a:xfrm>
            <a:off x="8232482" y="1113415"/>
            <a:ext cx="844223" cy="475496"/>
          </a:xfrm>
          <a:prstGeom prst="parallelogram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</a:rPr>
              <a:t>无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</a:rPr>
              <a:t>GPU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1" name="连接符: 肘形 90">
            <a:extLst>
              <a:ext uri="{FF2B5EF4-FFF2-40B4-BE49-F238E27FC236}">
                <a16:creationId xmlns:a16="http://schemas.microsoft.com/office/drawing/2014/main" id="{177B08B0-1DB6-1C95-0955-53881A4CB73A}"/>
              </a:ext>
            </a:extLst>
          </p:cNvPr>
          <p:cNvCxnSpPr>
            <a:stCxn id="52" idx="3"/>
            <a:endCxn id="16" idx="3"/>
          </p:cNvCxnSpPr>
          <p:nvPr/>
        </p:nvCxnSpPr>
        <p:spPr>
          <a:xfrm flipH="1">
            <a:off x="3519930" y="423970"/>
            <a:ext cx="4100070" cy="3407814"/>
          </a:xfrm>
          <a:prstGeom prst="bentConnector3">
            <a:avLst>
              <a:gd name="adj1" fmla="val -848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36B26831-178D-A9D9-7834-FCE0271D49C7}"/>
              </a:ext>
            </a:extLst>
          </p:cNvPr>
          <p:cNvCxnSpPr>
            <a:stCxn id="55" idx="2"/>
            <a:endCxn id="15" idx="2"/>
          </p:cNvCxnSpPr>
          <p:nvPr/>
        </p:nvCxnSpPr>
        <p:spPr>
          <a:xfrm rot="5400000">
            <a:off x="3913357" y="769485"/>
            <a:ext cx="434047" cy="6124596"/>
          </a:xfrm>
          <a:prstGeom prst="bentConnector3">
            <a:avLst>
              <a:gd name="adj1" fmla="val 152667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1088C590-5975-EAF9-5112-2D0145D40965}"/>
              </a:ext>
            </a:extLst>
          </p:cNvPr>
          <p:cNvCxnSpPr>
            <a:stCxn id="67" idx="2"/>
            <a:endCxn id="50" idx="1"/>
          </p:cNvCxnSpPr>
          <p:nvPr/>
        </p:nvCxnSpPr>
        <p:spPr>
          <a:xfrm flipV="1">
            <a:off x="876691" y="1819236"/>
            <a:ext cx="398155" cy="312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788B5B0D-8905-A20C-5931-43675C4BBB9B}"/>
              </a:ext>
            </a:extLst>
          </p:cNvPr>
          <p:cNvCxnSpPr>
            <a:cxnSpLocks/>
            <a:stCxn id="43" idx="3"/>
            <a:endCxn id="74" idx="5"/>
          </p:cNvCxnSpPr>
          <p:nvPr/>
        </p:nvCxnSpPr>
        <p:spPr>
          <a:xfrm flipV="1">
            <a:off x="7758113" y="1351163"/>
            <a:ext cx="533806" cy="66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3CD55DDA-1F41-831E-FE34-CC885F32FB9D}"/>
              </a:ext>
            </a:extLst>
          </p:cNvPr>
          <p:cNvCxnSpPr>
            <a:cxnSpLocks/>
            <a:stCxn id="45" idx="3"/>
            <a:endCxn id="71" idx="5"/>
          </p:cNvCxnSpPr>
          <p:nvPr/>
        </p:nvCxnSpPr>
        <p:spPr>
          <a:xfrm>
            <a:off x="7758113" y="2386395"/>
            <a:ext cx="593489" cy="15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2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956CA3FA-FFF1-B751-DF44-544224EEB071}"/>
              </a:ext>
            </a:extLst>
          </p:cNvPr>
          <p:cNvSpPr/>
          <p:nvPr/>
        </p:nvSpPr>
        <p:spPr>
          <a:xfrm>
            <a:off x="1104900" y="104776"/>
            <a:ext cx="6819900" cy="4955774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C279198-0A96-3E30-0BCA-5508AC892DDA}"/>
              </a:ext>
            </a:extLst>
          </p:cNvPr>
          <p:cNvSpPr/>
          <p:nvPr/>
        </p:nvSpPr>
        <p:spPr>
          <a:xfrm>
            <a:off x="166687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服务器（</a:t>
            </a:r>
            <a:r>
              <a:rPr lang="zh-CN" altLang="en-US"/>
              <a:t>虚幻</a:t>
            </a:r>
            <a:r>
              <a:rPr lang="zh-CN" altLang="en-US" smtClean="0"/>
              <a:t>）</a:t>
            </a:r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0" name="圆角矩形 49"/>
          <p:cNvSpPr/>
          <p:nvPr/>
        </p:nvSpPr>
        <p:spPr>
          <a:xfrm>
            <a:off x="604085" y="704850"/>
            <a:ext cx="715879" cy="429387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Carla</a:t>
            </a: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" name="圆角矩形 49">
            <a:extLst>
              <a:ext uri="{FF2B5EF4-FFF2-40B4-BE49-F238E27FC236}">
                <a16:creationId xmlns:a16="http://schemas.microsoft.com/office/drawing/2014/main" id="{D0D97B2D-A0F2-8731-75E3-43D7E1834970}"/>
              </a:ext>
            </a:extLst>
          </p:cNvPr>
          <p:cNvSpPr/>
          <p:nvPr/>
        </p:nvSpPr>
        <p:spPr>
          <a:xfrm>
            <a:off x="1875671" y="1035051"/>
            <a:ext cx="2610604" cy="317024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5" name="圆角矩形 49">
            <a:extLst>
              <a:ext uri="{FF2B5EF4-FFF2-40B4-BE49-F238E27FC236}">
                <a16:creationId xmlns:a16="http://schemas.microsoft.com/office/drawing/2014/main" id="{B1E85574-20D8-D11B-A24A-76C7A67BCE85}"/>
              </a:ext>
            </a:extLst>
          </p:cNvPr>
          <p:cNvSpPr/>
          <p:nvPr/>
        </p:nvSpPr>
        <p:spPr>
          <a:xfrm>
            <a:off x="1992769" y="1543450"/>
            <a:ext cx="2376408" cy="61038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抽取责任敏感安全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世界模型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6" name="圆角矩形 49">
            <a:extLst>
              <a:ext uri="{FF2B5EF4-FFF2-40B4-BE49-F238E27FC236}">
                <a16:creationId xmlns:a16="http://schemas.microsoft.com/office/drawing/2014/main" id="{934EEC6E-1206-797E-4EF6-9F0BEC29105D}"/>
              </a:ext>
            </a:extLst>
          </p:cNvPr>
          <p:cNvSpPr/>
          <p:nvPr/>
        </p:nvSpPr>
        <p:spPr>
          <a:xfrm>
            <a:off x="1986419" y="2305051"/>
            <a:ext cx="2376408" cy="180339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091195" y="1073150"/>
            <a:ext cx="2118855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责任敏感安全传感器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8" name="圆角矩形 49">
            <a:extLst>
              <a:ext uri="{FF2B5EF4-FFF2-40B4-BE49-F238E27FC236}">
                <a16:creationId xmlns:a16="http://schemas.microsoft.com/office/drawing/2014/main" id="{B3DFB896-F0FA-6B40-96DD-949A928D3B73}"/>
              </a:ext>
            </a:extLst>
          </p:cNvPr>
          <p:cNvSpPr/>
          <p:nvPr/>
        </p:nvSpPr>
        <p:spPr>
          <a:xfrm>
            <a:off x="2122879" y="2351910"/>
            <a:ext cx="2118855" cy="4448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自动驾驶</a:t>
            </a:r>
            <a:endParaRPr lang="en-US" altLang="zh-CN" sz="1600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责任</a:t>
            </a:r>
            <a:r>
              <a:rPr lang="zh-CN" altLang="en-US" sz="1600" b="1" dirty="0">
                <a:solidFill>
                  <a:schemeClr val="tx1"/>
                </a:solidFill>
              </a:rPr>
              <a:t>敏感安全库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9" name="圆角矩形 49">
            <a:extLst>
              <a:ext uri="{FF2B5EF4-FFF2-40B4-BE49-F238E27FC236}">
                <a16:creationId xmlns:a16="http://schemas.microsoft.com/office/drawing/2014/main" id="{4AF3D26C-7284-2536-51B9-ED1839D097DF}"/>
              </a:ext>
            </a:extLst>
          </p:cNvPr>
          <p:cNvSpPr/>
          <p:nvPr/>
        </p:nvSpPr>
        <p:spPr>
          <a:xfrm>
            <a:off x="2288696" y="2830018"/>
            <a:ext cx="88106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抽取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smtClean="0">
                <a:solidFill>
                  <a:schemeClr val="tx1"/>
                </a:solidFill>
              </a:rPr>
              <a:t>情境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0" name="圆角矩形 49">
            <a:extLst>
              <a:ext uri="{FF2B5EF4-FFF2-40B4-BE49-F238E27FC236}">
                <a16:creationId xmlns:a16="http://schemas.microsoft.com/office/drawing/2014/main" id="{DFEEE3D3-EAA5-0AC8-A27A-2878C383495B}"/>
              </a:ext>
            </a:extLst>
          </p:cNvPr>
          <p:cNvSpPr/>
          <p:nvPr/>
        </p:nvSpPr>
        <p:spPr>
          <a:xfrm>
            <a:off x="3465687" y="2830018"/>
            <a:ext cx="807485" cy="5418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检查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场景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11" name="圆角矩形 49">
            <a:extLst>
              <a:ext uri="{FF2B5EF4-FFF2-40B4-BE49-F238E27FC236}">
                <a16:creationId xmlns:a16="http://schemas.microsoft.com/office/drawing/2014/main" id="{2EB1DC91-08CA-00D1-EA5B-FD064D9D4568}"/>
              </a:ext>
            </a:extLst>
          </p:cNvPr>
          <p:cNvSpPr/>
          <p:nvPr/>
        </p:nvSpPr>
        <p:spPr>
          <a:xfrm>
            <a:off x="2334873" y="3592231"/>
            <a:ext cx="1692199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解析并变换响应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0BEFF20-0D3A-03BD-3546-427C7015C76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174623" y="2153831"/>
            <a:ext cx="6350" cy="1512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圆角矩形 49">
            <a:extLst>
              <a:ext uri="{FF2B5EF4-FFF2-40B4-BE49-F238E27FC236}">
                <a16:creationId xmlns:a16="http://schemas.microsoft.com/office/drawing/2014/main" id="{354C744C-9E9F-32F1-695F-B7E46C452772}"/>
              </a:ext>
            </a:extLst>
          </p:cNvPr>
          <p:cNvSpPr/>
          <p:nvPr/>
        </p:nvSpPr>
        <p:spPr>
          <a:xfrm>
            <a:off x="5503283" y="2382446"/>
            <a:ext cx="1629221" cy="261627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9" name="圆角矩形 49">
            <a:extLst>
              <a:ext uri="{FF2B5EF4-FFF2-40B4-BE49-F238E27FC236}">
                <a16:creationId xmlns:a16="http://schemas.microsoft.com/office/drawing/2014/main" id="{FC767941-5A5A-6DAC-A821-65037BAA998B}"/>
              </a:ext>
            </a:extLst>
          </p:cNvPr>
          <p:cNvSpPr/>
          <p:nvPr/>
        </p:nvSpPr>
        <p:spPr>
          <a:xfrm>
            <a:off x="5590064" y="2636437"/>
            <a:ext cx="1542440" cy="4448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责任敏感安全</a:t>
            </a:r>
            <a:endParaRPr lang="en-US" altLang="zh-CN" sz="16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限制器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sp>
        <p:nvSpPr>
          <p:cNvPr id="21" name="圆角矩形 49">
            <a:extLst>
              <a:ext uri="{FF2B5EF4-FFF2-40B4-BE49-F238E27FC236}">
                <a16:creationId xmlns:a16="http://schemas.microsoft.com/office/drawing/2014/main" id="{7E857686-B304-861F-A3E9-63285572C073}"/>
              </a:ext>
            </a:extLst>
          </p:cNvPr>
          <p:cNvSpPr/>
          <p:nvPr/>
        </p:nvSpPr>
        <p:spPr>
          <a:xfrm>
            <a:off x="5553194" y="3621326"/>
            <a:ext cx="1542440" cy="88979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执行责任敏感安全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b="1" dirty="0">
                <a:solidFill>
                  <a:schemeClr val="tx1"/>
                </a:solidFill>
              </a:rPr>
              <a:t>限制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3AA3BF9-81F4-D29D-BDC3-17167D6FD8F4}"/>
              </a:ext>
            </a:extLst>
          </p:cNvPr>
          <p:cNvSpPr/>
          <p:nvPr/>
        </p:nvSpPr>
        <p:spPr>
          <a:xfrm>
            <a:off x="8105079" y="0"/>
            <a:ext cx="795338" cy="51434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Carla</a:t>
            </a:r>
          </a:p>
          <a:p>
            <a:pPr algn="ctr"/>
            <a:r>
              <a:rPr lang="zh-CN" altLang="en-US" dirty="0"/>
              <a:t>客户器</a:t>
            </a:r>
            <a:r>
              <a:rPr lang="en-US" altLang="zh-CN" dirty="0"/>
              <a:t>(</a:t>
            </a:r>
            <a:r>
              <a:rPr lang="en-US" altLang="zh-CN"/>
              <a:t>Python</a:t>
            </a:r>
            <a:r>
              <a:rPr lang="en-US" altLang="zh-CN" smtClean="0"/>
              <a:t>)</a:t>
            </a:r>
          </a:p>
          <a:p>
            <a:pPr algn="ctr"/>
            <a:endParaRPr lang="en-US" altLang="zh-CN" smtClean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3" name="圆角矩形 49">
            <a:extLst>
              <a:ext uri="{FF2B5EF4-FFF2-40B4-BE49-F238E27FC236}">
                <a16:creationId xmlns:a16="http://schemas.microsoft.com/office/drawing/2014/main" id="{D40127FB-AE16-25E0-2869-4DC66F339544}"/>
              </a:ext>
            </a:extLst>
          </p:cNvPr>
          <p:cNvSpPr/>
          <p:nvPr/>
        </p:nvSpPr>
        <p:spPr>
          <a:xfrm>
            <a:off x="7670540" y="800105"/>
            <a:ext cx="795338" cy="419861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客户端示例</a:t>
            </a:r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  <a:p>
            <a:pPr algn="ctr"/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6571851-7C79-8A64-3EA3-25345CC35CF1}"/>
              </a:ext>
            </a:extLst>
          </p:cNvPr>
          <p:cNvCxnSpPr/>
          <p:nvPr/>
        </p:nvCxnSpPr>
        <p:spPr>
          <a:xfrm>
            <a:off x="1319964" y="977900"/>
            <a:ext cx="6350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625674" y="645376"/>
            <a:ext cx="1165401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相机图像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2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3385178" y="121213"/>
            <a:ext cx="1904745" cy="279592"/>
          </a:xfrm>
          <a:prstGeom prst="round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smtClean="0">
                <a:solidFill>
                  <a:schemeClr val="tx1"/>
                </a:solidFill>
              </a:rPr>
              <a:t>Carla </a:t>
            </a:r>
            <a:r>
              <a:rPr lang="zh-CN" altLang="en-US" b="1" smtClean="0">
                <a:solidFill>
                  <a:schemeClr val="tx1"/>
                </a:solidFill>
              </a:rPr>
              <a:t>客户端 </a:t>
            </a:r>
            <a:r>
              <a:rPr lang="en-US" altLang="zh-CN" b="1" smtClean="0">
                <a:solidFill>
                  <a:schemeClr val="tx1"/>
                </a:solidFill>
              </a:rPr>
              <a:t>(C++)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1319964" y="1776292"/>
            <a:ext cx="555707" cy="34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68924" y="1378253"/>
            <a:ext cx="606747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世界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数据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1319964" y="2881430"/>
            <a:ext cx="555708" cy="5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1286286" y="2974394"/>
            <a:ext cx="6230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调试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绘图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endCxn id="9" idx="1"/>
          </p:cNvCxnSpPr>
          <p:nvPr/>
        </p:nvCxnSpPr>
        <p:spPr>
          <a:xfrm>
            <a:off x="1992769" y="3100934"/>
            <a:ext cx="29592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endCxn id="10" idx="1"/>
          </p:cNvCxnSpPr>
          <p:nvPr/>
        </p:nvCxnSpPr>
        <p:spPr>
          <a:xfrm>
            <a:off x="3177798" y="3100934"/>
            <a:ext cx="28788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10" idx="2"/>
            <a:endCxn id="11" idx="0"/>
          </p:cNvCxnSpPr>
          <p:nvPr/>
        </p:nvCxnSpPr>
        <p:spPr>
          <a:xfrm rot="5400000">
            <a:off x="3415012" y="3137812"/>
            <a:ext cx="220381" cy="688457"/>
          </a:xfrm>
          <a:prstGeom prst="bentConnector3">
            <a:avLst>
              <a:gd name="adj1" fmla="val 3617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1319964" y="4328160"/>
            <a:ext cx="4174645" cy="82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>
            <a:off x="1319965" y="4733339"/>
            <a:ext cx="4174644" cy="13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06036" y="4336416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车辆物理模型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2820179" y="4733339"/>
            <a:ext cx="1308764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最终车辆控制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4501241" y="2721137"/>
            <a:ext cx="993368" cy="10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64962" y="244154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路线速度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4494948" y="3324695"/>
            <a:ext cx="999661" cy="114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36218" y="2962935"/>
            <a:ext cx="107061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V="1">
            <a:off x="4494948" y="3814680"/>
            <a:ext cx="999661" cy="92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4407153" y="3535034"/>
            <a:ext cx="1149570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加速度限制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/>
          <p:nvPr/>
        </p:nvCxnSpPr>
        <p:spPr>
          <a:xfrm flipH="1">
            <a:off x="7132504" y="3371850"/>
            <a:ext cx="53803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7094686" y="2994790"/>
            <a:ext cx="613672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车辆</a:t>
            </a:r>
            <a:endParaRPr lang="en-US" altLang="zh-CN" b="1" smtClean="0">
              <a:solidFill>
                <a:schemeClr val="tx1"/>
              </a:solidFill>
            </a:endParaRPr>
          </a:p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控制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69" name="直接箭头连接符 68"/>
          <p:cNvCxnSpPr/>
          <p:nvPr/>
        </p:nvCxnSpPr>
        <p:spPr>
          <a:xfrm flipH="1">
            <a:off x="4494948" y="1432041"/>
            <a:ext cx="317559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7" y="1136522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责任敏感安全参数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4494948" y="1974797"/>
            <a:ext cx="3175592" cy="76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圆角矩形 49">
            <a:extLst>
              <a:ext uri="{FF2B5EF4-FFF2-40B4-BE49-F238E27FC236}">
                <a16:creationId xmlns:a16="http://schemas.microsoft.com/office/drawing/2014/main" id="{095CBC8D-E7B6-7E08-F152-667FDBAF47EE}"/>
              </a:ext>
            </a:extLst>
          </p:cNvPr>
          <p:cNvSpPr/>
          <p:nvPr/>
        </p:nvSpPr>
        <p:spPr>
          <a:xfrm>
            <a:off x="5232506" y="1682290"/>
            <a:ext cx="1644703" cy="279592"/>
          </a:xfrm>
          <a:prstGeom prst="roundRect">
            <a:avLst/>
          </a:prstGeom>
          <a:solidFill>
            <a:schemeClr val="bg1">
              <a:alpha val="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smtClean="0">
                <a:solidFill>
                  <a:schemeClr val="tx1"/>
                </a:solidFill>
              </a:rPr>
              <a:t>责任敏感安全响应</a:t>
            </a:r>
            <a:endParaRPr lang="en-US" altLang="zh-C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394952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189</Words>
  <Application>Microsoft Office PowerPoint</Application>
  <PresentationFormat>全屏显示(16:9)</PresentationFormat>
  <Paragraphs>175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Muli</vt:lpstr>
      <vt:lpstr>Economica</vt:lpstr>
      <vt:lpstr>Open Sans</vt:lpstr>
      <vt:lpstr>Muli Regular</vt:lpstr>
      <vt:lpstr>Luxe</vt:lpstr>
      <vt:lpstr>交通管理器介绍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cp:lastModifiedBy>Windows User</cp:lastModifiedBy>
  <cp:revision>180</cp:revision>
  <dcterms:created xsi:type="dcterms:W3CDTF">2020-04-29T14:54:23Z</dcterms:created>
  <dcterms:modified xsi:type="dcterms:W3CDTF">2024-01-29T10:14:11Z</dcterms:modified>
</cp:coreProperties>
</file>