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89" r:id="rId2"/>
    <p:sldId id="290" r:id="rId3"/>
    <p:sldId id="294" r:id="rId4"/>
    <p:sldId id="291" r:id="rId5"/>
    <p:sldId id="292" r:id="rId6"/>
    <p:sldId id="293" r:id="rId7"/>
  </p:sldIdLst>
  <p:sldSz cx="9144000" cy="5143500" type="screen16x9"/>
  <p:notesSz cx="9144000" cy="5143500"/>
  <p:embeddedFontLst>
    <p:embeddedFont>
      <p:font typeface="Economica" panose="020B0604020202020204" charset="0"/>
      <p:regular r:id="rId9"/>
      <p:bold r:id="rId10"/>
      <p:italic r:id="rId11"/>
      <p:boldItalic r:id="rId12"/>
    </p:embeddedFont>
    <p:embeddedFont>
      <p:font typeface="宋体" panose="02010600030101010101" pitchFamily="2" charset="-122"/>
      <p:regular r:id="rId13"/>
    </p:embeddedFont>
    <p:embeddedFont>
      <p:font typeface="Open Sans" panose="020B0604020202020204" charset="0"/>
      <p:regular r:id="rId14"/>
      <p:bold r:id="rId15"/>
      <p:italic r:id="rId16"/>
      <p:boldItalic r:id="rId17"/>
    </p:embeddedFont>
    <p:embeddedFont>
      <p:font typeface="Muli Regular" panose="020B0604020202020204" charset="0"/>
      <p:regular r:id="rId18"/>
      <p:bold r:id="rId19"/>
      <p:italic r:id="rId20"/>
      <p:boldItalic r:id="rId21"/>
    </p:embeddedFont>
    <p:embeddedFont>
      <p:font typeface="Muli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66" roundtripDataSignature="AMtx7mjk7ddpjVrAQkfiI2o1sWSlPxIq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87" autoAdjust="0"/>
  </p:normalViewPr>
  <p:slideViewPr>
    <p:cSldViewPr snapToGrid="0">
      <p:cViewPr>
        <p:scale>
          <a:sx n="125" d="100"/>
          <a:sy n="125" d="100"/>
        </p:scale>
        <p:origin x="474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6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66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6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9373D"/>
                </a:solidFill>
              </a:rPr>
              <a:t>Traffic_Manager</a:t>
            </a:r>
            <a:endParaRPr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1279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9373D"/>
                </a:solidFill>
              </a:rPr>
              <a:t>build_modules</a:t>
            </a:r>
            <a:endParaRPr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6606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>
                <a:solidFill>
                  <a:srgbClr val="39373D"/>
                </a:solidFill>
              </a:rPr>
              <a:t>tuto_D_create_sensor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mtClean="0">
              <a:solidFill>
                <a:srgbClr val="39373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9464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rgbClr val="39373D"/>
                </a:solidFill>
              </a:rPr>
              <a:t>adv_multigpu</a:t>
            </a:r>
            <a:endParaRPr dirty="0"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0623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>
                <a:solidFill>
                  <a:srgbClr val="39373D"/>
                </a:solidFill>
              </a:rPr>
              <a:t>adv_</a:t>
            </a:r>
            <a:r>
              <a:rPr lang="en-US" altLang="zh-CN" smtClean="0">
                <a:solidFill>
                  <a:srgbClr val="39373D"/>
                </a:solidFill>
              </a:rPr>
              <a:t>rss</a:t>
            </a:r>
            <a:endParaRPr dirty="0"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8176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mtClean="0"/>
              <a:t>轩辕大模型系统架构图</a:t>
            </a:r>
            <a:endParaRPr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007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849773c3a5_0_53"/>
          <p:cNvSpPr txBox="1">
            <a:spLocks noGrp="1"/>
          </p:cNvSpPr>
          <p:nvPr>
            <p:ph type="sldNum" idx="12"/>
          </p:nvPr>
        </p:nvSpPr>
        <p:spPr>
          <a:xfrm>
            <a:off x="8545825" y="4756575"/>
            <a:ext cx="5982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540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2540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2540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2540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540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540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2540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2540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2540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2540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49773c3a5_0_43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2" name="Google Shape;52;g849773c3a5_0_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49773c3a5_0_4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849773c3a5_0_46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849773c3a5_0_46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g849773c3a5_0_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49773c3a5_0_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849773c3a5_0_4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3" name="Google Shape;13;g849773c3a5_0_4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" name="Google Shape;14;g849773c3a5_0_4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849773c3a5_0_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6" name="Google Shape;16;g849773c3a5_0_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849773c3a5_0_10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" name="Google Shape;19;g849773c3a5_0_10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0" name="Google Shape;20;g849773c3a5_0_10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849773c3a5_0_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849773c3a5_0_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849773c3a5_0_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g849773c3a5_0_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g849773c3a5_0_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849773c3a5_0_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849773c3a5_0_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g849773c3a5_0_20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849773c3a5_0_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849773c3a5_0_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849773c3a5_0_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849773c3a5_0_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7" name="Google Shape;37;g849773c3a5_0_28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g849773c3a5_0_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849773c3a5_0_3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849773c3a5_0_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g849773c3a5_0_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849773c3a5_0_36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g849773c3a5_0_3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g849773c3a5_0_36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849773c3a5_0_3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8" name="Google Shape;48;g849773c3a5_0_3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g849773c3a5_0_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49773c3a5_0_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g849773c3a5_0_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g849773c3a5_0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568014" y="2506456"/>
            <a:ext cx="4114799" cy="652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92" name="Google Shape;92;g80294dfa11_0_4"/>
          <p:cNvSpPr txBox="1">
            <a:spLocks noGrp="1"/>
          </p:cNvSpPr>
          <p:nvPr>
            <p:ph type="title" idx="4294967295"/>
          </p:nvPr>
        </p:nvSpPr>
        <p:spPr>
          <a:xfrm>
            <a:off x="1191441" y="293750"/>
            <a:ext cx="54696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CN" altLang="en-US" sz="2400" b="1">
                <a:solidFill>
                  <a:srgbClr val="39373D"/>
                </a:solidFill>
                <a:latin typeface="Muli"/>
                <a:ea typeface="Muli"/>
                <a:cs typeface="Muli"/>
                <a:sym typeface="Muli"/>
              </a:rPr>
              <a:t>交通管理器介绍</a:t>
            </a:r>
            <a:endParaRPr sz="2400" b="1">
              <a:solidFill>
                <a:srgbClr val="39373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3724" y="1013100"/>
            <a:ext cx="5243944" cy="386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代理的生命周期和状态状态管理</a:t>
            </a:r>
          </a:p>
        </p:txBody>
      </p:sp>
      <p:sp>
        <p:nvSpPr>
          <p:cNvPr id="9" name="矩形 8"/>
          <p:cNvSpPr/>
          <p:nvPr/>
        </p:nvSpPr>
        <p:spPr>
          <a:xfrm>
            <a:off x="833723" y="2376055"/>
            <a:ext cx="277092" cy="117763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车辆注册表</a:t>
            </a:r>
          </a:p>
        </p:txBody>
      </p:sp>
      <p:sp>
        <p:nvSpPr>
          <p:cNvPr id="10" name="矩形 9"/>
          <p:cNvSpPr/>
          <p:nvPr/>
        </p:nvSpPr>
        <p:spPr>
          <a:xfrm>
            <a:off x="3860939" y="1683997"/>
            <a:ext cx="1586346" cy="386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仿真状态</a:t>
            </a:r>
          </a:p>
        </p:txBody>
      </p:sp>
      <p:sp>
        <p:nvSpPr>
          <p:cNvPr id="11" name="矩形 10"/>
          <p:cNvSpPr/>
          <p:nvPr/>
        </p:nvSpPr>
        <p:spPr>
          <a:xfrm>
            <a:off x="7283012" y="1013101"/>
            <a:ext cx="665019" cy="254059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Carla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52586" y="2164773"/>
            <a:ext cx="554177" cy="135081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命令数组</a:t>
            </a:r>
          </a:p>
        </p:txBody>
      </p:sp>
      <p:sp>
        <p:nvSpPr>
          <p:cNvPr id="13" name="矩形 12"/>
          <p:cNvSpPr/>
          <p:nvPr/>
        </p:nvSpPr>
        <p:spPr>
          <a:xfrm>
            <a:off x="1610442" y="4072880"/>
            <a:ext cx="1228947" cy="38620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内存地图</a:t>
            </a:r>
          </a:p>
        </p:txBody>
      </p:sp>
      <p:sp>
        <p:nvSpPr>
          <p:cNvPr id="14" name="矩形 13"/>
          <p:cNvSpPr/>
          <p:nvPr/>
        </p:nvSpPr>
        <p:spPr>
          <a:xfrm>
            <a:off x="4106858" y="4076011"/>
            <a:ext cx="1340427" cy="38620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PID </a:t>
            </a:r>
            <a:r>
              <a:rPr lang="zh-CN" altLang="en-US" b="1">
                <a:solidFill>
                  <a:schemeClr val="tx1"/>
                </a:solidFill>
              </a:rPr>
              <a:t>控制器</a:t>
            </a:r>
          </a:p>
        </p:txBody>
      </p:sp>
      <p:sp>
        <p:nvSpPr>
          <p:cNvPr id="15" name="矩形 14"/>
          <p:cNvSpPr/>
          <p:nvPr/>
        </p:nvSpPr>
        <p:spPr>
          <a:xfrm>
            <a:off x="1982781" y="3353857"/>
            <a:ext cx="2896471" cy="386208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路径缓存和车辆轨迹</a:t>
            </a:r>
          </a:p>
        </p:txBody>
      </p:sp>
      <p:sp>
        <p:nvSpPr>
          <p:cNvPr id="16" name="矩形 15"/>
          <p:cNvSpPr/>
          <p:nvPr/>
        </p:nvSpPr>
        <p:spPr>
          <a:xfrm>
            <a:off x="1657199" y="2660073"/>
            <a:ext cx="699658" cy="3862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定位</a:t>
            </a:r>
          </a:p>
        </p:txBody>
      </p:sp>
      <p:sp>
        <p:nvSpPr>
          <p:cNvPr id="17" name="矩形 16"/>
          <p:cNvSpPr/>
          <p:nvPr/>
        </p:nvSpPr>
        <p:spPr>
          <a:xfrm>
            <a:off x="2619222" y="2660074"/>
            <a:ext cx="716976" cy="3862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碰撞</a:t>
            </a:r>
          </a:p>
        </p:txBody>
      </p:sp>
      <p:sp>
        <p:nvSpPr>
          <p:cNvPr id="18" name="矩形 17"/>
          <p:cNvSpPr/>
          <p:nvPr/>
        </p:nvSpPr>
        <p:spPr>
          <a:xfrm>
            <a:off x="3485133" y="2660073"/>
            <a:ext cx="793173" cy="3862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交通灯</a:t>
            </a:r>
          </a:p>
        </p:txBody>
      </p:sp>
      <p:sp>
        <p:nvSpPr>
          <p:cNvPr id="19" name="矩形 18"/>
          <p:cNvSpPr/>
          <p:nvPr/>
        </p:nvSpPr>
        <p:spPr>
          <a:xfrm>
            <a:off x="4427241" y="2660073"/>
            <a:ext cx="1148195" cy="3862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运动规划器</a:t>
            </a:r>
          </a:p>
        </p:txBody>
      </p:sp>
      <p:cxnSp>
        <p:nvCxnSpPr>
          <p:cNvPr id="5" name="直接箭头连接符 4"/>
          <p:cNvCxnSpPr>
            <a:endCxn id="9" idx="0"/>
          </p:cNvCxnSpPr>
          <p:nvPr/>
        </p:nvCxnSpPr>
        <p:spPr>
          <a:xfrm>
            <a:off x="972269" y="1399308"/>
            <a:ext cx="0" cy="9767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278306" y="1399308"/>
            <a:ext cx="0" cy="284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777071" y="1399310"/>
            <a:ext cx="0" cy="2846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1771502" y="1399308"/>
            <a:ext cx="4331" cy="11071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114777" y="2070205"/>
            <a:ext cx="13855" cy="4362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 rot="10800000" flipV="1">
            <a:off x="2122196" y="2202872"/>
            <a:ext cx="2985654" cy="303584"/>
          </a:xfrm>
          <a:prstGeom prst="bentConnector3">
            <a:avLst>
              <a:gd name="adj1" fmla="val 10011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/>
          <p:nvPr/>
        </p:nvCxnSpPr>
        <p:spPr>
          <a:xfrm>
            <a:off x="1771502" y="2290654"/>
            <a:ext cx="3005569" cy="215802"/>
          </a:xfrm>
          <a:prstGeom prst="bentConnector3">
            <a:avLst>
              <a:gd name="adj1" fmla="val 10001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759505" y="2290654"/>
            <a:ext cx="13854" cy="2158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064305" y="2202872"/>
            <a:ext cx="0" cy="303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3757032" y="2290654"/>
            <a:ext cx="0" cy="2158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992559" y="2202872"/>
            <a:ext cx="13855" cy="303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0" idx="3"/>
          </p:cNvCxnSpPr>
          <p:nvPr/>
        </p:nvCxnSpPr>
        <p:spPr>
          <a:xfrm>
            <a:off x="5682813" y="2832646"/>
            <a:ext cx="569773" cy="75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2" idx="3"/>
          </p:cNvCxnSpPr>
          <p:nvPr/>
        </p:nvCxnSpPr>
        <p:spPr>
          <a:xfrm flipV="1">
            <a:off x="6806763" y="2838991"/>
            <a:ext cx="476249" cy="11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5107850" y="3158836"/>
            <a:ext cx="0" cy="9171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5281032" y="3158836"/>
            <a:ext cx="0" cy="9171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111807" y="3158836"/>
            <a:ext cx="0" cy="2078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2253814" y="3158836"/>
            <a:ext cx="6927" cy="19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2946542" y="3158836"/>
            <a:ext cx="0" cy="19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3860939" y="3158836"/>
            <a:ext cx="0" cy="19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4699141" y="3158836"/>
            <a:ext cx="0" cy="19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1712615" y="3158835"/>
            <a:ext cx="0" cy="8938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endCxn id="3" idx="3"/>
          </p:cNvCxnSpPr>
          <p:nvPr/>
        </p:nvCxnSpPr>
        <p:spPr>
          <a:xfrm flipH="1">
            <a:off x="6077668" y="1206204"/>
            <a:ext cx="12053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20" idx="1"/>
          </p:cNvCxnSpPr>
          <p:nvPr/>
        </p:nvCxnSpPr>
        <p:spPr>
          <a:xfrm>
            <a:off x="1137653" y="2832646"/>
            <a:ext cx="4303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6404112" y="3753691"/>
            <a:ext cx="614801" cy="23730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97206" y="4110566"/>
            <a:ext cx="421707" cy="18434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431756" y="2517356"/>
            <a:ext cx="131841" cy="6390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880362" y="4414476"/>
            <a:ext cx="97508" cy="1977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086879" y="3793977"/>
            <a:ext cx="814392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控制循环</a:t>
            </a:r>
          </a:p>
        </p:txBody>
      </p:sp>
      <p:sp>
        <p:nvSpPr>
          <p:cNvPr id="84" name="矩形 83"/>
          <p:cNvSpPr/>
          <p:nvPr/>
        </p:nvSpPr>
        <p:spPr>
          <a:xfrm>
            <a:off x="7086879" y="4138174"/>
            <a:ext cx="814392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阶段</a:t>
            </a:r>
          </a:p>
        </p:txBody>
      </p:sp>
      <p:sp>
        <p:nvSpPr>
          <p:cNvPr id="85" name="矩形 84"/>
          <p:cNvSpPr/>
          <p:nvPr/>
        </p:nvSpPr>
        <p:spPr>
          <a:xfrm>
            <a:off x="7086879" y="4429118"/>
            <a:ext cx="814392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同步墙</a:t>
            </a:r>
          </a:p>
        </p:txBody>
      </p:sp>
    </p:spTree>
    <p:extLst>
      <p:ext uri="{BB962C8B-B14F-4D97-AF65-F5344CB8AC3E}">
        <p14:creationId xmlns:p14="http://schemas.microsoft.com/office/powerpoint/2010/main" val="118642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58713" y="584200"/>
            <a:ext cx="4294208" cy="393595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86035" y="1128774"/>
            <a:ext cx="1388962" cy="56715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Python </a:t>
            </a:r>
            <a:r>
              <a:rPr lang="zh-CN" altLang="en-US" b="1">
                <a:solidFill>
                  <a:schemeClr val="tx1"/>
                </a:solidFill>
              </a:rPr>
              <a:t>脚本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2826050" y="1128774"/>
            <a:ext cx="1388962" cy="56715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Carla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2" idx="3"/>
            <a:endCxn id="50" idx="1"/>
          </p:cNvCxnSpPr>
          <p:nvPr/>
        </p:nvCxnSpPr>
        <p:spPr>
          <a:xfrm>
            <a:off x="1874997" y="1412354"/>
            <a:ext cx="95105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943327" y="1180385"/>
            <a:ext cx="814392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导入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2746144" y="2083688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boost:python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2751779" y="2905490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libcarla </a:t>
            </a:r>
            <a:r>
              <a:rPr lang="zh-CN" altLang="en-US" b="1">
                <a:solidFill>
                  <a:schemeClr val="tx1"/>
                </a:solidFill>
              </a:rPr>
              <a:t>客户端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2746144" y="3727292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rpc:client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5607020" y="3727291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rpc:server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5607019" y="2905490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libcarla </a:t>
            </a:r>
            <a:r>
              <a:rPr lang="zh-CN" altLang="en-US" b="1">
                <a:solidFill>
                  <a:schemeClr val="tx1"/>
                </a:solidFill>
              </a:rPr>
              <a:t>服务端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5607019" y="2083688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Carla </a:t>
            </a:r>
            <a:r>
              <a:rPr lang="zh-CN" altLang="en-US" b="1" smtClean="0">
                <a:solidFill>
                  <a:schemeClr val="tx1"/>
                </a:solidFill>
              </a:rPr>
              <a:t>插件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5607019" y="1128774"/>
            <a:ext cx="1560653" cy="5671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CarlaUE4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207540" y="816257"/>
            <a:ext cx="2292753" cy="370389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50" idx="2"/>
            <a:endCxn id="54" idx="0"/>
          </p:cNvCxnSpPr>
          <p:nvPr/>
        </p:nvCxnSpPr>
        <p:spPr>
          <a:xfrm>
            <a:off x="3520531" y="1695933"/>
            <a:ext cx="5940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4" idx="2"/>
            <a:endCxn id="56" idx="0"/>
          </p:cNvCxnSpPr>
          <p:nvPr/>
        </p:nvCxnSpPr>
        <p:spPr>
          <a:xfrm>
            <a:off x="3526471" y="2517735"/>
            <a:ext cx="5635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6" idx="2"/>
            <a:endCxn id="58" idx="0"/>
          </p:cNvCxnSpPr>
          <p:nvPr/>
        </p:nvCxnSpPr>
        <p:spPr>
          <a:xfrm flipH="1">
            <a:off x="3526471" y="3339537"/>
            <a:ext cx="5635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8" idx="3"/>
            <a:endCxn id="60" idx="1"/>
          </p:cNvCxnSpPr>
          <p:nvPr/>
        </p:nvCxnSpPr>
        <p:spPr>
          <a:xfrm flipV="1">
            <a:off x="4306797" y="3944315"/>
            <a:ext cx="1300223" cy="1"/>
          </a:xfrm>
          <a:prstGeom prst="straightConnector1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60" idx="0"/>
            <a:endCxn id="62" idx="2"/>
          </p:cNvCxnSpPr>
          <p:nvPr/>
        </p:nvCxnSpPr>
        <p:spPr>
          <a:xfrm flipH="1" flipV="1">
            <a:off x="6387346" y="3339537"/>
            <a:ext cx="1" cy="38775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62" idx="0"/>
            <a:endCxn id="64" idx="2"/>
          </p:cNvCxnSpPr>
          <p:nvPr/>
        </p:nvCxnSpPr>
        <p:spPr>
          <a:xfrm flipV="1">
            <a:off x="6387346" y="2517735"/>
            <a:ext cx="0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4" idx="0"/>
            <a:endCxn id="66" idx="2"/>
          </p:cNvCxnSpPr>
          <p:nvPr/>
        </p:nvCxnSpPr>
        <p:spPr>
          <a:xfrm flipV="1">
            <a:off x="6387346" y="1695933"/>
            <a:ext cx="0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7912121" y="595220"/>
            <a:ext cx="219919" cy="2430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8420770" y="637101"/>
            <a:ext cx="713451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Python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44" idx="6"/>
            <a:endCxn id="78" idx="1"/>
          </p:cNvCxnSpPr>
          <p:nvPr/>
        </p:nvCxnSpPr>
        <p:spPr>
          <a:xfrm flipV="1">
            <a:off x="8132040" y="715469"/>
            <a:ext cx="288730" cy="128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7912121" y="934589"/>
            <a:ext cx="219919" cy="2430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8420770" y="976470"/>
            <a:ext cx="713451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C++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86" idx="6"/>
            <a:endCxn id="87" idx="1"/>
          </p:cNvCxnSpPr>
          <p:nvPr/>
        </p:nvCxnSpPr>
        <p:spPr>
          <a:xfrm flipV="1">
            <a:off x="8132040" y="1054838"/>
            <a:ext cx="288730" cy="128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29457" y="2119118"/>
            <a:ext cx="1976360" cy="305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</a:rPr>
              <a:t>PythonAPI/Carla/source/libcarla/*.cpp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05817" y="891846"/>
            <a:ext cx="2019804" cy="181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</a:rPr>
              <a:t>PythonAPI/carla/agent/*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47439" y="659259"/>
            <a:ext cx="3357221" cy="181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</a:rPr>
              <a:t>PythonAPI/carla/source/Carla/command.py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605722" y="2938110"/>
            <a:ext cx="1349794" cy="398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</a:rPr>
              <a:t>LibCarla/source/carla/*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570766" y="2119118"/>
            <a:ext cx="1411278" cy="398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</a:rPr>
              <a:t>Unreal/CarlaUE4/Plugins/Carla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544238" y="1259599"/>
            <a:ext cx="1411278" cy="398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</a:rPr>
              <a:t>Unreal/CarlaUE4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12101" y="2903550"/>
            <a:ext cx="1835610" cy="305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</a:rPr>
              <a:t>LibCarla/source/Carla/client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</a:rPr>
              <a:t>/*.cpp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10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圆角矩形 74"/>
          <p:cNvSpPr/>
          <p:nvPr/>
        </p:nvSpPr>
        <p:spPr>
          <a:xfrm>
            <a:off x="3333750" y="1339850"/>
            <a:ext cx="4254499" cy="1182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3504975" y="1826382"/>
            <a:ext cx="921091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服务</a:t>
            </a:r>
            <a:r>
              <a:rPr lang="zh-CN" altLang="en-US" b="1">
                <a:solidFill>
                  <a:schemeClr val="tx1"/>
                </a:solidFill>
              </a:rPr>
              <a:t>端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1888815" y="1826537"/>
            <a:ext cx="1230830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Carla </a:t>
            </a:r>
            <a:r>
              <a:rPr lang="zh-CN" altLang="en-US" b="1" smtClean="0">
                <a:solidFill>
                  <a:schemeClr val="tx1"/>
                </a:solidFill>
              </a:rPr>
              <a:t>插件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35556" y="1812675"/>
            <a:ext cx="1208653" cy="5671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虚幻引擎 </a:t>
            </a:r>
            <a:r>
              <a:rPr lang="en-US" altLang="zh-CN" b="1" smtClean="0">
                <a:solidFill>
                  <a:schemeClr val="tx1"/>
                </a:solidFill>
              </a:rPr>
              <a:t>4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64" idx="1"/>
            <a:endCxn id="66" idx="3"/>
          </p:cNvCxnSpPr>
          <p:nvPr/>
        </p:nvCxnSpPr>
        <p:spPr>
          <a:xfrm flipH="1" flipV="1">
            <a:off x="1544209" y="2096255"/>
            <a:ext cx="344606" cy="188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62" idx="1"/>
            <a:endCxn id="64" idx="3"/>
          </p:cNvCxnSpPr>
          <p:nvPr/>
        </p:nvCxnSpPr>
        <p:spPr>
          <a:xfrm flipH="1">
            <a:off x="3119645" y="2097987"/>
            <a:ext cx="385330" cy="1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5104752" y="1827100"/>
            <a:ext cx="900967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客户端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stCxn id="40" idx="1"/>
            <a:endCxn id="62" idx="3"/>
          </p:cNvCxnSpPr>
          <p:nvPr/>
        </p:nvCxnSpPr>
        <p:spPr>
          <a:xfrm flipH="1" flipV="1">
            <a:off x="4426066" y="2097987"/>
            <a:ext cx="678686" cy="71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6477848" y="1827100"/>
            <a:ext cx="900967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C++ API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933676" y="1827100"/>
            <a:ext cx="900967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Python API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8" idx="1"/>
            <a:endCxn id="40" idx="3"/>
          </p:cNvCxnSpPr>
          <p:nvPr/>
        </p:nvCxnSpPr>
        <p:spPr>
          <a:xfrm flipH="1">
            <a:off x="6005719" y="2098705"/>
            <a:ext cx="47212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9" idx="1"/>
            <a:endCxn id="48" idx="3"/>
          </p:cNvCxnSpPr>
          <p:nvPr/>
        </p:nvCxnSpPr>
        <p:spPr>
          <a:xfrm flipH="1">
            <a:off x="7378815" y="2098705"/>
            <a:ext cx="55486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000992" y="2663414"/>
            <a:ext cx="2649209" cy="773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5635476" y="2667279"/>
            <a:ext cx="2649209" cy="773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V="1">
            <a:off x="3650201" y="2551874"/>
            <a:ext cx="86510" cy="11927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8284685" y="2551874"/>
            <a:ext cx="141765" cy="128105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914482" y="2544144"/>
            <a:ext cx="86510" cy="11927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561585" y="2551874"/>
            <a:ext cx="86510" cy="11927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797129" y="2790414"/>
            <a:ext cx="927021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仿真器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578679" y="2815993"/>
            <a:ext cx="927021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客户端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072348" y="1449863"/>
            <a:ext cx="927021" cy="1567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LibCarla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08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1274846" y="1535656"/>
            <a:ext cx="1388962" cy="56715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Carla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主服务器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1449718" y="2490570"/>
            <a:ext cx="1048492" cy="43404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客户端 </a:t>
            </a:r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DDE7D57-06CB-1739-D94B-0F246FD36E71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>
            <a:off x="1969327" y="2102815"/>
            <a:ext cx="4637" cy="387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59">
            <a:extLst>
              <a:ext uri="{FF2B5EF4-FFF2-40B4-BE49-F238E27FC236}">
                <a16:creationId xmlns:a16="http://schemas.microsoft.com/office/drawing/2014/main" id="{9BD324B6-B80D-605B-22DF-7789E01BA5F7}"/>
              </a:ext>
            </a:extLst>
          </p:cNvPr>
          <p:cNvSpPr/>
          <p:nvPr/>
        </p:nvSpPr>
        <p:spPr>
          <a:xfrm>
            <a:off x="424323" y="3614760"/>
            <a:ext cx="1287518" cy="4340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传感器</a:t>
            </a:r>
            <a:r>
              <a:rPr lang="en-US" altLang="zh-CN" b="1" dirty="0">
                <a:solidFill>
                  <a:schemeClr val="tx1"/>
                </a:solidFill>
              </a:rPr>
              <a:t> 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圆角矩形 59">
            <a:extLst>
              <a:ext uri="{FF2B5EF4-FFF2-40B4-BE49-F238E27FC236}">
                <a16:creationId xmlns:a16="http://schemas.microsoft.com/office/drawing/2014/main" id="{D7893EC6-6F41-F5C0-EAAA-B82B0718C5BC}"/>
              </a:ext>
            </a:extLst>
          </p:cNvPr>
          <p:cNvSpPr/>
          <p:nvPr/>
        </p:nvSpPr>
        <p:spPr>
          <a:xfrm>
            <a:off x="2232412" y="3614760"/>
            <a:ext cx="1287518" cy="4340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传感器</a:t>
            </a:r>
            <a:r>
              <a:rPr lang="en-US" altLang="zh-CN" b="1" dirty="0">
                <a:solidFill>
                  <a:schemeClr val="tx1"/>
                </a:solidFill>
              </a:rPr>
              <a:t> 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1683E4A-D9A6-736B-7F44-01022149A5D6}"/>
              </a:ext>
            </a:extLst>
          </p:cNvPr>
          <p:cNvCxnSpPr>
            <a:stCxn id="54" idx="2"/>
            <a:endCxn id="15" idx="0"/>
          </p:cNvCxnSpPr>
          <p:nvPr/>
        </p:nvCxnSpPr>
        <p:spPr>
          <a:xfrm flipH="1">
            <a:off x="1068082" y="2924617"/>
            <a:ext cx="905882" cy="690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8C86916-C1E0-295C-67AF-63E1D851EB59}"/>
              </a:ext>
            </a:extLst>
          </p:cNvPr>
          <p:cNvCxnSpPr>
            <a:stCxn id="54" idx="2"/>
            <a:endCxn id="16" idx="0"/>
          </p:cNvCxnSpPr>
          <p:nvPr/>
        </p:nvCxnSpPr>
        <p:spPr>
          <a:xfrm>
            <a:off x="1973964" y="2924617"/>
            <a:ext cx="902207" cy="690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59">
            <a:extLst>
              <a:ext uri="{FF2B5EF4-FFF2-40B4-BE49-F238E27FC236}">
                <a16:creationId xmlns:a16="http://schemas.microsoft.com/office/drawing/2014/main" id="{BAD14FD1-FE2B-5C84-E1AD-262A6A98E436}"/>
              </a:ext>
            </a:extLst>
          </p:cNvPr>
          <p:cNvSpPr/>
          <p:nvPr/>
        </p:nvSpPr>
        <p:spPr>
          <a:xfrm>
            <a:off x="3281398" y="1544670"/>
            <a:ext cx="1132036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多 </a:t>
            </a:r>
            <a:r>
              <a:rPr lang="en-US" altLang="zh-CN" b="1" dirty="0">
                <a:solidFill>
                  <a:schemeClr val="tx1"/>
                </a:solidFill>
              </a:rPr>
              <a:t>GPU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服务器</a:t>
            </a:r>
          </a:p>
        </p:txBody>
      </p:sp>
      <p:sp>
        <p:nvSpPr>
          <p:cNvPr id="25" name="圆角矩形 59">
            <a:extLst>
              <a:ext uri="{FF2B5EF4-FFF2-40B4-BE49-F238E27FC236}">
                <a16:creationId xmlns:a16="http://schemas.microsoft.com/office/drawing/2014/main" id="{7AEB8E71-31F4-6740-5F8C-74151E85BAB5}"/>
              </a:ext>
            </a:extLst>
          </p:cNvPr>
          <p:cNvSpPr/>
          <p:nvPr/>
        </p:nvSpPr>
        <p:spPr>
          <a:xfrm>
            <a:off x="5031526" y="1068251"/>
            <a:ext cx="1132036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多 </a:t>
            </a:r>
            <a:r>
              <a:rPr lang="en-US" altLang="zh-CN" b="1" dirty="0">
                <a:solidFill>
                  <a:schemeClr val="tx1"/>
                </a:solidFill>
              </a:rPr>
              <a:t>GPU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客户端</a:t>
            </a:r>
          </a:p>
        </p:txBody>
      </p:sp>
      <p:sp>
        <p:nvSpPr>
          <p:cNvPr id="27" name="圆角矩形 59">
            <a:extLst>
              <a:ext uri="{FF2B5EF4-FFF2-40B4-BE49-F238E27FC236}">
                <a16:creationId xmlns:a16="http://schemas.microsoft.com/office/drawing/2014/main" id="{99088F38-BF36-5E89-7E9E-0A0688B4FC44}"/>
              </a:ext>
            </a:extLst>
          </p:cNvPr>
          <p:cNvSpPr/>
          <p:nvPr/>
        </p:nvSpPr>
        <p:spPr>
          <a:xfrm>
            <a:off x="5031526" y="2110905"/>
            <a:ext cx="1132036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多 </a:t>
            </a:r>
            <a:r>
              <a:rPr lang="en-US" altLang="zh-CN" b="1" dirty="0">
                <a:solidFill>
                  <a:schemeClr val="tx1"/>
                </a:solidFill>
              </a:rPr>
              <a:t>GPU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客户端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AC9668D-D812-05D1-6491-A3864397BA79}"/>
              </a:ext>
            </a:extLst>
          </p:cNvPr>
          <p:cNvCxnSpPr>
            <a:stCxn id="50" idx="3"/>
            <a:endCxn id="24" idx="1"/>
          </p:cNvCxnSpPr>
          <p:nvPr/>
        </p:nvCxnSpPr>
        <p:spPr>
          <a:xfrm>
            <a:off x="2663808" y="1819236"/>
            <a:ext cx="617590" cy="9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6C7F557-CFB0-9F0F-3578-FC291CEA4D6B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4445000" y="1351830"/>
            <a:ext cx="586526" cy="2323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08B7187-88C2-F710-3789-46C16D7D2848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445000" y="2060105"/>
            <a:ext cx="586526" cy="3343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9">
            <a:extLst>
              <a:ext uri="{FF2B5EF4-FFF2-40B4-BE49-F238E27FC236}">
                <a16:creationId xmlns:a16="http://schemas.microsoft.com/office/drawing/2014/main" id="{54DD6FD4-9EC9-EF72-917F-E15A257AB0B6}"/>
              </a:ext>
            </a:extLst>
          </p:cNvPr>
          <p:cNvSpPr/>
          <p:nvPr/>
        </p:nvSpPr>
        <p:spPr>
          <a:xfrm>
            <a:off x="6589268" y="1068251"/>
            <a:ext cx="1168845" cy="56715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Carla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辅助服务器</a:t>
            </a:r>
          </a:p>
        </p:txBody>
      </p:sp>
      <p:sp>
        <p:nvSpPr>
          <p:cNvPr id="45" name="圆角矩形 49">
            <a:extLst>
              <a:ext uri="{FF2B5EF4-FFF2-40B4-BE49-F238E27FC236}">
                <a16:creationId xmlns:a16="http://schemas.microsoft.com/office/drawing/2014/main" id="{2AF9A63E-4095-B1A8-7D32-B4986175F268}"/>
              </a:ext>
            </a:extLst>
          </p:cNvPr>
          <p:cNvSpPr/>
          <p:nvPr/>
        </p:nvSpPr>
        <p:spPr>
          <a:xfrm>
            <a:off x="6589268" y="2102815"/>
            <a:ext cx="1168845" cy="56715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Carla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辅助服务器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79575A2-919A-D395-0031-2F127DEF7CA9}"/>
              </a:ext>
            </a:extLst>
          </p:cNvPr>
          <p:cNvCxnSpPr>
            <a:cxnSpLocks/>
            <a:stCxn id="43" idx="1"/>
            <a:endCxn id="25" idx="3"/>
          </p:cNvCxnSpPr>
          <p:nvPr/>
        </p:nvCxnSpPr>
        <p:spPr>
          <a:xfrm flipH="1" flipV="1">
            <a:off x="6163562" y="1351830"/>
            <a:ext cx="42570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3090BFD-C09A-84A8-B1E4-B55E6258D34C}"/>
              </a:ext>
            </a:extLst>
          </p:cNvPr>
          <p:cNvCxnSpPr>
            <a:cxnSpLocks/>
            <a:stCxn id="45" idx="1"/>
            <a:endCxn id="27" idx="3"/>
          </p:cNvCxnSpPr>
          <p:nvPr/>
        </p:nvCxnSpPr>
        <p:spPr>
          <a:xfrm flipH="1">
            <a:off x="6163562" y="2386395"/>
            <a:ext cx="425706" cy="80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9">
            <a:extLst>
              <a:ext uri="{FF2B5EF4-FFF2-40B4-BE49-F238E27FC236}">
                <a16:creationId xmlns:a16="http://schemas.microsoft.com/office/drawing/2014/main" id="{C7FA86F8-ACCF-493B-9601-7FDEBB6A6BBE}"/>
              </a:ext>
            </a:extLst>
          </p:cNvPr>
          <p:cNvSpPr/>
          <p:nvPr/>
        </p:nvSpPr>
        <p:spPr>
          <a:xfrm>
            <a:off x="6717731" y="140391"/>
            <a:ext cx="902269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流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服务器</a:t>
            </a:r>
          </a:p>
        </p:txBody>
      </p:sp>
      <p:sp>
        <p:nvSpPr>
          <p:cNvPr id="55" name="圆角矩形 59">
            <a:extLst>
              <a:ext uri="{FF2B5EF4-FFF2-40B4-BE49-F238E27FC236}">
                <a16:creationId xmlns:a16="http://schemas.microsoft.com/office/drawing/2014/main" id="{77041457-51AB-3C82-CB93-CF8ACAE64B3A}"/>
              </a:ext>
            </a:extLst>
          </p:cNvPr>
          <p:cNvSpPr/>
          <p:nvPr/>
        </p:nvSpPr>
        <p:spPr>
          <a:xfrm>
            <a:off x="6717731" y="3047602"/>
            <a:ext cx="949894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流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服务器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2A60533-DE06-5B1D-51CB-5318F2733053}"/>
              </a:ext>
            </a:extLst>
          </p:cNvPr>
          <p:cNvCxnSpPr>
            <a:cxnSpLocks/>
            <a:stCxn id="43" idx="0"/>
            <a:endCxn id="52" idx="2"/>
          </p:cNvCxnSpPr>
          <p:nvPr/>
        </p:nvCxnSpPr>
        <p:spPr>
          <a:xfrm flipH="1" flipV="1">
            <a:off x="7168866" y="707549"/>
            <a:ext cx="4825" cy="3607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A44C18E-A907-0841-2D45-5A2BE99BC773}"/>
              </a:ext>
            </a:extLst>
          </p:cNvPr>
          <p:cNvCxnSpPr>
            <a:cxnSpLocks/>
            <a:stCxn id="45" idx="2"/>
            <a:endCxn id="55" idx="0"/>
          </p:cNvCxnSpPr>
          <p:nvPr/>
        </p:nvCxnSpPr>
        <p:spPr>
          <a:xfrm>
            <a:off x="7173691" y="2669974"/>
            <a:ext cx="18987" cy="3776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平行四边形 66">
            <a:extLst>
              <a:ext uri="{FF2B5EF4-FFF2-40B4-BE49-F238E27FC236}">
                <a16:creationId xmlns:a16="http://schemas.microsoft.com/office/drawing/2014/main" id="{32327F82-9444-A20B-A795-1A755FD0899E}"/>
              </a:ext>
            </a:extLst>
          </p:cNvPr>
          <p:cNvSpPr/>
          <p:nvPr/>
        </p:nvSpPr>
        <p:spPr>
          <a:xfrm>
            <a:off x="39518" y="1584609"/>
            <a:ext cx="896610" cy="475496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无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GPU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平行四边形 70">
            <a:extLst>
              <a:ext uri="{FF2B5EF4-FFF2-40B4-BE49-F238E27FC236}">
                <a16:creationId xmlns:a16="http://schemas.microsoft.com/office/drawing/2014/main" id="{8CEE5094-F810-0007-4C50-E8BAB6C6AB34}"/>
              </a:ext>
            </a:extLst>
          </p:cNvPr>
          <p:cNvSpPr/>
          <p:nvPr/>
        </p:nvSpPr>
        <p:spPr>
          <a:xfrm>
            <a:off x="8292165" y="2150174"/>
            <a:ext cx="806251" cy="475496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无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GPU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D17426C8-3F6A-4D34-AF0A-05CBCDD42F5F}"/>
              </a:ext>
            </a:extLst>
          </p:cNvPr>
          <p:cNvSpPr/>
          <p:nvPr/>
        </p:nvSpPr>
        <p:spPr>
          <a:xfrm>
            <a:off x="8232482" y="1113415"/>
            <a:ext cx="844223" cy="475496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无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GPU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177B08B0-1DB6-1C95-0955-53881A4CB73A}"/>
              </a:ext>
            </a:extLst>
          </p:cNvPr>
          <p:cNvCxnSpPr>
            <a:stCxn id="52" idx="3"/>
            <a:endCxn id="16" idx="3"/>
          </p:cNvCxnSpPr>
          <p:nvPr/>
        </p:nvCxnSpPr>
        <p:spPr>
          <a:xfrm flipH="1">
            <a:off x="3519930" y="423970"/>
            <a:ext cx="4100070" cy="3407814"/>
          </a:xfrm>
          <a:prstGeom prst="bentConnector3">
            <a:avLst>
              <a:gd name="adj1" fmla="val -8480"/>
            </a:avLst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36B26831-178D-A9D9-7834-FCE0271D49C7}"/>
              </a:ext>
            </a:extLst>
          </p:cNvPr>
          <p:cNvCxnSpPr>
            <a:stCxn id="55" idx="2"/>
            <a:endCxn id="15" idx="2"/>
          </p:cNvCxnSpPr>
          <p:nvPr/>
        </p:nvCxnSpPr>
        <p:spPr>
          <a:xfrm rot="5400000">
            <a:off x="3913357" y="769485"/>
            <a:ext cx="434047" cy="6124596"/>
          </a:xfrm>
          <a:prstGeom prst="bentConnector3">
            <a:avLst>
              <a:gd name="adj1" fmla="val 152667"/>
            </a:avLst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1088C590-5975-EAF9-5112-2D0145D40965}"/>
              </a:ext>
            </a:extLst>
          </p:cNvPr>
          <p:cNvCxnSpPr>
            <a:stCxn id="67" idx="2"/>
            <a:endCxn id="50" idx="1"/>
          </p:cNvCxnSpPr>
          <p:nvPr/>
        </p:nvCxnSpPr>
        <p:spPr>
          <a:xfrm flipV="1">
            <a:off x="876691" y="1819236"/>
            <a:ext cx="398155" cy="312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788B5B0D-8905-A20C-5931-43675C4BBB9B}"/>
              </a:ext>
            </a:extLst>
          </p:cNvPr>
          <p:cNvCxnSpPr>
            <a:cxnSpLocks/>
            <a:stCxn id="43" idx="3"/>
            <a:endCxn id="74" idx="5"/>
          </p:cNvCxnSpPr>
          <p:nvPr/>
        </p:nvCxnSpPr>
        <p:spPr>
          <a:xfrm flipV="1">
            <a:off x="7758113" y="1351163"/>
            <a:ext cx="533806" cy="66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3CD55DDA-1F41-831E-FE34-CC885F32FB9D}"/>
              </a:ext>
            </a:extLst>
          </p:cNvPr>
          <p:cNvCxnSpPr>
            <a:cxnSpLocks/>
            <a:stCxn id="45" idx="3"/>
            <a:endCxn id="71" idx="5"/>
          </p:cNvCxnSpPr>
          <p:nvPr/>
        </p:nvCxnSpPr>
        <p:spPr>
          <a:xfrm>
            <a:off x="7758113" y="2386395"/>
            <a:ext cx="593489" cy="15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25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956CA3FA-FFF1-B751-DF44-544224EEB071}"/>
              </a:ext>
            </a:extLst>
          </p:cNvPr>
          <p:cNvSpPr/>
          <p:nvPr/>
        </p:nvSpPr>
        <p:spPr>
          <a:xfrm>
            <a:off x="1104900" y="104776"/>
            <a:ext cx="6819900" cy="495577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6687" y="0"/>
            <a:ext cx="795338" cy="51434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Carla</a:t>
            </a:r>
          </a:p>
          <a:p>
            <a:pPr algn="ctr"/>
            <a:r>
              <a:rPr lang="zh-CN" altLang="en-US" dirty="0"/>
              <a:t>服务器（</a:t>
            </a:r>
            <a:r>
              <a:rPr lang="zh-CN" altLang="en-US"/>
              <a:t>虚幻</a:t>
            </a:r>
            <a:r>
              <a:rPr lang="zh-CN" altLang="en-US" smtClean="0"/>
              <a:t>）</a:t>
            </a:r>
            <a:endParaRPr lang="en-US" altLang="zh-CN" smtClean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604085" y="704850"/>
            <a:ext cx="715879" cy="429387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Carla</a:t>
            </a: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3" name="圆角矩形 49">
            <a:extLst>
              <a:ext uri="{FF2B5EF4-FFF2-40B4-BE49-F238E27FC236}">
                <a16:creationId xmlns:a16="http://schemas.microsoft.com/office/drawing/2014/main" id="{D0D97B2D-A0F2-8731-75E3-43D7E1834970}"/>
              </a:ext>
            </a:extLst>
          </p:cNvPr>
          <p:cNvSpPr/>
          <p:nvPr/>
        </p:nvSpPr>
        <p:spPr>
          <a:xfrm>
            <a:off x="1875671" y="1035051"/>
            <a:ext cx="2610604" cy="3170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5" name="圆角矩形 49">
            <a:extLst>
              <a:ext uri="{FF2B5EF4-FFF2-40B4-BE49-F238E27FC236}">
                <a16:creationId xmlns:a16="http://schemas.microsoft.com/office/drawing/2014/main" id="{B1E85574-20D8-D11B-A24A-76C7A67BCE85}"/>
              </a:ext>
            </a:extLst>
          </p:cNvPr>
          <p:cNvSpPr/>
          <p:nvPr/>
        </p:nvSpPr>
        <p:spPr>
          <a:xfrm>
            <a:off x="1992769" y="1543450"/>
            <a:ext cx="2376408" cy="61038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抽取责任敏感安全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世界模型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6" name="圆角矩形 49">
            <a:extLst>
              <a:ext uri="{FF2B5EF4-FFF2-40B4-BE49-F238E27FC236}">
                <a16:creationId xmlns:a16="http://schemas.microsoft.com/office/drawing/2014/main" id="{934EEC6E-1206-797E-4EF6-9F0BEC29105D}"/>
              </a:ext>
            </a:extLst>
          </p:cNvPr>
          <p:cNvSpPr/>
          <p:nvPr/>
        </p:nvSpPr>
        <p:spPr>
          <a:xfrm>
            <a:off x="1986419" y="2305051"/>
            <a:ext cx="2376408" cy="18033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7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2091195" y="1073150"/>
            <a:ext cx="2118855" cy="44489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责任敏感安全传感器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8" name="圆角矩形 49">
            <a:extLst>
              <a:ext uri="{FF2B5EF4-FFF2-40B4-BE49-F238E27FC236}">
                <a16:creationId xmlns:a16="http://schemas.microsoft.com/office/drawing/2014/main" id="{B3DFB896-F0FA-6B40-96DD-949A928D3B73}"/>
              </a:ext>
            </a:extLst>
          </p:cNvPr>
          <p:cNvSpPr/>
          <p:nvPr/>
        </p:nvSpPr>
        <p:spPr>
          <a:xfrm>
            <a:off x="2122879" y="2351910"/>
            <a:ext cx="2118855" cy="4448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smtClean="0">
                <a:solidFill>
                  <a:schemeClr val="tx1"/>
                </a:solidFill>
              </a:rPr>
              <a:t>自动驾驶</a:t>
            </a:r>
            <a:endParaRPr lang="en-US" altLang="zh-CN" sz="1600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smtClean="0">
                <a:solidFill>
                  <a:schemeClr val="tx1"/>
                </a:solidFill>
              </a:rPr>
              <a:t>责任</a:t>
            </a:r>
            <a:r>
              <a:rPr lang="zh-CN" altLang="en-US" sz="1600" b="1" dirty="0">
                <a:solidFill>
                  <a:schemeClr val="tx1"/>
                </a:solidFill>
              </a:rPr>
              <a:t>敏感安全库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9" name="圆角矩形 49">
            <a:extLst>
              <a:ext uri="{FF2B5EF4-FFF2-40B4-BE49-F238E27FC236}">
                <a16:creationId xmlns:a16="http://schemas.microsoft.com/office/drawing/2014/main" id="{4AF3D26C-7284-2536-51B9-ED1839D097DF}"/>
              </a:ext>
            </a:extLst>
          </p:cNvPr>
          <p:cNvSpPr/>
          <p:nvPr/>
        </p:nvSpPr>
        <p:spPr>
          <a:xfrm>
            <a:off x="2288696" y="2830018"/>
            <a:ext cx="881065" cy="54183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抽取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smtClean="0">
                <a:solidFill>
                  <a:schemeClr val="tx1"/>
                </a:solidFill>
              </a:rPr>
              <a:t>情境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10" name="圆角矩形 49">
            <a:extLst>
              <a:ext uri="{FF2B5EF4-FFF2-40B4-BE49-F238E27FC236}">
                <a16:creationId xmlns:a16="http://schemas.microsoft.com/office/drawing/2014/main" id="{DFEEE3D3-EAA5-0AC8-A27A-2878C383495B}"/>
              </a:ext>
            </a:extLst>
          </p:cNvPr>
          <p:cNvSpPr/>
          <p:nvPr/>
        </p:nvSpPr>
        <p:spPr>
          <a:xfrm>
            <a:off x="3465687" y="2830018"/>
            <a:ext cx="807485" cy="54183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检查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场景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11" name="圆角矩形 49">
            <a:extLst>
              <a:ext uri="{FF2B5EF4-FFF2-40B4-BE49-F238E27FC236}">
                <a16:creationId xmlns:a16="http://schemas.microsoft.com/office/drawing/2014/main" id="{2EB1DC91-08CA-00D1-EA5B-FD064D9D4568}"/>
              </a:ext>
            </a:extLst>
          </p:cNvPr>
          <p:cNvSpPr/>
          <p:nvPr/>
        </p:nvSpPr>
        <p:spPr>
          <a:xfrm>
            <a:off x="2334873" y="3592231"/>
            <a:ext cx="1692199" cy="44489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解析并变换响应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0BEFF20-0D3A-03BD-3546-427C7015C76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174623" y="2153831"/>
            <a:ext cx="6350" cy="1512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49">
            <a:extLst>
              <a:ext uri="{FF2B5EF4-FFF2-40B4-BE49-F238E27FC236}">
                <a16:creationId xmlns:a16="http://schemas.microsoft.com/office/drawing/2014/main" id="{354C744C-9E9F-32F1-695F-B7E46C452772}"/>
              </a:ext>
            </a:extLst>
          </p:cNvPr>
          <p:cNvSpPr/>
          <p:nvPr/>
        </p:nvSpPr>
        <p:spPr>
          <a:xfrm>
            <a:off x="5503283" y="2382446"/>
            <a:ext cx="1629221" cy="2616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9" name="圆角矩形 49">
            <a:extLst>
              <a:ext uri="{FF2B5EF4-FFF2-40B4-BE49-F238E27FC236}">
                <a16:creationId xmlns:a16="http://schemas.microsoft.com/office/drawing/2014/main" id="{FC767941-5A5A-6DAC-A821-65037BAA998B}"/>
              </a:ext>
            </a:extLst>
          </p:cNvPr>
          <p:cNvSpPr/>
          <p:nvPr/>
        </p:nvSpPr>
        <p:spPr>
          <a:xfrm>
            <a:off x="5590064" y="2636437"/>
            <a:ext cx="1542440" cy="44489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责任敏感安全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限制器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21" name="圆角矩形 49">
            <a:extLst>
              <a:ext uri="{FF2B5EF4-FFF2-40B4-BE49-F238E27FC236}">
                <a16:creationId xmlns:a16="http://schemas.microsoft.com/office/drawing/2014/main" id="{7E857686-B304-861F-A3E9-63285572C073}"/>
              </a:ext>
            </a:extLst>
          </p:cNvPr>
          <p:cNvSpPr/>
          <p:nvPr/>
        </p:nvSpPr>
        <p:spPr>
          <a:xfrm>
            <a:off x="5553194" y="3621326"/>
            <a:ext cx="1542440" cy="88979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执行责任敏感安全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限制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3AA3BF9-81F4-D29D-BDC3-17167D6FD8F4}"/>
              </a:ext>
            </a:extLst>
          </p:cNvPr>
          <p:cNvSpPr/>
          <p:nvPr/>
        </p:nvSpPr>
        <p:spPr>
          <a:xfrm>
            <a:off x="8105079" y="0"/>
            <a:ext cx="795338" cy="51434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Carla</a:t>
            </a:r>
          </a:p>
          <a:p>
            <a:pPr algn="ctr"/>
            <a:r>
              <a:rPr lang="zh-CN" altLang="en-US" dirty="0"/>
              <a:t>客户器</a:t>
            </a:r>
            <a:r>
              <a:rPr lang="en-US" altLang="zh-CN" dirty="0"/>
              <a:t>(</a:t>
            </a:r>
            <a:r>
              <a:rPr lang="en-US" altLang="zh-CN"/>
              <a:t>Python</a:t>
            </a:r>
            <a:r>
              <a:rPr lang="en-US" altLang="zh-CN" smtClean="0"/>
              <a:t>)</a:t>
            </a:r>
          </a:p>
          <a:p>
            <a:pPr algn="ctr"/>
            <a:endParaRPr lang="en-US" altLang="zh-CN" smtClean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3" name="圆角矩形 49">
            <a:extLst>
              <a:ext uri="{FF2B5EF4-FFF2-40B4-BE49-F238E27FC236}">
                <a16:creationId xmlns:a16="http://schemas.microsoft.com/office/drawing/2014/main" id="{D40127FB-AE16-25E0-2869-4DC66F339544}"/>
              </a:ext>
            </a:extLst>
          </p:cNvPr>
          <p:cNvSpPr/>
          <p:nvPr/>
        </p:nvSpPr>
        <p:spPr>
          <a:xfrm>
            <a:off x="7670540" y="800105"/>
            <a:ext cx="795338" cy="41986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客户端示例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6571851-7C79-8A64-3EA3-25345CC35CF1}"/>
              </a:ext>
            </a:extLst>
          </p:cNvPr>
          <p:cNvCxnSpPr/>
          <p:nvPr/>
        </p:nvCxnSpPr>
        <p:spPr>
          <a:xfrm>
            <a:off x="1319964" y="977900"/>
            <a:ext cx="63505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3625674" y="645376"/>
            <a:ext cx="1165401" cy="27959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相机图像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24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3385178" y="121213"/>
            <a:ext cx="1904745" cy="27959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Carla </a:t>
            </a:r>
            <a:r>
              <a:rPr lang="zh-CN" altLang="en-US" b="1" smtClean="0">
                <a:solidFill>
                  <a:schemeClr val="tx1"/>
                </a:solidFill>
              </a:rPr>
              <a:t>客户端 </a:t>
            </a:r>
            <a:r>
              <a:rPr lang="en-US" altLang="zh-CN" b="1" smtClean="0">
                <a:solidFill>
                  <a:schemeClr val="tx1"/>
                </a:solidFill>
              </a:rPr>
              <a:t>(C++)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319964" y="1776292"/>
            <a:ext cx="555707" cy="34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1268924" y="1378253"/>
            <a:ext cx="606747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世界</a:t>
            </a:r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数据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1319964" y="2881430"/>
            <a:ext cx="555708" cy="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1286286" y="2974394"/>
            <a:ext cx="623064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调试</a:t>
            </a:r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绘图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endCxn id="9" idx="1"/>
          </p:cNvCxnSpPr>
          <p:nvPr/>
        </p:nvCxnSpPr>
        <p:spPr>
          <a:xfrm>
            <a:off x="1992769" y="3100934"/>
            <a:ext cx="2959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0" idx="1"/>
          </p:cNvCxnSpPr>
          <p:nvPr/>
        </p:nvCxnSpPr>
        <p:spPr>
          <a:xfrm>
            <a:off x="3177798" y="3100934"/>
            <a:ext cx="2878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0" idx="2"/>
            <a:endCxn id="11" idx="0"/>
          </p:cNvCxnSpPr>
          <p:nvPr/>
        </p:nvCxnSpPr>
        <p:spPr>
          <a:xfrm rot="5400000">
            <a:off x="3415012" y="3137812"/>
            <a:ext cx="220381" cy="688457"/>
          </a:xfrm>
          <a:prstGeom prst="bentConnector3">
            <a:avLst>
              <a:gd name="adj1" fmla="val 3617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1319964" y="4328160"/>
            <a:ext cx="4174645" cy="82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1319965" y="4733339"/>
            <a:ext cx="4174644" cy="13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2806036" y="4336416"/>
            <a:ext cx="1308764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车辆物理模型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47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2820179" y="4733339"/>
            <a:ext cx="1308764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最终车辆控制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4501241" y="2721137"/>
            <a:ext cx="993368" cy="101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4464962" y="2441545"/>
            <a:ext cx="1070613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路线速度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4494948" y="3324695"/>
            <a:ext cx="999661" cy="11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4436218" y="2962935"/>
            <a:ext cx="1070613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责任敏感安全响应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4494948" y="3814680"/>
            <a:ext cx="999661" cy="92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4407153" y="3535034"/>
            <a:ext cx="1149570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加速度限制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H="1">
            <a:off x="7132504" y="3371850"/>
            <a:ext cx="5380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7094686" y="2994790"/>
            <a:ext cx="613672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车辆</a:t>
            </a:r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控制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 flipH="1">
            <a:off x="4494948" y="1432041"/>
            <a:ext cx="31755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5232507" y="1136522"/>
            <a:ext cx="1644703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责任敏感安全参数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>
            <a:off x="4494948" y="1974797"/>
            <a:ext cx="3175592" cy="76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5232506" y="1682290"/>
            <a:ext cx="1644703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责任敏感安全响应</a:t>
            </a:r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39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7605970" y="644681"/>
            <a:ext cx="1352840" cy="43981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585097" y="4460242"/>
            <a:ext cx="5826972" cy="6096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08148" y="3006629"/>
            <a:ext cx="5803921" cy="12581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51614" y="54372"/>
            <a:ext cx="1257000" cy="671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方案层</a:t>
            </a:r>
            <a:endParaRPr lang="zh-CN" altLang="en-US" sz="24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74666" y="841904"/>
            <a:ext cx="1257000" cy="671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产品层</a:t>
            </a:r>
            <a:endParaRPr lang="zh-CN" altLang="en-US" sz="24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74764" y="1598701"/>
            <a:ext cx="1257000" cy="124235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服务层</a:t>
            </a:r>
            <a:endParaRPr lang="zh-CN" altLang="en-US" sz="24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93925" y="3002771"/>
            <a:ext cx="1257000" cy="12619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AI </a:t>
            </a:r>
            <a:r>
              <a:rPr lang="zh-CN" altLang="en-US" sz="2400" smtClean="0"/>
              <a:t>层</a:t>
            </a:r>
            <a:endParaRPr lang="zh-CN" altLang="en-US" sz="24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82448" y="4398511"/>
            <a:ext cx="1257000" cy="671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数据层</a:t>
            </a:r>
            <a:endParaRPr lang="zh-CN" altLang="en-US" sz="24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588804" y="54372"/>
            <a:ext cx="5803921" cy="671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7624646" y="54372"/>
            <a:ext cx="1334164" cy="5092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/>
              <a:t>支撑层</a:t>
            </a:r>
            <a:endParaRPr lang="zh-CN" altLang="en-US" sz="28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94909" y="135394"/>
            <a:ext cx="1785573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交通决策治理</a:t>
            </a:r>
            <a:endParaRPr lang="zh-CN" altLang="en-US" sz="20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11855" y="841904"/>
            <a:ext cx="5803922" cy="671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3137209" y="922925"/>
            <a:ext cx="1234426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场景生成</a:t>
            </a:r>
            <a:endParaRPr lang="zh-CN" altLang="en-US" sz="20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4602761" y="922925"/>
            <a:ext cx="1250433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自动驾驶</a:t>
            </a:r>
            <a:endParaRPr lang="zh-CN" altLang="en-US" sz="20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3586587" y="145039"/>
            <a:ext cx="1785573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基础设施评估</a:t>
            </a:r>
            <a:endParaRPr lang="zh-CN" altLang="en-US" sz="20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6037836" y="922925"/>
            <a:ext cx="1250433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信控优化</a:t>
            </a:r>
            <a:endParaRPr lang="zh-CN" altLang="en-US" sz="20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588804" y="1598700"/>
            <a:ext cx="5803921" cy="12423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94909" y="1687439"/>
            <a:ext cx="5570307" cy="3858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用户中心</a:t>
            </a:r>
            <a:r>
              <a:rPr lang="en-US" altLang="zh-CN" sz="2000" smtClean="0"/>
              <a:t>/</a:t>
            </a:r>
            <a:r>
              <a:rPr lang="zh-CN" altLang="en-US" sz="2000" smtClean="0"/>
              <a:t>网关</a:t>
            </a:r>
            <a:endParaRPr lang="zh-CN" altLang="en-US" sz="20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768508" y="909351"/>
            <a:ext cx="1229988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语音交互</a:t>
            </a:r>
            <a:endParaRPr lang="zh-CN" altLang="en-US" sz="20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3077646" y="3674328"/>
            <a:ext cx="1229988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图像识别</a:t>
            </a:r>
            <a:endParaRPr lang="zh-CN" altLang="en-US" sz="20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45564" y="3053655"/>
            <a:ext cx="1817981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生成式大模型</a:t>
            </a:r>
            <a:endParaRPr lang="zh-CN" altLang="en-US" sz="20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3566980" y="3067293"/>
            <a:ext cx="1229988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语音识别</a:t>
            </a:r>
            <a:endParaRPr lang="zh-CN" altLang="en-US" sz="20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94909" y="2192639"/>
            <a:ext cx="1280535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分析中心</a:t>
            </a:r>
            <a:endParaRPr lang="zh-CN" altLang="en-US" sz="20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3217007" y="2201053"/>
            <a:ext cx="1217658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策略中心</a:t>
            </a:r>
            <a:endParaRPr lang="zh-CN" altLang="en-US" sz="20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4640617" y="2184953"/>
            <a:ext cx="1217658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事件中心</a:t>
            </a:r>
            <a:endParaRPr lang="zh-CN" altLang="en-US" sz="20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6022784" y="4510397"/>
            <a:ext cx="1280535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虚幻引擎</a:t>
            </a:r>
            <a:endParaRPr lang="zh-CN" altLang="en-US" sz="2000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702592" y="4521973"/>
            <a:ext cx="1280535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地图数据</a:t>
            </a:r>
            <a:endParaRPr lang="zh-CN" altLang="en-US" sz="2000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3108729" y="4521973"/>
            <a:ext cx="1280535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用户数据</a:t>
            </a:r>
            <a:endParaRPr lang="zh-CN" altLang="en-US" sz="2000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4587393" y="4521973"/>
            <a:ext cx="1280535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实时监控</a:t>
            </a:r>
            <a:endParaRPr lang="zh-CN" altLang="en-US" sz="2000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5519557" y="141181"/>
            <a:ext cx="1745659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城市规划设计</a:t>
            </a:r>
            <a:endParaRPr lang="zh-CN" altLang="en-US" sz="2000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6037836" y="2189462"/>
            <a:ext cx="1217658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调度中心</a:t>
            </a:r>
            <a:endParaRPr lang="zh-CN" altLang="en-US" sz="2000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51725" y="3666013"/>
            <a:ext cx="1268698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目标检测</a:t>
            </a:r>
            <a:endParaRPr lang="zh-CN" altLang="en-US" sz="2000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4419672" y="3666013"/>
            <a:ext cx="1481076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图像再识别</a:t>
            </a:r>
            <a:endParaRPr lang="zh-CN" altLang="en-US" sz="2000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4873809" y="3053655"/>
            <a:ext cx="2472812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跨摄像头多目标跟踪</a:t>
            </a:r>
            <a:endParaRPr lang="zh-CN" altLang="en-US" sz="20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5974570" y="3666012"/>
            <a:ext cx="1387419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三维孪生</a:t>
            </a:r>
            <a:endParaRPr lang="zh-CN" altLang="en-US" sz="20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7656266" y="1422529"/>
            <a:ext cx="1250433" cy="4547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系统监控</a:t>
            </a:r>
            <a:endParaRPr lang="zh-CN" altLang="en-US" sz="2000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7666509" y="2988726"/>
            <a:ext cx="1250433" cy="4690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模型管理</a:t>
            </a:r>
            <a:endParaRPr lang="zh-CN" altLang="en-US" sz="2000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7663950" y="4498663"/>
            <a:ext cx="1250433" cy="4037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训练平台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041" y="712927"/>
            <a:ext cx="783371" cy="6921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1035" y="1993347"/>
            <a:ext cx="921379" cy="9911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1675" y="3629444"/>
            <a:ext cx="870066" cy="82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5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285</Words>
  <Application>Microsoft Office PowerPoint</Application>
  <PresentationFormat>全屏显示(16:9)</PresentationFormat>
  <Paragraphs>218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Economica</vt:lpstr>
      <vt:lpstr>Arial</vt:lpstr>
      <vt:lpstr>宋体</vt:lpstr>
      <vt:lpstr>Open Sans</vt:lpstr>
      <vt:lpstr>Muli Regular</vt:lpstr>
      <vt:lpstr>Muli</vt:lpstr>
      <vt:lpstr>Luxe</vt:lpstr>
      <vt:lpstr>交通管理器介绍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Windows User</cp:lastModifiedBy>
  <cp:revision>247</cp:revision>
  <dcterms:created xsi:type="dcterms:W3CDTF">2020-04-29T14:54:23Z</dcterms:created>
  <dcterms:modified xsi:type="dcterms:W3CDTF">2024-02-02T03:47:23Z</dcterms:modified>
</cp:coreProperties>
</file>