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0693400" cy="756285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0"/>
            <a:ext cx="10693400" cy="756285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723861" y="4699481"/>
            <a:ext cx="1022350" cy="1298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0000"/>
              </a:lnSpc>
            </a:pPr>
            <a:r>
              <a:rPr sz="1300" kern="0" spc="0" dirty="0">
                <a:solidFill>
                  <a:srgbClr val="0085C8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Hardware</a:t>
            </a:r>
            <a:endParaRPr lang="en-US" altLang="en-US" sz="1300" dirty="0"/>
          </a:p>
          <a:p>
            <a:pPr marL="12700" algn="l" rtl="0" eaLnBrk="0">
              <a:lnSpc>
                <a:spcPct val="91000"/>
              </a:lnSpc>
              <a:spcBef>
                <a:spcPts val="5"/>
              </a:spcBef>
            </a:pPr>
            <a:r>
              <a:rPr sz="1300" kern="0" spc="10" dirty="0">
                <a:solidFill>
                  <a:srgbClr val="0085C8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Development</a:t>
            </a:r>
            <a:r>
              <a:rPr sz="1300" kern="0" spc="40" dirty="0">
                <a:solidFill>
                  <a:srgbClr val="0085C8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sz="1300" kern="0" spc="0" dirty="0">
                <a:solidFill>
                  <a:srgbClr val="0085C8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Platform</a:t>
            </a:r>
            <a:endParaRPr lang="en-US" altLang="en-US" sz="1300" dirty="0"/>
          </a:p>
          <a:p>
            <a:pPr algn="l" rtl="0" eaLnBrk="0">
              <a:lnSpc>
                <a:spcPct val="142000"/>
              </a:lnSpc>
            </a:pPr>
            <a:endParaRPr lang="en-US" altLang="en-US" sz="1000" dirty="0"/>
          </a:p>
          <a:p>
            <a:pPr marL="12700" algn="l" rtl="0" eaLnBrk="0">
              <a:lnSpc>
                <a:spcPct val="92000"/>
              </a:lnSpc>
              <a:spcBef>
                <a:spcPts val="305"/>
              </a:spcBef>
            </a:pPr>
            <a:r>
              <a:rPr sz="1000" kern="0" spc="20" dirty="0">
                <a:solidFill>
                  <a:srgbClr val="0090E4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Open</a:t>
            </a:r>
            <a:r>
              <a:rPr sz="1000" kern="0" spc="30" dirty="0">
                <a:solidFill>
                  <a:srgbClr val="0090E4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  </a:t>
            </a:r>
            <a:r>
              <a:rPr sz="1000" kern="0" spc="20" dirty="0">
                <a:solidFill>
                  <a:srgbClr val="0090E4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Vehicl</a:t>
            </a:r>
            <a:r>
              <a:rPr sz="1000" kern="0" spc="10" dirty="0">
                <a:solidFill>
                  <a:srgbClr val="0090E4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e</a:t>
            </a:r>
            <a:r>
              <a:rPr sz="1000" kern="0" spc="0" dirty="0">
                <a:solidFill>
                  <a:srgbClr val="0090E4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    </a:t>
            </a:r>
            <a:r>
              <a:rPr sz="1300" kern="0" spc="-40" dirty="0">
                <a:solidFill>
                  <a:srgbClr val="0090E4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Certification</a:t>
            </a:r>
            <a:endParaRPr lang="en-US" altLang="en-US" sz="1300" dirty="0"/>
          </a:p>
          <a:p>
            <a:pPr algn="l" rtl="0" eaLnBrk="0">
              <a:lnSpc>
                <a:spcPct val="100000"/>
              </a:lnSpc>
            </a:pPr>
            <a:endParaRPr lang="en-US" altLang="en-US" sz="300" dirty="0"/>
          </a:p>
          <a:p>
            <a:pPr marL="57150" algn="l" rtl="0" eaLnBrk="0">
              <a:lnSpc>
                <a:spcPct val="85000"/>
              </a:lnSpc>
              <a:spcBef>
                <a:spcPts val="0"/>
              </a:spcBef>
            </a:pPr>
            <a:r>
              <a:rPr sz="1000" kern="0" spc="10" dirty="0">
                <a:solidFill>
                  <a:srgbClr val="0090E4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Platform</a:t>
            </a:r>
            <a:endParaRPr lang="en-US" altLang="en-US" sz="1000" dirty="0"/>
          </a:p>
        </p:txBody>
      </p:sp>
      <p:sp>
        <p:nvSpPr>
          <p:cNvPr id="6" name="textbox 6"/>
          <p:cNvSpPr/>
          <p:nvPr/>
        </p:nvSpPr>
        <p:spPr>
          <a:xfrm>
            <a:off x="4457675" y="1077608"/>
            <a:ext cx="1706245" cy="3994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lang="en-US" altLang="en-US" sz="100" dirty="0"/>
          </a:p>
          <a:p>
            <a:pPr algn="r" rtl="0" eaLnBrk="0">
              <a:lnSpc>
                <a:spcPct val="82000"/>
              </a:lnSpc>
            </a:pPr>
            <a:r>
              <a:rPr sz="3000" b="1" kern="0" spc="-13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Ap</a:t>
            </a:r>
            <a:r>
              <a:rPr sz="3000" b="1" kern="0" spc="-12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ollo 5.</a:t>
            </a:r>
            <a:r>
              <a:rPr sz="3000" b="1" kern="0" spc="-10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5</a:t>
            </a:r>
            <a:endParaRPr lang="en-US" altLang="en-US" sz="3000" dirty="0"/>
          </a:p>
        </p:txBody>
      </p:sp>
      <p:sp>
        <p:nvSpPr>
          <p:cNvPr id="8" name="textbox 8"/>
          <p:cNvSpPr/>
          <p:nvPr/>
        </p:nvSpPr>
        <p:spPr>
          <a:xfrm>
            <a:off x="723861" y="2588591"/>
            <a:ext cx="1131569" cy="4438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106000"/>
              </a:lnSpc>
            </a:pPr>
            <a:r>
              <a:rPr sz="1300" kern="0" spc="10" dirty="0">
                <a:solidFill>
                  <a:srgbClr val="008FE2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Cloud</a:t>
            </a:r>
            <a:r>
              <a:rPr sz="1300" kern="0" spc="150" dirty="0">
                <a:solidFill>
                  <a:srgbClr val="008FE2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 </a:t>
            </a:r>
            <a:r>
              <a:rPr sz="1300" kern="0" spc="10" dirty="0">
                <a:solidFill>
                  <a:srgbClr val="008FE2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service </a:t>
            </a:r>
            <a:r>
              <a:rPr sz="1300" kern="0" spc="0" dirty="0">
                <a:solidFill>
                  <a:srgbClr val="008FE2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platform</a:t>
            </a:r>
            <a:endParaRPr lang="en-US" altLang="en-US" sz="1300" dirty="0"/>
          </a:p>
        </p:txBody>
      </p:sp>
      <p:sp>
        <p:nvSpPr>
          <p:cNvPr id="10" name="textbox 10"/>
          <p:cNvSpPr/>
          <p:nvPr/>
        </p:nvSpPr>
        <p:spPr>
          <a:xfrm>
            <a:off x="4921234" y="3533802"/>
            <a:ext cx="1050925" cy="46418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90500" algn="l" rtl="0" eaLnBrk="0">
              <a:lnSpc>
                <a:spcPct val="84000"/>
              </a:lnSpc>
            </a:pPr>
            <a:r>
              <a:rPr sz="1000" kern="0" spc="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Prediction</a:t>
            </a:r>
            <a:endParaRPr lang="en-US" altLang="en-US" sz="1000" dirty="0"/>
          </a:p>
          <a:p>
            <a:pPr algn="l" rtl="0" eaLnBrk="0">
              <a:lnSpc>
                <a:spcPct val="108000"/>
              </a:lnSpc>
            </a:pPr>
            <a:endParaRPr lang="en-US" altLang="en-US" sz="1100" dirty="0"/>
          </a:p>
          <a:p>
            <a:pPr marL="12700" algn="l" rtl="0" eaLnBrk="0">
              <a:lnSpc>
                <a:spcPct val="85000"/>
              </a:lnSpc>
              <a:spcBef>
                <a:spcPts val="5"/>
              </a:spcBef>
            </a:pPr>
            <a:r>
              <a:rPr sz="1000" kern="0" spc="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Apollo</a:t>
            </a:r>
            <a:r>
              <a:rPr sz="1000" kern="0" spc="3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sz="1000" kern="0" spc="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Cyber</a:t>
            </a:r>
            <a:r>
              <a:rPr sz="1000" kern="0" spc="27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sz="1000" kern="0" spc="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RT</a:t>
            </a:r>
            <a:endParaRPr lang="en-US" altLang="en-US" sz="1000" dirty="0"/>
          </a:p>
        </p:txBody>
      </p:sp>
      <p:sp>
        <p:nvSpPr>
          <p:cNvPr id="12" name="textbox 12"/>
          <p:cNvSpPr/>
          <p:nvPr/>
        </p:nvSpPr>
        <p:spPr>
          <a:xfrm>
            <a:off x="3194036" y="5633002"/>
            <a:ext cx="3053079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5000"/>
              </a:lnSpc>
            </a:pPr>
            <a:r>
              <a:rPr sz="1000" b="1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Certified</a:t>
            </a:r>
            <a:r>
              <a:rPr sz="1000" b="1" kern="0" spc="4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sz="1000" b="1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Apollo</a:t>
            </a:r>
            <a:r>
              <a:rPr sz="1000" b="1" kern="0" spc="4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sz="1000" b="1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Compatible</a:t>
            </a:r>
            <a:r>
              <a:rPr sz="1000" b="1" kern="0" spc="10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sz="1000" b="1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Dre</a:t>
            </a:r>
            <a:r>
              <a:rPr sz="1000" b="1" kern="0" spc="4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sz="1000" b="1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vehicle</a:t>
            </a:r>
            <a:endParaRPr lang="en-US" altLang="en-US" sz="1000" dirty="0"/>
          </a:p>
        </p:txBody>
      </p:sp>
      <p:sp>
        <p:nvSpPr>
          <p:cNvPr id="14" name="textbox 14"/>
          <p:cNvSpPr/>
          <p:nvPr/>
        </p:nvSpPr>
        <p:spPr>
          <a:xfrm>
            <a:off x="723861" y="3623786"/>
            <a:ext cx="694055" cy="61785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8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5000"/>
              </a:lnSpc>
            </a:pPr>
            <a:r>
              <a:rPr sz="1300" kern="0" spc="0" dirty="0">
                <a:solidFill>
                  <a:srgbClr val="005D94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Open</a:t>
            </a:r>
            <a:endParaRPr lang="en-US" altLang="en-US" sz="1300" dirty="0"/>
          </a:p>
          <a:p>
            <a:pPr marL="12700" algn="l" rtl="0" eaLnBrk="0">
              <a:lnSpc>
                <a:spcPct val="98000"/>
              </a:lnSpc>
              <a:spcBef>
                <a:spcPts val="285"/>
              </a:spcBef>
            </a:pPr>
            <a:r>
              <a:rPr sz="1300" kern="0" spc="10" dirty="0">
                <a:solidFill>
                  <a:srgbClr val="005D94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Software</a:t>
            </a:r>
            <a:r>
              <a:rPr sz="1300" kern="0" spc="20" dirty="0">
                <a:solidFill>
                  <a:srgbClr val="005D94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sz="1300" kern="0" spc="0" dirty="0">
                <a:solidFill>
                  <a:srgbClr val="005D94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Platform</a:t>
            </a:r>
            <a:endParaRPr lang="en-US" altLang="en-US" sz="1300" dirty="0"/>
          </a:p>
        </p:txBody>
      </p:sp>
      <p:sp>
        <p:nvSpPr>
          <p:cNvPr id="16" name="textbox 16"/>
          <p:cNvSpPr/>
          <p:nvPr/>
        </p:nvSpPr>
        <p:spPr>
          <a:xfrm>
            <a:off x="3524248" y="2611425"/>
            <a:ext cx="862964" cy="46735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07950" algn="l" rtl="0" eaLnBrk="0">
              <a:lnSpc>
                <a:spcPct val="85000"/>
              </a:lnSpc>
            </a:pPr>
            <a:r>
              <a:rPr sz="1000" kern="0" spc="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Simulation</a:t>
            </a:r>
            <a:endParaRPr lang="en-US" altLang="en-US" sz="1000" dirty="0"/>
          </a:p>
          <a:p>
            <a:pPr algn="l" rtl="0" eaLnBrk="0">
              <a:lnSpc>
                <a:spcPct val="101000"/>
              </a:lnSpc>
            </a:pPr>
            <a:endParaRPr lang="en-US" altLang="en-US" sz="1200" dirty="0"/>
          </a:p>
          <a:p>
            <a:pPr marL="12700" algn="l" rtl="0" eaLnBrk="0">
              <a:lnSpc>
                <a:spcPct val="84000"/>
              </a:lnSpc>
              <a:spcBef>
                <a:spcPts val="0"/>
              </a:spcBef>
            </a:pPr>
            <a:r>
              <a:rPr sz="1000" kern="0" spc="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Data</a:t>
            </a:r>
            <a:r>
              <a:rPr sz="1000" kern="0" spc="12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 </a:t>
            </a:r>
            <a:r>
              <a:rPr sz="1000" kern="0" spc="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Pipeli</a:t>
            </a:r>
            <a:r>
              <a:rPr sz="1000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ne</a:t>
            </a:r>
            <a:endParaRPr lang="en-US" altLang="en-US" sz="1000" dirty="0"/>
          </a:p>
        </p:txBody>
      </p:sp>
      <p:sp>
        <p:nvSpPr>
          <p:cNvPr id="18" name="textbox 18"/>
          <p:cNvSpPr/>
          <p:nvPr/>
        </p:nvSpPr>
        <p:spPr>
          <a:xfrm>
            <a:off x="2705134" y="4879990"/>
            <a:ext cx="2700654" cy="17335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3000"/>
              </a:lnSpc>
            </a:pPr>
            <a:r>
              <a:rPr sz="1000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GPS</a:t>
            </a:r>
            <a:r>
              <a:rPr sz="1000" kern="0" spc="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/</a:t>
            </a:r>
            <a:r>
              <a:rPr sz="1000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IMU</a:t>
            </a:r>
            <a:r>
              <a:rPr sz="1000" kern="0" spc="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     </a:t>
            </a:r>
            <a:r>
              <a:rPr sz="1000" b="1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Camera</a:t>
            </a:r>
            <a:r>
              <a:rPr sz="1000" b="1" kern="0" spc="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        </a:t>
            </a:r>
            <a:r>
              <a:rPr sz="1600" b="1" kern="0" spc="0" baseline="-300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LDAR</a:t>
            </a:r>
            <a:r>
              <a:rPr sz="1000" b="1" kern="0" spc="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         </a:t>
            </a:r>
            <a:r>
              <a:rPr sz="1600" b="1" kern="0" spc="0" baseline="300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Radar</a:t>
            </a:r>
            <a:endParaRPr lang="en-US" altLang="en-US" sz="1600" baseline="3000" dirty="0"/>
          </a:p>
        </p:txBody>
      </p:sp>
      <p:sp>
        <p:nvSpPr>
          <p:cNvPr id="20" name="textbox 20"/>
          <p:cNvSpPr/>
          <p:nvPr/>
        </p:nvSpPr>
        <p:spPr>
          <a:xfrm>
            <a:off x="7772416" y="5634736"/>
            <a:ext cx="2033904" cy="1555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5000"/>
              </a:lnSpc>
            </a:pPr>
            <a:r>
              <a:rPr sz="1000" b="1" kern="0" spc="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Open Vehicle Intertace Standard</a:t>
            </a:r>
            <a:endParaRPr lang="en-US" altLang="en-US" sz="1000" dirty="0"/>
          </a:p>
        </p:txBody>
      </p:sp>
      <p:sp>
        <p:nvSpPr>
          <p:cNvPr id="22" name="textbox 22"/>
          <p:cNvSpPr/>
          <p:nvPr/>
        </p:nvSpPr>
        <p:spPr>
          <a:xfrm>
            <a:off x="4730785" y="1722806"/>
            <a:ext cx="1097280" cy="2597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840"/>
              </a:lnSpc>
            </a:pP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ntelligent si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gnal</a:t>
            </a:r>
            <a:endParaRPr lang="en-US" altLang="en-US" sz="1300" dirty="0"/>
          </a:p>
        </p:txBody>
      </p:sp>
      <p:sp>
        <p:nvSpPr>
          <p:cNvPr id="24" name="textbox 24"/>
          <p:cNvSpPr/>
          <p:nvPr/>
        </p:nvSpPr>
        <p:spPr>
          <a:xfrm>
            <a:off x="4775162" y="1881551"/>
            <a:ext cx="1026160" cy="25971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1840"/>
              </a:lnSpc>
            </a:pPr>
            <a:r>
              <a:rPr sz="1300" kern="0" spc="-3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control s</a:t>
            </a: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ystem</a:t>
            </a:r>
            <a:endParaRPr lang="en-US" altLang="en-US" sz="1300" dirty="0"/>
          </a:p>
        </p:txBody>
      </p:sp>
      <p:sp>
        <p:nvSpPr>
          <p:cNvPr id="26" name="textbox 26"/>
          <p:cNvSpPr/>
          <p:nvPr/>
        </p:nvSpPr>
        <p:spPr>
          <a:xfrm>
            <a:off x="4864132" y="2543220"/>
            <a:ext cx="1016635" cy="2559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endParaRPr lang="en-US" altLang="en-US" sz="100" dirty="0"/>
          </a:p>
          <a:p>
            <a:pPr marL="12700" indent="63500" algn="l" rtl="0" eaLnBrk="0">
              <a:lnSpc>
                <a:spcPct val="79000"/>
              </a:lnSpc>
            </a:pPr>
            <a:r>
              <a:rPr sz="1000" kern="0" spc="-5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Mass</a:t>
            </a:r>
            <a:r>
              <a:rPr sz="1000" kern="0" spc="9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sz="1000" kern="0" spc="-5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Production</a:t>
            </a:r>
            <a:r>
              <a:rPr sz="1000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  </a:t>
            </a:r>
            <a:r>
              <a:rPr sz="900" kern="0" spc="-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Service Component</a:t>
            </a:r>
            <a:endParaRPr lang="en-US" altLang="en-US" sz="900" dirty="0"/>
          </a:p>
        </p:txBody>
      </p:sp>
      <p:sp>
        <p:nvSpPr>
          <p:cNvPr id="28" name="textbox 28"/>
          <p:cNvSpPr/>
          <p:nvPr/>
        </p:nvSpPr>
        <p:spPr>
          <a:xfrm>
            <a:off x="1955848" y="3520105"/>
            <a:ext cx="1780539" cy="1543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1000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Map</a:t>
            </a:r>
            <a:r>
              <a:rPr sz="1000" kern="0" spc="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  </a:t>
            </a:r>
            <a:r>
              <a:rPr sz="1000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Engine</a:t>
            </a:r>
            <a:r>
              <a:rPr sz="1000" kern="0" spc="4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       </a:t>
            </a:r>
            <a:r>
              <a:rPr sz="1000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Localization</a:t>
            </a:r>
            <a:endParaRPr lang="en-US" altLang="en-US" sz="1000" dirty="0"/>
          </a:p>
        </p:txBody>
      </p:sp>
      <p:sp>
        <p:nvSpPr>
          <p:cNvPr id="30" name="textbox 30"/>
          <p:cNvSpPr/>
          <p:nvPr/>
        </p:nvSpPr>
        <p:spPr>
          <a:xfrm>
            <a:off x="8178764" y="6225185"/>
            <a:ext cx="1748154" cy="1543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1000" b="1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Major</a:t>
            </a:r>
            <a:r>
              <a:rPr sz="1000" b="1" kern="0" spc="7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sz="1000" b="1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updates</a:t>
            </a:r>
            <a:r>
              <a:rPr sz="1000" b="1" kern="0" spc="9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sz="1000" b="1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in</a:t>
            </a:r>
            <a:r>
              <a:rPr sz="1000" b="1" kern="0" spc="7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sz="1000" b="1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Apollo</a:t>
            </a:r>
            <a:r>
              <a:rPr sz="1000" b="1" kern="0" spc="6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sz="1000" b="1" kern="0" spc="7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5.5</a:t>
            </a:r>
            <a:endParaRPr lang="en-US" altLang="en-US" sz="1000" dirty="0"/>
          </a:p>
        </p:txBody>
      </p:sp>
      <p:sp>
        <p:nvSpPr>
          <p:cNvPr id="32" name="textbox 32"/>
          <p:cNvSpPr/>
          <p:nvPr/>
        </p:nvSpPr>
        <p:spPr>
          <a:xfrm>
            <a:off x="1955848" y="4775753"/>
            <a:ext cx="611505" cy="33972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lang="en-US" altLang="en-US" sz="100" dirty="0"/>
          </a:p>
          <a:p>
            <a:pPr marL="201930" indent="-189865" algn="l" rtl="0" eaLnBrk="0">
              <a:lnSpc>
                <a:spcPct val="103000"/>
              </a:lnSpc>
            </a:pPr>
            <a:r>
              <a:rPr sz="1000" kern="0" spc="-3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Computing </a:t>
            </a:r>
            <a:r>
              <a:rPr sz="1000" kern="0" spc="-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Unit</a:t>
            </a:r>
            <a:endParaRPr lang="en-US" altLang="en-US" sz="1000" dirty="0"/>
          </a:p>
        </p:txBody>
      </p:sp>
      <p:sp>
        <p:nvSpPr>
          <p:cNvPr id="34" name="textbox 34"/>
          <p:cNvSpPr/>
          <p:nvPr/>
        </p:nvSpPr>
        <p:spPr>
          <a:xfrm>
            <a:off x="1955848" y="1833398"/>
            <a:ext cx="1021080" cy="1911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3000"/>
              </a:lnSpc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Valet</a:t>
            </a:r>
            <a:r>
              <a:rPr sz="1300" kern="0" spc="10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Parki</a:t>
            </a:r>
            <a:r>
              <a:rPr sz="1300" kern="0" spc="-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ng</a:t>
            </a:r>
            <a:endParaRPr lang="en-US" altLang="en-US" sz="1300" dirty="0"/>
          </a:p>
        </p:txBody>
      </p:sp>
      <p:sp>
        <p:nvSpPr>
          <p:cNvPr id="36" name="textbox 36"/>
          <p:cNvSpPr/>
          <p:nvPr/>
        </p:nvSpPr>
        <p:spPr>
          <a:xfrm>
            <a:off x="5632452" y="4822815"/>
            <a:ext cx="578484" cy="2927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1000" kern="0" spc="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Utrasonic</a:t>
            </a:r>
            <a:endParaRPr lang="en-US" altLang="en-US" sz="1000" dirty="0"/>
          </a:p>
          <a:p>
            <a:pPr marL="100965" algn="l" rtl="0" eaLnBrk="0">
              <a:lnSpc>
                <a:spcPct val="85000"/>
              </a:lnSpc>
              <a:spcBef>
                <a:spcPts val="80"/>
              </a:spcBef>
            </a:pPr>
            <a:r>
              <a:rPr sz="1000" b="1" kern="0" spc="-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Sensor</a:t>
            </a:r>
            <a:endParaRPr lang="en-US" altLang="en-US" sz="1000" dirty="0"/>
          </a:p>
        </p:txBody>
      </p:sp>
      <p:sp>
        <p:nvSpPr>
          <p:cNvPr id="38" name="textbox 38"/>
          <p:cNvSpPr/>
          <p:nvPr/>
        </p:nvSpPr>
        <p:spPr>
          <a:xfrm>
            <a:off x="9251954" y="3782477"/>
            <a:ext cx="494030" cy="3060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39700" algn="l" rtl="0" eaLnBrk="0">
              <a:lnSpc>
                <a:spcPct val="84000"/>
              </a:lnSpc>
            </a:pPr>
            <a:r>
              <a:rPr sz="1000" i="1" kern="0" spc="2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V2X</a:t>
            </a: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195"/>
              </a:spcBef>
            </a:pPr>
            <a:r>
              <a:rPr sz="1000" kern="0" spc="2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Adapter</a:t>
            </a:r>
            <a:endParaRPr lang="en-US" altLang="en-US" sz="1000" dirty="0"/>
          </a:p>
        </p:txBody>
      </p:sp>
      <p:sp>
        <p:nvSpPr>
          <p:cNvPr id="40" name="textbox 40"/>
          <p:cNvSpPr/>
          <p:nvPr/>
        </p:nvSpPr>
        <p:spPr>
          <a:xfrm>
            <a:off x="8712151" y="4886343"/>
            <a:ext cx="1207769" cy="15938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8000"/>
              </a:lnSpc>
            </a:pPr>
            <a:r>
              <a:rPr sz="1000" b="1" kern="0" spc="3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AXU        V2X OBU</a:t>
            </a:r>
            <a:endParaRPr lang="en-US" altLang="en-US" sz="1000" dirty="0"/>
          </a:p>
        </p:txBody>
      </p:sp>
      <p:sp>
        <p:nvSpPr>
          <p:cNvPr id="42" name="textbox 42"/>
          <p:cNvSpPr/>
          <p:nvPr/>
        </p:nvSpPr>
        <p:spPr>
          <a:xfrm>
            <a:off x="6464292" y="4811576"/>
            <a:ext cx="422909" cy="30416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76200" algn="l" rtl="0" eaLnBrk="0">
              <a:lnSpc>
                <a:spcPct val="84000"/>
              </a:lnSpc>
            </a:pPr>
            <a:r>
              <a:rPr sz="1000" kern="0" spc="-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HMI</a:t>
            </a:r>
            <a:endParaRPr lang="en-US" altLang="en-US" sz="1000" dirty="0"/>
          </a:p>
          <a:p>
            <a:pPr marL="12700" algn="l" rtl="0" eaLnBrk="0">
              <a:lnSpc>
                <a:spcPct val="84000"/>
              </a:lnSpc>
              <a:spcBef>
                <a:spcPts val="180"/>
              </a:spcBef>
            </a:pPr>
            <a:r>
              <a:rPr sz="1000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Device</a:t>
            </a:r>
            <a:endParaRPr lang="en-US" altLang="en-US" sz="1000" dirty="0"/>
          </a:p>
        </p:txBody>
      </p:sp>
      <p:sp>
        <p:nvSpPr>
          <p:cNvPr id="44" name="textbox 44"/>
          <p:cNvSpPr/>
          <p:nvPr/>
        </p:nvSpPr>
        <p:spPr>
          <a:xfrm>
            <a:off x="6229358" y="2688590"/>
            <a:ext cx="617855" cy="1930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5000"/>
              </a:lnSpc>
            </a:pPr>
            <a:r>
              <a:rPr sz="1300" kern="0" spc="-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Security</a:t>
            </a:r>
            <a:endParaRPr lang="en-US" altLang="en-US" sz="1300" dirty="0"/>
          </a:p>
        </p:txBody>
      </p:sp>
      <p:sp>
        <p:nvSpPr>
          <p:cNvPr id="46" name="textbox 46"/>
          <p:cNvSpPr/>
          <p:nvPr/>
        </p:nvSpPr>
        <p:spPr>
          <a:xfrm>
            <a:off x="3536974" y="1873698"/>
            <a:ext cx="745490" cy="1898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3000"/>
              </a:lnSpc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RoboTaxi</a:t>
            </a:r>
            <a:endParaRPr lang="en-US" altLang="en-US" sz="1300" dirty="0"/>
          </a:p>
        </p:txBody>
      </p:sp>
      <p:sp>
        <p:nvSpPr>
          <p:cNvPr id="48" name="textbox 48"/>
          <p:cNvSpPr/>
          <p:nvPr/>
        </p:nvSpPr>
        <p:spPr>
          <a:xfrm>
            <a:off x="723861" y="1884345"/>
            <a:ext cx="722630" cy="1917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1300" kern="0" spc="10" dirty="0">
                <a:solidFill>
                  <a:srgbClr val="009CD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Solutions</a:t>
            </a:r>
            <a:endParaRPr lang="en-US" altLang="en-US" sz="1300" dirty="0"/>
          </a:p>
        </p:txBody>
      </p:sp>
      <p:sp>
        <p:nvSpPr>
          <p:cNvPr id="50" name="textbox 50"/>
          <p:cNvSpPr/>
          <p:nvPr/>
        </p:nvSpPr>
        <p:spPr>
          <a:xfrm>
            <a:off x="7213579" y="4810109"/>
            <a:ext cx="341629" cy="31813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57150" indent="-44450" algn="l" rtl="0" eaLnBrk="0">
              <a:lnSpc>
                <a:spcPct val="96000"/>
              </a:lnSpc>
            </a:pPr>
            <a:r>
              <a:rPr sz="1000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Black</a:t>
            </a:r>
            <a:r>
              <a:rPr sz="1000" kern="0" spc="2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</a:t>
            </a:r>
            <a:r>
              <a:rPr sz="1000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Box</a:t>
            </a:r>
            <a:endParaRPr lang="en-US" altLang="en-US" sz="1000" dirty="0"/>
          </a:p>
        </p:txBody>
      </p:sp>
      <p:sp>
        <p:nvSpPr>
          <p:cNvPr id="52" name="textbox 52"/>
          <p:cNvSpPr/>
          <p:nvPr/>
        </p:nvSpPr>
        <p:spPr>
          <a:xfrm>
            <a:off x="4051326" y="3515219"/>
            <a:ext cx="652780" cy="1543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1000" kern="0" spc="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Perception</a:t>
            </a:r>
            <a:endParaRPr lang="en-US" altLang="en-US" sz="1000" dirty="0"/>
          </a:p>
        </p:txBody>
      </p:sp>
      <p:sp>
        <p:nvSpPr>
          <p:cNvPr id="54" name="textbox 54"/>
          <p:cNvSpPr/>
          <p:nvPr/>
        </p:nvSpPr>
        <p:spPr>
          <a:xfrm>
            <a:off x="6381738" y="1865116"/>
            <a:ext cx="541019" cy="1917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1300" kern="0" spc="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CarOS</a:t>
            </a:r>
            <a:endParaRPr lang="en-US" altLang="en-US" sz="1300" dirty="0"/>
          </a:p>
        </p:txBody>
      </p:sp>
      <p:sp>
        <p:nvSpPr>
          <p:cNvPr id="56" name="textbox 56"/>
          <p:cNvSpPr/>
          <p:nvPr/>
        </p:nvSpPr>
        <p:spPr>
          <a:xfrm>
            <a:off x="2298678" y="2600795"/>
            <a:ext cx="551815" cy="1543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1000" kern="0" spc="-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HD</a:t>
            </a:r>
            <a:r>
              <a:rPr sz="1000" kern="0" spc="1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 </a:t>
            </a:r>
            <a:r>
              <a:rPr sz="1000" kern="0" spc="-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Map</a:t>
            </a:r>
            <a:endParaRPr lang="en-US" altLang="en-US" sz="1000" dirty="0"/>
          </a:p>
        </p:txBody>
      </p:sp>
      <p:sp>
        <p:nvSpPr>
          <p:cNvPr id="58" name="textbox 58"/>
          <p:cNvSpPr/>
          <p:nvPr/>
        </p:nvSpPr>
        <p:spPr>
          <a:xfrm>
            <a:off x="8255009" y="2730946"/>
            <a:ext cx="533400" cy="18986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3000"/>
              </a:lnSpc>
            </a:pPr>
            <a:r>
              <a:rPr sz="1300" kern="0" spc="-4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Dueros</a:t>
            </a:r>
            <a:endParaRPr lang="en-US" altLang="en-US" sz="1300" dirty="0"/>
          </a:p>
        </p:txBody>
      </p:sp>
      <p:sp>
        <p:nvSpPr>
          <p:cNvPr id="60" name="textbox 60"/>
          <p:cNvSpPr/>
          <p:nvPr/>
        </p:nvSpPr>
        <p:spPr>
          <a:xfrm>
            <a:off x="6159530" y="3520105"/>
            <a:ext cx="534034" cy="154304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1000" kern="0" spc="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Planning</a:t>
            </a:r>
            <a:endParaRPr lang="en-US" altLang="en-US" sz="1000" dirty="0"/>
          </a:p>
        </p:txBody>
      </p:sp>
      <p:sp>
        <p:nvSpPr>
          <p:cNvPr id="62" name="textbox 62"/>
          <p:cNvSpPr/>
          <p:nvPr/>
        </p:nvSpPr>
        <p:spPr>
          <a:xfrm>
            <a:off x="9055089" y="1906568"/>
            <a:ext cx="654684" cy="1549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5000"/>
              </a:lnSpc>
            </a:pPr>
            <a:r>
              <a:rPr sz="1000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Micro</a:t>
            </a:r>
            <a:r>
              <a:rPr sz="1000" kern="0" spc="15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  </a:t>
            </a:r>
            <a:r>
              <a:rPr sz="1000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Car</a:t>
            </a:r>
            <a:endParaRPr lang="en-US" altLang="en-US" sz="1000" dirty="0"/>
          </a:p>
        </p:txBody>
      </p:sp>
      <p:sp>
        <p:nvSpPr>
          <p:cNvPr id="64" name="textbox 64"/>
          <p:cNvSpPr/>
          <p:nvPr/>
        </p:nvSpPr>
        <p:spPr>
          <a:xfrm>
            <a:off x="7226303" y="3525850"/>
            <a:ext cx="448944" cy="1549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5000"/>
              </a:lnSpc>
            </a:pPr>
            <a:r>
              <a:rPr sz="1000" kern="0" spc="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Control</a:t>
            </a:r>
            <a:endParaRPr lang="en-US" altLang="en-US" sz="1000" dirty="0"/>
          </a:p>
        </p:txBody>
      </p:sp>
      <p:sp>
        <p:nvSpPr>
          <p:cNvPr id="66" name="textbox 66"/>
          <p:cNvSpPr/>
          <p:nvPr/>
        </p:nvSpPr>
        <p:spPr>
          <a:xfrm>
            <a:off x="9340816" y="2732318"/>
            <a:ext cx="350520" cy="19050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3000"/>
              </a:lnSpc>
            </a:pPr>
            <a:r>
              <a:rPr sz="1300" b="1" i="1" kern="0" spc="3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V2X</a:t>
            </a:r>
            <a:endParaRPr lang="en-US" altLang="en-US" sz="1300" dirty="0"/>
          </a:p>
        </p:txBody>
      </p:sp>
      <p:sp>
        <p:nvSpPr>
          <p:cNvPr id="68" name="textbox 68"/>
          <p:cNvSpPr/>
          <p:nvPr/>
        </p:nvSpPr>
        <p:spPr>
          <a:xfrm>
            <a:off x="5232412" y="4211516"/>
            <a:ext cx="385445" cy="1549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5000"/>
              </a:lnSpc>
            </a:pPr>
            <a:r>
              <a:rPr sz="1000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RTOS</a:t>
            </a:r>
            <a:endParaRPr lang="en-US" altLang="en-US" sz="1000" dirty="0"/>
          </a:p>
        </p:txBody>
      </p:sp>
      <p:sp>
        <p:nvSpPr>
          <p:cNvPr id="70" name="textbox 70"/>
          <p:cNvSpPr/>
          <p:nvPr/>
        </p:nvSpPr>
        <p:spPr>
          <a:xfrm>
            <a:off x="7975590" y="4878256"/>
            <a:ext cx="307340" cy="1549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5000"/>
              </a:lnSpc>
            </a:pPr>
            <a:r>
              <a:rPr sz="1000" b="1" kern="0" spc="3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ASU</a:t>
            </a:r>
            <a:endParaRPr lang="en-US" altLang="en-US" sz="1000" dirty="0"/>
          </a:p>
        </p:txBody>
      </p:sp>
      <p:sp>
        <p:nvSpPr>
          <p:cNvPr id="72" name="textbox 72"/>
          <p:cNvSpPr/>
          <p:nvPr/>
        </p:nvSpPr>
        <p:spPr>
          <a:xfrm>
            <a:off x="7378686" y="2750978"/>
            <a:ext cx="293370" cy="154939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5000"/>
              </a:lnSpc>
            </a:pPr>
            <a:r>
              <a:rPr sz="1000" kern="0" spc="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OTA</a:t>
            </a:r>
            <a:endParaRPr lang="en-US" altLang="en-US" sz="1000" dirty="0"/>
          </a:p>
        </p:txBody>
      </p:sp>
      <p:sp>
        <p:nvSpPr>
          <p:cNvPr id="74" name="textbox 74"/>
          <p:cNvSpPr/>
          <p:nvPr/>
        </p:nvSpPr>
        <p:spPr>
          <a:xfrm>
            <a:off x="7727931" y="1895462"/>
            <a:ext cx="260350" cy="1530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1000" kern="0" spc="-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Mini</a:t>
            </a:r>
            <a:endParaRPr lang="en-US" altLang="en-US" sz="1000" dirty="0"/>
          </a:p>
        </p:txBody>
      </p:sp>
      <p:sp>
        <p:nvSpPr>
          <p:cNvPr id="76" name="textbox 76"/>
          <p:cNvSpPr/>
          <p:nvPr/>
        </p:nvSpPr>
        <p:spPr>
          <a:xfrm>
            <a:off x="8343870" y="3522564"/>
            <a:ext cx="259079" cy="1530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1000" kern="0" spc="-1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HMI</a:t>
            </a:r>
            <a:endParaRPr lang="en-US" altLang="en-US" sz="1000" dirty="0"/>
          </a:p>
        </p:txBody>
      </p:sp>
      <p:sp>
        <p:nvSpPr>
          <p:cNvPr id="78" name="textbox 78"/>
          <p:cNvSpPr/>
          <p:nvPr/>
        </p:nvSpPr>
        <p:spPr>
          <a:xfrm>
            <a:off x="8053041" y="1895462"/>
            <a:ext cx="245745" cy="15303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lang="en-US" altLang="en-US" sz="100" dirty="0"/>
          </a:p>
          <a:p>
            <a:pPr marL="12700" algn="l" rtl="0" eaLnBrk="0">
              <a:lnSpc>
                <a:spcPct val="84000"/>
              </a:lnSpc>
            </a:pPr>
            <a:r>
              <a:rPr sz="1000" kern="0" spc="0" dirty="0">
                <a:solidFill>
                  <a:srgbClr val="FFFFFF">
                    <a:alpha val="100000"/>
                  </a:srgbClr>
                </a:solidFill>
                <a:latin typeface="Arial" panose="020B0604020202090204"/>
                <a:ea typeface="Arial" panose="020B0604020202090204"/>
                <a:cs typeface="Arial" panose="020B0604020202090204"/>
              </a:rPr>
              <a:t>Bus</a:t>
            </a:r>
            <a:endParaRPr lang="en-US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640</Words>
  <Application>WPS Presentation</Application>
  <PresentationFormat/>
  <Paragraphs>89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Arial</vt:lpstr>
      <vt:lpstr>微软雅黑</vt:lpstr>
      <vt:lpstr>宋体</vt:lpstr>
      <vt:lpstr>Arial Unicode MS</vt:lpstr>
      <vt:lpstr>Calibri</vt:lpstr>
      <vt:lpstr>Helvetica Neue</vt:lpstr>
      <vt:lpstr>汉仪书宋二KW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Kingsoft-PDF</dc:creator>
  <dc:subject>pdfbuilder</dc:subject>
  <cp:lastModifiedBy>Lynn阳</cp:lastModifiedBy>
  <cp:revision>1</cp:revision>
  <dcterms:created xsi:type="dcterms:W3CDTF">2024-02-02T02:18:13Z</dcterms:created>
  <dcterms:modified xsi:type="dcterms:W3CDTF">2024-02-02T02:18:13Z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2024-02-02T10:17:32Z</vt:filetime>
  </property>
  <property fmtid="{D5CDD505-2E9C-101B-9397-08002B2CF9AE}" pid="4" name="UsrData">
    <vt:lpwstr>65bc50b8890510001fca42d2wl</vt:lpwstr>
  </property>
  <property fmtid="{D5CDD505-2E9C-101B-9397-08002B2CF9AE}" pid="5" name="ICV">
    <vt:lpwstr>BC1BE6B28DD246C6E550BC65FF383808_42</vt:lpwstr>
  </property>
  <property fmtid="{D5CDD505-2E9C-101B-9397-08002B2CF9AE}" pid="6" name="KSOProductBuildVer">
    <vt:lpwstr>1033-6.4.0.8550</vt:lpwstr>
  </property>
</Properties>
</file>