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68" r:id="rId8"/>
    <p:sldId id="25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3"/>
    <p:restoredTop sz="94748"/>
  </p:normalViewPr>
  <p:slideViewPr>
    <p:cSldViewPr snapToGrid="0" snapToObjects="1">
      <p:cViewPr varScale="1">
        <p:scale>
          <a:sx n="114" d="100"/>
          <a:sy n="114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405F-63A2-BD4A-B3E8-93BB1A477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7BB70-2AD4-F64F-829E-62A8A28F6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9C12D-C43B-C24B-9EDF-282826E8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333B-8D62-814D-9782-1D56F8B1959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0514-2A3C-CE46-92D5-2606278D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3FD46-D42C-EA48-84E1-DC8A33F4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283B-7A8A-B445-8258-5B607FA4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9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A595-13C2-4E43-A347-87939777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D40BD-412F-5A4F-8DA2-450298D62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E4BB1-2EB9-DA41-A0F4-97E1AFB6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333B-8D62-814D-9782-1D56F8B1959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77BF-530E-CA4E-9F7A-610689E7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5D23D-B6C9-F94F-9BD4-93F1DCB7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283B-7A8A-B445-8258-5B607FA4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2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94233-B8DF-F447-A838-E6AA7C841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38756-8477-1740-8941-2507B4436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2859-A27E-D749-A309-C92AABD1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333B-8D62-814D-9782-1D56F8B1959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10D1C-7AE3-804D-94E6-D585D832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68CE2-A823-A046-9F97-8AF9E555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283B-7A8A-B445-8258-5B607FA4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9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27DA-A669-FC44-9DB9-0A9B772F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BFD22-C766-3849-AF1F-1D5DB50A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92AE-0AEA-2445-B5BB-6792FD25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333B-8D62-814D-9782-1D56F8B1959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21FD-F572-3744-A82E-00D7E491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9B263-C378-5147-A37C-90369CE5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283B-7A8A-B445-8258-5B607FA4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3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137D-C674-7F48-A621-17DF205D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C85FD-C528-224C-B786-E8A7F57B7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45031-2DFA-804C-9267-06C1B421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333B-8D62-814D-9782-1D56F8B1959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7679-E8A2-B542-9805-DD874DB1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32F4D-7B18-6A40-9E27-34DB84E4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283B-7A8A-B445-8258-5B607FA4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96E0-F2E6-D74B-BBB4-C73AA68A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0021-0BAC-254D-BDDC-49C13C186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34426-7074-2046-91BE-97117E5B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7C53-0EB5-2541-81B6-EB711C12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333B-8D62-814D-9782-1D56F8B1959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B29D9-ABA4-EB4F-BF1C-FE1C54EF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D2EF8-61C8-C54D-8F0D-32B6B10F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283B-7A8A-B445-8258-5B607FA4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8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7587-6866-A246-AFA6-FB927AEA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BAC7D-6C51-D84F-9CF2-14CDF8EAC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66087-F64E-C541-91DF-24527300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CADC7-A98E-0744-914A-69A47D500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64558-A277-574F-B79A-5695B9A49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9456D-E9AE-4346-8830-3378DAD5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333B-8D62-814D-9782-1D56F8B1959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654EB-FA95-8349-8374-3D0F6C89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FF187-5776-F547-AC97-CAB2B727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283B-7A8A-B445-8258-5B607FA4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3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DA7A-72F2-6643-BE7C-344C3B8B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A1A47-6C73-DB4D-A923-244C1D13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333B-8D62-814D-9782-1D56F8B1959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ACD72-2D54-8F46-8CD9-79BBCE21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2001C-2979-044E-8FDE-3033E3EA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283B-7A8A-B445-8258-5B607FA4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7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E628-87F5-4A47-A3B1-D6904D45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333B-8D62-814D-9782-1D56F8B1959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BD881-E1EC-DF4B-AB96-E8AE467F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3A3D3-EC2F-4544-BC3F-18EFF9E1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283B-7A8A-B445-8258-5B607FA4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8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6202-66A1-7043-9B7D-0E98E094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D45D2-D3A4-C646-B1F9-81A43D58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4A5C9-9779-834A-9A68-2C2A12C1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184C5-034A-8A48-A6EF-636E08F1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333B-8D62-814D-9782-1D56F8B1959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2FA06-B319-CE4D-AE05-6E2C6276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FDC1E-4559-6B4C-B4E2-7818AE70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283B-7A8A-B445-8258-5B607FA4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E0AF-8BED-C34B-8C06-F3B99AA2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B05DB-F50A-8347-9538-980D2A2F4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6CAF1-FA02-8E42-9356-A436FCB70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3E667-48CF-ED4E-BC91-7A3C79F9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333B-8D62-814D-9782-1D56F8B1959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B5D49-5598-394D-91DF-10873DBD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40DF0-383B-354A-BC76-1323882D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283B-7A8A-B445-8258-5B607FA4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C8714-8BCE-6247-87C4-DB6005A7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A2AB4-546C-C546-8C82-FB5FBD182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C935E-93A5-2B41-8C6B-A98142903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333B-8D62-814D-9782-1D56F8B1959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AF204-9162-8945-B79D-8CCB83368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A6917-9782-9E4C-BAB0-5D5EDD7FD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283B-7A8A-B445-8258-5B607FA4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2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7B8A8-8E07-954F-B53F-89E064E9B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477" y="4727292"/>
            <a:ext cx="4660028" cy="1141851"/>
          </a:xfrm>
          <a:noFill/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80808"/>
                </a:solidFill>
              </a:rPr>
              <a:t>DATA</a:t>
            </a:r>
            <a:r>
              <a:rPr lang="zh-CN" altLang="en-US" sz="2000" dirty="0">
                <a:solidFill>
                  <a:srgbClr val="080808"/>
                </a:solidFill>
              </a:rPr>
              <a:t> </a:t>
            </a:r>
            <a:r>
              <a:rPr lang="en-US" altLang="zh-CN" sz="2000" dirty="0">
                <a:solidFill>
                  <a:srgbClr val="080808"/>
                </a:solidFill>
              </a:rPr>
              <a:t>512-Human</a:t>
            </a:r>
            <a:r>
              <a:rPr lang="zh-CN" altLang="en-US" sz="2000" dirty="0">
                <a:solidFill>
                  <a:srgbClr val="080808"/>
                </a:solidFill>
              </a:rPr>
              <a:t> </a:t>
            </a:r>
            <a:r>
              <a:rPr lang="en-US" altLang="zh-CN" sz="2000" dirty="0">
                <a:solidFill>
                  <a:srgbClr val="080808"/>
                </a:solidFill>
              </a:rPr>
              <a:t>Centered</a:t>
            </a:r>
            <a:r>
              <a:rPr lang="zh-CN" altLang="en-US" sz="2000" dirty="0">
                <a:solidFill>
                  <a:srgbClr val="080808"/>
                </a:solidFill>
              </a:rPr>
              <a:t> </a:t>
            </a:r>
            <a:r>
              <a:rPr lang="en-US" altLang="zh-CN" sz="2000" dirty="0">
                <a:solidFill>
                  <a:srgbClr val="080808"/>
                </a:solidFill>
              </a:rPr>
              <a:t>Data</a:t>
            </a:r>
            <a:r>
              <a:rPr lang="zh-CN" altLang="en-US" sz="2000" dirty="0">
                <a:solidFill>
                  <a:srgbClr val="080808"/>
                </a:solidFill>
              </a:rPr>
              <a:t> </a:t>
            </a:r>
            <a:r>
              <a:rPr lang="en-US" altLang="zh-CN" sz="2000" dirty="0">
                <a:solidFill>
                  <a:srgbClr val="080808"/>
                </a:solidFill>
              </a:rPr>
              <a:t>Science</a:t>
            </a:r>
          </a:p>
          <a:p>
            <a:r>
              <a:rPr lang="en-US" altLang="zh-CN" sz="2000" dirty="0">
                <a:solidFill>
                  <a:srgbClr val="080808"/>
                </a:solidFill>
              </a:rPr>
              <a:t>Lan</a:t>
            </a:r>
            <a:r>
              <a:rPr lang="zh-CN" altLang="en-US" sz="2000" dirty="0">
                <a:solidFill>
                  <a:srgbClr val="080808"/>
                </a:solidFill>
              </a:rPr>
              <a:t> </a:t>
            </a:r>
            <a:r>
              <a:rPr lang="en-US" altLang="zh-CN" sz="2000" dirty="0">
                <a:solidFill>
                  <a:srgbClr val="080808"/>
                </a:solidFill>
              </a:rPr>
              <a:t>Luan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BFE26-E9E9-D14B-B775-046CBDAB8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3600" dirty="0">
                <a:solidFill>
                  <a:srgbClr val="080808"/>
                </a:solidFill>
              </a:rPr>
              <a:t>COVID-19 Pandemic impacts on unemployment</a:t>
            </a: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8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8297A9-947E-BB48-94EB-147AA427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Exploratory</a:t>
            </a:r>
            <a:r>
              <a:rPr lang="zh-CN" altLang="en-US" sz="3600" dirty="0"/>
              <a:t> </a:t>
            </a:r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analysis</a:t>
            </a:r>
            <a:endParaRPr lang="en-US" sz="3600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22535CA-54E8-49F4-A3BD-E5BBBDCE9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5407658"/>
            <a:ext cx="8975651" cy="1814390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Number of infected cases does not linearly correlate with unemployment rate</a:t>
            </a:r>
            <a:endParaRPr lang="en-US" sz="20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6E3FCE0-1284-7F44-BB81-2F5FC6F92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41" y="1428460"/>
            <a:ext cx="5767664" cy="40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5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BF293-24F6-CF4C-B549-35D9D79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Results</a:t>
            </a:r>
            <a:r>
              <a:rPr lang="zh-CN" altLang="en-US" sz="3600" dirty="0"/>
              <a:t> </a:t>
            </a:r>
            <a:r>
              <a:rPr lang="en-US" altLang="zh-CN" sz="3600" dirty="0"/>
              <a:t>&amp;</a:t>
            </a:r>
            <a:r>
              <a:rPr lang="zh-CN" altLang="en-US" sz="3600" dirty="0"/>
              <a:t> </a:t>
            </a:r>
            <a:r>
              <a:rPr lang="en-US" altLang="zh-CN" sz="3600" dirty="0"/>
              <a:t>Conclusions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0BA11-72C7-CD44-9B9D-62DF1FFE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There is a significant difference between the unemployment rates before and after the Covid-19 pandemic, according to the null hypothesis test</a:t>
            </a:r>
          </a:p>
          <a:p>
            <a:r>
              <a:rPr lang="en-US" altLang="zh-CN" sz="2000" dirty="0"/>
              <a:t>Unemployment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has</a:t>
            </a:r>
            <a:r>
              <a:rPr lang="zh-CN" altLang="en-US" sz="2000" dirty="0"/>
              <a:t> </a:t>
            </a:r>
            <a:r>
              <a:rPr lang="en-US" altLang="zh-CN" sz="2000" dirty="0"/>
              <a:t>been</a:t>
            </a:r>
            <a:r>
              <a:rPr lang="zh-CN" altLang="en-US" sz="2000" dirty="0"/>
              <a:t> </a:t>
            </a:r>
            <a:r>
              <a:rPr lang="en-US" altLang="zh-CN" sz="2000" dirty="0"/>
              <a:t>severely</a:t>
            </a:r>
            <a:r>
              <a:rPr lang="zh-CN" altLang="en-US" sz="2000" dirty="0"/>
              <a:t> </a:t>
            </a:r>
            <a:r>
              <a:rPr lang="en-US" altLang="zh-CN" sz="2000" dirty="0"/>
              <a:t>affected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pandemic</a:t>
            </a:r>
          </a:p>
          <a:p>
            <a:r>
              <a:rPr lang="en-US" altLang="zh-CN" sz="2000" dirty="0"/>
              <a:t>There is no correlation between the unemployment rate and the number of infected</a:t>
            </a:r>
            <a:r>
              <a:rPr lang="zh-CN" altLang="en-US" sz="2000" dirty="0"/>
              <a:t> </a:t>
            </a:r>
            <a:r>
              <a:rPr lang="en-US" altLang="zh-CN" sz="2000" dirty="0"/>
              <a:t>people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2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38A81-0DC1-144F-8DD5-E14BCDC3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36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6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CF6FF-DAC9-EA4B-BA54-A5176EA4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altLang="zh-CN" sz="3600" dirty="0"/>
              <a:t>Question1:</a:t>
            </a:r>
            <a:r>
              <a:rPr lang="zh-CN" altLang="en-US" sz="3600" dirty="0"/>
              <a:t> 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1C98-C1EE-F14C-89B9-8D23451B6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127" y="2972655"/>
            <a:ext cx="8804543" cy="912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Does the Covid-19 pandemic affect the unemployment rate?</a:t>
            </a:r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1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2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3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4F642A-9B58-EE45-B1CE-E7AA66ED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6609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Exploratory</a:t>
            </a:r>
            <a:r>
              <a:rPr lang="zh-CN" altLang="en-US" sz="3600" dirty="0"/>
              <a:t> </a:t>
            </a:r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analysis</a:t>
            </a:r>
            <a:endParaRPr lang="en-US" sz="3600" dirty="0"/>
          </a:p>
        </p:txBody>
      </p:sp>
      <p:sp>
        <p:nvSpPr>
          <p:cNvPr id="60" name="Content Placeholder 23">
            <a:extLst>
              <a:ext uri="{FF2B5EF4-FFF2-40B4-BE49-F238E27FC236}">
                <a16:creationId xmlns:a16="http://schemas.microsoft.com/office/drawing/2014/main" id="{CBE1A87D-53EA-424C-851E-15F12107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78" y="4818916"/>
            <a:ext cx="9427182" cy="1800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Interesting</a:t>
            </a:r>
            <a:r>
              <a:rPr lang="zh-CN" altLang="en-US" sz="2000" dirty="0"/>
              <a:t> </a:t>
            </a:r>
            <a:r>
              <a:rPr lang="en-US" altLang="zh-CN" sz="2000" dirty="0"/>
              <a:t>Findings</a:t>
            </a:r>
          </a:p>
          <a:p>
            <a:r>
              <a:rPr lang="en-US" altLang="zh-CN" sz="2000" dirty="0"/>
              <a:t>Unemployment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has</a:t>
            </a:r>
            <a:r>
              <a:rPr lang="zh-CN" altLang="en-US" sz="2000" dirty="0"/>
              <a:t> </a:t>
            </a:r>
            <a:r>
              <a:rPr lang="en-US" altLang="zh-CN" sz="2000" dirty="0"/>
              <a:t>increased</a:t>
            </a:r>
            <a:r>
              <a:rPr lang="zh-CN" altLang="en-US" sz="2000" dirty="0"/>
              <a:t> </a:t>
            </a:r>
            <a:r>
              <a:rPr lang="en-US" altLang="zh-CN" sz="2000" dirty="0"/>
              <a:t>dramatically</a:t>
            </a:r>
            <a:r>
              <a:rPr lang="zh-CN" altLang="en-US" sz="2000" dirty="0"/>
              <a:t> </a:t>
            </a:r>
            <a:r>
              <a:rPr lang="en-US" altLang="zh-CN" sz="2000" dirty="0"/>
              <a:t>since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pandemic</a:t>
            </a:r>
            <a:r>
              <a:rPr lang="zh-CN" altLang="en-US" sz="2000" dirty="0"/>
              <a:t> </a:t>
            </a:r>
            <a:r>
              <a:rPr lang="en-US" altLang="zh-CN" sz="2000" dirty="0"/>
              <a:t>began</a:t>
            </a:r>
          </a:p>
          <a:p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13.9</a:t>
            </a:r>
            <a:r>
              <a:rPr lang="zh-CN" altLang="en-US" sz="2000" dirty="0"/>
              <a:t> </a:t>
            </a:r>
            <a:r>
              <a:rPr lang="en-US" altLang="zh-CN" sz="2000" dirty="0"/>
              <a:t>unemployment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Pima</a:t>
            </a:r>
            <a:r>
              <a:rPr lang="zh-CN" altLang="en-US" sz="2000" dirty="0"/>
              <a:t> </a:t>
            </a:r>
            <a:r>
              <a:rPr lang="en-US" altLang="zh-CN" sz="2000" dirty="0"/>
              <a:t>County,</a:t>
            </a:r>
            <a:r>
              <a:rPr lang="zh-CN" altLang="en-US" sz="2000" dirty="0"/>
              <a:t> </a:t>
            </a:r>
            <a:r>
              <a:rPr lang="en-US" altLang="zh-CN" sz="2000" dirty="0"/>
              <a:t>AZ,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reaches</a:t>
            </a:r>
            <a:r>
              <a:rPr lang="zh-CN" altLang="en-US" sz="2000" dirty="0"/>
              <a:t> </a:t>
            </a:r>
            <a:r>
              <a:rPr lang="en-US" altLang="zh-CN" sz="2000" dirty="0"/>
              <a:t>its</a:t>
            </a:r>
            <a:r>
              <a:rPr lang="zh-CN" altLang="en-US" sz="2000" dirty="0"/>
              <a:t> </a:t>
            </a:r>
            <a:r>
              <a:rPr lang="en-US" altLang="zh-CN" sz="2000" dirty="0"/>
              <a:t>peak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April</a:t>
            </a:r>
            <a:r>
              <a:rPr lang="zh-CN" altLang="en-US" sz="2000" dirty="0"/>
              <a:t> </a:t>
            </a:r>
            <a:r>
              <a:rPr lang="en-US" altLang="zh-CN" sz="2000" dirty="0"/>
              <a:t>2020</a:t>
            </a:r>
          </a:p>
          <a:p>
            <a:r>
              <a:rPr lang="en-US" altLang="zh-CN" sz="2000" dirty="0"/>
              <a:t>Unemployment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discontinuity</a:t>
            </a:r>
            <a:r>
              <a:rPr lang="zh-CN" altLang="en-US" sz="2000" dirty="0"/>
              <a:t> </a:t>
            </a:r>
            <a:r>
              <a:rPr lang="en-US" altLang="zh-CN" sz="2000" dirty="0"/>
              <a:t>drops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covid-19</a:t>
            </a:r>
            <a:r>
              <a:rPr lang="zh-CN" altLang="en-US" sz="2000" dirty="0"/>
              <a:t> </a:t>
            </a:r>
            <a:r>
              <a:rPr lang="en-US" altLang="zh-CN" sz="2000" dirty="0"/>
              <a:t>endures</a:t>
            </a:r>
            <a:endParaRPr lang="en-US" sz="2000" dirty="0"/>
          </a:p>
        </p:txBody>
      </p:sp>
      <p:grpSp>
        <p:nvGrpSpPr>
          <p:cNvPr id="61" name="Group 3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62" name="Isosceles Triangle 3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3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C3753A66-20B2-4C4F-A5FC-947F8962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195" y="1023044"/>
            <a:ext cx="7231610" cy="357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8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445A72-B778-714D-801B-D7EA1042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2233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Exploratory</a:t>
            </a:r>
            <a:r>
              <a:rPr lang="zh-CN" altLang="en-US" sz="3600" dirty="0"/>
              <a:t> </a:t>
            </a:r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analysis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D643CC-65A1-4C64-819B-F5ACAC922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163" y="5136001"/>
            <a:ext cx="10677674" cy="11357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000" dirty="0"/>
              <a:t>Interesting</a:t>
            </a:r>
            <a:r>
              <a:rPr lang="zh-CN" altLang="en-US" sz="2000" dirty="0"/>
              <a:t> </a:t>
            </a:r>
            <a:r>
              <a:rPr lang="en-US" altLang="zh-CN" sz="2000" dirty="0"/>
              <a:t>Findings</a:t>
            </a:r>
          </a:p>
          <a:p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monthly</a:t>
            </a:r>
            <a:r>
              <a:rPr lang="zh-CN" altLang="en-US" sz="2000" dirty="0"/>
              <a:t> </a:t>
            </a:r>
            <a:r>
              <a:rPr lang="en-US" altLang="zh-CN" sz="2000" dirty="0"/>
              <a:t>unemployment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Pima,</a:t>
            </a:r>
            <a:r>
              <a:rPr lang="zh-CN" altLang="en-US" sz="2000" dirty="0"/>
              <a:t> </a:t>
            </a:r>
            <a:r>
              <a:rPr lang="en-US" altLang="zh-CN" sz="2000" dirty="0"/>
              <a:t>Arizona</a:t>
            </a:r>
            <a:r>
              <a:rPr lang="zh-CN" altLang="en-US" sz="2000" dirty="0"/>
              <a:t> </a:t>
            </a:r>
            <a:r>
              <a:rPr lang="en-US" altLang="zh-CN" sz="2000" dirty="0"/>
              <a:t>fluctuated</a:t>
            </a:r>
            <a:r>
              <a:rPr lang="zh-CN" altLang="en-US" sz="2000" dirty="0"/>
              <a:t> </a:t>
            </a:r>
            <a:r>
              <a:rPr lang="en-US" altLang="zh-CN" sz="2000" dirty="0"/>
              <a:t>significantly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2020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2021</a:t>
            </a:r>
          </a:p>
          <a:p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comparison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other</a:t>
            </a:r>
            <a:r>
              <a:rPr lang="zh-CN" altLang="en-US" sz="2000" dirty="0"/>
              <a:t> </a:t>
            </a:r>
            <a:r>
              <a:rPr lang="en-US" altLang="zh-CN" sz="2000" dirty="0"/>
              <a:t>years,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unemployment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does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fluctuate</a:t>
            </a:r>
            <a:r>
              <a:rPr lang="zh-CN" altLang="en-US" sz="2000" dirty="0"/>
              <a:t> </a:t>
            </a:r>
            <a:r>
              <a:rPr lang="en-US" altLang="zh-CN" sz="2000" dirty="0"/>
              <a:t>greatly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month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month</a:t>
            </a:r>
            <a:endParaRPr lang="en-US" sz="20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EE92E99-6EF7-D34E-8363-6A505EA6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526" y="1050924"/>
            <a:ext cx="6347175" cy="38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2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D88317-BBE3-C94D-8C9F-8B9140BE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29" y="83820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Exploratory</a:t>
            </a:r>
            <a:r>
              <a:rPr lang="zh-CN" altLang="en-US" sz="3600" dirty="0"/>
              <a:t> </a:t>
            </a:r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analysis</a:t>
            </a:r>
            <a:endParaRPr lang="en-US" sz="36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3D60A7D-F295-4924-8EC2-2BBCF0F7A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09" y="5179116"/>
            <a:ext cx="8909303" cy="11357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000" dirty="0"/>
              <a:t>Interesting</a:t>
            </a:r>
            <a:r>
              <a:rPr lang="zh-CN" altLang="en-US" sz="2000" dirty="0"/>
              <a:t> </a:t>
            </a:r>
            <a:r>
              <a:rPr lang="en-US" altLang="zh-CN" sz="2000" dirty="0"/>
              <a:t>findings</a:t>
            </a:r>
          </a:p>
          <a:p>
            <a:r>
              <a:rPr lang="en-US" altLang="zh-CN" sz="2000" dirty="0"/>
              <a:t>Before</a:t>
            </a:r>
            <a:r>
              <a:rPr lang="zh-CN" altLang="en-US" sz="2000" dirty="0"/>
              <a:t> </a:t>
            </a:r>
            <a:r>
              <a:rPr lang="en-US" altLang="zh-CN" sz="2000" dirty="0"/>
              <a:t>Covid-19,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average</a:t>
            </a:r>
            <a:r>
              <a:rPr lang="zh-CN" altLang="en-US" sz="2000" dirty="0"/>
              <a:t> </a:t>
            </a:r>
            <a:r>
              <a:rPr lang="en-US" altLang="zh-CN" sz="2000" dirty="0"/>
              <a:t>monthly</a:t>
            </a:r>
            <a:r>
              <a:rPr lang="zh-CN" altLang="en-US" sz="2000" dirty="0"/>
              <a:t> </a:t>
            </a:r>
            <a:r>
              <a:rPr lang="en-US" altLang="zh-CN" sz="2000" dirty="0"/>
              <a:t>unemployment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was</a:t>
            </a:r>
            <a:r>
              <a:rPr lang="zh-CN" altLang="en-US" sz="2000" dirty="0"/>
              <a:t> </a:t>
            </a:r>
            <a:r>
              <a:rPr lang="en-US" altLang="zh-CN" sz="2000" dirty="0"/>
              <a:t>stable</a:t>
            </a:r>
          </a:p>
          <a:p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average</a:t>
            </a:r>
            <a:r>
              <a:rPr lang="zh-CN" altLang="en-US" sz="2000" dirty="0"/>
              <a:t> </a:t>
            </a:r>
            <a:r>
              <a:rPr lang="en-US" altLang="zh-CN" sz="2000" dirty="0"/>
              <a:t>monthly</a:t>
            </a:r>
            <a:r>
              <a:rPr lang="zh-CN" altLang="en-US" sz="2000" dirty="0"/>
              <a:t> </a:t>
            </a:r>
            <a:r>
              <a:rPr lang="en-US" altLang="zh-CN" sz="2000" dirty="0"/>
              <a:t>unemployment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has</a:t>
            </a:r>
            <a:r>
              <a:rPr lang="zh-CN" altLang="en-US" sz="2000" dirty="0"/>
              <a:t> </a:t>
            </a:r>
            <a:r>
              <a:rPr lang="en-US" altLang="zh-CN" sz="2000" dirty="0"/>
              <a:t>gone</a:t>
            </a:r>
            <a:r>
              <a:rPr lang="zh-CN" altLang="en-US" sz="2000" dirty="0"/>
              <a:t> </a:t>
            </a:r>
            <a:r>
              <a:rPr lang="en-US" altLang="zh-CN" sz="2000" dirty="0"/>
              <a:t>up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down</a:t>
            </a:r>
            <a:r>
              <a:rPr lang="zh-CN" altLang="en-US" sz="2000" dirty="0"/>
              <a:t> </a:t>
            </a:r>
            <a:r>
              <a:rPr lang="en-US" altLang="zh-CN" sz="2000" dirty="0"/>
              <a:t>since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pandemic</a:t>
            </a:r>
            <a:endParaRPr lang="en-US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B2682F7-ED44-F04C-B420-42105A17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83" y="1219557"/>
            <a:ext cx="7209357" cy="373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9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1A34D-606F-534F-84FB-AA52D822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959" y="1480838"/>
            <a:ext cx="3962061" cy="972234"/>
          </a:xfrm>
        </p:spPr>
        <p:txBody>
          <a:bodyPr anchor="t">
            <a:normAutofit/>
          </a:bodyPr>
          <a:lstStyle/>
          <a:p>
            <a:r>
              <a:rPr lang="en-US" altLang="zh-CN" sz="3600" dirty="0"/>
              <a:t>Null</a:t>
            </a:r>
            <a:r>
              <a:rPr lang="zh-CN" altLang="en-US" sz="3600" dirty="0"/>
              <a:t> </a:t>
            </a:r>
            <a:r>
              <a:rPr lang="en-US" altLang="zh-CN" sz="3600" dirty="0"/>
              <a:t>Hypothesis</a:t>
            </a:r>
            <a:endParaRPr lang="en-US" sz="3600" dirty="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9B90-2164-FF47-82AF-74D032F8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901" y="2524967"/>
            <a:ext cx="10844556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Prior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after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pandemic,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monthly</a:t>
            </a:r>
            <a:r>
              <a:rPr lang="zh-CN" altLang="en-US" sz="2400" dirty="0"/>
              <a:t> </a:t>
            </a:r>
            <a:r>
              <a:rPr lang="en-US" altLang="zh-CN" sz="2400" dirty="0"/>
              <a:t>unemployment</a:t>
            </a:r>
            <a:r>
              <a:rPr lang="zh-CN" altLang="en-US" sz="2400" dirty="0"/>
              <a:t> </a:t>
            </a:r>
            <a:r>
              <a:rPr lang="en-US" altLang="zh-CN" sz="2400" dirty="0"/>
              <a:t>rate</a:t>
            </a:r>
            <a:r>
              <a:rPr lang="zh-CN" altLang="en-US" sz="2400" dirty="0"/>
              <a:t> </a:t>
            </a:r>
            <a:r>
              <a:rPr lang="en-US" altLang="zh-CN" sz="2400" dirty="0"/>
              <a:t>remained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same.</a:t>
            </a:r>
          </a:p>
          <a:p>
            <a:pPr marL="0" indent="0" algn="ctr">
              <a:buNone/>
            </a:pPr>
            <a:r>
              <a:rPr lang="el-GR" sz="2000" dirty="0"/>
              <a:t>μ1 = μ2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i="1" dirty="0"/>
              <a:t>Where</a:t>
            </a:r>
            <a:r>
              <a:rPr lang="zh-CN" altLang="en-US" sz="2000" i="1" dirty="0"/>
              <a:t> </a:t>
            </a:r>
            <a:r>
              <a:rPr lang="el-GR" sz="2000" i="1" dirty="0"/>
              <a:t>μ1 </a:t>
            </a:r>
            <a:r>
              <a:rPr lang="en-US" altLang="zh-CN" sz="2000" i="1" dirty="0"/>
              <a:t>and</a:t>
            </a:r>
            <a:r>
              <a:rPr lang="zh-CN" altLang="en-US" sz="2000" i="1" dirty="0"/>
              <a:t> </a:t>
            </a:r>
            <a:r>
              <a:rPr lang="el-GR" sz="2000" i="1" dirty="0"/>
              <a:t>μ2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represents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the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monthly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unemployment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rate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before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and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after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Covid-19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pandemic,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respectively.</a:t>
            </a:r>
            <a:endParaRPr lang="el-GR" sz="2000" i="1" dirty="0"/>
          </a:p>
          <a:p>
            <a:endParaRPr lang="en-US" sz="2000" dirty="0"/>
          </a:p>
        </p:txBody>
      </p:sp>
      <p:sp>
        <p:nvSpPr>
          <p:cNvPr id="27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2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497DD-9E47-7F40-B293-558504F3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118" y="904896"/>
            <a:ext cx="9080082" cy="972234"/>
          </a:xfrm>
        </p:spPr>
        <p:txBody>
          <a:bodyPr anchor="t">
            <a:normAutofit/>
          </a:bodyPr>
          <a:lstStyle/>
          <a:p>
            <a:r>
              <a:rPr lang="en-US" altLang="zh-CN" sz="3600" dirty="0"/>
              <a:t>Hypothesis</a:t>
            </a:r>
            <a:r>
              <a:rPr lang="zh-CN" altLang="en-US" sz="3600" dirty="0"/>
              <a:t> </a:t>
            </a:r>
            <a:r>
              <a:rPr lang="en-US" altLang="zh-CN" sz="3600" dirty="0"/>
              <a:t>Testing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6F9825B-7232-9E4D-978D-3C52E327E7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57001" y="1693749"/>
            <a:ext cx="10264283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dirty="0"/>
              <a:t>Methodology:</a:t>
            </a:r>
            <a:r>
              <a:rPr lang="zh-CN" altLang="en-US" sz="2800" dirty="0"/>
              <a:t> </a:t>
            </a:r>
            <a:r>
              <a:rPr lang="en-US" altLang="zh-CN" sz="2800" dirty="0"/>
              <a:t>Welch</a:t>
            </a:r>
            <a:r>
              <a:rPr lang="zh-CN" altLang="en-US" sz="2800" dirty="0"/>
              <a:t> </a:t>
            </a:r>
            <a:r>
              <a:rPr lang="en-US" altLang="zh-CN" sz="2800" dirty="0"/>
              <a:t>Test</a:t>
            </a:r>
            <a:r>
              <a:rPr lang="zh-CN" altLang="en-US" sz="2800" dirty="0"/>
              <a:t> </a:t>
            </a:r>
            <a:r>
              <a:rPr lang="en-US" altLang="zh-CN" sz="2800" dirty="0"/>
              <a:t>(Unequal</a:t>
            </a:r>
            <a:r>
              <a:rPr lang="zh-CN" altLang="en-US" sz="2800" dirty="0"/>
              <a:t> </a:t>
            </a:r>
            <a:r>
              <a:rPr lang="en-US" altLang="zh-CN" sz="2800" dirty="0"/>
              <a:t>variance</a:t>
            </a:r>
            <a:r>
              <a:rPr lang="zh-CN" altLang="en-US" sz="2800" dirty="0"/>
              <a:t> </a:t>
            </a:r>
            <a:r>
              <a:rPr lang="en-US" altLang="zh-CN" sz="2800" dirty="0"/>
              <a:t>t-test)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D635D-1B2D-2D4E-A172-54467BE35E1D}"/>
              </a:ext>
            </a:extLst>
          </p:cNvPr>
          <p:cNvSpPr txBox="1"/>
          <p:nvPr/>
        </p:nvSpPr>
        <p:spPr>
          <a:xfrm>
            <a:off x="654374" y="2402773"/>
            <a:ext cx="95755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Assumptions:</a:t>
            </a:r>
            <a:r>
              <a:rPr lang="zh-CN" altLang="en-US" sz="2800" dirty="0"/>
              <a:t> </a:t>
            </a:r>
            <a:r>
              <a:rPr lang="en-US" altLang="zh-CN" sz="2400" dirty="0"/>
              <a:t>Independence,</a:t>
            </a:r>
            <a:r>
              <a:rPr lang="zh-CN" altLang="en-US" sz="2400" dirty="0"/>
              <a:t> </a:t>
            </a:r>
            <a:r>
              <a:rPr lang="en-US" altLang="zh-CN" sz="2400" dirty="0"/>
              <a:t>Normality,</a:t>
            </a:r>
            <a:r>
              <a:rPr lang="zh-CN" altLang="en-US" sz="2400" dirty="0"/>
              <a:t> </a:t>
            </a:r>
            <a:r>
              <a:rPr lang="en-US" altLang="zh-CN" sz="2400" dirty="0"/>
              <a:t>Small</a:t>
            </a:r>
            <a:r>
              <a:rPr lang="zh-CN" altLang="en-US" sz="2400" dirty="0"/>
              <a:t> </a:t>
            </a:r>
            <a:r>
              <a:rPr lang="en-US" altLang="zh-CN" sz="2400" dirty="0"/>
              <a:t>Sample</a:t>
            </a:r>
            <a:r>
              <a:rPr lang="zh-CN" altLang="en-US" sz="2400" dirty="0"/>
              <a:t> </a:t>
            </a:r>
            <a:r>
              <a:rPr lang="en-US" altLang="zh-CN" sz="2400" dirty="0"/>
              <a:t>Sizes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A2DBD-E044-AB42-B572-E6C6AA13465B}"/>
              </a:ext>
            </a:extLst>
          </p:cNvPr>
          <p:cNvSpPr txBox="1"/>
          <p:nvPr/>
        </p:nvSpPr>
        <p:spPr>
          <a:xfrm>
            <a:off x="654374" y="3121784"/>
            <a:ext cx="435305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Outcome:</a:t>
            </a:r>
          </a:p>
          <a:p>
            <a:r>
              <a:rPr lang="en-US" altLang="zh-CN" sz="2400" dirty="0"/>
              <a:t>T-Statistic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sz="2400" dirty="0"/>
              <a:t>4.4825</a:t>
            </a:r>
            <a:r>
              <a:rPr lang="zh-CN" altLang="en-US" sz="2400" dirty="0"/>
              <a:t>  </a:t>
            </a:r>
            <a:endParaRPr lang="en-US" altLang="zh-CN" sz="2400" dirty="0"/>
          </a:p>
          <a:p>
            <a:r>
              <a:rPr lang="en-US" altLang="zh-CN" sz="2400" dirty="0"/>
              <a:t>P-Value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0.000214</a:t>
            </a:r>
          </a:p>
          <a:p>
            <a:endParaRPr lang="en-US" altLang="zh-CN" sz="24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A53C2-8E0B-8045-B7C1-F7C79068F12C}"/>
              </a:ext>
            </a:extLst>
          </p:cNvPr>
          <p:cNvSpPr txBox="1"/>
          <p:nvPr/>
        </p:nvSpPr>
        <p:spPr>
          <a:xfrm>
            <a:off x="654374" y="4717975"/>
            <a:ext cx="101198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Result:</a:t>
            </a:r>
          </a:p>
          <a:p>
            <a:r>
              <a:rPr lang="en-US" altLang="zh-CN" sz="2400" dirty="0"/>
              <a:t>P-value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0.05</a:t>
            </a:r>
            <a:r>
              <a:rPr lang="zh-CN" altLang="en-US" sz="2400" dirty="0"/>
              <a:t> </a:t>
            </a:r>
            <a:r>
              <a:rPr lang="en-US" altLang="zh-CN" sz="2400" dirty="0"/>
              <a:t>enough</a:t>
            </a:r>
            <a:r>
              <a:rPr lang="zh-CN" altLang="en-US" sz="2400" dirty="0"/>
              <a:t> </a:t>
            </a:r>
            <a:r>
              <a:rPr lang="en-US" altLang="zh-CN" sz="2400" dirty="0"/>
              <a:t>evidence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reject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Null</a:t>
            </a:r>
            <a:r>
              <a:rPr lang="zh-CN" altLang="en-US" sz="2400" dirty="0"/>
              <a:t> </a:t>
            </a:r>
            <a:r>
              <a:rPr lang="en-US" altLang="zh-CN" sz="2400" dirty="0"/>
              <a:t>Hypothesis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equal</a:t>
            </a:r>
            <a:r>
              <a:rPr lang="zh-CN" altLang="en-US" sz="2400" dirty="0"/>
              <a:t> </a:t>
            </a:r>
            <a:r>
              <a:rPr lang="en-US" altLang="zh-CN" sz="2400" dirty="0"/>
              <a:t>means.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D5BC8-4302-0E49-B8E7-F2C3142D5649}"/>
              </a:ext>
            </a:extLst>
          </p:cNvPr>
          <p:cNvSpPr txBox="1"/>
          <p:nvPr/>
        </p:nvSpPr>
        <p:spPr>
          <a:xfrm>
            <a:off x="4702629" y="3570879"/>
            <a:ext cx="6465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Mean</a:t>
            </a:r>
            <a:r>
              <a:rPr lang="zh-CN" altLang="en-US" i="1" dirty="0"/>
              <a:t> </a:t>
            </a:r>
            <a:r>
              <a:rPr lang="en-US" altLang="zh-CN" i="1" dirty="0"/>
              <a:t>of</a:t>
            </a:r>
            <a:r>
              <a:rPr lang="zh-CN" altLang="en-US" i="1" dirty="0"/>
              <a:t> </a:t>
            </a:r>
            <a:r>
              <a:rPr lang="en-US" altLang="zh-CN" i="1" dirty="0"/>
              <a:t>monthly</a:t>
            </a:r>
            <a:r>
              <a:rPr lang="zh-CN" altLang="en-US" i="1" dirty="0"/>
              <a:t> </a:t>
            </a:r>
            <a:r>
              <a:rPr lang="en-US" altLang="zh-CN" i="1" dirty="0"/>
              <a:t>unemployment</a:t>
            </a:r>
            <a:r>
              <a:rPr lang="zh-CN" altLang="en-US" i="1" dirty="0"/>
              <a:t> </a:t>
            </a:r>
            <a:r>
              <a:rPr lang="en-US" altLang="zh-CN" i="1" dirty="0"/>
              <a:t>rate</a:t>
            </a:r>
            <a:r>
              <a:rPr lang="zh-CN" altLang="en-US" i="1" dirty="0"/>
              <a:t> </a:t>
            </a:r>
            <a:r>
              <a:rPr lang="en-US" altLang="zh-CN" i="1" dirty="0"/>
              <a:t>before</a:t>
            </a:r>
            <a:r>
              <a:rPr lang="zh-CN" altLang="en-US" i="1" dirty="0"/>
              <a:t> </a:t>
            </a:r>
            <a:r>
              <a:rPr lang="en-US" altLang="zh-CN" i="1" dirty="0"/>
              <a:t>Covid-19</a:t>
            </a:r>
            <a:r>
              <a:rPr lang="zh-CN" altLang="en-US" i="1" dirty="0"/>
              <a:t> </a:t>
            </a:r>
            <a:r>
              <a:rPr lang="en-US" altLang="zh-CN" i="1" dirty="0"/>
              <a:t>=</a:t>
            </a:r>
            <a:r>
              <a:rPr lang="zh-CN" altLang="en-US" i="1" dirty="0"/>
              <a:t> </a:t>
            </a:r>
            <a:r>
              <a:rPr lang="en-US" altLang="zh-CN" i="1" dirty="0"/>
              <a:t>4.813</a:t>
            </a:r>
          </a:p>
          <a:p>
            <a:r>
              <a:rPr lang="en-US" altLang="zh-CN" i="1" dirty="0"/>
              <a:t>Mean</a:t>
            </a:r>
            <a:r>
              <a:rPr lang="zh-CN" altLang="en-US" i="1" dirty="0"/>
              <a:t> </a:t>
            </a:r>
            <a:r>
              <a:rPr lang="en-US" altLang="zh-CN" i="1" dirty="0"/>
              <a:t>of</a:t>
            </a:r>
            <a:r>
              <a:rPr lang="zh-CN" altLang="en-US" i="1" dirty="0"/>
              <a:t> </a:t>
            </a:r>
            <a:r>
              <a:rPr lang="en-US" altLang="zh-CN" i="1" dirty="0"/>
              <a:t>monthly</a:t>
            </a:r>
            <a:r>
              <a:rPr lang="zh-CN" altLang="en-US" i="1" dirty="0"/>
              <a:t> </a:t>
            </a:r>
            <a:r>
              <a:rPr lang="en-US" altLang="zh-CN" i="1" dirty="0"/>
              <a:t>unemployment</a:t>
            </a:r>
            <a:r>
              <a:rPr lang="zh-CN" altLang="en-US" i="1" dirty="0"/>
              <a:t> </a:t>
            </a:r>
            <a:r>
              <a:rPr lang="en-US" altLang="zh-CN" i="1" dirty="0"/>
              <a:t>rate</a:t>
            </a:r>
            <a:r>
              <a:rPr lang="zh-CN" altLang="en-US" i="1" dirty="0"/>
              <a:t> </a:t>
            </a:r>
            <a:r>
              <a:rPr lang="en-US" altLang="zh-CN" i="1" dirty="0"/>
              <a:t>after</a:t>
            </a:r>
            <a:r>
              <a:rPr lang="zh-CN" altLang="en-US" i="1" dirty="0"/>
              <a:t> </a:t>
            </a:r>
            <a:r>
              <a:rPr lang="en-US" altLang="zh-CN" i="1" dirty="0"/>
              <a:t>Covid-19</a:t>
            </a:r>
            <a:r>
              <a:rPr lang="zh-CN" altLang="en-US" i="1" dirty="0"/>
              <a:t> </a:t>
            </a:r>
            <a:r>
              <a:rPr lang="en-US" altLang="zh-CN" i="1" dirty="0"/>
              <a:t>=</a:t>
            </a:r>
            <a:r>
              <a:rPr lang="zh-CN" altLang="en-US" i="1" dirty="0"/>
              <a:t> </a:t>
            </a:r>
            <a:r>
              <a:rPr lang="en-US" altLang="zh-CN" i="1" dirty="0"/>
              <a:t>7.162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3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2F62E-2D2A-5F4E-8EEE-DE6F21B3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altLang="zh-CN" sz="3600"/>
              <a:t>Question</a:t>
            </a:r>
            <a:r>
              <a:rPr lang="zh-CN" altLang="en-US" sz="3600"/>
              <a:t> </a:t>
            </a:r>
            <a:r>
              <a:rPr lang="en-US" altLang="zh-CN" sz="3600"/>
              <a:t>2:</a:t>
            </a: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1251-3AC1-CD4E-B78A-337634657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745" y="2910612"/>
            <a:ext cx="8713176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Is there a linear relationship between the unemployment rate and the infected number?</a:t>
            </a:r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4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20BBF-F43F-6145-BE05-8C42917E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Exploratory</a:t>
            </a:r>
            <a:r>
              <a:rPr lang="zh-CN" altLang="en-US" sz="3600" dirty="0"/>
              <a:t> </a:t>
            </a:r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analysis</a:t>
            </a:r>
            <a:endParaRPr lang="en-US" sz="3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Chart, application&#10;&#10;Description automatically generated">
            <a:extLst>
              <a:ext uri="{FF2B5EF4-FFF2-40B4-BE49-F238E27FC236}">
                <a16:creationId xmlns:a16="http://schemas.microsoft.com/office/drawing/2014/main" id="{19A81730-A6F9-4146-BF00-2100D703B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20" y="1205619"/>
            <a:ext cx="7260458" cy="533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9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309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COVID-19 Pandemic impacts on unemployment</vt:lpstr>
      <vt:lpstr>Question1: </vt:lpstr>
      <vt:lpstr>Exploratory data analysis</vt:lpstr>
      <vt:lpstr>Exploratory data analysis</vt:lpstr>
      <vt:lpstr>Exploratory data analysis</vt:lpstr>
      <vt:lpstr>Null Hypothesis</vt:lpstr>
      <vt:lpstr>Hypothesis Testing</vt:lpstr>
      <vt:lpstr>Question 2:</vt:lpstr>
      <vt:lpstr>Exploratory data analysis</vt:lpstr>
      <vt:lpstr>Exploratory data analysis</vt:lpstr>
      <vt:lpstr>Results &amp; 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impacts on unemployment</dc:title>
  <dc:creator>Lan Luan</dc:creator>
  <cp:lastModifiedBy>Lan Luan</cp:lastModifiedBy>
  <cp:revision>7</cp:revision>
  <dcterms:created xsi:type="dcterms:W3CDTF">2021-12-02T05:46:35Z</dcterms:created>
  <dcterms:modified xsi:type="dcterms:W3CDTF">2021-12-08T02:22:03Z</dcterms:modified>
</cp:coreProperties>
</file>