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ac6ca34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ac6ca34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ac6ca34d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ac6ca34d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9713ca0d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9713ca0d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9713ca0d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9713ca0d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9713ca0d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9713ca0d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969d516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969d516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969d516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969d516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969d516f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969d516f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969d516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969d516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969d516f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969d516f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969d516f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969d516f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sz="1900">
                <a:solidFill>
                  <a:srgbClr val="595959"/>
                </a:solidFill>
              </a:rPr>
              <a:t>Using Jupyter Notebook and pandas: </a:t>
            </a:r>
            <a:endParaRPr sz="1900">
              <a:solidFill>
                <a:srgbClr val="595959"/>
              </a:solidFill>
            </a:endParaRPr>
          </a:p>
          <a:p>
            <a:pPr indent="-349250" lvl="0" marL="457200" rtl="0" algn="l">
              <a:lnSpc>
                <a:spcPct val="115000"/>
              </a:lnSpc>
              <a:spcBef>
                <a:spcPts val="1200"/>
              </a:spcBef>
              <a:spcAft>
                <a:spcPts val="0"/>
              </a:spcAft>
              <a:buClr>
                <a:srgbClr val="595959"/>
              </a:buClr>
              <a:buSzPts val="1900"/>
              <a:buAutoNum type="arabicPeriod"/>
            </a:pPr>
            <a:r>
              <a:rPr lang="en" sz="1900">
                <a:solidFill>
                  <a:srgbClr val="595959"/>
                </a:solidFill>
              </a:rPr>
              <a:t>Each annual csv file was read into a DataFrame</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Unnecessary columns were dropped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Rows marked as containing missing climate data were dropped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A new annual data csv file for each year was saved.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Next, the annual cleaned data files were read into one DataFrame containing 56147 rows and 20 columns.</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Data  types for each column were checked and the column containing the datetime of measurement was converted to a datetime field from a string.</a:t>
            </a:r>
            <a:endParaRPr sz="1900">
              <a:solidFill>
                <a:srgbClr val="595959"/>
              </a:solidFill>
            </a:endParaRPr>
          </a:p>
          <a:p>
            <a:pPr indent="0" lvl="0" marL="0" rtl="0" algn="l">
              <a:spcBef>
                <a:spcPts val="1200"/>
              </a:spcBef>
              <a:spcAft>
                <a:spcPts val="0"/>
              </a:spcAft>
              <a:buNone/>
            </a:pPr>
            <a:r>
              <a:t/>
            </a:r>
            <a:endParaRPr sz="1800">
              <a:solidFill>
                <a:srgbClr val="595959"/>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969d516f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969d516f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Columns containing integer values are the main focus of our climate prediction analysis.  There are 6 main climate variables: wind, sky cloud level, visibility, air temperature, dew temperature and sea level pressure.Related quality measures for each climate variable were kept.</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9. The resulting DataFrame was checked for duplicate rows. 46 duplicated rows were found and dropped. This left 56101 rows of climate date for the 11 years.</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10. For each of the 6 types of climate data a new csv data file containing all years of data was saved.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t/>
            </a:r>
            <a:endParaRPr sz="1900">
              <a:solidFill>
                <a:srgbClr val="595959"/>
              </a:solidFill>
            </a:endParaRPr>
          </a:p>
          <a:p>
            <a:pPr indent="0" lvl="0" marL="457200" rtl="0" algn="l">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d65aaa5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d65aaa5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Effects of Climate Change in Guam </a:t>
            </a:r>
            <a:endParaRPr sz="34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3185825" y="1727975"/>
            <a:ext cx="5646474" cy="2921700"/>
          </a:xfrm>
          <a:prstGeom prst="rect">
            <a:avLst/>
          </a:prstGeom>
          <a:noFill/>
          <a:ln>
            <a:noFill/>
          </a:ln>
        </p:spPr>
      </p:pic>
      <p:sp>
        <p:nvSpPr>
          <p:cNvPr id="112" name="Google Shape;112;p22"/>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Unsupervised machine learning using principal component analysis (PCA) algorithm.</a:t>
            </a:r>
            <a:endParaRPr/>
          </a:p>
          <a:p>
            <a:pPr indent="-317500" lvl="0" marL="914400" rtl="0" algn="l">
              <a:spcBef>
                <a:spcPts val="0"/>
              </a:spcBef>
              <a:spcAft>
                <a:spcPts val="0"/>
              </a:spcAft>
              <a:buSzPts val="1400"/>
              <a:buAutoNum type="arabicPeriod"/>
            </a:pPr>
            <a:r>
              <a:rPr lang="en"/>
              <a:t>Processing data for PCA: </a:t>
            </a:r>
            <a:endParaRPr/>
          </a:p>
          <a:p>
            <a:pPr indent="-317500" lvl="2" marL="1371600" rtl="0" algn="l">
              <a:spcBef>
                <a:spcPts val="0"/>
              </a:spcBef>
              <a:spcAft>
                <a:spcPts val="0"/>
              </a:spcAft>
              <a:buSzPts val="1400"/>
              <a:buChar char="■"/>
            </a:pPr>
            <a:r>
              <a:rPr lang="en"/>
              <a:t>get_dummies </a:t>
            </a:r>
            <a:endParaRPr/>
          </a:p>
          <a:p>
            <a:pPr indent="-317500" lvl="2" marL="1371600" rtl="0" algn="l">
              <a:spcBef>
                <a:spcPts val="0"/>
              </a:spcBef>
              <a:spcAft>
                <a:spcPts val="0"/>
              </a:spcAft>
              <a:buSzPts val="1400"/>
              <a:buChar char="■"/>
            </a:pPr>
            <a:r>
              <a:rPr lang="en"/>
              <a:t>StandardScaler</a:t>
            </a:r>
            <a:endParaRPr/>
          </a:p>
          <a:p>
            <a:pPr indent="-317500" lvl="0" marL="914400" rtl="0" algn="l">
              <a:spcBef>
                <a:spcPts val="0"/>
              </a:spcBef>
              <a:spcAft>
                <a:spcPts val="0"/>
              </a:spcAft>
              <a:buSzPts val="1400"/>
              <a:buAutoNum type="arabicPeriod"/>
            </a:pPr>
            <a:r>
              <a:rPr lang="en"/>
              <a:t>Reducing Data Dimensions </a:t>
            </a:r>
            <a:endParaRPr/>
          </a:p>
          <a:p>
            <a:pPr indent="-317500" lvl="2" marL="1371600" rtl="0" algn="l">
              <a:spcBef>
                <a:spcPts val="0"/>
              </a:spcBef>
              <a:spcAft>
                <a:spcPts val="0"/>
              </a:spcAft>
              <a:buSzPts val="1400"/>
              <a:buChar char="■"/>
            </a:pPr>
            <a:r>
              <a:rPr lang="en"/>
              <a:t>6 features reduced to 3 PCs</a:t>
            </a:r>
            <a:br>
              <a:rPr lang="en"/>
            </a:br>
            <a:r>
              <a:rPr lang="en"/>
              <a:t> ordered by variance</a:t>
            </a:r>
            <a:endParaRPr/>
          </a:p>
          <a:p>
            <a:pPr indent="-317500" lvl="0" marL="914400" rtl="0" algn="l">
              <a:spcBef>
                <a:spcPts val="0"/>
              </a:spcBef>
              <a:spcAft>
                <a:spcPts val="0"/>
              </a:spcAft>
              <a:buSzPts val="1400"/>
              <a:buAutoNum type="arabicPeriod"/>
            </a:pPr>
            <a:r>
              <a:rPr lang="en"/>
              <a:t>Clustering Weather Variables </a:t>
            </a:r>
            <a:endParaRPr/>
          </a:p>
          <a:p>
            <a:pPr indent="-317500" lvl="2" marL="1371600" rtl="0" algn="l">
              <a:spcBef>
                <a:spcPts val="0"/>
              </a:spcBef>
              <a:spcAft>
                <a:spcPts val="0"/>
              </a:spcAft>
              <a:buSzPts val="1400"/>
              <a:buChar char="■"/>
            </a:pPr>
            <a:r>
              <a:rPr lang="en"/>
              <a:t>Best value for K </a:t>
            </a:r>
            <a:endParaRPr/>
          </a:p>
        </p:txBody>
      </p:sp>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achine Learning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Machine Learning Model Cont.</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4.</a:t>
            </a:r>
            <a:endParaRPr sz="1400"/>
          </a:p>
          <a:p>
            <a:pPr indent="0" lvl="0" marL="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0" rtl="0" algn="l">
              <a:spcBef>
                <a:spcPts val="1200"/>
              </a:spcBef>
              <a:spcAft>
                <a:spcPts val="0"/>
              </a:spcAft>
              <a:buClr>
                <a:schemeClr val="dk1"/>
              </a:buClr>
              <a:buSzPts val="1100"/>
              <a:buFont typeface="Arial"/>
              <a:buNone/>
            </a:pPr>
            <a:r>
              <a:rPr lang="en" sz="1400"/>
              <a:t>6. Visualize Results of 3D-Scatter with Clusters</a:t>
            </a:r>
            <a:endParaRPr sz="1400"/>
          </a:p>
          <a:p>
            <a:pPr indent="0" lvl="0" marL="457200" rtl="0" algn="l">
              <a:spcBef>
                <a:spcPts val="1200"/>
              </a:spcBef>
              <a:spcAft>
                <a:spcPts val="0"/>
              </a:spcAft>
              <a:buNone/>
            </a:pPr>
            <a:r>
              <a:t/>
            </a:r>
            <a:endParaRPr sz="1400"/>
          </a:p>
          <a:p>
            <a:pPr indent="0" lvl="0" marL="457200" rtl="0" algn="l">
              <a:spcBef>
                <a:spcPts val="1200"/>
              </a:spcBef>
              <a:spcAft>
                <a:spcPts val="1200"/>
              </a:spcAft>
              <a:buNone/>
            </a:pPr>
            <a:r>
              <a:t/>
            </a:r>
            <a:endParaRPr sz="1400"/>
          </a:p>
        </p:txBody>
      </p:sp>
      <p:pic>
        <p:nvPicPr>
          <p:cNvPr id="120" name="Google Shape;120;p23"/>
          <p:cNvPicPr preferRelativeResize="0"/>
          <p:nvPr/>
        </p:nvPicPr>
        <p:blipFill>
          <a:blip r:embed="rId3">
            <a:alphaModFix/>
          </a:blip>
          <a:stretch>
            <a:fillRect/>
          </a:stretch>
        </p:blipFill>
        <p:spPr>
          <a:xfrm>
            <a:off x="736100" y="977300"/>
            <a:ext cx="5397675" cy="2041225"/>
          </a:xfrm>
          <a:prstGeom prst="rect">
            <a:avLst/>
          </a:prstGeom>
          <a:noFill/>
          <a:ln>
            <a:noFill/>
          </a:ln>
        </p:spPr>
      </p:pic>
      <p:pic>
        <p:nvPicPr>
          <p:cNvPr id="121" name="Google Shape;121;p23"/>
          <p:cNvPicPr preferRelativeResize="0"/>
          <p:nvPr/>
        </p:nvPicPr>
        <p:blipFill>
          <a:blip r:embed="rId4">
            <a:alphaModFix/>
          </a:blip>
          <a:stretch>
            <a:fillRect/>
          </a:stretch>
        </p:blipFill>
        <p:spPr>
          <a:xfrm>
            <a:off x="4156375" y="2263525"/>
            <a:ext cx="4584975" cy="2707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sz="2216"/>
              <a:t>Visualizations: Temperature and Distance </a:t>
            </a:r>
            <a:endParaRPr b="1" i="1" sz="2216"/>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7" name="Google Shape;127;p24"/>
          <p:cNvSpPr txBox="1"/>
          <p:nvPr>
            <p:ph idx="1" type="body"/>
          </p:nvPr>
        </p:nvSpPr>
        <p:spPr>
          <a:xfrm>
            <a:off x="-231875" y="5918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8" name="Google Shape;128;p24"/>
          <p:cNvSpPr txBox="1"/>
          <p:nvPr/>
        </p:nvSpPr>
        <p:spPr>
          <a:xfrm>
            <a:off x="444175" y="6178625"/>
            <a:ext cx="559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9" name="Google Shape;129;p24"/>
          <p:cNvPicPr preferRelativeResize="0"/>
          <p:nvPr/>
        </p:nvPicPr>
        <p:blipFill>
          <a:blip r:embed="rId3">
            <a:alphaModFix/>
          </a:blip>
          <a:stretch>
            <a:fillRect/>
          </a:stretch>
        </p:blipFill>
        <p:spPr>
          <a:xfrm>
            <a:off x="384300" y="1201800"/>
            <a:ext cx="2642350" cy="3416400"/>
          </a:xfrm>
          <a:prstGeom prst="rect">
            <a:avLst/>
          </a:prstGeom>
          <a:noFill/>
          <a:ln>
            <a:noFill/>
          </a:ln>
        </p:spPr>
      </p:pic>
      <p:pic>
        <p:nvPicPr>
          <p:cNvPr id="130" name="Google Shape;130;p24"/>
          <p:cNvPicPr preferRelativeResize="0"/>
          <p:nvPr/>
        </p:nvPicPr>
        <p:blipFill>
          <a:blip r:embed="rId4">
            <a:alphaModFix/>
          </a:blip>
          <a:stretch>
            <a:fillRect/>
          </a:stretch>
        </p:blipFill>
        <p:spPr>
          <a:xfrm>
            <a:off x="3082051" y="1201800"/>
            <a:ext cx="2605098" cy="3398750"/>
          </a:xfrm>
          <a:prstGeom prst="rect">
            <a:avLst/>
          </a:prstGeom>
          <a:noFill/>
          <a:ln>
            <a:noFill/>
          </a:ln>
        </p:spPr>
      </p:pic>
      <p:pic>
        <p:nvPicPr>
          <p:cNvPr id="131" name="Google Shape;131;p24"/>
          <p:cNvPicPr preferRelativeResize="0"/>
          <p:nvPr/>
        </p:nvPicPr>
        <p:blipFill>
          <a:blip r:embed="rId5">
            <a:alphaModFix/>
          </a:blip>
          <a:stretch>
            <a:fillRect/>
          </a:stretch>
        </p:blipFill>
        <p:spPr>
          <a:xfrm>
            <a:off x="5810425" y="1201800"/>
            <a:ext cx="2642350" cy="3398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1950"/>
              <a:t>Visualizations Cont’d: Wind Direction &amp; Speed</a:t>
            </a:r>
            <a:endParaRPr b="1" i="1" sz="1950"/>
          </a:p>
          <a:p>
            <a:pPr indent="0" lvl="0" marL="0" rtl="0" algn="l">
              <a:spcBef>
                <a:spcPts val="0"/>
              </a:spcBef>
              <a:spcAft>
                <a:spcPts val="0"/>
              </a:spcAft>
              <a:buSzPts val="990"/>
              <a:buNone/>
            </a:pPr>
            <a:r>
              <a:t/>
            </a:r>
            <a:endParaRPr b="1" i="1" sz="1950"/>
          </a:p>
        </p:txBody>
      </p:sp>
      <p:pic>
        <p:nvPicPr>
          <p:cNvPr id="137" name="Google Shape;137;p25"/>
          <p:cNvPicPr preferRelativeResize="0"/>
          <p:nvPr/>
        </p:nvPicPr>
        <p:blipFill>
          <a:blip r:embed="rId3">
            <a:alphaModFix/>
          </a:blip>
          <a:stretch>
            <a:fillRect/>
          </a:stretch>
        </p:blipFill>
        <p:spPr>
          <a:xfrm>
            <a:off x="4626775" y="1017721"/>
            <a:ext cx="4419601" cy="3007706"/>
          </a:xfrm>
          <a:prstGeom prst="rect">
            <a:avLst/>
          </a:prstGeom>
          <a:noFill/>
          <a:ln>
            <a:noFill/>
          </a:ln>
        </p:spPr>
      </p:pic>
      <p:pic>
        <p:nvPicPr>
          <p:cNvPr id="138" name="Google Shape;138;p25"/>
          <p:cNvPicPr preferRelativeResize="0"/>
          <p:nvPr/>
        </p:nvPicPr>
        <p:blipFill>
          <a:blip r:embed="rId4">
            <a:alphaModFix/>
          </a:blip>
          <a:stretch>
            <a:fillRect/>
          </a:stretch>
        </p:blipFill>
        <p:spPr>
          <a:xfrm>
            <a:off x="2591775" y="1328150"/>
            <a:ext cx="1913274" cy="1913274"/>
          </a:xfrm>
          <a:prstGeom prst="rect">
            <a:avLst/>
          </a:prstGeom>
          <a:noFill/>
          <a:ln>
            <a:noFill/>
          </a:ln>
        </p:spPr>
      </p:pic>
      <p:pic>
        <p:nvPicPr>
          <p:cNvPr id="139" name="Google Shape;139;p25"/>
          <p:cNvPicPr preferRelativeResize="0"/>
          <p:nvPr/>
        </p:nvPicPr>
        <p:blipFill>
          <a:blip r:embed="rId5">
            <a:alphaModFix/>
          </a:blip>
          <a:stretch>
            <a:fillRect/>
          </a:stretch>
        </p:blipFill>
        <p:spPr>
          <a:xfrm>
            <a:off x="152400" y="1170125"/>
            <a:ext cx="2190400" cy="2430450"/>
          </a:xfrm>
          <a:prstGeom prst="rect">
            <a:avLst/>
          </a:prstGeom>
          <a:noFill/>
          <a:ln>
            <a:noFill/>
          </a:ln>
        </p:spPr>
      </p:pic>
      <p:pic>
        <p:nvPicPr>
          <p:cNvPr id="140" name="Google Shape;140;p25"/>
          <p:cNvPicPr preferRelativeResize="0"/>
          <p:nvPr/>
        </p:nvPicPr>
        <p:blipFill>
          <a:blip r:embed="rId6">
            <a:alphaModFix/>
          </a:blip>
          <a:stretch>
            <a:fillRect/>
          </a:stretch>
        </p:blipFill>
        <p:spPr>
          <a:xfrm>
            <a:off x="2342800" y="3311200"/>
            <a:ext cx="836900" cy="678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950"/>
              <a:t>Visualizations Cont’d: Sea &amp; Sky </a:t>
            </a:r>
            <a:endParaRPr b="1" i="1" sz="1950"/>
          </a:p>
        </p:txBody>
      </p:sp>
      <p:pic>
        <p:nvPicPr>
          <p:cNvPr id="146" name="Google Shape;146;p26"/>
          <p:cNvPicPr preferRelativeResize="0"/>
          <p:nvPr/>
        </p:nvPicPr>
        <p:blipFill>
          <a:blip r:embed="rId3">
            <a:alphaModFix/>
          </a:blip>
          <a:stretch>
            <a:fillRect/>
          </a:stretch>
        </p:blipFill>
        <p:spPr>
          <a:xfrm>
            <a:off x="250050" y="989925"/>
            <a:ext cx="2721195" cy="4072574"/>
          </a:xfrm>
          <a:prstGeom prst="rect">
            <a:avLst/>
          </a:prstGeom>
          <a:noFill/>
          <a:ln>
            <a:noFill/>
          </a:ln>
        </p:spPr>
      </p:pic>
      <p:pic>
        <p:nvPicPr>
          <p:cNvPr id="147" name="Google Shape;147;p26"/>
          <p:cNvPicPr preferRelativeResize="0"/>
          <p:nvPr/>
        </p:nvPicPr>
        <p:blipFill>
          <a:blip r:embed="rId4">
            <a:alphaModFix/>
          </a:blip>
          <a:stretch>
            <a:fillRect/>
          </a:stretch>
        </p:blipFill>
        <p:spPr>
          <a:xfrm>
            <a:off x="3244050" y="921350"/>
            <a:ext cx="4563751" cy="3651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study Climate Change?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202124"/>
                </a:solidFill>
                <a:highlight>
                  <a:srgbClr val="FFFFFF"/>
                </a:highlight>
                <a:latin typeface="Roboto"/>
                <a:ea typeface="Roboto"/>
                <a:cs typeface="Roboto"/>
                <a:sym typeface="Roboto"/>
              </a:rPr>
              <a:t>All animals, plants and even the </a:t>
            </a:r>
            <a:r>
              <a:rPr lang="en" sz="2100">
                <a:solidFill>
                  <a:srgbClr val="202124"/>
                </a:solidFill>
                <a:highlight>
                  <a:srgbClr val="FFFFFF"/>
                </a:highlight>
                <a:latin typeface="Roboto"/>
                <a:ea typeface="Roboto"/>
                <a:cs typeface="Roboto"/>
                <a:sym typeface="Roboto"/>
              </a:rPr>
              <a:t>inanimate water, air and soil face </a:t>
            </a:r>
            <a:r>
              <a:rPr lang="en" sz="2100">
                <a:solidFill>
                  <a:srgbClr val="202124"/>
                </a:solidFill>
                <a:highlight>
                  <a:srgbClr val="FFFFFF"/>
                </a:highlight>
                <a:latin typeface="Roboto"/>
                <a:ea typeface="Roboto"/>
                <a:cs typeface="Roboto"/>
                <a:sym typeface="Roboto"/>
              </a:rPr>
              <a:t>face new challenges for survival because of climate change. </a:t>
            </a:r>
            <a:endParaRPr sz="21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sz="2100">
                <a:solidFill>
                  <a:srgbClr val="202124"/>
                </a:solidFill>
                <a:highlight>
                  <a:srgbClr val="FFFFFF"/>
                </a:highlight>
                <a:latin typeface="Roboto"/>
                <a:ea typeface="Roboto"/>
                <a:cs typeface="Roboto"/>
                <a:sym typeface="Roboto"/>
              </a:rPr>
              <a:t>Climate change is predicted to cause more frequent and intense drought, storms, heat waves, rising sea levels, melting glaciers and warming oceans. </a:t>
            </a:r>
            <a:endParaRPr sz="2100">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2100">
                <a:solidFill>
                  <a:srgbClr val="202124"/>
                </a:solidFill>
                <a:highlight>
                  <a:srgbClr val="FFFFFF"/>
                </a:highlight>
                <a:latin typeface="Roboto"/>
                <a:ea typeface="Roboto"/>
                <a:cs typeface="Roboto"/>
                <a:sym typeface="Roboto"/>
              </a:rPr>
              <a:t>These effects are already evident in measurements these past 20 years and this can directly harm animals, destroy the places they live, and wreak havoc on people's lives and communities.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should we do?</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Destroying animals’ habitats by clearing forests, </a:t>
            </a:r>
            <a:r>
              <a:rPr lang="en" sz="2100"/>
              <a:t>overfishing</a:t>
            </a:r>
            <a:r>
              <a:rPr lang="en" sz="2100"/>
              <a:t> and over-hunting has </a:t>
            </a:r>
            <a:r>
              <a:rPr lang="en" sz="2100"/>
              <a:t>devastated</a:t>
            </a:r>
            <a:r>
              <a:rPr lang="en" sz="2100"/>
              <a:t> much of the Earth’s </a:t>
            </a:r>
            <a:r>
              <a:rPr lang="en" sz="2100"/>
              <a:t>wildlife</a:t>
            </a:r>
            <a:r>
              <a:rPr lang="en" sz="2100"/>
              <a:t>. </a:t>
            </a:r>
            <a:endParaRPr sz="2100"/>
          </a:p>
          <a:p>
            <a:pPr indent="0" lvl="0" marL="0" rtl="0" algn="l">
              <a:spcBef>
                <a:spcPts val="1200"/>
              </a:spcBef>
              <a:spcAft>
                <a:spcPts val="0"/>
              </a:spcAft>
              <a:buNone/>
            </a:pPr>
            <a:r>
              <a:rPr lang="en" sz="2100"/>
              <a:t>These activities have been having more and more of an effect on our planet as the human population level has increased dramatically over the past 50 years and it seems there is no end in sight. </a:t>
            </a:r>
            <a:endParaRPr sz="2100"/>
          </a:p>
          <a:p>
            <a:pPr indent="0" lvl="0" marL="0" rtl="0" algn="l">
              <a:spcBef>
                <a:spcPts val="1200"/>
              </a:spcBef>
              <a:spcAft>
                <a:spcPts val="0"/>
              </a:spcAft>
              <a:buNone/>
            </a:pPr>
            <a:r>
              <a:t/>
            </a:r>
            <a:endParaRPr sz="21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en" sz="2800">
                <a:solidFill>
                  <a:schemeClr val="dk2"/>
                </a:solidFill>
              </a:rPr>
              <a:t>How can we help each other and our planet?</a:t>
            </a:r>
            <a:endParaRPr sz="38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100"/>
              <a:t>One way is to study the changes to the Earth’s climate and report them, as scientists are doing.</a:t>
            </a:r>
            <a:endParaRPr sz="2100"/>
          </a:p>
          <a:p>
            <a:pPr indent="0" lvl="0" marL="0" rtl="0" algn="l">
              <a:spcBef>
                <a:spcPts val="1200"/>
              </a:spcBef>
              <a:spcAft>
                <a:spcPts val="0"/>
              </a:spcAft>
              <a:buNone/>
            </a:pPr>
            <a:r>
              <a:rPr lang="en" sz="2100"/>
              <a:t>Another way is to create compelling stories to persuade more humans to look at the destruction that human actions have caused and are still causing. </a:t>
            </a:r>
            <a:endParaRPr sz="2100"/>
          </a:p>
          <a:p>
            <a:pPr indent="0" lvl="0" marL="0" rtl="0" algn="l">
              <a:spcBef>
                <a:spcPts val="1200"/>
              </a:spcBef>
              <a:spcAft>
                <a:spcPts val="0"/>
              </a:spcAft>
              <a:buClr>
                <a:schemeClr val="dk1"/>
              </a:buClr>
              <a:buSzPts val="1100"/>
              <a:buFont typeface="Arial"/>
              <a:buNone/>
            </a:pPr>
            <a:r>
              <a:rPr lang="en" sz="2100"/>
              <a:t>Examples of small countries or small territories could maybe help in this effort if their stories are widely told and shared. One such small territory is Guam. </a:t>
            </a:r>
            <a:endParaRPr sz="2100"/>
          </a:p>
          <a:p>
            <a:pPr indent="0" lvl="0" marL="0" rtl="0" algn="l">
              <a:spcBef>
                <a:spcPts val="1200"/>
              </a:spcBef>
              <a:spcAft>
                <a:spcPts val="1200"/>
              </a:spcAft>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Guam: The United States controls the area</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E1116"/>
                </a:solidFill>
                <a:highlight>
                  <a:srgbClr val="FFFFFF"/>
                </a:highlight>
              </a:rPr>
              <a:t>Guam is an organized, unincorporated territory of the United States in the Micronesia subregion of the western Pacific Ocean. </a:t>
            </a:r>
            <a:endParaRPr sz="1600">
              <a:solidFill>
                <a:srgbClr val="0E1116"/>
              </a:solidFill>
              <a:highlight>
                <a:srgbClr val="FFFFFF"/>
              </a:highlight>
            </a:endParaRPr>
          </a:p>
          <a:p>
            <a:pPr indent="0" lvl="0" marL="0" rtl="0" algn="l">
              <a:spcBef>
                <a:spcPts val="1200"/>
              </a:spcBef>
              <a:spcAft>
                <a:spcPts val="0"/>
              </a:spcAft>
              <a:buNone/>
            </a:pPr>
            <a:r>
              <a:rPr lang="en" sz="1600">
                <a:solidFill>
                  <a:srgbClr val="0E1116"/>
                </a:solidFill>
                <a:highlight>
                  <a:srgbClr val="FFFFFF"/>
                </a:highlight>
              </a:rPr>
              <a:t>Guam's capital is Hagåtña, and the most populous village is Dededo. </a:t>
            </a:r>
            <a:endParaRPr sz="1600">
              <a:solidFill>
                <a:srgbClr val="0E1116"/>
              </a:solidFill>
              <a:highlight>
                <a:srgbClr val="FFFFFF"/>
              </a:highlight>
            </a:endParaRPr>
          </a:p>
          <a:p>
            <a:pPr indent="0" lvl="0" marL="0" rtl="0" algn="l">
              <a:spcBef>
                <a:spcPts val="1200"/>
              </a:spcBef>
              <a:spcAft>
                <a:spcPts val="0"/>
              </a:spcAft>
              <a:buNone/>
            </a:pPr>
            <a:r>
              <a:rPr lang="en" sz="1600">
                <a:solidFill>
                  <a:srgbClr val="0E1116"/>
                </a:solidFill>
                <a:highlight>
                  <a:srgbClr val="FFFFFF"/>
                </a:highlight>
              </a:rPr>
              <a:t>Guam became a U.S. territory in 1898 and placed under the jurisdiction of the U.S. Navy. The Guam Organic Act of 1950 conferred U.S. citizenship on Guamanians and established the territory's government. The Act also transferred Federal jurisdiction over Guam from the U.S. Navy to the Department of the Interior.</a:t>
            </a:r>
            <a:endParaRPr sz="1600">
              <a:solidFill>
                <a:srgbClr val="0E1116"/>
              </a:solidFill>
              <a:highlight>
                <a:srgbClr val="FFFFFF"/>
              </a:highlight>
            </a:endParaRPr>
          </a:p>
          <a:p>
            <a:pPr indent="0" lvl="0" marL="0" rtl="0" algn="l">
              <a:spcBef>
                <a:spcPts val="1200"/>
              </a:spcBef>
              <a:spcAft>
                <a:spcPts val="1200"/>
              </a:spcAft>
              <a:buNone/>
            </a:pPr>
            <a:r>
              <a:rPr lang="en" sz="1600">
                <a:solidFill>
                  <a:srgbClr val="0E1116"/>
                </a:solidFill>
                <a:highlight>
                  <a:srgbClr val="FFFFFF"/>
                </a:highlight>
              </a:rPr>
              <a:t>Because the United States controls Guam, we should be first to help them cope with changes and thrive. </a:t>
            </a:r>
            <a:endParaRPr sz="1600">
              <a:solidFill>
                <a:srgbClr val="0E1116"/>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Obtaining data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E1116"/>
                </a:solidFill>
                <a:highlight>
                  <a:srgbClr val="FFFFFF"/>
                </a:highlight>
              </a:rPr>
              <a:t>The data comes from the National Centers for Environmental Information National Oceanic and Atmospheric Administration (NOAA). </a:t>
            </a:r>
            <a:endParaRPr sz="1900">
              <a:solidFill>
                <a:srgbClr val="0E1116"/>
              </a:solidFill>
              <a:highlight>
                <a:srgbClr val="FFFFFF"/>
              </a:highlight>
            </a:endParaRPr>
          </a:p>
          <a:p>
            <a:pPr indent="0" lvl="0" marL="0" rtl="0" algn="l">
              <a:spcBef>
                <a:spcPts val="1200"/>
              </a:spcBef>
              <a:spcAft>
                <a:spcPts val="0"/>
              </a:spcAft>
              <a:buNone/>
            </a:pPr>
            <a:r>
              <a:rPr lang="en" sz="1900">
                <a:solidFill>
                  <a:srgbClr val="0E1116"/>
                </a:solidFill>
                <a:highlight>
                  <a:srgbClr val="FFFFFF"/>
                </a:highlight>
              </a:rPr>
              <a:t>We collected a total of 11 years of  annual data (from 2013 through 2023),  with </a:t>
            </a:r>
            <a:r>
              <a:rPr lang="en" sz="1900">
                <a:solidFill>
                  <a:srgbClr val="0E1116"/>
                </a:solidFill>
                <a:highlight>
                  <a:srgbClr val="FFFFFF"/>
                </a:highlight>
              </a:rPr>
              <a:t>measurements</a:t>
            </a:r>
            <a:r>
              <a:rPr lang="en" sz="1900">
                <a:solidFill>
                  <a:srgbClr val="0E1116"/>
                </a:solidFill>
                <a:highlight>
                  <a:srgbClr val="FFFFFF"/>
                </a:highlight>
              </a:rPr>
              <a:t> of wind direction, wind speed, sky cloud level, visibility distance, dew point temperature, air temperature, and sea level air pressure.</a:t>
            </a:r>
            <a:endParaRPr sz="1900">
              <a:solidFill>
                <a:srgbClr val="0E1116"/>
              </a:solidFill>
              <a:highlight>
                <a:srgbClr val="FFFFFF"/>
              </a:highlight>
            </a:endParaRPr>
          </a:p>
          <a:p>
            <a:pPr indent="0" lvl="0" marL="0" rtl="0" algn="l">
              <a:spcBef>
                <a:spcPts val="1200"/>
              </a:spcBef>
              <a:spcAft>
                <a:spcPts val="0"/>
              </a:spcAft>
              <a:buNone/>
            </a:pPr>
            <a:r>
              <a:rPr lang="en" sz="1900">
                <a:solidFill>
                  <a:srgbClr val="0E1116"/>
                </a:solidFill>
                <a:highlight>
                  <a:srgbClr val="FFFFFF"/>
                </a:highlight>
              </a:rPr>
              <a:t>The data files are in csv format with daily measurements of all climate variables for each day.</a:t>
            </a:r>
            <a:endParaRPr sz="1900">
              <a:solidFill>
                <a:srgbClr val="0E1116"/>
              </a:solidFill>
              <a:highlight>
                <a:srgbClr val="FFFFFF"/>
              </a:highlight>
            </a:endParaRPr>
          </a:p>
          <a:p>
            <a:pPr indent="0" lvl="0" marL="0" rtl="0" algn="l">
              <a:spcBef>
                <a:spcPts val="1200"/>
              </a:spcBef>
              <a:spcAft>
                <a:spcPts val="1200"/>
              </a:spcAft>
              <a:buNone/>
            </a:pPr>
            <a:r>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Data</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457200" rtl="0" algn="l">
              <a:spcBef>
                <a:spcPts val="0"/>
              </a:spcBef>
              <a:spcAft>
                <a:spcPts val="0"/>
              </a:spcAft>
              <a:buNone/>
            </a:pPr>
            <a:r>
              <a:rPr lang="en" sz="1456"/>
              <a:t>Using Jupyter Notebook and pandas: </a:t>
            </a:r>
            <a:endParaRPr sz="1456"/>
          </a:p>
          <a:p>
            <a:pPr indent="-300282" lvl="0" marL="457200" rtl="0" algn="l">
              <a:spcBef>
                <a:spcPts val="1200"/>
              </a:spcBef>
              <a:spcAft>
                <a:spcPts val="0"/>
              </a:spcAft>
              <a:buSzPct val="100000"/>
              <a:buAutoNum type="arabicPeriod"/>
            </a:pPr>
            <a:r>
              <a:rPr lang="en" sz="1456"/>
              <a:t>Dropping and Separating columns</a:t>
            </a:r>
            <a:endParaRPr sz="1456"/>
          </a:p>
          <a:p>
            <a:pPr indent="-300282" lvl="1" marL="914400" rtl="0" algn="l">
              <a:spcBef>
                <a:spcPts val="0"/>
              </a:spcBef>
              <a:spcAft>
                <a:spcPts val="0"/>
              </a:spcAft>
              <a:buSzPct val="120046"/>
              <a:buAutoNum type="alphaLcPeriod"/>
            </a:pPr>
            <a:r>
              <a:rPr lang="en" sz="1213"/>
              <a:t>Columns containing integer values are the main focus of our climate prediction analysis.  There are 6 main climate variables: wind, sky cloud level, visibility, air temperature, dew temperature and sea level pressure.Related quality measures for each climate variable were kept.</a:t>
            </a:r>
            <a:endParaRPr sz="769"/>
          </a:p>
          <a:p>
            <a:pPr indent="0" lvl="0" marL="457200" rtl="0" algn="l">
              <a:spcBef>
                <a:spcPts val="1200"/>
              </a:spcBef>
              <a:spcAft>
                <a:spcPts val="0"/>
              </a:spcAft>
              <a:buNone/>
            </a:pPr>
            <a:r>
              <a:t/>
            </a:r>
            <a:endParaRPr sz="1456"/>
          </a:p>
          <a:p>
            <a:pPr indent="0" lvl="0" marL="457200" rtl="0" algn="l">
              <a:spcBef>
                <a:spcPts val="1200"/>
              </a:spcBef>
              <a:spcAft>
                <a:spcPts val="0"/>
              </a:spcAft>
              <a:buNone/>
            </a:pPr>
            <a:r>
              <a:t/>
            </a:r>
            <a:endParaRPr sz="1456"/>
          </a:p>
          <a:p>
            <a:pPr indent="-300282" lvl="0" marL="457200" rtl="0" algn="l">
              <a:spcBef>
                <a:spcPts val="1200"/>
              </a:spcBef>
              <a:spcAft>
                <a:spcPts val="0"/>
              </a:spcAft>
              <a:buSzPct val="100000"/>
              <a:buAutoNum type="arabicPeriod"/>
            </a:pPr>
            <a:r>
              <a:rPr lang="en" sz="1456"/>
              <a:t>Dropping rows with </a:t>
            </a:r>
            <a:r>
              <a:rPr lang="en" sz="1456"/>
              <a:t>null</a:t>
            </a:r>
            <a:r>
              <a:rPr lang="en" sz="1456"/>
              <a:t> values</a:t>
            </a:r>
            <a:endParaRPr sz="1456"/>
          </a:p>
          <a:p>
            <a:pPr indent="0" lvl="0" marL="0" rtl="0" algn="l">
              <a:spcBef>
                <a:spcPts val="1200"/>
              </a:spcBef>
              <a:spcAft>
                <a:spcPts val="0"/>
              </a:spcAft>
              <a:buNone/>
            </a:pPr>
            <a:r>
              <a:t/>
            </a:r>
            <a:endParaRPr sz="1456"/>
          </a:p>
          <a:p>
            <a:pPr indent="0" lvl="0" marL="457200" rtl="0" algn="l">
              <a:spcBef>
                <a:spcPts val="1200"/>
              </a:spcBef>
              <a:spcAft>
                <a:spcPts val="0"/>
              </a:spcAft>
              <a:buNone/>
            </a:pPr>
            <a:r>
              <a:t/>
            </a:r>
            <a:endParaRPr sz="1456"/>
          </a:p>
          <a:p>
            <a:pPr indent="0" lvl="0" marL="457200" rtl="0" algn="l">
              <a:spcBef>
                <a:spcPts val="1200"/>
              </a:spcBef>
              <a:spcAft>
                <a:spcPts val="0"/>
              </a:spcAft>
              <a:buNone/>
            </a:pPr>
            <a:r>
              <a:t/>
            </a:r>
            <a:endParaRPr sz="1456"/>
          </a:p>
          <a:p>
            <a:pPr indent="0" lvl="0" marL="457200" rtl="0" algn="l">
              <a:spcBef>
                <a:spcPts val="120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854650" y="2182688"/>
            <a:ext cx="7687352" cy="389075"/>
          </a:xfrm>
          <a:prstGeom prst="rect">
            <a:avLst/>
          </a:prstGeom>
          <a:noFill/>
          <a:ln>
            <a:noFill/>
          </a:ln>
        </p:spPr>
      </p:pic>
      <p:pic>
        <p:nvPicPr>
          <p:cNvPr id="93" name="Google Shape;93;p19"/>
          <p:cNvPicPr preferRelativeResize="0"/>
          <p:nvPr/>
        </p:nvPicPr>
        <p:blipFill>
          <a:blip r:embed="rId4">
            <a:alphaModFix/>
          </a:blip>
          <a:stretch>
            <a:fillRect/>
          </a:stretch>
        </p:blipFill>
        <p:spPr>
          <a:xfrm>
            <a:off x="794875" y="3146995"/>
            <a:ext cx="4572000" cy="32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Data</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t>8. </a:t>
            </a:r>
            <a:endParaRPr sz="1900"/>
          </a:p>
          <a:p>
            <a:pPr indent="0" lvl="0" marL="0" rtl="0" algn="l">
              <a:spcBef>
                <a:spcPts val="1200"/>
              </a:spcBef>
              <a:spcAft>
                <a:spcPts val="0"/>
              </a:spcAft>
              <a:buNone/>
            </a:pPr>
            <a:r>
              <a:rPr lang="en" sz="1900"/>
              <a:t>Columns containing integer values are the main focus of our climate prediction analysis.  There are 6 main climate variables: wind, sky cloud level, visibility, air temperature, dew temperature and sea level pressure.Related quality measures for each climate variable were kept.</a:t>
            </a:r>
            <a:endParaRPr sz="1900"/>
          </a:p>
          <a:p>
            <a:pPr indent="0" lvl="0" marL="0" rtl="0" algn="l">
              <a:spcBef>
                <a:spcPts val="1200"/>
              </a:spcBef>
              <a:spcAft>
                <a:spcPts val="0"/>
              </a:spcAft>
              <a:buNone/>
            </a:pPr>
            <a:r>
              <a:rPr lang="en" sz="1900"/>
              <a:t>9. The resulting DataFrame was checked for duplicate rows. 46 duplicated rows were found and dropped. This left 56101 rows of climate date for the 11 years.</a:t>
            </a:r>
            <a:endParaRPr sz="1900"/>
          </a:p>
          <a:p>
            <a:pPr indent="0" lvl="0" marL="0" rtl="0" algn="l">
              <a:spcBef>
                <a:spcPts val="1200"/>
              </a:spcBef>
              <a:spcAft>
                <a:spcPts val="1200"/>
              </a:spcAft>
              <a:buNone/>
            </a:pPr>
            <a:r>
              <a:rPr lang="en" sz="1900"/>
              <a:t>10. For each of the 6 types of climate data a new csv data file containing all years of data was saved.</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Postgres Database tables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1"/>
          <p:cNvPicPr preferRelativeResize="0"/>
          <p:nvPr/>
        </p:nvPicPr>
        <p:blipFill>
          <a:blip r:embed="rId3">
            <a:alphaModFix/>
          </a:blip>
          <a:stretch>
            <a:fillRect/>
          </a:stretch>
        </p:blipFill>
        <p:spPr>
          <a:xfrm>
            <a:off x="311699" y="1152475"/>
            <a:ext cx="5480351" cy="3416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