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
      <p:font typeface="Playfair Display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PlayfairDisplaySemiBol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PlayfairDisplaySemiBold-italic.fntdata"/><Relationship Id="rId12" Type="http://schemas.openxmlformats.org/officeDocument/2006/relationships/slide" Target="slides/slide7.xml"/><Relationship Id="rId34" Type="http://schemas.openxmlformats.org/officeDocument/2006/relationships/font" Target="fonts/PlayfairDisplay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layfairDisplay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Wind_16825479230220/Dashboard1"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Group_Project_1_16823891754510/Dashboard2"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Sky_16825483013840/Dashboard3"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c6ca34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ac6ca34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36c4b9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36c4b9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36c4b9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36c4b9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ac6ca34d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ac6ca34d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aae5efa2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aae5efa2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c1bab51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c1bab51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9713ca0d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9713ca0d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we finished the machine learning portion, we used Tableau to create visualizations of our data. </a:t>
            </a:r>
            <a:endParaRPr/>
          </a:p>
          <a:p>
            <a:pPr indent="0" lvl="0" marL="0" rtl="0" algn="l">
              <a:spcBef>
                <a:spcPts val="0"/>
              </a:spcBef>
              <a:spcAft>
                <a:spcPts val="0"/>
              </a:spcAft>
              <a:buNone/>
            </a:pPr>
            <a:r>
              <a:rPr lang="en" u="sng">
                <a:solidFill>
                  <a:schemeClr val="hlink"/>
                </a:solidFill>
                <a:hlinkClick r:id="rId2"/>
              </a:rPr>
              <a:t>https://public.tableau.com/app/profile/taylor.dacpano/viz/Wind_16825479230220/Dashboard1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13: 119.50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 124.99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15: 136.15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16: 117.72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17: 103.05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18: 118.44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 116.70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98.98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21: 109.68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22: 102.39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86.20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713ca0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713ca0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we finished </a:t>
            </a:r>
            <a:r>
              <a:rPr lang="en">
                <a:solidFill>
                  <a:schemeClr val="dk1"/>
                </a:solidFill>
              </a:rPr>
              <a:t>the machine learning portion, we used Tableau to create visualizations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https://public.tableau.com/app/profile/taylor.dacpano/viz/Group_Project_1_16823891754510/Dashboard2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13: 275.612 / 241.27 / 13,535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 275.987 / 242.44 / 13,897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15: 272.062 / 240.73 / 13,737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16: 279.596 / 240.79 / 14,420</a:t>
            </a:r>
            <a:endParaRPr>
              <a:solidFill>
                <a:schemeClr val="dk1"/>
              </a:solidFill>
            </a:endParaRPr>
          </a:p>
          <a:p>
            <a:pPr indent="0" lvl="0" marL="0" rtl="0" algn="l">
              <a:spcBef>
                <a:spcPts val="0"/>
              </a:spcBef>
              <a:spcAft>
                <a:spcPts val="0"/>
              </a:spcAft>
              <a:buNone/>
            </a:pPr>
            <a:r>
              <a:rPr lang="en">
                <a:solidFill>
                  <a:schemeClr val="dk1"/>
                </a:solidFill>
              </a:rPr>
              <a:t>17: 274.997 / 250.61 / 13,127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18: 280.661 / 258.23 / 13,480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 274.181 / 238.54 / 13,881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273.755 / 234.01 / 13,775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21: 274.123 / 239.30 / 13,928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22: 273.513 / 245.79 / 14,227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271.273 / 240.12 / 13,785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9713ca0d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9713ca0d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https://public.tableau.com/app/profile/taylor.dacpano/viz/Sky_16825483013840/Dashboard3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13: 241.27 / 4,605</a:t>
            </a:r>
            <a:endParaRPr/>
          </a:p>
          <a:p>
            <a:pPr indent="0" lvl="0" marL="0" rtl="0" algn="l">
              <a:spcBef>
                <a:spcPts val="0"/>
              </a:spcBef>
              <a:spcAft>
                <a:spcPts val="0"/>
              </a:spcAft>
              <a:buNone/>
            </a:pPr>
            <a:r>
              <a:rPr lang="en"/>
              <a:t>14: 242.44 / 5,703</a:t>
            </a:r>
            <a:endParaRPr/>
          </a:p>
          <a:p>
            <a:pPr indent="0" lvl="0" marL="0" rtl="0" algn="l">
              <a:spcBef>
                <a:spcPts val="0"/>
              </a:spcBef>
              <a:spcAft>
                <a:spcPts val="0"/>
              </a:spcAft>
              <a:buNone/>
            </a:pPr>
            <a:r>
              <a:rPr lang="en"/>
              <a:t>15: 240.73 / 5,231</a:t>
            </a:r>
            <a:endParaRPr/>
          </a:p>
          <a:p>
            <a:pPr indent="0" lvl="0" marL="0" rtl="0" algn="l">
              <a:spcBef>
                <a:spcPts val="0"/>
              </a:spcBef>
              <a:spcAft>
                <a:spcPts val="0"/>
              </a:spcAft>
              <a:buNone/>
            </a:pPr>
            <a:r>
              <a:rPr lang="en"/>
              <a:t>16: 240.79 / 6,964</a:t>
            </a:r>
            <a:endParaRPr/>
          </a:p>
          <a:p>
            <a:pPr indent="0" lvl="0" marL="0" rtl="0" algn="l">
              <a:spcBef>
                <a:spcPts val="0"/>
              </a:spcBef>
              <a:spcAft>
                <a:spcPts val="0"/>
              </a:spcAft>
              <a:buNone/>
            </a:pPr>
            <a:r>
              <a:rPr lang="en"/>
              <a:t>17: 250.61 / 7,102</a:t>
            </a:r>
            <a:endParaRPr/>
          </a:p>
          <a:p>
            <a:pPr indent="0" lvl="0" marL="0" rtl="0" algn="l">
              <a:spcBef>
                <a:spcPts val="0"/>
              </a:spcBef>
              <a:spcAft>
                <a:spcPts val="0"/>
              </a:spcAft>
              <a:buNone/>
            </a:pPr>
            <a:r>
              <a:rPr lang="en"/>
              <a:t>18: 258.23 / 6,715</a:t>
            </a:r>
            <a:endParaRPr/>
          </a:p>
          <a:p>
            <a:pPr indent="0" lvl="0" marL="0" rtl="0" algn="l">
              <a:spcBef>
                <a:spcPts val="0"/>
              </a:spcBef>
              <a:spcAft>
                <a:spcPts val="0"/>
              </a:spcAft>
              <a:buNone/>
            </a:pPr>
            <a:r>
              <a:rPr lang="en"/>
              <a:t>19: 238.54 / 6,500</a:t>
            </a:r>
            <a:endParaRPr/>
          </a:p>
          <a:p>
            <a:pPr indent="0" lvl="0" marL="0" rtl="0" algn="l">
              <a:spcBef>
                <a:spcPts val="0"/>
              </a:spcBef>
              <a:spcAft>
                <a:spcPts val="0"/>
              </a:spcAft>
              <a:buNone/>
            </a:pPr>
            <a:r>
              <a:rPr lang="en"/>
              <a:t>20: 234.01 / 7,276</a:t>
            </a:r>
            <a:endParaRPr/>
          </a:p>
          <a:p>
            <a:pPr indent="0" lvl="0" marL="0" rtl="0" algn="l">
              <a:spcBef>
                <a:spcPts val="0"/>
              </a:spcBef>
              <a:spcAft>
                <a:spcPts val="0"/>
              </a:spcAft>
              <a:buNone/>
            </a:pPr>
            <a:r>
              <a:rPr lang="en"/>
              <a:t>21: 239.30 / 9,030</a:t>
            </a:r>
            <a:endParaRPr/>
          </a:p>
          <a:p>
            <a:pPr indent="0" lvl="0" marL="0" rtl="0" algn="l">
              <a:spcBef>
                <a:spcPts val="0"/>
              </a:spcBef>
              <a:spcAft>
                <a:spcPts val="0"/>
              </a:spcAft>
              <a:buNone/>
            </a:pPr>
            <a:r>
              <a:rPr lang="en"/>
              <a:t>22: 245.79 / 8,679</a:t>
            </a:r>
            <a:endParaRPr/>
          </a:p>
          <a:p>
            <a:pPr indent="0" lvl="0" marL="0" rtl="0" algn="l">
              <a:spcBef>
                <a:spcPts val="0"/>
              </a:spcBef>
              <a:spcAft>
                <a:spcPts val="0"/>
              </a:spcAft>
              <a:buNone/>
            </a:pPr>
            <a:r>
              <a:rPr lang="en"/>
              <a:t>23: 240.12 / 5,984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9713ca0d4_1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9713ca0d4_1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69d51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69d51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969d516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969d516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969d516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969d516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969d516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969d516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69d516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69d516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69d516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69d516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900">
                <a:solidFill>
                  <a:srgbClr val="595959"/>
                </a:solidFill>
              </a:rPr>
              <a:t>Heather</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rPr lang="en" sz="1900">
                <a:solidFill>
                  <a:srgbClr val="595959"/>
                </a:solidFill>
              </a:rPr>
              <a:t>Using Jupyter Notebook and pandas: </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Each annual csv file was read into a DataFrame</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Unnecessary columns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Rows marked as containing missing climate data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A new annual data csv file for each year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0" lvl="0" marL="0" rtl="0" algn="l">
              <a:spcBef>
                <a:spcPts val="1200"/>
              </a:spcBef>
              <a:spcAft>
                <a:spcPts val="0"/>
              </a:spcAft>
              <a:buNone/>
            </a:pPr>
            <a:r>
              <a:t/>
            </a:r>
            <a:endParaRPr sz="18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969d516f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969d516f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900">
                <a:solidFill>
                  <a:srgbClr val="595959"/>
                </a:solidFill>
              </a:rPr>
              <a:t>Heather</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The resulting DataFrame was checked for duplicate rows. 46 duplicated rows were found and dropped. This left 56101 rows of climate date for the 11 years.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the annual cleaned data files were read into one DataFrame containing 56147 rows and 20 columns.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For each of the 6 types of climate data a new csv data file containing all years of data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d65aaa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d65aaa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Once we were able to inspect the data, it became apparent that the variables we wanted to focus our testing on, were recorded in a sequence form. Each input consisted of two - five smaller variables. These variables contained meteorological </a:t>
            </a:r>
            <a:r>
              <a:rPr lang="en">
                <a:solidFill>
                  <a:schemeClr val="dk1"/>
                </a:solidFill>
              </a:rPr>
              <a:t>information on the basic elements of winds, visibility, and temperature. Therefore, we used QuickDBD to create an ERD to help visualize the relationships between our data before were imported it into our database.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hyperlink" Target="https://public.tableau.com/app/profile/taylor.dacpano/viz/Wind_16825479230220/Dashboar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hyperlink" Target="https://public.tableau.com/app/profile/taylor.dacpano/viz/Group_Project_1_16823891754510/Dashboard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hyperlink" Target="https://public.tableau.com/app/profile/taylor.dacpano/viz/Sky_16825483013840/Dashboard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flipH="1" rot="2166">
            <a:off x="3381750" y="1898351"/>
            <a:ext cx="2380500" cy="4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560"/>
              <a:t>Effects of Climate Change in Guam </a:t>
            </a:r>
            <a:endParaRPr sz="2560"/>
          </a:p>
        </p:txBody>
      </p:sp>
      <p:sp>
        <p:nvSpPr>
          <p:cNvPr id="60" name="Google Shape;60;p13"/>
          <p:cNvSpPr txBox="1"/>
          <p:nvPr>
            <p:ph idx="1" type="subTitle"/>
          </p:nvPr>
        </p:nvSpPr>
        <p:spPr>
          <a:xfrm>
            <a:off x="3094650" y="3139050"/>
            <a:ext cx="2954700" cy="778800"/>
          </a:xfrm>
          <a:prstGeom prst="rect">
            <a:avLst/>
          </a:prstGeom>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358"/>
              <a:buNone/>
            </a:pPr>
            <a:r>
              <a:rPr lang="en" sz="885"/>
              <a:t>Ludivina LeMay</a:t>
            </a:r>
            <a:endParaRPr sz="885"/>
          </a:p>
          <a:p>
            <a:pPr indent="0" lvl="0" marL="0" rtl="0" algn="ctr">
              <a:lnSpc>
                <a:spcPct val="80000"/>
              </a:lnSpc>
              <a:spcBef>
                <a:spcPts val="0"/>
              </a:spcBef>
              <a:spcAft>
                <a:spcPts val="0"/>
              </a:spcAft>
              <a:buSzPts val="358"/>
              <a:buNone/>
            </a:pPr>
            <a:r>
              <a:rPr lang="en" sz="885"/>
              <a:t>Heather Hutchinson</a:t>
            </a:r>
            <a:endParaRPr sz="885"/>
          </a:p>
          <a:p>
            <a:pPr indent="0" lvl="0" marL="0" rtl="0" algn="ctr">
              <a:lnSpc>
                <a:spcPct val="80000"/>
              </a:lnSpc>
              <a:spcBef>
                <a:spcPts val="0"/>
              </a:spcBef>
              <a:spcAft>
                <a:spcPts val="0"/>
              </a:spcAft>
              <a:buSzPts val="358"/>
              <a:buNone/>
            </a:pPr>
            <a:r>
              <a:rPr lang="en" sz="885"/>
              <a:t>Taylor Dacpano</a:t>
            </a:r>
            <a:endParaRPr sz="885"/>
          </a:p>
          <a:p>
            <a:pPr indent="0" lvl="0" marL="0" rtl="0" algn="ctr">
              <a:lnSpc>
                <a:spcPct val="80000"/>
              </a:lnSpc>
              <a:spcBef>
                <a:spcPts val="0"/>
              </a:spcBef>
              <a:spcAft>
                <a:spcPts val="0"/>
              </a:spcAft>
              <a:buSzPts val="358"/>
              <a:buNone/>
            </a:pPr>
            <a:r>
              <a:rPr lang="en" sz="885"/>
              <a:t>Tyee Montoya</a:t>
            </a:r>
            <a:endParaRPr sz="885"/>
          </a:p>
          <a:p>
            <a:pPr indent="0" lvl="0" marL="0" rtl="0" algn="ctr">
              <a:lnSpc>
                <a:spcPct val="80000"/>
              </a:lnSpc>
              <a:spcBef>
                <a:spcPts val="0"/>
              </a:spcBef>
              <a:spcAft>
                <a:spcPts val="0"/>
              </a:spcAft>
              <a:buSzPts val="358"/>
              <a:buNone/>
            </a:pPr>
            <a:r>
              <a:rPr lang="en" sz="885"/>
              <a:t>Valerie Chau</a:t>
            </a:r>
            <a:endParaRPr sz="885"/>
          </a:p>
          <a:p>
            <a:pPr indent="0" lvl="0" marL="0" rtl="0" algn="ctr">
              <a:lnSpc>
                <a:spcPct val="80000"/>
              </a:lnSpc>
              <a:spcBef>
                <a:spcPts val="0"/>
              </a:spcBef>
              <a:spcAft>
                <a:spcPts val="0"/>
              </a:spcAft>
              <a:buSzPts val="358"/>
              <a:buNone/>
            </a:pPr>
            <a:r>
              <a:t/>
            </a:r>
            <a:endParaRPr sz="58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1017725"/>
            <a:ext cx="7670700" cy="355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Playfair Display"/>
              <a:buChar char="●"/>
            </a:pPr>
            <a:r>
              <a:rPr lang="en" sz="1700">
                <a:latin typeface="Playfair Display"/>
                <a:ea typeface="Playfair Display"/>
                <a:cs typeface="Playfair Display"/>
                <a:sym typeface="Playfair Display"/>
              </a:rPr>
              <a:t>Unsupervised machine learning using principal component analysis (PCA)</a:t>
            </a:r>
            <a:endParaRPr sz="1700">
              <a:latin typeface="Playfair Display"/>
              <a:ea typeface="Playfair Display"/>
              <a:cs typeface="Playfair Display"/>
              <a:sym typeface="Playfair Display"/>
            </a:endParaRPr>
          </a:p>
          <a:p>
            <a:pPr indent="0" lvl="0" marL="457200" rtl="0" algn="l">
              <a:spcBef>
                <a:spcPts val="1200"/>
              </a:spcBef>
              <a:spcAft>
                <a:spcPts val="0"/>
              </a:spcAft>
              <a:buNone/>
            </a:pPr>
            <a:r>
              <a:t/>
            </a:r>
            <a:endParaRPr sz="100">
              <a:latin typeface="Playfair Display"/>
              <a:ea typeface="Playfair Display"/>
              <a:cs typeface="Playfair Display"/>
              <a:sym typeface="Playfair Display"/>
            </a:endParaRPr>
          </a:p>
          <a:p>
            <a:pPr indent="-311150" lvl="0" marL="914400" rtl="0" algn="l">
              <a:spcBef>
                <a:spcPts val="1200"/>
              </a:spcBef>
              <a:spcAft>
                <a:spcPts val="0"/>
              </a:spcAft>
              <a:buSzPts val="1300"/>
              <a:buFont typeface="Playfair Display"/>
              <a:buAutoNum type="arabicPeriod"/>
            </a:pPr>
            <a:r>
              <a:rPr lang="en" sz="1700">
                <a:latin typeface="Playfair Display"/>
                <a:ea typeface="Playfair Display"/>
                <a:cs typeface="Playfair Display"/>
                <a:sym typeface="Playfair Display"/>
              </a:rPr>
              <a:t>Processing numeric climate data for PCA: </a:t>
            </a:r>
            <a:endParaRPr sz="1700">
              <a:latin typeface="Playfair Display"/>
              <a:ea typeface="Playfair Display"/>
              <a:cs typeface="Playfair Display"/>
              <a:sym typeface="Playfair Display"/>
            </a:endParaRPr>
          </a:p>
          <a:p>
            <a:pPr indent="-311150" lvl="2" marL="13716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StandardScaler used to </a:t>
            </a:r>
            <a:r>
              <a:rPr lang="en" sz="1300">
                <a:latin typeface="Playfair Display"/>
                <a:ea typeface="Playfair Display"/>
                <a:cs typeface="Playfair Display"/>
                <a:sym typeface="Playfair Display"/>
              </a:rPr>
              <a:t>standardize</a:t>
            </a:r>
            <a:r>
              <a:rPr lang="en" sz="1300">
                <a:latin typeface="Playfair Display"/>
                <a:ea typeface="Playfair Display"/>
                <a:cs typeface="Playfair Display"/>
                <a:sym typeface="Playfair Display"/>
              </a:rPr>
              <a:t> the variables’ so they could be compared</a:t>
            </a:r>
            <a:br>
              <a:rPr lang="en" sz="1300">
                <a:latin typeface="Playfair Display"/>
                <a:ea typeface="Playfair Display"/>
                <a:cs typeface="Playfair Display"/>
                <a:sym typeface="Playfair Display"/>
              </a:rPr>
            </a:br>
            <a:endParaRPr sz="1300">
              <a:latin typeface="Playfair Display"/>
              <a:ea typeface="Playfair Display"/>
              <a:cs typeface="Playfair Display"/>
              <a:sym typeface="Playfair Display"/>
            </a:endParaRPr>
          </a:p>
          <a:p>
            <a:pPr indent="-311150" lvl="0" marL="914400" rtl="0" algn="l">
              <a:spcBef>
                <a:spcPts val="0"/>
              </a:spcBef>
              <a:spcAft>
                <a:spcPts val="0"/>
              </a:spcAft>
              <a:buSzPts val="1300"/>
              <a:buFont typeface="Playfair Display"/>
              <a:buAutoNum type="arabicPeriod"/>
            </a:pPr>
            <a:r>
              <a:rPr lang="en" sz="1700">
                <a:latin typeface="Playfair Display"/>
                <a:ea typeface="Playfair Display"/>
                <a:cs typeface="Playfair Display"/>
                <a:sym typeface="Playfair Display"/>
              </a:rPr>
              <a:t>Reducing Data Dimensions </a:t>
            </a:r>
            <a:endParaRPr sz="1700">
              <a:latin typeface="Playfair Display"/>
              <a:ea typeface="Playfair Display"/>
              <a:cs typeface="Playfair Display"/>
              <a:sym typeface="Playfair Display"/>
            </a:endParaRPr>
          </a:p>
          <a:p>
            <a:pPr indent="-317500" lvl="2" marL="1371600" rtl="0" algn="l">
              <a:spcBef>
                <a:spcPts val="0"/>
              </a:spcBef>
              <a:spcAft>
                <a:spcPts val="0"/>
              </a:spcAft>
              <a:buSzPts val="1400"/>
              <a:buChar char="■"/>
            </a:pPr>
            <a:r>
              <a:rPr lang="en" sz="1300">
                <a:latin typeface="Playfair Display"/>
                <a:ea typeface="Playfair Display"/>
                <a:cs typeface="Playfair Display"/>
                <a:sym typeface="Playfair Display"/>
              </a:rPr>
              <a:t>6 features reduced to 3 principle components (linear combinations of the variables)</a:t>
            </a:r>
            <a:br>
              <a:rPr lang="en"/>
            </a:br>
            <a:endParaRPr/>
          </a:p>
        </p:txBody>
      </p:sp>
      <p:sp>
        <p:nvSpPr>
          <p:cNvPr id="121" name="Google Shape;121;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achine Learning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Machine Learning Model Cont.</a:t>
            </a:r>
            <a:endParaRPr/>
          </a:p>
        </p:txBody>
      </p:sp>
      <p:sp>
        <p:nvSpPr>
          <p:cNvPr id="127" name="Google Shape;127;p23"/>
          <p:cNvSpPr txBox="1"/>
          <p:nvPr>
            <p:ph idx="1" type="body"/>
          </p:nvPr>
        </p:nvSpPr>
        <p:spPr>
          <a:xfrm>
            <a:off x="311700" y="1152475"/>
            <a:ext cx="4419600" cy="33195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t/>
            </a:r>
            <a:endParaRPr/>
          </a:p>
          <a:p>
            <a:pPr indent="0" lvl="0" marL="0" rtl="0" algn="l">
              <a:spcBef>
                <a:spcPts val="1200"/>
              </a:spcBef>
              <a:spcAft>
                <a:spcPts val="0"/>
              </a:spcAft>
              <a:buNone/>
            </a:pPr>
            <a:r>
              <a:rPr lang="en"/>
              <a:t>        </a:t>
            </a:r>
            <a:r>
              <a:rPr lang="en" sz="1400"/>
              <a:t>3</a:t>
            </a:r>
            <a:r>
              <a:rPr lang="en"/>
              <a:t>. Clustering Weather Variables </a:t>
            </a:r>
            <a:endParaRPr/>
          </a:p>
          <a:p>
            <a:pPr indent="-317500" lvl="2" marL="1371600" rtl="0" algn="l">
              <a:spcBef>
                <a:spcPts val="1200"/>
              </a:spcBef>
              <a:spcAft>
                <a:spcPts val="0"/>
              </a:spcAft>
              <a:buSzPts val="1400"/>
              <a:buChar char="■"/>
            </a:pPr>
            <a:r>
              <a:rPr lang="en"/>
              <a:t>Best value for K chosen after viewing elbow curve</a:t>
            </a:r>
            <a:endParaRPr/>
          </a:p>
          <a:p>
            <a:pPr indent="-317500" lvl="2" marL="1371600" rtl="0" algn="l">
              <a:spcBef>
                <a:spcPts val="0"/>
              </a:spcBef>
              <a:spcAft>
                <a:spcPts val="0"/>
              </a:spcAft>
              <a:buSzPts val="1400"/>
              <a:buChar char="■"/>
            </a:pPr>
            <a:r>
              <a:rPr lang="en"/>
              <a:t>k=3</a:t>
            </a:r>
            <a:endParaRPr/>
          </a:p>
        </p:txBody>
      </p:sp>
      <p:pic>
        <p:nvPicPr>
          <p:cNvPr id="128" name="Google Shape;128;p23"/>
          <p:cNvPicPr preferRelativeResize="0"/>
          <p:nvPr/>
        </p:nvPicPr>
        <p:blipFill>
          <a:blip r:embed="rId3">
            <a:alphaModFix/>
          </a:blip>
          <a:stretch>
            <a:fillRect/>
          </a:stretch>
        </p:blipFill>
        <p:spPr>
          <a:xfrm>
            <a:off x="4731300" y="1405575"/>
            <a:ext cx="4147675" cy="267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Machine Learning Model Cont.</a:t>
            </a:r>
            <a:endParaRPr/>
          </a:p>
        </p:txBody>
      </p:sp>
      <p:pic>
        <p:nvPicPr>
          <p:cNvPr id="134" name="Google Shape;134;p24"/>
          <p:cNvPicPr preferRelativeResize="0"/>
          <p:nvPr/>
        </p:nvPicPr>
        <p:blipFill>
          <a:blip r:embed="rId3">
            <a:alphaModFix/>
          </a:blip>
          <a:stretch>
            <a:fillRect/>
          </a:stretch>
        </p:blipFill>
        <p:spPr>
          <a:xfrm>
            <a:off x="2231075" y="1099675"/>
            <a:ext cx="3791474" cy="367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580"/>
              <a:t>Machine Learning Model Cont.</a:t>
            </a:r>
            <a:endParaRPr sz="2580"/>
          </a:p>
        </p:txBody>
      </p:sp>
      <p:sp>
        <p:nvSpPr>
          <p:cNvPr id="140" name="Google Shape;140;p25"/>
          <p:cNvSpPr txBox="1"/>
          <p:nvPr>
            <p:ph idx="1" type="body"/>
          </p:nvPr>
        </p:nvSpPr>
        <p:spPr>
          <a:xfrm>
            <a:off x="311700" y="1240775"/>
            <a:ext cx="7731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sz="1400"/>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41" name="Google Shape;141;p25"/>
          <p:cNvPicPr preferRelativeResize="0"/>
          <p:nvPr/>
        </p:nvPicPr>
        <p:blipFill>
          <a:blip r:embed="rId3">
            <a:alphaModFix/>
          </a:blip>
          <a:stretch>
            <a:fillRect/>
          </a:stretch>
        </p:blipFill>
        <p:spPr>
          <a:xfrm>
            <a:off x="430950" y="1094500"/>
            <a:ext cx="7082875" cy="317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1152475"/>
            <a:ext cx="376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 correlation matrix was used to visualize the correlation coefficient between all weather features</a:t>
            </a:r>
            <a:endParaRPr/>
          </a:p>
          <a:p>
            <a:pPr indent="0" lvl="0" marL="914400" rtl="0" algn="l">
              <a:spcBef>
                <a:spcPts val="1200"/>
              </a:spcBef>
              <a:spcAft>
                <a:spcPts val="0"/>
              </a:spcAft>
              <a:buNone/>
            </a:pPr>
            <a:r>
              <a:t/>
            </a:r>
            <a:endParaRPr sz="1400"/>
          </a:p>
          <a:p>
            <a:pPr indent="0" lvl="0" marL="0" rtl="0" algn="l">
              <a:spcBef>
                <a:spcPts val="1200"/>
              </a:spcBef>
              <a:spcAft>
                <a:spcPts val="1200"/>
              </a:spcAft>
              <a:buNone/>
            </a:pPr>
            <a:r>
              <a:rPr lang="en"/>
              <a:t>	</a:t>
            </a:r>
            <a:endParaRPr/>
          </a:p>
        </p:txBody>
      </p:sp>
      <p:sp>
        <p:nvSpPr>
          <p:cNvPr id="147" name="Google Shape;147;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8372"/>
              <a:buFont typeface="Arial"/>
              <a:buNone/>
            </a:pPr>
            <a:r>
              <a:rPr lang="en" sz="2580"/>
              <a:t>Machine Learning Model Cont.</a:t>
            </a:r>
            <a:endParaRPr/>
          </a:p>
        </p:txBody>
      </p:sp>
      <p:pic>
        <p:nvPicPr>
          <p:cNvPr id="148" name="Google Shape;148;p26"/>
          <p:cNvPicPr preferRelativeResize="0"/>
          <p:nvPr/>
        </p:nvPicPr>
        <p:blipFill>
          <a:blip r:embed="rId3">
            <a:alphaModFix/>
          </a:blip>
          <a:stretch>
            <a:fillRect/>
          </a:stretch>
        </p:blipFill>
        <p:spPr>
          <a:xfrm>
            <a:off x="4227900" y="1169850"/>
            <a:ext cx="3843951" cy="382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b="0" lang="en">
                <a:latin typeface="Playfair Display SemiBold"/>
                <a:ea typeface="Playfair Display SemiBold"/>
                <a:cs typeface="Playfair Display SemiBold"/>
                <a:sym typeface="Playfair Display SemiBold"/>
              </a:rPr>
              <a:t>In Summary: Machine Learning Model </a:t>
            </a:r>
            <a:endParaRPr b="0">
              <a:latin typeface="Playfair Display SemiBold"/>
              <a:ea typeface="Playfair Display SemiBold"/>
              <a:cs typeface="Playfair Display SemiBold"/>
              <a:sym typeface="Playfair Display SemiBold"/>
            </a:endParaRPr>
          </a:p>
        </p:txBody>
      </p:sp>
      <p:sp>
        <p:nvSpPr>
          <p:cNvPr id="154" name="Google Shape;154;p27"/>
          <p:cNvSpPr txBox="1"/>
          <p:nvPr>
            <p:ph idx="1" type="body"/>
          </p:nvPr>
        </p:nvSpPr>
        <p:spPr>
          <a:xfrm>
            <a:off x="347850" y="1240775"/>
            <a:ext cx="8388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550"/>
              <a:t>Time Series Data</a:t>
            </a:r>
            <a:endParaRPr sz="2550"/>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55" name="Google Shape;155;p27"/>
          <p:cNvPicPr preferRelativeResize="0"/>
          <p:nvPr/>
        </p:nvPicPr>
        <p:blipFill>
          <a:blip r:embed="rId3">
            <a:alphaModFix/>
          </a:blip>
          <a:stretch>
            <a:fillRect/>
          </a:stretch>
        </p:blipFill>
        <p:spPr>
          <a:xfrm>
            <a:off x="2435475" y="1497488"/>
            <a:ext cx="5359424" cy="290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50"/>
              <a:t>Visualizations Cont’d: Wind Direction &amp; Speed</a:t>
            </a:r>
            <a:endParaRPr b="1" sz="1950"/>
          </a:p>
          <a:p>
            <a:pPr indent="0" lvl="0" marL="0" rtl="0" algn="l">
              <a:spcBef>
                <a:spcPts val="0"/>
              </a:spcBef>
              <a:spcAft>
                <a:spcPts val="0"/>
              </a:spcAft>
              <a:buSzPts val="990"/>
              <a:buNone/>
            </a:pPr>
            <a:r>
              <a:t/>
            </a:r>
            <a:endParaRPr b="1" i="1" sz="1950"/>
          </a:p>
        </p:txBody>
      </p:sp>
      <p:pic>
        <p:nvPicPr>
          <p:cNvPr id="161" name="Google Shape;161;p28"/>
          <p:cNvPicPr preferRelativeResize="0"/>
          <p:nvPr/>
        </p:nvPicPr>
        <p:blipFill>
          <a:blip r:embed="rId3">
            <a:alphaModFix/>
          </a:blip>
          <a:stretch>
            <a:fillRect/>
          </a:stretch>
        </p:blipFill>
        <p:spPr>
          <a:xfrm>
            <a:off x="4626775" y="1017721"/>
            <a:ext cx="4419601" cy="3007706"/>
          </a:xfrm>
          <a:prstGeom prst="rect">
            <a:avLst/>
          </a:prstGeom>
          <a:noFill/>
          <a:ln>
            <a:noFill/>
          </a:ln>
        </p:spPr>
      </p:pic>
      <p:pic>
        <p:nvPicPr>
          <p:cNvPr id="162" name="Google Shape;162;p28"/>
          <p:cNvPicPr preferRelativeResize="0"/>
          <p:nvPr/>
        </p:nvPicPr>
        <p:blipFill>
          <a:blip r:embed="rId4">
            <a:alphaModFix/>
          </a:blip>
          <a:stretch>
            <a:fillRect/>
          </a:stretch>
        </p:blipFill>
        <p:spPr>
          <a:xfrm>
            <a:off x="2591775" y="1328150"/>
            <a:ext cx="1913274" cy="1913274"/>
          </a:xfrm>
          <a:prstGeom prst="rect">
            <a:avLst/>
          </a:prstGeom>
          <a:noFill/>
          <a:ln>
            <a:noFill/>
          </a:ln>
        </p:spPr>
      </p:pic>
      <p:pic>
        <p:nvPicPr>
          <p:cNvPr id="163" name="Google Shape;163;p28"/>
          <p:cNvPicPr preferRelativeResize="0"/>
          <p:nvPr/>
        </p:nvPicPr>
        <p:blipFill>
          <a:blip r:embed="rId5">
            <a:alphaModFix/>
          </a:blip>
          <a:stretch>
            <a:fillRect/>
          </a:stretch>
        </p:blipFill>
        <p:spPr>
          <a:xfrm>
            <a:off x="152400" y="1170125"/>
            <a:ext cx="2190400" cy="2430450"/>
          </a:xfrm>
          <a:prstGeom prst="rect">
            <a:avLst/>
          </a:prstGeom>
          <a:noFill/>
          <a:ln>
            <a:noFill/>
          </a:ln>
        </p:spPr>
      </p:pic>
      <p:pic>
        <p:nvPicPr>
          <p:cNvPr id="164" name="Google Shape;164;p28"/>
          <p:cNvPicPr preferRelativeResize="0"/>
          <p:nvPr/>
        </p:nvPicPr>
        <p:blipFill>
          <a:blip r:embed="rId6">
            <a:alphaModFix/>
          </a:blip>
          <a:stretch>
            <a:fillRect/>
          </a:stretch>
        </p:blipFill>
        <p:spPr>
          <a:xfrm>
            <a:off x="2342800" y="3311200"/>
            <a:ext cx="836900" cy="678925"/>
          </a:xfrm>
          <a:prstGeom prst="rect">
            <a:avLst/>
          </a:prstGeom>
          <a:noFill/>
          <a:ln>
            <a:noFill/>
          </a:ln>
        </p:spPr>
      </p:pic>
      <p:sp>
        <p:nvSpPr>
          <p:cNvPr id="165" name="Google Shape;165;p28"/>
          <p:cNvSpPr txBox="1"/>
          <p:nvPr/>
        </p:nvSpPr>
        <p:spPr>
          <a:xfrm>
            <a:off x="57950" y="4696875"/>
            <a:ext cx="65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u="sng">
                <a:solidFill>
                  <a:srgbClr val="2200CC"/>
                </a:solidFill>
                <a:hlinkClick r:id="rId7">
                  <a:extLst>
                    <a:ext uri="{A12FA001-AC4F-418D-AE19-62706E023703}">
                      <ahyp:hlinkClr val="tx"/>
                    </a:ext>
                  </a:extLst>
                </a:hlinkClick>
              </a:rPr>
              <a:t>https://public.tableau.com/app/profile/taylor.dacpano/viz/Wind_16825479230220/Dashboard1</a:t>
            </a:r>
            <a:endParaRPr sz="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16"/>
              <a:t>Visualizations: Temperature and Distance </a:t>
            </a:r>
            <a:endParaRPr b="1" sz="2216"/>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29"/>
          <p:cNvSpPr txBox="1"/>
          <p:nvPr>
            <p:ph idx="1" type="body"/>
          </p:nvPr>
        </p:nvSpPr>
        <p:spPr>
          <a:xfrm>
            <a:off x="-231875" y="5918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2" name="Google Shape;172;p29"/>
          <p:cNvSpPr txBox="1"/>
          <p:nvPr/>
        </p:nvSpPr>
        <p:spPr>
          <a:xfrm>
            <a:off x="444175" y="6178625"/>
            <a:ext cx="55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3" name="Google Shape;173;p29"/>
          <p:cNvPicPr preferRelativeResize="0"/>
          <p:nvPr/>
        </p:nvPicPr>
        <p:blipFill>
          <a:blip r:embed="rId3">
            <a:alphaModFix/>
          </a:blip>
          <a:stretch>
            <a:fillRect/>
          </a:stretch>
        </p:blipFill>
        <p:spPr>
          <a:xfrm>
            <a:off x="384300" y="1201800"/>
            <a:ext cx="2642350" cy="3416400"/>
          </a:xfrm>
          <a:prstGeom prst="rect">
            <a:avLst/>
          </a:prstGeom>
          <a:noFill/>
          <a:ln>
            <a:noFill/>
          </a:ln>
        </p:spPr>
      </p:pic>
      <p:pic>
        <p:nvPicPr>
          <p:cNvPr id="174" name="Google Shape;174;p29"/>
          <p:cNvPicPr preferRelativeResize="0"/>
          <p:nvPr/>
        </p:nvPicPr>
        <p:blipFill>
          <a:blip r:embed="rId4">
            <a:alphaModFix/>
          </a:blip>
          <a:stretch>
            <a:fillRect/>
          </a:stretch>
        </p:blipFill>
        <p:spPr>
          <a:xfrm>
            <a:off x="3082051" y="1201800"/>
            <a:ext cx="2605098" cy="3398750"/>
          </a:xfrm>
          <a:prstGeom prst="rect">
            <a:avLst/>
          </a:prstGeom>
          <a:noFill/>
          <a:ln>
            <a:noFill/>
          </a:ln>
        </p:spPr>
      </p:pic>
      <p:pic>
        <p:nvPicPr>
          <p:cNvPr id="175" name="Google Shape;175;p29"/>
          <p:cNvPicPr preferRelativeResize="0"/>
          <p:nvPr/>
        </p:nvPicPr>
        <p:blipFill>
          <a:blip r:embed="rId5">
            <a:alphaModFix/>
          </a:blip>
          <a:stretch>
            <a:fillRect/>
          </a:stretch>
        </p:blipFill>
        <p:spPr>
          <a:xfrm>
            <a:off x="5810425" y="1201800"/>
            <a:ext cx="2642350" cy="3398749"/>
          </a:xfrm>
          <a:prstGeom prst="rect">
            <a:avLst/>
          </a:prstGeom>
          <a:noFill/>
          <a:ln>
            <a:noFill/>
          </a:ln>
        </p:spPr>
      </p:pic>
      <p:sp>
        <p:nvSpPr>
          <p:cNvPr id="176" name="Google Shape;176;p29"/>
          <p:cNvSpPr txBox="1"/>
          <p:nvPr/>
        </p:nvSpPr>
        <p:spPr>
          <a:xfrm>
            <a:off x="79275" y="4703900"/>
            <a:ext cx="7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u="sng">
                <a:solidFill>
                  <a:srgbClr val="2200CC"/>
                </a:solidFill>
                <a:hlinkClick r:id="rId6">
                  <a:extLst>
                    <a:ext uri="{A12FA001-AC4F-418D-AE19-62706E023703}">
                      <ahyp:hlinkClr val="tx"/>
                    </a:ext>
                  </a:extLst>
                </a:hlinkClick>
              </a:rPr>
              <a:t>https://public.tableau.com/app/profile/taylor.dacpano/viz/Group_Project_1_16823891754510/Dashboard2</a:t>
            </a:r>
            <a:endParaRPr sz="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t>Visualizations Cont’d: Sea &amp; Sky </a:t>
            </a:r>
            <a:endParaRPr b="1" sz="1950"/>
          </a:p>
        </p:txBody>
      </p:sp>
      <p:pic>
        <p:nvPicPr>
          <p:cNvPr id="182" name="Google Shape;182;p30"/>
          <p:cNvPicPr preferRelativeResize="0"/>
          <p:nvPr/>
        </p:nvPicPr>
        <p:blipFill>
          <a:blip r:embed="rId3">
            <a:alphaModFix/>
          </a:blip>
          <a:stretch>
            <a:fillRect/>
          </a:stretch>
        </p:blipFill>
        <p:spPr>
          <a:xfrm>
            <a:off x="250050" y="989925"/>
            <a:ext cx="2439514" cy="3650999"/>
          </a:xfrm>
          <a:prstGeom prst="rect">
            <a:avLst/>
          </a:prstGeom>
          <a:noFill/>
          <a:ln>
            <a:noFill/>
          </a:ln>
        </p:spPr>
      </p:pic>
      <p:pic>
        <p:nvPicPr>
          <p:cNvPr id="183" name="Google Shape;183;p30"/>
          <p:cNvPicPr preferRelativeResize="0"/>
          <p:nvPr/>
        </p:nvPicPr>
        <p:blipFill>
          <a:blip r:embed="rId4">
            <a:alphaModFix/>
          </a:blip>
          <a:stretch>
            <a:fillRect/>
          </a:stretch>
        </p:blipFill>
        <p:spPr>
          <a:xfrm>
            <a:off x="3244050" y="921350"/>
            <a:ext cx="4563751" cy="3651001"/>
          </a:xfrm>
          <a:prstGeom prst="rect">
            <a:avLst/>
          </a:prstGeom>
          <a:noFill/>
          <a:ln>
            <a:noFill/>
          </a:ln>
        </p:spPr>
      </p:pic>
      <p:sp>
        <p:nvSpPr>
          <p:cNvPr id="184" name="Google Shape;184;p30"/>
          <p:cNvSpPr txBox="1"/>
          <p:nvPr/>
        </p:nvSpPr>
        <p:spPr>
          <a:xfrm>
            <a:off x="37025" y="4640925"/>
            <a:ext cx="79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u="sng">
                <a:solidFill>
                  <a:srgbClr val="2200CC"/>
                </a:solidFill>
                <a:hlinkClick r:id="rId5">
                  <a:extLst>
                    <a:ext uri="{A12FA001-AC4F-418D-AE19-62706E023703}">
                      <ahyp:hlinkClr val="tx"/>
                    </a:ext>
                  </a:extLst>
                </a:hlinkClick>
              </a:rPr>
              <a:t>https://public.tableau.com/app/profile/taylor.dacpano/viz/Sky_16825483013840/Dashboard3</a:t>
            </a:r>
            <a:endParaRPr sz="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study Climate Change?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highlight>
                  <a:srgbClr val="FFFFFF"/>
                </a:highlight>
                <a:latin typeface="Playfair Display"/>
                <a:ea typeface="Playfair Display"/>
                <a:cs typeface="Playfair Display"/>
                <a:sym typeface="Playfair Display"/>
              </a:rPr>
              <a:t>All animals, plants and even the </a:t>
            </a:r>
            <a:r>
              <a:rPr lang="en" sz="2100">
                <a:highlight>
                  <a:srgbClr val="FFFFFF"/>
                </a:highlight>
                <a:latin typeface="Playfair Display"/>
                <a:ea typeface="Playfair Display"/>
                <a:cs typeface="Playfair Display"/>
                <a:sym typeface="Playfair Display"/>
              </a:rPr>
              <a:t>inanimate water, air and soil face </a:t>
            </a:r>
            <a:r>
              <a:rPr lang="en" sz="2100">
                <a:highlight>
                  <a:srgbClr val="FFFFFF"/>
                </a:highlight>
                <a:latin typeface="Playfair Display"/>
                <a:ea typeface="Playfair Display"/>
                <a:cs typeface="Playfair Display"/>
                <a:sym typeface="Playfair Display"/>
              </a:rPr>
              <a:t>face new challenges for survival because of climate change. </a:t>
            </a:r>
            <a:endParaRPr sz="2100">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sz="2100">
                <a:highlight>
                  <a:srgbClr val="FFFFFF"/>
                </a:highlight>
                <a:latin typeface="Playfair Display"/>
                <a:ea typeface="Playfair Display"/>
                <a:cs typeface="Playfair Display"/>
                <a:sym typeface="Playfair Display"/>
              </a:rPr>
              <a:t>Climate change is predicted to cause more frequent and intense drought, storms, heat waves, rising sea levels, melting glaciers and warming oceans. </a:t>
            </a:r>
            <a:endParaRPr sz="2100">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rPr lang="en" sz="2100">
                <a:highlight>
                  <a:srgbClr val="FFFFFF"/>
                </a:highlight>
                <a:latin typeface="Playfair Display"/>
                <a:ea typeface="Playfair Display"/>
                <a:cs typeface="Playfair Display"/>
                <a:sym typeface="Playfair Display"/>
              </a:rPr>
              <a:t>These effects are already evident in measurements these past 20 years and this can directly harm animals, destroy the places they live, and wreak havoc on people's lives and communities.</a:t>
            </a:r>
            <a:endParaRPr sz="24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we do?</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Playfair Display"/>
                <a:ea typeface="Playfair Display"/>
                <a:cs typeface="Playfair Display"/>
                <a:sym typeface="Playfair Display"/>
              </a:rPr>
              <a:t>Destroying animals’ habitats by clearing forests, </a:t>
            </a:r>
            <a:r>
              <a:rPr lang="en" sz="2100">
                <a:latin typeface="Playfair Display"/>
                <a:ea typeface="Playfair Display"/>
                <a:cs typeface="Playfair Display"/>
                <a:sym typeface="Playfair Display"/>
              </a:rPr>
              <a:t>overfishing</a:t>
            </a:r>
            <a:r>
              <a:rPr lang="en" sz="2100">
                <a:latin typeface="Playfair Display"/>
                <a:ea typeface="Playfair Display"/>
                <a:cs typeface="Playfair Display"/>
                <a:sym typeface="Playfair Display"/>
              </a:rPr>
              <a:t> and over-hunting has </a:t>
            </a:r>
            <a:r>
              <a:rPr lang="en" sz="2100">
                <a:latin typeface="Playfair Display"/>
                <a:ea typeface="Playfair Display"/>
                <a:cs typeface="Playfair Display"/>
                <a:sym typeface="Playfair Display"/>
              </a:rPr>
              <a:t>devastated</a:t>
            </a:r>
            <a:r>
              <a:rPr lang="en" sz="2100">
                <a:latin typeface="Playfair Display"/>
                <a:ea typeface="Playfair Display"/>
                <a:cs typeface="Playfair Display"/>
                <a:sym typeface="Playfair Display"/>
              </a:rPr>
              <a:t> much of the Earth’s </a:t>
            </a:r>
            <a:r>
              <a:rPr lang="en" sz="2100">
                <a:latin typeface="Playfair Display"/>
                <a:ea typeface="Playfair Display"/>
                <a:cs typeface="Playfair Display"/>
                <a:sym typeface="Playfair Display"/>
              </a:rPr>
              <a:t>wildlife</a:t>
            </a:r>
            <a:r>
              <a:rPr lang="en" sz="2100">
                <a:latin typeface="Playfair Display"/>
                <a:ea typeface="Playfair Display"/>
                <a:cs typeface="Playfair Display"/>
                <a:sym typeface="Playfair Display"/>
              </a:rPr>
              <a:t>. </a:t>
            </a:r>
            <a:endParaRPr sz="2100">
              <a:latin typeface="Playfair Display"/>
              <a:ea typeface="Playfair Display"/>
              <a:cs typeface="Playfair Display"/>
              <a:sym typeface="Playfair Display"/>
            </a:endParaRPr>
          </a:p>
          <a:p>
            <a:pPr indent="0" lvl="0" marL="0" rtl="0" algn="l">
              <a:spcBef>
                <a:spcPts val="1200"/>
              </a:spcBef>
              <a:spcAft>
                <a:spcPts val="0"/>
              </a:spcAft>
              <a:buNone/>
            </a:pPr>
            <a:r>
              <a:rPr lang="en" sz="2100">
                <a:latin typeface="Playfair Display"/>
                <a:ea typeface="Playfair Display"/>
                <a:cs typeface="Playfair Display"/>
                <a:sym typeface="Playfair Display"/>
              </a:rPr>
              <a:t>These activities have been having more and more of an effect on our planet as the human population level has increased dramatically over the past 50 years and it seems there is no end in sight. </a:t>
            </a:r>
            <a:endParaRPr sz="2100">
              <a:latin typeface="Playfair Display"/>
              <a:ea typeface="Playfair Display"/>
              <a:cs typeface="Playfair Display"/>
              <a:sym typeface="Playfair Display"/>
            </a:endParaRPr>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sz="2800"/>
              <a:t>How can we help each other and our planet?</a:t>
            </a:r>
            <a:endParaRPr sz="38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One way is to study the changes to the Earth’s climate and report them, as scientists are doing.</a:t>
            </a:r>
            <a:endParaRPr sz="2100"/>
          </a:p>
          <a:p>
            <a:pPr indent="0" lvl="0" marL="0" rtl="0" algn="l">
              <a:spcBef>
                <a:spcPts val="1200"/>
              </a:spcBef>
              <a:spcAft>
                <a:spcPts val="0"/>
              </a:spcAft>
              <a:buNone/>
            </a:pPr>
            <a:r>
              <a:rPr lang="en" sz="2100"/>
              <a:t>Another way is to create compelling stories to persuade more humans to look at the destruction that human actions have caused and are still causing. </a:t>
            </a:r>
            <a:endParaRPr sz="2100"/>
          </a:p>
          <a:p>
            <a:pPr indent="0" lvl="0" marL="0" rtl="0" algn="l">
              <a:spcBef>
                <a:spcPts val="1200"/>
              </a:spcBef>
              <a:spcAft>
                <a:spcPts val="0"/>
              </a:spcAft>
              <a:buClr>
                <a:schemeClr val="dk1"/>
              </a:buClr>
              <a:buSzPts val="1100"/>
              <a:buFont typeface="Arial"/>
              <a:buNone/>
            </a:pPr>
            <a:r>
              <a:rPr lang="en" sz="2100"/>
              <a:t>Examples of small countries or small territories could maybe help in this effort if their stories are widely told and shared. One such small territory is Guam. </a:t>
            </a:r>
            <a:endParaRPr sz="2100"/>
          </a:p>
          <a:p>
            <a:pPr indent="0" lvl="0" marL="0" rtl="0" algn="l">
              <a:spcBef>
                <a:spcPts val="120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Guam: The United States controls the area</a:t>
            </a:r>
            <a:endParaRPr/>
          </a:p>
        </p:txBody>
      </p:sp>
      <p:sp>
        <p:nvSpPr>
          <p:cNvPr id="84" name="Google Shape;84;p17"/>
          <p:cNvSpPr txBox="1"/>
          <p:nvPr>
            <p:ph idx="1" type="body"/>
          </p:nvPr>
        </p:nvSpPr>
        <p:spPr>
          <a:xfrm>
            <a:off x="311700" y="1152475"/>
            <a:ext cx="8520600" cy="37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latin typeface="Playfair Display"/>
                <a:ea typeface="Playfair Display"/>
                <a:cs typeface="Playfair Display"/>
                <a:sym typeface="Playfair Display"/>
              </a:rPr>
              <a:t>Guam is an organized, unincorporated territory of the United States in the Micronesia subregion of the western Pacific Ocean. Guam's capital is Hagåtña, and the most populous village is Dededo. </a:t>
            </a:r>
            <a:endParaRPr>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a:highlight>
                  <a:srgbClr val="FFFFFF"/>
                </a:highlight>
                <a:latin typeface="Playfair Display"/>
                <a:ea typeface="Playfair Display"/>
                <a:cs typeface="Playfair Display"/>
                <a:sym typeface="Playfair Display"/>
              </a:rPr>
              <a:t>Guam became a U.S. territory in 1898 and placed under the jurisdiction of the U.S. Navy. The Guam Organic Act of 1950 conferred U.S. citizenship on Guamanians and established the territory's government. The Act also transferred Federal jurisdiction over Guam from the U.S. Navy to the Department of the Interior.</a:t>
            </a:r>
            <a:endParaRPr>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rPr lang="en">
                <a:highlight>
                  <a:srgbClr val="FFFFFF"/>
                </a:highlight>
                <a:latin typeface="Playfair Display"/>
                <a:ea typeface="Playfair Display"/>
                <a:cs typeface="Playfair Display"/>
                <a:sym typeface="Playfair Display"/>
              </a:rPr>
              <a:t>Because the United States controls Guam, we should be first to help them cope with changes and thrive. </a:t>
            </a:r>
            <a:endParaRPr>
              <a:highlight>
                <a:srgbClr val="FFFFFF"/>
              </a:highlight>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Obtaining data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highlight>
                  <a:srgbClr val="FFFFFF"/>
                </a:highlight>
              </a:rPr>
              <a:t>The data comes from the National Centers for Environmental Information National Oceanic and Atmospheric Administration (NOAA). </a:t>
            </a:r>
            <a:endParaRPr sz="1900">
              <a:highlight>
                <a:srgbClr val="FFFFFF"/>
              </a:highlight>
            </a:endParaRPr>
          </a:p>
          <a:p>
            <a:pPr indent="0" lvl="0" marL="0" rtl="0" algn="l">
              <a:spcBef>
                <a:spcPts val="1200"/>
              </a:spcBef>
              <a:spcAft>
                <a:spcPts val="0"/>
              </a:spcAft>
              <a:buNone/>
            </a:pPr>
            <a:r>
              <a:rPr lang="en" sz="1900">
                <a:highlight>
                  <a:srgbClr val="FFFFFF"/>
                </a:highlight>
              </a:rPr>
              <a:t>We collected a total of 11 years of  annual data (from 2013 through 2023),  with </a:t>
            </a:r>
            <a:r>
              <a:rPr lang="en" sz="1900">
                <a:highlight>
                  <a:srgbClr val="FFFFFF"/>
                </a:highlight>
              </a:rPr>
              <a:t>measurements</a:t>
            </a:r>
            <a:r>
              <a:rPr lang="en" sz="1900">
                <a:highlight>
                  <a:srgbClr val="FFFFFF"/>
                </a:highlight>
              </a:rPr>
              <a:t> of wind direction, wind speed, sky cloud level, visibility distance, dew point temperature, air temperature, and sea level air pressure.</a:t>
            </a:r>
            <a:endParaRPr sz="1900">
              <a:highlight>
                <a:srgbClr val="FFFFFF"/>
              </a:highlight>
            </a:endParaRPr>
          </a:p>
          <a:p>
            <a:pPr indent="0" lvl="0" marL="0" rtl="0" algn="l">
              <a:spcBef>
                <a:spcPts val="1200"/>
              </a:spcBef>
              <a:spcAft>
                <a:spcPts val="0"/>
              </a:spcAft>
              <a:buNone/>
            </a:pPr>
            <a:r>
              <a:rPr lang="en" sz="1900">
                <a:highlight>
                  <a:srgbClr val="FFFFFF"/>
                </a:highlight>
              </a:rPr>
              <a:t>The data files are in csv format with daily measurements of all climate variables for each day.</a:t>
            </a:r>
            <a:endParaRPr sz="1900">
              <a:highlight>
                <a:srgbClr val="FFFFFF"/>
              </a:highlight>
            </a:endParaRPr>
          </a:p>
          <a:p>
            <a:pPr indent="0" lvl="0" marL="0" rtl="0" algn="l">
              <a:spcBef>
                <a:spcPts val="1200"/>
              </a:spcBef>
              <a:spcAft>
                <a:spcPts val="12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457200" rtl="0" algn="l">
              <a:spcBef>
                <a:spcPts val="0"/>
              </a:spcBef>
              <a:spcAft>
                <a:spcPts val="0"/>
              </a:spcAft>
              <a:buNone/>
            </a:pPr>
            <a:r>
              <a:rPr lang="en" sz="2583">
                <a:latin typeface="Playfair Display"/>
                <a:ea typeface="Playfair Display"/>
                <a:cs typeface="Playfair Display"/>
                <a:sym typeface="Playfair Display"/>
              </a:rPr>
              <a:t>Using Jupyter Notebook and pandas: </a:t>
            </a:r>
            <a:endParaRPr sz="2583">
              <a:latin typeface="Playfair Display"/>
              <a:ea typeface="Playfair Display"/>
              <a:cs typeface="Playfair Display"/>
              <a:sym typeface="Playfair Display"/>
            </a:endParaRPr>
          </a:p>
          <a:p>
            <a:pPr indent="-306530" lvl="0" marL="457200" rtl="0" algn="l">
              <a:spcBef>
                <a:spcPts val="1200"/>
              </a:spcBef>
              <a:spcAft>
                <a:spcPts val="0"/>
              </a:spcAft>
              <a:buSzPct val="100000"/>
              <a:buFont typeface="Playfair Display"/>
              <a:buAutoNum type="arabicPeriod"/>
            </a:pPr>
            <a:r>
              <a:rPr lang="en" sz="2583">
                <a:latin typeface="Playfair Display"/>
                <a:ea typeface="Playfair Display"/>
                <a:cs typeface="Playfair Display"/>
                <a:sym typeface="Playfair Display"/>
              </a:rPr>
              <a:t>Dropping and Separating columns</a:t>
            </a:r>
            <a:endParaRPr sz="2583">
              <a:latin typeface="Playfair Display"/>
              <a:ea typeface="Playfair Display"/>
              <a:cs typeface="Playfair Display"/>
              <a:sym typeface="Playfair Display"/>
            </a:endParaRPr>
          </a:p>
          <a:p>
            <a:pPr indent="-306530" lvl="1" marL="914400" rtl="0" algn="l">
              <a:spcBef>
                <a:spcPts val="0"/>
              </a:spcBef>
              <a:spcAft>
                <a:spcPts val="0"/>
              </a:spcAft>
              <a:buSzPct val="110392"/>
              <a:buFont typeface="Playfair Display"/>
              <a:buAutoNum type="alphaLcPeriod"/>
            </a:pPr>
            <a:r>
              <a:rPr lang="en" sz="2340">
                <a:latin typeface="Playfair Display"/>
                <a:ea typeface="Playfair Display"/>
                <a:cs typeface="Playfair Display"/>
                <a:sym typeface="Playfair Display"/>
              </a:rPr>
              <a:t>Columns containing integer values are the main focus of our climate prediction analysis.  There are 6 main climate variables: wind, sky cloud level, visibility, air temperature, dew temperature and sea level pressure.Related quality measures for each climate variable were kept.</a:t>
            </a:r>
            <a:endParaRPr sz="1897">
              <a:latin typeface="Playfair Display"/>
              <a:ea typeface="Playfair Display"/>
              <a:cs typeface="Playfair Display"/>
              <a:sym typeface="Playfair Display"/>
            </a:endParaRPr>
          </a:p>
          <a:p>
            <a:pPr indent="0" lvl="0" marL="457200" rtl="0" algn="l">
              <a:spcBef>
                <a:spcPts val="1200"/>
              </a:spcBef>
              <a:spcAft>
                <a:spcPts val="0"/>
              </a:spcAft>
              <a:buNone/>
            </a:pPr>
            <a:r>
              <a:t/>
            </a:r>
            <a:endParaRPr sz="2583"/>
          </a:p>
          <a:p>
            <a:pPr indent="0" lvl="0" marL="457200" rtl="0" algn="l">
              <a:spcBef>
                <a:spcPts val="1200"/>
              </a:spcBef>
              <a:spcAft>
                <a:spcPts val="0"/>
              </a:spcAft>
              <a:buNone/>
            </a:pPr>
            <a:r>
              <a:t/>
            </a:r>
            <a:endParaRPr sz="2583"/>
          </a:p>
          <a:p>
            <a:pPr indent="-306530" lvl="0" marL="457200" rtl="0" algn="l">
              <a:spcBef>
                <a:spcPts val="1200"/>
              </a:spcBef>
              <a:spcAft>
                <a:spcPts val="0"/>
              </a:spcAft>
              <a:buSzPct val="100000"/>
              <a:buFont typeface="Playfair Display"/>
              <a:buAutoNum type="arabicPeriod"/>
            </a:pPr>
            <a:r>
              <a:rPr lang="en" sz="2583">
                <a:latin typeface="Playfair Display"/>
                <a:ea typeface="Playfair Display"/>
                <a:cs typeface="Playfair Display"/>
                <a:sym typeface="Playfair Display"/>
              </a:rPr>
              <a:t>Dropping rows with </a:t>
            </a:r>
            <a:r>
              <a:rPr lang="en" sz="2583">
                <a:latin typeface="Playfair Display"/>
                <a:ea typeface="Playfair Display"/>
                <a:cs typeface="Playfair Display"/>
                <a:sym typeface="Playfair Display"/>
              </a:rPr>
              <a:t>null</a:t>
            </a:r>
            <a:r>
              <a:rPr lang="en" sz="2583">
                <a:latin typeface="Playfair Display"/>
                <a:ea typeface="Playfair Display"/>
                <a:cs typeface="Playfair Display"/>
                <a:sym typeface="Playfair Display"/>
              </a:rPr>
              <a:t> values</a:t>
            </a:r>
            <a:endParaRPr sz="2583">
              <a:latin typeface="Playfair Display"/>
              <a:ea typeface="Playfair Display"/>
              <a:cs typeface="Playfair Display"/>
              <a:sym typeface="Playfair Display"/>
            </a:endParaRPr>
          </a:p>
          <a:p>
            <a:pPr indent="0" lvl="0" marL="0" rtl="0" algn="l">
              <a:spcBef>
                <a:spcPts val="1200"/>
              </a:spcBef>
              <a:spcAft>
                <a:spcPts val="0"/>
              </a:spcAft>
              <a:buNone/>
            </a:pPr>
            <a:r>
              <a:t/>
            </a:r>
            <a:endParaRPr sz="2311"/>
          </a:p>
          <a:p>
            <a:pPr indent="0" lvl="0" marL="457200" rtl="0" algn="l">
              <a:spcBef>
                <a:spcPts val="1200"/>
              </a:spcBef>
              <a:spcAft>
                <a:spcPts val="0"/>
              </a:spcAft>
              <a:buNone/>
            </a:pPr>
            <a:r>
              <a:t/>
            </a:r>
            <a:endParaRPr sz="1456"/>
          </a:p>
          <a:p>
            <a:pPr indent="0" lvl="0" marL="457200" rtl="0" algn="l">
              <a:spcBef>
                <a:spcPts val="1200"/>
              </a:spcBef>
              <a:spcAft>
                <a:spcPts val="0"/>
              </a:spcAft>
              <a:buNone/>
            </a:pPr>
            <a:r>
              <a:t/>
            </a:r>
            <a:endParaRPr sz="1456"/>
          </a:p>
          <a:p>
            <a:pPr indent="0" lvl="0" marL="45720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845925" y="2426788"/>
            <a:ext cx="7687352" cy="389075"/>
          </a:xfrm>
          <a:prstGeom prst="rect">
            <a:avLst/>
          </a:prstGeom>
          <a:noFill/>
          <a:ln>
            <a:noFill/>
          </a:ln>
        </p:spPr>
      </p:pic>
      <p:pic>
        <p:nvPicPr>
          <p:cNvPr id="98" name="Google Shape;98;p19"/>
          <p:cNvPicPr preferRelativeResize="0"/>
          <p:nvPr/>
        </p:nvPicPr>
        <p:blipFill>
          <a:blip r:embed="rId4">
            <a:alphaModFix/>
          </a:blip>
          <a:stretch>
            <a:fillRect/>
          </a:stretch>
        </p:blipFill>
        <p:spPr>
          <a:xfrm>
            <a:off x="803575" y="3495695"/>
            <a:ext cx="4572000" cy="32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104" name="Google Shape;104;p20"/>
          <p:cNvSpPr txBox="1"/>
          <p:nvPr>
            <p:ph idx="1" type="body"/>
          </p:nvPr>
        </p:nvSpPr>
        <p:spPr>
          <a:xfrm>
            <a:off x="311700" y="1335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3.</a:t>
            </a:r>
            <a:r>
              <a:rPr lang="en" sz="1300">
                <a:latin typeface="Playfair Display"/>
                <a:ea typeface="Playfair Display"/>
                <a:cs typeface="Playfair Display"/>
                <a:sym typeface="Playfair Display"/>
              </a:rPr>
              <a:t> Converting all dates to DateTime format</a:t>
            </a:r>
            <a:endParaRPr sz="1300">
              <a:latin typeface="Playfair Display"/>
              <a:ea typeface="Playfair Display"/>
              <a:cs typeface="Playfair Display"/>
              <a:sym typeface="Playfair Display"/>
            </a:endParaRPr>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latin typeface="Playfair Display"/>
                <a:ea typeface="Playfair Display"/>
                <a:cs typeface="Playfair Display"/>
                <a:sym typeface="Playfair Display"/>
              </a:rPr>
              <a:t>4. Dropping all duplicate rows</a:t>
            </a:r>
            <a:endParaRPr sz="1300">
              <a:latin typeface="Playfair Display"/>
              <a:ea typeface="Playfair Display"/>
              <a:cs typeface="Playfair Display"/>
              <a:sym typeface="Playfair Display"/>
            </a:endParaRPr>
          </a:p>
          <a:p>
            <a:pPr indent="0" lvl="0" marL="0" rtl="0" algn="l">
              <a:spcBef>
                <a:spcPts val="1200"/>
              </a:spcBef>
              <a:spcAft>
                <a:spcPts val="0"/>
              </a:spcAft>
              <a:buNone/>
            </a:pPr>
            <a:r>
              <a:rPr lang="en" sz="1300">
                <a:latin typeface="Playfair Display"/>
                <a:ea typeface="Playfair Display"/>
                <a:cs typeface="Playfair Display"/>
                <a:sym typeface="Playfair Display"/>
              </a:rPr>
              <a:t>5. Saving as new CSV files</a:t>
            </a:r>
            <a:endParaRPr sz="1300">
              <a:latin typeface="Playfair Display"/>
              <a:ea typeface="Playfair Display"/>
              <a:cs typeface="Playfair Display"/>
              <a:sym typeface="Playfair Display"/>
            </a:endParaRPr>
          </a:p>
          <a:p>
            <a:pPr indent="-311150" lvl="0" marL="914400" rtl="0" algn="l">
              <a:spcBef>
                <a:spcPts val="1200"/>
              </a:spcBef>
              <a:spcAft>
                <a:spcPts val="0"/>
              </a:spcAft>
              <a:buSzPts val="1300"/>
              <a:buFont typeface="Playfair Display"/>
              <a:buAutoNum type="alphaLcPeriod"/>
            </a:pPr>
            <a:r>
              <a:rPr lang="en" sz="1300">
                <a:latin typeface="Playfair Display"/>
                <a:ea typeface="Playfair Display"/>
                <a:cs typeface="Playfair Display"/>
                <a:sym typeface="Playfair Display"/>
              </a:rPr>
              <a:t>For each of the 6 types of climate data a new csv data file containing all years of data was saved. Also, a new annual data csv file for each year individual year was saved</a:t>
            </a:r>
            <a:endParaRPr sz="1300">
              <a:latin typeface="Playfair Display"/>
              <a:ea typeface="Playfair Display"/>
              <a:cs typeface="Playfair Display"/>
              <a:sym typeface="Playfair Display"/>
            </a:endParaRPr>
          </a:p>
        </p:txBody>
      </p:sp>
      <p:pic>
        <p:nvPicPr>
          <p:cNvPr id="105" name="Google Shape;105;p20"/>
          <p:cNvPicPr preferRelativeResize="0"/>
          <p:nvPr/>
        </p:nvPicPr>
        <p:blipFill>
          <a:blip r:embed="rId3">
            <a:alphaModFix/>
          </a:blip>
          <a:stretch>
            <a:fillRect/>
          </a:stretch>
        </p:blipFill>
        <p:spPr>
          <a:xfrm>
            <a:off x="677300" y="1878495"/>
            <a:ext cx="4863350" cy="44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76975" y="31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Relationship Diagram</a:t>
            </a:r>
            <a:endParaRPr/>
          </a:p>
        </p:txBody>
      </p:sp>
      <p:pic>
        <p:nvPicPr>
          <p:cNvPr id="111" name="Google Shape;111;p21"/>
          <p:cNvPicPr preferRelativeResize="0"/>
          <p:nvPr/>
        </p:nvPicPr>
        <p:blipFill>
          <a:blip r:embed="rId3">
            <a:alphaModFix/>
          </a:blip>
          <a:stretch>
            <a:fillRect/>
          </a:stretch>
        </p:blipFill>
        <p:spPr>
          <a:xfrm>
            <a:off x="3586550" y="1395200"/>
            <a:ext cx="5200725" cy="2830625"/>
          </a:xfrm>
          <a:prstGeom prst="rect">
            <a:avLst/>
          </a:prstGeom>
          <a:noFill/>
          <a:ln>
            <a:noFill/>
          </a:ln>
        </p:spPr>
      </p:pic>
      <p:pic>
        <p:nvPicPr>
          <p:cNvPr id="112" name="Google Shape;112;p21"/>
          <p:cNvPicPr preferRelativeResize="0"/>
          <p:nvPr/>
        </p:nvPicPr>
        <p:blipFill>
          <a:blip r:embed="rId4">
            <a:alphaModFix/>
          </a:blip>
          <a:stretch>
            <a:fillRect/>
          </a:stretch>
        </p:blipFill>
        <p:spPr>
          <a:xfrm>
            <a:off x="422050" y="2700800"/>
            <a:ext cx="2814732" cy="785350"/>
          </a:xfrm>
          <a:prstGeom prst="rect">
            <a:avLst/>
          </a:prstGeom>
          <a:noFill/>
          <a:ln>
            <a:noFill/>
          </a:ln>
        </p:spPr>
      </p:pic>
      <p:sp>
        <p:nvSpPr>
          <p:cNvPr id="113" name="Google Shape;113;p21"/>
          <p:cNvSpPr txBox="1"/>
          <p:nvPr/>
        </p:nvSpPr>
        <p:spPr>
          <a:xfrm>
            <a:off x="422050" y="223660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Raw Data</a:t>
            </a:r>
            <a:endParaRPr>
              <a:solidFill>
                <a:schemeClr val="dk2"/>
              </a:solidFill>
              <a:latin typeface="Playfair Display"/>
              <a:ea typeface="Playfair Display"/>
              <a:cs typeface="Playfair Display"/>
              <a:sym typeface="Playfair Display"/>
            </a:endParaRPr>
          </a:p>
        </p:txBody>
      </p:sp>
      <p:sp>
        <p:nvSpPr>
          <p:cNvPr id="114" name="Google Shape;114;p21"/>
          <p:cNvSpPr txBox="1"/>
          <p:nvPr/>
        </p:nvSpPr>
        <p:spPr>
          <a:xfrm>
            <a:off x="3438300" y="1038800"/>
            <a:ext cx="19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ERD</a:t>
            </a:r>
            <a:endParaRPr>
              <a:solidFill>
                <a:schemeClr val="dk2"/>
              </a:solidFill>
              <a:latin typeface="Playfair Display"/>
              <a:ea typeface="Playfair Display"/>
              <a:cs typeface="Playfair Display"/>
              <a:sym typeface="Playfair Display"/>
            </a:endParaRPr>
          </a:p>
        </p:txBody>
      </p:sp>
      <p:pic>
        <p:nvPicPr>
          <p:cNvPr id="115" name="Google Shape;115;p21"/>
          <p:cNvPicPr preferRelativeResize="0"/>
          <p:nvPr/>
        </p:nvPicPr>
        <p:blipFill>
          <a:blip r:embed="rId5">
            <a:alphaModFix/>
          </a:blip>
          <a:stretch>
            <a:fillRect/>
          </a:stretch>
        </p:blipFill>
        <p:spPr>
          <a:xfrm>
            <a:off x="3187275" y="3324404"/>
            <a:ext cx="399275" cy="161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