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layfair Display"/>
      <p:regular r:id="rId25"/>
      <p:bold r:id="rId26"/>
      <p:italic r:id="rId27"/>
      <p:boldItalic r:id="rId28"/>
    </p:embeddedFont>
    <p:embeddedFont>
      <p:font typeface="Lato"/>
      <p:regular r:id="rId29"/>
      <p:bold r:id="rId30"/>
      <p:italic r:id="rId31"/>
      <p:boldItalic r:id="rId32"/>
    </p:embeddedFont>
    <p:embeddedFont>
      <p:font typeface="Playfair Display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PlayfairDisplaySemiBold-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PlayfairDisplaySemiBold-italic.fntdata"/><Relationship Id="rId12" Type="http://schemas.openxmlformats.org/officeDocument/2006/relationships/slide" Target="slides/slide7.xml"/><Relationship Id="rId34" Type="http://schemas.openxmlformats.org/officeDocument/2006/relationships/font" Target="fonts/PlayfairDisplaySemiBol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layfairDisplay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taylor.dacpano/viz/Wind_16825479230220/Dashboard1"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taylor.dacpano/viz/Group_Project_1_16823891754510/Dashboard2"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taylor.dacpano/viz/Sky_16825483013840/Dashboard3"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ac6ca34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ac6ca34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c36c4b9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c36c4b9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c36c4b9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c36c4b9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ac6ca34d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ac6ca34d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aae5efa27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aae5efa27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c1bab51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c1bab51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9713ca0d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9713ca0d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Once we finished the machine learning portion, we used Tableau to create visualizations of our data. </a:t>
            </a:r>
            <a:endParaRPr/>
          </a:p>
          <a:p>
            <a:pPr indent="0" lvl="0" marL="0" rtl="0" algn="l">
              <a:spcBef>
                <a:spcPts val="0"/>
              </a:spcBef>
              <a:spcAft>
                <a:spcPts val="0"/>
              </a:spcAft>
              <a:buNone/>
            </a:pPr>
            <a:r>
              <a:rPr lang="en" u="sng">
                <a:solidFill>
                  <a:schemeClr val="hlink"/>
                </a:solidFill>
                <a:hlinkClick r:id="rId2"/>
              </a:rPr>
              <a:t>https://public.tableau.com/app/profile/taylor.dacpano/viz/Wind_16825479230220/Dashboard1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13: 119.50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14: 124.99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15: 136.15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16: 117.72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17: 103.05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18: 118.44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19: 116.70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20: 98.98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21: 109.68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22: 102.39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23: 86.20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9713ca0d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9713ca0d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Once we finished </a:t>
            </a:r>
            <a:r>
              <a:rPr lang="en">
                <a:solidFill>
                  <a:schemeClr val="dk1"/>
                </a:solidFill>
              </a:rPr>
              <a:t>the machine learning portion, we used Tableau to create visualizations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2"/>
              </a:rPr>
              <a:t>https://public.tableau.com/app/profile/taylor.dacpano/viz/Group_Project_1_16823891754510/Dashboard2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13: 275.612 / 241.27 / 13,535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14: 275.987 / 242.44 / 13,897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15: 272.062 / 240.73 / 13,737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16: 279.596 / 240.79 / 14,420</a:t>
            </a:r>
            <a:endParaRPr>
              <a:solidFill>
                <a:schemeClr val="dk1"/>
              </a:solidFill>
            </a:endParaRPr>
          </a:p>
          <a:p>
            <a:pPr indent="0" lvl="0" marL="0" rtl="0" algn="l">
              <a:spcBef>
                <a:spcPts val="0"/>
              </a:spcBef>
              <a:spcAft>
                <a:spcPts val="0"/>
              </a:spcAft>
              <a:buNone/>
            </a:pPr>
            <a:r>
              <a:rPr lang="en">
                <a:solidFill>
                  <a:schemeClr val="dk1"/>
                </a:solidFill>
              </a:rPr>
              <a:t>17: 274.997 / 250.61 / 13,127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18: 280.661 / 258.23 / 13,480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19: 274.181 / 238.54 / 13,881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20: 273.755 / 234.01 / 13,775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21: 274.123 / 239.30 / 13,928</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22: 273.513 / 245.79 / 14,227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23: 271.273 / 240.12 / 13,785</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9713ca0d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9713ca0d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https://public.tableau.com/app/profile/taylor.dacpano/viz/Sky_16825483013840/Dashboard3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13: 241.27 / 4,605</a:t>
            </a:r>
            <a:endParaRPr/>
          </a:p>
          <a:p>
            <a:pPr indent="0" lvl="0" marL="0" rtl="0" algn="l">
              <a:spcBef>
                <a:spcPts val="0"/>
              </a:spcBef>
              <a:spcAft>
                <a:spcPts val="0"/>
              </a:spcAft>
              <a:buNone/>
            </a:pPr>
            <a:r>
              <a:rPr lang="en"/>
              <a:t>14: 242.44 / 5,703</a:t>
            </a:r>
            <a:endParaRPr/>
          </a:p>
          <a:p>
            <a:pPr indent="0" lvl="0" marL="0" rtl="0" algn="l">
              <a:spcBef>
                <a:spcPts val="0"/>
              </a:spcBef>
              <a:spcAft>
                <a:spcPts val="0"/>
              </a:spcAft>
              <a:buNone/>
            </a:pPr>
            <a:r>
              <a:rPr lang="en"/>
              <a:t>15: 240.73 / 5,231</a:t>
            </a:r>
            <a:endParaRPr/>
          </a:p>
          <a:p>
            <a:pPr indent="0" lvl="0" marL="0" rtl="0" algn="l">
              <a:spcBef>
                <a:spcPts val="0"/>
              </a:spcBef>
              <a:spcAft>
                <a:spcPts val="0"/>
              </a:spcAft>
              <a:buNone/>
            </a:pPr>
            <a:r>
              <a:rPr lang="en"/>
              <a:t>16: 240.79 / 6,964</a:t>
            </a:r>
            <a:endParaRPr/>
          </a:p>
          <a:p>
            <a:pPr indent="0" lvl="0" marL="0" rtl="0" algn="l">
              <a:spcBef>
                <a:spcPts val="0"/>
              </a:spcBef>
              <a:spcAft>
                <a:spcPts val="0"/>
              </a:spcAft>
              <a:buNone/>
            </a:pPr>
            <a:r>
              <a:rPr lang="en"/>
              <a:t>17: 250.61 / 7,102</a:t>
            </a:r>
            <a:endParaRPr/>
          </a:p>
          <a:p>
            <a:pPr indent="0" lvl="0" marL="0" rtl="0" algn="l">
              <a:spcBef>
                <a:spcPts val="0"/>
              </a:spcBef>
              <a:spcAft>
                <a:spcPts val="0"/>
              </a:spcAft>
              <a:buNone/>
            </a:pPr>
            <a:r>
              <a:rPr lang="en"/>
              <a:t>18: 258.23 / 6,715</a:t>
            </a:r>
            <a:endParaRPr/>
          </a:p>
          <a:p>
            <a:pPr indent="0" lvl="0" marL="0" rtl="0" algn="l">
              <a:spcBef>
                <a:spcPts val="0"/>
              </a:spcBef>
              <a:spcAft>
                <a:spcPts val="0"/>
              </a:spcAft>
              <a:buNone/>
            </a:pPr>
            <a:r>
              <a:rPr lang="en"/>
              <a:t>19: 238.54 / 6,500</a:t>
            </a:r>
            <a:endParaRPr/>
          </a:p>
          <a:p>
            <a:pPr indent="0" lvl="0" marL="0" rtl="0" algn="l">
              <a:spcBef>
                <a:spcPts val="0"/>
              </a:spcBef>
              <a:spcAft>
                <a:spcPts val="0"/>
              </a:spcAft>
              <a:buNone/>
            </a:pPr>
            <a:r>
              <a:rPr lang="en"/>
              <a:t>20: 234.01 / 7,276</a:t>
            </a:r>
            <a:endParaRPr/>
          </a:p>
          <a:p>
            <a:pPr indent="0" lvl="0" marL="0" rtl="0" algn="l">
              <a:spcBef>
                <a:spcPts val="0"/>
              </a:spcBef>
              <a:spcAft>
                <a:spcPts val="0"/>
              </a:spcAft>
              <a:buNone/>
            </a:pPr>
            <a:r>
              <a:rPr lang="en"/>
              <a:t>21: 239.30 / 9,030</a:t>
            </a:r>
            <a:endParaRPr/>
          </a:p>
          <a:p>
            <a:pPr indent="0" lvl="0" marL="0" rtl="0" algn="l">
              <a:spcBef>
                <a:spcPts val="0"/>
              </a:spcBef>
              <a:spcAft>
                <a:spcPts val="0"/>
              </a:spcAft>
              <a:buNone/>
            </a:pPr>
            <a:r>
              <a:rPr lang="en"/>
              <a:t>22: 245.79 / 8,679</a:t>
            </a:r>
            <a:endParaRPr/>
          </a:p>
          <a:p>
            <a:pPr indent="0" lvl="0" marL="0" rtl="0" algn="l">
              <a:spcBef>
                <a:spcPts val="0"/>
              </a:spcBef>
              <a:spcAft>
                <a:spcPts val="0"/>
              </a:spcAft>
              <a:buNone/>
            </a:pPr>
            <a:r>
              <a:rPr lang="en"/>
              <a:t>23: 240.12 / 5,984</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9713ca0d4_1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9713ca0d4_1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969d516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969d516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969d516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969d516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969d516f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969d516f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969d516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969d516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969d516f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969d516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969d516f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969d516f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900">
                <a:solidFill>
                  <a:srgbClr val="595959"/>
                </a:solidFill>
              </a:rPr>
              <a:t>Heather</a:t>
            </a:r>
            <a:endParaRPr sz="1900">
              <a:solidFill>
                <a:srgbClr val="595959"/>
              </a:solidFill>
            </a:endParaRPr>
          </a:p>
          <a:p>
            <a:pPr indent="0" lvl="0" marL="457200" rtl="0" algn="l">
              <a:lnSpc>
                <a:spcPct val="115000"/>
              </a:lnSpc>
              <a:spcBef>
                <a:spcPts val="1200"/>
              </a:spcBef>
              <a:spcAft>
                <a:spcPts val="0"/>
              </a:spcAft>
              <a:buClr>
                <a:schemeClr val="dk1"/>
              </a:buClr>
              <a:buSzPts val="1100"/>
              <a:buFont typeface="Arial"/>
              <a:buNone/>
            </a:pPr>
            <a:r>
              <a:rPr lang="en" sz="1900">
                <a:solidFill>
                  <a:srgbClr val="595959"/>
                </a:solidFill>
              </a:rPr>
              <a:t>Using Jupyter Notebook and pandas: </a:t>
            </a:r>
            <a:endParaRPr sz="1900">
              <a:solidFill>
                <a:srgbClr val="595959"/>
              </a:solidFill>
            </a:endParaRPr>
          </a:p>
          <a:p>
            <a:pPr indent="-349250" lvl="0" marL="457200" rtl="0" algn="l">
              <a:lnSpc>
                <a:spcPct val="115000"/>
              </a:lnSpc>
              <a:spcBef>
                <a:spcPts val="1200"/>
              </a:spcBef>
              <a:spcAft>
                <a:spcPts val="0"/>
              </a:spcAft>
              <a:buClr>
                <a:srgbClr val="595959"/>
              </a:buClr>
              <a:buSzPts val="1900"/>
              <a:buAutoNum type="arabicPeriod"/>
            </a:pPr>
            <a:r>
              <a:rPr lang="en" sz="1900">
                <a:solidFill>
                  <a:srgbClr val="595959"/>
                </a:solidFill>
              </a:rPr>
              <a:t>Each annual csv file was read into a DataFrame</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Unnecessary columns were dropped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Rows marked as containing missing climate data were dropped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A new annual data csv file for each year was saved.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Data  types for each column were checked and the column containing the datetime of measurement was converted to a datetime field from a string.</a:t>
            </a:r>
            <a:endParaRPr sz="1900">
              <a:solidFill>
                <a:srgbClr val="595959"/>
              </a:solidFill>
            </a:endParaRPr>
          </a:p>
          <a:p>
            <a:pPr indent="0" lvl="0" marL="0" rtl="0" algn="l">
              <a:spcBef>
                <a:spcPts val="1200"/>
              </a:spcBef>
              <a:spcAft>
                <a:spcPts val="0"/>
              </a:spcAft>
              <a:buNone/>
            </a:pPr>
            <a:r>
              <a:t/>
            </a:r>
            <a:endParaRPr sz="1800">
              <a:solidFill>
                <a:srgbClr val="595959"/>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969d516f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969d516f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900">
                <a:solidFill>
                  <a:srgbClr val="595959"/>
                </a:solidFill>
              </a:rPr>
              <a:t>Heather</a:t>
            </a:r>
            <a:endParaRPr sz="1900">
              <a:solidFill>
                <a:srgbClr val="595959"/>
              </a:solidFill>
            </a:endParaRPr>
          </a:p>
          <a:p>
            <a:pPr indent="-349250" lvl="0" marL="457200" rtl="0" algn="l">
              <a:lnSpc>
                <a:spcPct val="115000"/>
              </a:lnSpc>
              <a:spcBef>
                <a:spcPts val="1200"/>
              </a:spcBef>
              <a:spcAft>
                <a:spcPts val="0"/>
              </a:spcAft>
              <a:buClr>
                <a:srgbClr val="595959"/>
              </a:buClr>
              <a:buSzPts val="1900"/>
              <a:buAutoNum type="arabicPeriod"/>
            </a:pPr>
            <a:r>
              <a:rPr lang="en" sz="1900">
                <a:solidFill>
                  <a:srgbClr val="595959"/>
                </a:solidFill>
              </a:rPr>
              <a:t>Data  types for each column were checked and the column containing the datetime of measurement was converted to a datetime field from a string.</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The resulting DataFrame was checked for duplicate rows. 46 duplicated rows were found and dropped. This left 56101 rows of climate date for the 11 years.</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the annual cleaned data files were read into one DataFrame containing 56147 rows and 20 columns.</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rPr lang="en" sz="1900">
                <a:solidFill>
                  <a:srgbClr val="595959"/>
                </a:solidFill>
              </a:rPr>
              <a:t>For each of the 6 types of climate data a new csv data file containing all years of data was saved.</a:t>
            </a:r>
            <a:endParaRPr sz="1900">
              <a:solidFill>
                <a:srgbClr val="595959"/>
              </a:solidFill>
            </a:endParaRPr>
          </a:p>
          <a:p>
            <a:pPr indent="-349250" lvl="0" marL="457200" rtl="0" algn="l">
              <a:lnSpc>
                <a:spcPct val="115000"/>
              </a:lnSpc>
              <a:spcBef>
                <a:spcPts val="0"/>
              </a:spcBef>
              <a:spcAft>
                <a:spcPts val="0"/>
              </a:spcAft>
              <a:buClr>
                <a:srgbClr val="595959"/>
              </a:buClr>
              <a:buSzPts val="1900"/>
              <a:buAutoNum type="arabicPeriod"/>
            </a:pPr>
            <a:r>
              <a:t/>
            </a:r>
            <a:endParaRPr sz="1900">
              <a:solidFill>
                <a:srgbClr val="595959"/>
              </a:solidFill>
            </a:endParaRPr>
          </a:p>
          <a:p>
            <a:pPr indent="0" lvl="0" marL="457200" rtl="0" algn="l">
              <a:lnSpc>
                <a:spcPct val="115000"/>
              </a:lnSpc>
              <a:spcBef>
                <a:spcPts val="1200"/>
              </a:spcBef>
              <a:spcAft>
                <a:spcPts val="0"/>
              </a:spcAft>
              <a:buClr>
                <a:schemeClr val="dk1"/>
              </a:buClr>
              <a:buSzPts val="1100"/>
              <a:buFont typeface="Arial"/>
              <a:buNone/>
            </a:pPr>
            <a:r>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d65aaa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d65aaa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Once we were able to inspect the data, it became apparent that the variables we wanted to focus our testing on, were recorded in a sequence form. Each input consisted of two - five smaller variables. These variables contained meteorological </a:t>
            </a:r>
            <a:r>
              <a:rPr lang="en">
                <a:solidFill>
                  <a:schemeClr val="dk1"/>
                </a:solidFill>
              </a:rPr>
              <a:t>information on the basic elements of winds, visibility, and temperature. Therefore, we used QuickDBD to create an ERD to help visualize the relationships between our data before were imported it into our database.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6.png"/><Relationship Id="rId7" Type="http://schemas.openxmlformats.org/officeDocument/2006/relationships/hyperlink" Target="https://public.tableau.com/app/profile/taylor.dacpano/viz/Wind_16825479230220/Dashboard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hyperlink" Target="https://public.tableau.com/app/profile/taylor.dacpano/viz/Group_Project_1_16823891754510/Dashboard2" TargetMode="External"/><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hyperlink" Target="https://public.tableau.com/app/profile/taylor.dacpano/viz/Sky_16825483013840/Dashboard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flipH="1" rot="2166">
            <a:off x="3381750" y="1898351"/>
            <a:ext cx="2380500" cy="45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560"/>
              <a:t>Effects of Climate Change in Guam </a:t>
            </a:r>
            <a:endParaRPr sz="2560"/>
          </a:p>
        </p:txBody>
      </p:sp>
      <p:sp>
        <p:nvSpPr>
          <p:cNvPr id="60" name="Google Shape;60;p13"/>
          <p:cNvSpPr txBox="1"/>
          <p:nvPr>
            <p:ph idx="1" type="subTitle"/>
          </p:nvPr>
        </p:nvSpPr>
        <p:spPr>
          <a:xfrm>
            <a:off x="3094650" y="3139050"/>
            <a:ext cx="2954700" cy="778800"/>
          </a:xfrm>
          <a:prstGeom prst="rect">
            <a:avLst/>
          </a:prstGeom>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358"/>
              <a:buNone/>
            </a:pPr>
            <a:r>
              <a:rPr lang="en" sz="885"/>
              <a:t>Ludivina LeMay</a:t>
            </a:r>
            <a:endParaRPr sz="885"/>
          </a:p>
          <a:p>
            <a:pPr indent="0" lvl="0" marL="0" rtl="0" algn="ctr">
              <a:lnSpc>
                <a:spcPct val="80000"/>
              </a:lnSpc>
              <a:spcBef>
                <a:spcPts val="0"/>
              </a:spcBef>
              <a:spcAft>
                <a:spcPts val="0"/>
              </a:spcAft>
              <a:buSzPts val="358"/>
              <a:buNone/>
            </a:pPr>
            <a:r>
              <a:rPr lang="en" sz="885"/>
              <a:t>Heather Hutchinson</a:t>
            </a:r>
            <a:endParaRPr sz="885"/>
          </a:p>
          <a:p>
            <a:pPr indent="0" lvl="0" marL="0" rtl="0" algn="ctr">
              <a:lnSpc>
                <a:spcPct val="80000"/>
              </a:lnSpc>
              <a:spcBef>
                <a:spcPts val="0"/>
              </a:spcBef>
              <a:spcAft>
                <a:spcPts val="0"/>
              </a:spcAft>
              <a:buSzPts val="358"/>
              <a:buNone/>
            </a:pPr>
            <a:r>
              <a:rPr lang="en" sz="885"/>
              <a:t>Taylor Dacpano</a:t>
            </a:r>
            <a:endParaRPr sz="885"/>
          </a:p>
          <a:p>
            <a:pPr indent="0" lvl="0" marL="0" rtl="0" algn="ctr">
              <a:lnSpc>
                <a:spcPct val="80000"/>
              </a:lnSpc>
              <a:spcBef>
                <a:spcPts val="0"/>
              </a:spcBef>
              <a:spcAft>
                <a:spcPts val="0"/>
              </a:spcAft>
              <a:buSzPts val="358"/>
              <a:buNone/>
            </a:pPr>
            <a:r>
              <a:rPr lang="en" sz="885"/>
              <a:t>Tyee Montoya</a:t>
            </a:r>
            <a:endParaRPr sz="885"/>
          </a:p>
          <a:p>
            <a:pPr indent="0" lvl="0" marL="0" rtl="0" algn="ctr">
              <a:lnSpc>
                <a:spcPct val="80000"/>
              </a:lnSpc>
              <a:spcBef>
                <a:spcPts val="0"/>
              </a:spcBef>
              <a:spcAft>
                <a:spcPts val="0"/>
              </a:spcAft>
              <a:buSzPts val="358"/>
              <a:buNone/>
            </a:pPr>
            <a:r>
              <a:rPr lang="en" sz="885"/>
              <a:t>Valerie Chau</a:t>
            </a:r>
            <a:endParaRPr sz="885"/>
          </a:p>
          <a:p>
            <a:pPr indent="0" lvl="0" marL="0" rtl="0" algn="ctr">
              <a:lnSpc>
                <a:spcPct val="80000"/>
              </a:lnSpc>
              <a:spcBef>
                <a:spcPts val="0"/>
              </a:spcBef>
              <a:spcAft>
                <a:spcPts val="0"/>
              </a:spcAft>
              <a:buSzPts val="358"/>
              <a:buNone/>
            </a:pPr>
            <a:r>
              <a:t/>
            </a:r>
            <a:endParaRPr sz="58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349850" y="1312850"/>
            <a:ext cx="8482500" cy="329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Unsupervised machine learning using principal component analysis (PCA)</a:t>
            </a:r>
            <a:endParaRPr/>
          </a:p>
          <a:p>
            <a:pPr indent="0" lvl="0" marL="457200" rtl="0" algn="l">
              <a:spcBef>
                <a:spcPts val="1200"/>
              </a:spcBef>
              <a:spcAft>
                <a:spcPts val="0"/>
              </a:spcAft>
              <a:buNone/>
            </a:pPr>
            <a:r>
              <a:t/>
            </a:r>
            <a:endParaRPr sz="100"/>
          </a:p>
          <a:p>
            <a:pPr indent="-336550" lvl="0" marL="914400" rtl="0" algn="l">
              <a:spcBef>
                <a:spcPts val="1200"/>
              </a:spcBef>
              <a:spcAft>
                <a:spcPts val="0"/>
              </a:spcAft>
              <a:buSzPts val="1700"/>
              <a:buAutoNum type="arabicPeriod"/>
            </a:pPr>
            <a:r>
              <a:rPr lang="en" sz="1700"/>
              <a:t>Processing numeric climate data for PCA: </a:t>
            </a:r>
            <a:endParaRPr sz="1700"/>
          </a:p>
          <a:p>
            <a:pPr indent="-311150" lvl="2" marL="1371600" rtl="0" algn="l">
              <a:spcBef>
                <a:spcPts val="0"/>
              </a:spcBef>
              <a:spcAft>
                <a:spcPts val="0"/>
              </a:spcAft>
              <a:buSzPts val="1300"/>
              <a:buChar char="■"/>
            </a:pPr>
            <a:r>
              <a:rPr lang="en"/>
              <a:t>StandardScaler used to </a:t>
            </a:r>
            <a:r>
              <a:rPr lang="en"/>
              <a:t>standardize</a:t>
            </a:r>
            <a:r>
              <a:rPr lang="en"/>
              <a:t> the variables’ so they could be compared</a:t>
            </a:r>
            <a:br>
              <a:rPr lang="en" sz="1300"/>
            </a:br>
            <a:endParaRPr sz="1300"/>
          </a:p>
          <a:p>
            <a:pPr indent="-336550" lvl="0" marL="914400" rtl="0" algn="l">
              <a:spcBef>
                <a:spcPts val="0"/>
              </a:spcBef>
              <a:spcAft>
                <a:spcPts val="0"/>
              </a:spcAft>
              <a:buSzPts val="1700"/>
              <a:buAutoNum type="arabicPeriod"/>
            </a:pPr>
            <a:r>
              <a:rPr lang="en" sz="1700"/>
              <a:t>Reducing Data Dimensions </a:t>
            </a:r>
            <a:endParaRPr sz="1700"/>
          </a:p>
          <a:p>
            <a:pPr indent="-323850" lvl="2" marL="1371600" rtl="0" algn="l">
              <a:spcBef>
                <a:spcPts val="0"/>
              </a:spcBef>
              <a:spcAft>
                <a:spcPts val="0"/>
              </a:spcAft>
              <a:buSzPts val="1500"/>
              <a:buChar char="■"/>
            </a:pPr>
            <a:r>
              <a:rPr lang="en"/>
              <a:t>6 features reduced to 3 principle components (linear combinations of the variables)</a:t>
            </a:r>
            <a:endParaRPr sz="1500"/>
          </a:p>
        </p:txBody>
      </p:sp>
      <p:sp>
        <p:nvSpPr>
          <p:cNvPr id="121" name="Google Shape;121;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achine Learning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4109400" y="1389325"/>
            <a:ext cx="4674799" cy="2845800"/>
          </a:xfrm>
          <a:prstGeom prst="rect">
            <a:avLst/>
          </a:prstGeom>
          <a:noFill/>
          <a:ln>
            <a:noFill/>
          </a:ln>
        </p:spPr>
      </p:pic>
      <p:sp>
        <p:nvSpPr>
          <p:cNvPr id="127" name="Google Shape;127;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Machine Learning Model Cont.</a:t>
            </a:r>
            <a:endParaRPr/>
          </a:p>
        </p:txBody>
      </p:sp>
      <p:sp>
        <p:nvSpPr>
          <p:cNvPr id="128" name="Google Shape;128;p23"/>
          <p:cNvSpPr txBox="1"/>
          <p:nvPr>
            <p:ph idx="1" type="body"/>
          </p:nvPr>
        </p:nvSpPr>
        <p:spPr>
          <a:xfrm>
            <a:off x="311700" y="1152475"/>
            <a:ext cx="4053000" cy="3319500"/>
          </a:xfrm>
          <a:prstGeom prst="rect">
            <a:avLst/>
          </a:prstGeom>
        </p:spPr>
        <p:txBody>
          <a:bodyPr anchorCtr="0" anchor="t" bIns="91425" lIns="91425" spcFirstLastPara="1" rIns="91425" wrap="square" tIns="91425">
            <a:normAutofit/>
          </a:bodyPr>
          <a:lstStyle/>
          <a:p>
            <a:pPr indent="0" lvl="0" marL="1371600" rtl="0" algn="l">
              <a:spcBef>
                <a:spcPts val="0"/>
              </a:spcBef>
              <a:spcAft>
                <a:spcPts val="0"/>
              </a:spcAft>
              <a:buNone/>
            </a:pPr>
            <a:r>
              <a:t/>
            </a:r>
            <a:endParaRPr/>
          </a:p>
          <a:p>
            <a:pPr indent="0" lvl="0" marL="0" rtl="0" algn="l">
              <a:spcBef>
                <a:spcPts val="1200"/>
              </a:spcBef>
              <a:spcAft>
                <a:spcPts val="0"/>
              </a:spcAft>
              <a:buNone/>
            </a:pPr>
            <a:r>
              <a:rPr lang="en"/>
              <a:t>           </a:t>
            </a:r>
            <a:r>
              <a:rPr lang="en" sz="1700"/>
              <a:t>3.  Clustering Weather Variables </a:t>
            </a:r>
            <a:endParaRPr sz="1700"/>
          </a:p>
          <a:p>
            <a:pPr indent="-317500" lvl="2" marL="1371600" rtl="0" algn="l">
              <a:spcBef>
                <a:spcPts val="1200"/>
              </a:spcBef>
              <a:spcAft>
                <a:spcPts val="0"/>
              </a:spcAft>
              <a:buSzPts val="1400"/>
              <a:buChar char="■"/>
            </a:pPr>
            <a:r>
              <a:rPr lang="en"/>
              <a:t>Best value for K chosen after viewing elbow curve</a:t>
            </a:r>
            <a:br>
              <a:rPr lang="en"/>
            </a:br>
            <a:endParaRPr/>
          </a:p>
          <a:p>
            <a:pPr indent="-317500" lvl="2" marL="1371600" rtl="0" algn="l">
              <a:spcBef>
                <a:spcPts val="0"/>
              </a:spcBef>
              <a:spcAft>
                <a:spcPts val="0"/>
              </a:spcAft>
              <a:buSzPts val="1400"/>
              <a:buChar char="■"/>
            </a:pPr>
            <a:r>
              <a:rPr lang="en"/>
              <a:t>k=3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Machine Learning Model Cont.</a:t>
            </a:r>
            <a:endParaRPr/>
          </a:p>
        </p:txBody>
      </p:sp>
      <p:pic>
        <p:nvPicPr>
          <p:cNvPr id="134" name="Google Shape;134;p24"/>
          <p:cNvPicPr preferRelativeResize="0"/>
          <p:nvPr/>
        </p:nvPicPr>
        <p:blipFill>
          <a:blip r:embed="rId3">
            <a:alphaModFix/>
          </a:blip>
          <a:stretch>
            <a:fillRect/>
          </a:stretch>
        </p:blipFill>
        <p:spPr>
          <a:xfrm>
            <a:off x="1907375" y="1099675"/>
            <a:ext cx="3791474" cy="3675275"/>
          </a:xfrm>
          <a:prstGeom prst="rect">
            <a:avLst/>
          </a:prstGeom>
          <a:noFill/>
          <a:ln>
            <a:noFill/>
          </a:ln>
        </p:spPr>
      </p:pic>
      <p:sp>
        <p:nvSpPr>
          <p:cNvPr id="135" name="Google Shape;135;p24"/>
          <p:cNvSpPr txBox="1"/>
          <p:nvPr>
            <p:ph idx="1" type="body"/>
          </p:nvPr>
        </p:nvSpPr>
        <p:spPr>
          <a:xfrm>
            <a:off x="383675" y="1099675"/>
            <a:ext cx="4419600" cy="331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1900"/>
              <a:t> </a:t>
            </a:r>
            <a:r>
              <a:rPr lang="en" sz="1700"/>
              <a:t>  </a:t>
            </a:r>
            <a:r>
              <a:rPr lang="en" sz="1700"/>
              <a:t>4.</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4571925" y="1168975"/>
            <a:ext cx="4438200" cy="2517800"/>
          </a:xfrm>
          <a:prstGeom prst="rect">
            <a:avLst/>
          </a:prstGeom>
          <a:noFill/>
          <a:ln>
            <a:noFill/>
          </a:ln>
        </p:spPr>
      </p:pic>
      <p:sp>
        <p:nvSpPr>
          <p:cNvPr id="141" name="Google Shape;141;p25"/>
          <p:cNvSpPr txBox="1"/>
          <p:nvPr>
            <p:ph idx="1" type="body"/>
          </p:nvPr>
        </p:nvSpPr>
        <p:spPr>
          <a:xfrm>
            <a:off x="267825" y="1366800"/>
            <a:ext cx="4304100" cy="2805600"/>
          </a:xfrm>
          <a:prstGeom prst="rect">
            <a:avLst/>
          </a:prstGeom>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lang="en" sz="2400"/>
              <a:t>5.  3D- Scatter plot output</a:t>
            </a:r>
            <a:endParaRPr sz="2400"/>
          </a:p>
          <a:p>
            <a:pPr indent="0" lvl="0" marL="0" rtl="0" algn="l">
              <a:lnSpc>
                <a:spcPct val="100000"/>
              </a:lnSpc>
              <a:spcBef>
                <a:spcPts val="1200"/>
              </a:spcBef>
              <a:spcAft>
                <a:spcPts val="0"/>
              </a:spcAft>
              <a:buNone/>
            </a:pPr>
            <a:r>
              <a:rPr lang="en" sz="2400"/>
              <a:t>      </a:t>
            </a:r>
            <a:endParaRPr sz="2218"/>
          </a:p>
          <a:p>
            <a:pPr indent="-310242" lvl="2" marL="1371600" rtl="0" algn="l">
              <a:lnSpc>
                <a:spcPct val="100000"/>
              </a:lnSpc>
              <a:spcBef>
                <a:spcPts val="0"/>
              </a:spcBef>
              <a:spcAft>
                <a:spcPts val="0"/>
              </a:spcAft>
              <a:buClr>
                <a:srgbClr val="000000"/>
              </a:buClr>
              <a:buSzPct val="100000"/>
              <a:buFont typeface="Arial"/>
              <a:buChar char="■"/>
            </a:pPr>
            <a:r>
              <a:rPr lang="en" sz="2057"/>
              <a:t>Shows clusters of the grouped data with similar features and outliers</a:t>
            </a:r>
            <a:br>
              <a:rPr lang="en" sz="2057"/>
            </a:br>
            <a:endParaRPr sz="2057">
              <a:solidFill>
                <a:srgbClr val="000000"/>
              </a:solidFill>
              <a:latin typeface="Arial"/>
              <a:ea typeface="Arial"/>
              <a:cs typeface="Arial"/>
              <a:sym typeface="Arial"/>
            </a:endParaRPr>
          </a:p>
          <a:p>
            <a:pPr indent="-310242" lvl="2" marL="1371600" rtl="0" algn="l">
              <a:lnSpc>
                <a:spcPct val="100000"/>
              </a:lnSpc>
              <a:spcBef>
                <a:spcPts val="0"/>
              </a:spcBef>
              <a:spcAft>
                <a:spcPts val="0"/>
              </a:spcAft>
              <a:buClr>
                <a:srgbClr val="000000"/>
              </a:buClr>
              <a:buSzPct val="100000"/>
              <a:buFont typeface="Arial"/>
              <a:buChar char="■"/>
            </a:pPr>
            <a:r>
              <a:rPr lang="en" sz="2057"/>
              <a:t>Each data point shows the date, the class number, and the PC values</a:t>
            </a:r>
            <a:endParaRPr sz="2057">
              <a:solidFill>
                <a:srgbClr val="000000"/>
              </a:solidFill>
              <a:latin typeface="Arial"/>
              <a:ea typeface="Arial"/>
              <a:cs typeface="Arial"/>
              <a:sym typeface="Arial"/>
            </a:endParaRPr>
          </a:p>
          <a:p>
            <a:pPr indent="0" lvl="0" marL="0" rtl="0" algn="l">
              <a:spcBef>
                <a:spcPts val="0"/>
              </a:spcBef>
              <a:spcAft>
                <a:spcPts val="0"/>
              </a:spcAft>
              <a:buNone/>
            </a:pPr>
            <a:br>
              <a:rPr lang="en" sz="2400"/>
            </a:br>
            <a:endParaRPr sz="2400"/>
          </a:p>
          <a:p>
            <a:pPr indent="0" lvl="0" marL="0" rtl="0" algn="l">
              <a:spcBef>
                <a:spcPts val="1200"/>
              </a:spcBef>
              <a:spcAft>
                <a:spcPts val="0"/>
              </a:spcAft>
              <a:buClr>
                <a:schemeClr val="dk1"/>
              </a:buClr>
              <a:buSzPct val="78571"/>
              <a:buFont typeface="Arial"/>
              <a:buNone/>
            </a:pPr>
            <a:r>
              <a:t/>
            </a:r>
            <a:endParaRPr sz="1400"/>
          </a:p>
          <a:p>
            <a:pPr indent="0" lvl="0" marL="457200" rtl="0" algn="l">
              <a:spcBef>
                <a:spcPts val="1200"/>
              </a:spcBef>
              <a:spcAft>
                <a:spcPts val="0"/>
              </a:spcAft>
              <a:buNone/>
            </a:pPr>
            <a:r>
              <a:t/>
            </a:r>
            <a:endParaRPr sz="1400"/>
          </a:p>
          <a:p>
            <a:pPr indent="0" lvl="0" marL="457200" rtl="0" algn="l">
              <a:spcBef>
                <a:spcPts val="1200"/>
              </a:spcBef>
              <a:spcAft>
                <a:spcPts val="1200"/>
              </a:spcAft>
              <a:buNone/>
            </a:pPr>
            <a:r>
              <a:t/>
            </a:r>
            <a:endParaRPr sz="1400"/>
          </a:p>
        </p:txBody>
      </p:sp>
      <p:sp>
        <p:nvSpPr>
          <p:cNvPr id="142" name="Google Shape;142;p2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 sz="2580"/>
              <a:t>Machine Learning Model Cont.</a:t>
            </a:r>
            <a:endParaRPr sz="258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311700" y="1152475"/>
            <a:ext cx="376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36550" lvl="0" marL="457200" rtl="0" algn="l">
              <a:spcBef>
                <a:spcPts val="1200"/>
              </a:spcBef>
              <a:spcAft>
                <a:spcPts val="0"/>
              </a:spcAft>
              <a:buSzPts val="1700"/>
              <a:buChar char="●"/>
            </a:pPr>
            <a:r>
              <a:rPr lang="en" sz="1700"/>
              <a:t>A correlation matrix was used to visualize the correlation coefficient between all weather features</a:t>
            </a:r>
            <a:endParaRPr sz="1700"/>
          </a:p>
          <a:p>
            <a:pPr indent="0" lvl="0" marL="914400" rtl="0" algn="l">
              <a:spcBef>
                <a:spcPts val="1200"/>
              </a:spcBef>
              <a:spcAft>
                <a:spcPts val="0"/>
              </a:spcAft>
              <a:buNone/>
            </a:pPr>
            <a:r>
              <a:t/>
            </a:r>
            <a:endParaRPr sz="1400"/>
          </a:p>
          <a:p>
            <a:pPr indent="0" lvl="0" marL="0" rtl="0" algn="l">
              <a:spcBef>
                <a:spcPts val="1200"/>
              </a:spcBef>
              <a:spcAft>
                <a:spcPts val="1200"/>
              </a:spcAft>
              <a:buNone/>
            </a:pPr>
            <a:r>
              <a:rPr lang="en"/>
              <a:t>	</a:t>
            </a:r>
            <a:endParaRPr/>
          </a:p>
        </p:txBody>
      </p:sp>
      <p:sp>
        <p:nvSpPr>
          <p:cNvPr id="148" name="Google Shape;148;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8372"/>
              <a:buFont typeface="Arial"/>
              <a:buNone/>
            </a:pPr>
            <a:r>
              <a:rPr lang="en" sz="2580"/>
              <a:t>Machine Learning Model Cont.</a:t>
            </a:r>
            <a:endParaRPr/>
          </a:p>
        </p:txBody>
      </p:sp>
      <p:pic>
        <p:nvPicPr>
          <p:cNvPr id="149" name="Google Shape;149;p26"/>
          <p:cNvPicPr preferRelativeResize="0"/>
          <p:nvPr/>
        </p:nvPicPr>
        <p:blipFill>
          <a:blip r:embed="rId3">
            <a:alphaModFix/>
          </a:blip>
          <a:stretch>
            <a:fillRect/>
          </a:stretch>
        </p:blipFill>
        <p:spPr>
          <a:xfrm>
            <a:off x="4227900" y="1169850"/>
            <a:ext cx="3843951" cy="382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b="0" lang="en">
                <a:latin typeface="Playfair Display SemiBold"/>
                <a:ea typeface="Playfair Display SemiBold"/>
                <a:cs typeface="Playfair Display SemiBold"/>
                <a:sym typeface="Playfair Display SemiBold"/>
              </a:rPr>
              <a:t>In Summary: Machine Learning Model </a:t>
            </a:r>
            <a:endParaRPr b="0">
              <a:latin typeface="Playfair Display SemiBold"/>
              <a:ea typeface="Playfair Display SemiBold"/>
              <a:cs typeface="Playfair Display SemiBold"/>
              <a:sym typeface="Playfair Display SemiBold"/>
            </a:endParaRPr>
          </a:p>
        </p:txBody>
      </p:sp>
      <p:sp>
        <p:nvSpPr>
          <p:cNvPr id="155" name="Google Shape;155;p27"/>
          <p:cNvSpPr txBox="1"/>
          <p:nvPr>
            <p:ph idx="1" type="body"/>
          </p:nvPr>
        </p:nvSpPr>
        <p:spPr>
          <a:xfrm>
            <a:off x="347850" y="1366000"/>
            <a:ext cx="3605100" cy="3291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Used the unsupervised machine learning model using the PCA algorithm </a:t>
            </a:r>
            <a:br>
              <a:rPr lang="en" sz="1700"/>
            </a:br>
            <a:endParaRPr sz="1700"/>
          </a:p>
          <a:p>
            <a:pPr indent="-336550" lvl="0" marL="457200" rtl="0" algn="l">
              <a:spcBef>
                <a:spcPts val="0"/>
              </a:spcBef>
              <a:spcAft>
                <a:spcPts val="0"/>
              </a:spcAft>
              <a:buSzPts val="1700"/>
              <a:buChar char="●"/>
            </a:pPr>
            <a:r>
              <a:rPr lang="en" sz="1700"/>
              <a:t>Time series data usually analyzed with other algorithms</a:t>
            </a:r>
            <a:br>
              <a:rPr lang="en" sz="1700"/>
            </a:br>
            <a:endParaRPr sz="1700"/>
          </a:p>
          <a:p>
            <a:pPr indent="-336550" lvl="0" marL="457200" rtl="0" algn="l">
              <a:spcBef>
                <a:spcPts val="0"/>
              </a:spcBef>
              <a:spcAft>
                <a:spcPts val="0"/>
              </a:spcAft>
              <a:buSzPts val="1700"/>
              <a:buChar char="●"/>
            </a:pPr>
            <a:r>
              <a:rPr lang="en" sz="1700"/>
              <a:t>N</a:t>
            </a:r>
            <a:r>
              <a:rPr lang="en" sz="1700"/>
              <a:t>ew data frame to further analyze the weather features. </a:t>
            </a:r>
            <a:endParaRPr sz="1700"/>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56" name="Google Shape;156;p27"/>
          <p:cNvPicPr preferRelativeResize="0"/>
          <p:nvPr/>
        </p:nvPicPr>
        <p:blipFill>
          <a:blip r:embed="rId3">
            <a:alphaModFix/>
          </a:blip>
          <a:stretch>
            <a:fillRect/>
          </a:stretch>
        </p:blipFill>
        <p:spPr>
          <a:xfrm>
            <a:off x="3952950" y="1689152"/>
            <a:ext cx="4623599" cy="2504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50"/>
              <a:t>Visualizations Cont’d: Wind Direction &amp; Speed</a:t>
            </a:r>
            <a:endParaRPr b="1" sz="1950"/>
          </a:p>
          <a:p>
            <a:pPr indent="0" lvl="0" marL="0" rtl="0" algn="l">
              <a:spcBef>
                <a:spcPts val="0"/>
              </a:spcBef>
              <a:spcAft>
                <a:spcPts val="0"/>
              </a:spcAft>
              <a:buSzPts val="990"/>
              <a:buNone/>
            </a:pPr>
            <a:r>
              <a:t/>
            </a:r>
            <a:endParaRPr b="1" i="1" sz="1950"/>
          </a:p>
        </p:txBody>
      </p:sp>
      <p:pic>
        <p:nvPicPr>
          <p:cNvPr id="162" name="Google Shape;162;p28"/>
          <p:cNvPicPr preferRelativeResize="0"/>
          <p:nvPr/>
        </p:nvPicPr>
        <p:blipFill>
          <a:blip r:embed="rId3">
            <a:alphaModFix/>
          </a:blip>
          <a:stretch>
            <a:fillRect/>
          </a:stretch>
        </p:blipFill>
        <p:spPr>
          <a:xfrm>
            <a:off x="4626775" y="1017721"/>
            <a:ext cx="4419601" cy="3007706"/>
          </a:xfrm>
          <a:prstGeom prst="rect">
            <a:avLst/>
          </a:prstGeom>
          <a:noFill/>
          <a:ln>
            <a:noFill/>
          </a:ln>
        </p:spPr>
      </p:pic>
      <p:pic>
        <p:nvPicPr>
          <p:cNvPr id="163" name="Google Shape;163;p28"/>
          <p:cNvPicPr preferRelativeResize="0"/>
          <p:nvPr/>
        </p:nvPicPr>
        <p:blipFill>
          <a:blip r:embed="rId4">
            <a:alphaModFix/>
          </a:blip>
          <a:stretch>
            <a:fillRect/>
          </a:stretch>
        </p:blipFill>
        <p:spPr>
          <a:xfrm>
            <a:off x="2591775" y="1328150"/>
            <a:ext cx="1913274" cy="1913274"/>
          </a:xfrm>
          <a:prstGeom prst="rect">
            <a:avLst/>
          </a:prstGeom>
          <a:noFill/>
          <a:ln>
            <a:noFill/>
          </a:ln>
        </p:spPr>
      </p:pic>
      <p:pic>
        <p:nvPicPr>
          <p:cNvPr id="164" name="Google Shape;164;p28"/>
          <p:cNvPicPr preferRelativeResize="0"/>
          <p:nvPr/>
        </p:nvPicPr>
        <p:blipFill>
          <a:blip r:embed="rId5">
            <a:alphaModFix/>
          </a:blip>
          <a:stretch>
            <a:fillRect/>
          </a:stretch>
        </p:blipFill>
        <p:spPr>
          <a:xfrm>
            <a:off x="152400" y="1170125"/>
            <a:ext cx="2190400" cy="2430450"/>
          </a:xfrm>
          <a:prstGeom prst="rect">
            <a:avLst/>
          </a:prstGeom>
          <a:noFill/>
          <a:ln>
            <a:noFill/>
          </a:ln>
        </p:spPr>
      </p:pic>
      <p:pic>
        <p:nvPicPr>
          <p:cNvPr id="165" name="Google Shape;165;p28"/>
          <p:cNvPicPr preferRelativeResize="0"/>
          <p:nvPr/>
        </p:nvPicPr>
        <p:blipFill>
          <a:blip r:embed="rId6">
            <a:alphaModFix/>
          </a:blip>
          <a:stretch>
            <a:fillRect/>
          </a:stretch>
        </p:blipFill>
        <p:spPr>
          <a:xfrm>
            <a:off x="2342800" y="3311200"/>
            <a:ext cx="836900" cy="678925"/>
          </a:xfrm>
          <a:prstGeom prst="rect">
            <a:avLst/>
          </a:prstGeom>
          <a:noFill/>
          <a:ln>
            <a:noFill/>
          </a:ln>
        </p:spPr>
      </p:pic>
      <p:sp>
        <p:nvSpPr>
          <p:cNvPr id="166" name="Google Shape;166;p28"/>
          <p:cNvSpPr txBox="1"/>
          <p:nvPr/>
        </p:nvSpPr>
        <p:spPr>
          <a:xfrm>
            <a:off x="57950" y="4696875"/>
            <a:ext cx="65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 u="sng">
                <a:solidFill>
                  <a:srgbClr val="2200CC"/>
                </a:solidFill>
                <a:hlinkClick r:id="rId7">
                  <a:extLst>
                    <a:ext uri="{A12FA001-AC4F-418D-AE19-62706E023703}">
                      <ahyp:hlinkClr val="tx"/>
                    </a:ext>
                  </a:extLst>
                </a:hlinkClick>
              </a:rPr>
              <a:t>https://public.tableau.com/app/profile/taylor.dacpano/viz/Wind_16825479230220/Dashboard1</a:t>
            </a:r>
            <a:endParaRPr sz="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16"/>
              <a:t>Visualizations: Temperature and Distance </a:t>
            </a:r>
            <a:endParaRPr b="1" sz="2216"/>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29"/>
          <p:cNvSpPr txBox="1"/>
          <p:nvPr>
            <p:ph idx="1" type="body"/>
          </p:nvPr>
        </p:nvSpPr>
        <p:spPr>
          <a:xfrm>
            <a:off x="-231875" y="5918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3" name="Google Shape;173;p29"/>
          <p:cNvSpPr txBox="1"/>
          <p:nvPr/>
        </p:nvSpPr>
        <p:spPr>
          <a:xfrm>
            <a:off x="444175" y="6178625"/>
            <a:ext cx="55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4" name="Google Shape;174;p29"/>
          <p:cNvPicPr preferRelativeResize="0"/>
          <p:nvPr/>
        </p:nvPicPr>
        <p:blipFill>
          <a:blip r:embed="rId3">
            <a:alphaModFix/>
          </a:blip>
          <a:stretch>
            <a:fillRect/>
          </a:stretch>
        </p:blipFill>
        <p:spPr>
          <a:xfrm>
            <a:off x="3082051" y="1201800"/>
            <a:ext cx="2605098" cy="3398750"/>
          </a:xfrm>
          <a:prstGeom prst="rect">
            <a:avLst/>
          </a:prstGeom>
          <a:noFill/>
          <a:ln>
            <a:noFill/>
          </a:ln>
        </p:spPr>
      </p:pic>
      <p:pic>
        <p:nvPicPr>
          <p:cNvPr id="175" name="Google Shape;175;p29"/>
          <p:cNvPicPr preferRelativeResize="0"/>
          <p:nvPr/>
        </p:nvPicPr>
        <p:blipFill>
          <a:blip r:embed="rId4">
            <a:alphaModFix/>
          </a:blip>
          <a:stretch>
            <a:fillRect/>
          </a:stretch>
        </p:blipFill>
        <p:spPr>
          <a:xfrm>
            <a:off x="5810425" y="1201800"/>
            <a:ext cx="2642350" cy="3398749"/>
          </a:xfrm>
          <a:prstGeom prst="rect">
            <a:avLst/>
          </a:prstGeom>
          <a:noFill/>
          <a:ln>
            <a:noFill/>
          </a:ln>
        </p:spPr>
      </p:pic>
      <p:sp>
        <p:nvSpPr>
          <p:cNvPr id="176" name="Google Shape;176;p29"/>
          <p:cNvSpPr txBox="1"/>
          <p:nvPr/>
        </p:nvSpPr>
        <p:spPr>
          <a:xfrm>
            <a:off x="79275" y="4703900"/>
            <a:ext cx="7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 u="sng">
                <a:solidFill>
                  <a:srgbClr val="2200CC"/>
                </a:solidFill>
                <a:hlinkClick r:id="rId5">
                  <a:extLst>
                    <a:ext uri="{A12FA001-AC4F-418D-AE19-62706E023703}">
                      <ahyp:hlinkClr val="tx"/>
                    </a:ext>
                  </a:extLst>
                </a:hlinkClick>
              </a:rPr>
              <a:t>https://public.tableau.com/app/profile/taylor.dacpano/viz/Group_Project_1_16823891754510/Dashboard2</a:t>
            </a:r>
            <a:endParaRPr sz="300"/>
          </a:p>
        </p:txBody>
      </p:sp>
      <p:pic>
        <p:nvPicPr>
          <p:cNvPr id="177" name="Google Shape;177;p29"/>
          <p:cNvPicPr preferRelativeResize="0"/>
          <p:nvPr/>
        </p:nvPicPr>
        <p:blipFill>
          <a:blip r:embed="rId6">
            <a:alphaModFix/>
          </a:blip>
          <a:stretch>
            <a:fillRect/>
          </a:stretch>
        </p:blipFill>
        <p:spPr>
          <a:xfrm>
            <a:off x="152400" y="1169850"/>
            <a:ext cx="2837015" cy="339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50"/>
              <a:t>Visualizations Cont’d: Sea &amp; Sky </a:t>
            </a:r>
            <a:endParaRPr b="1" sz="1950"/>
          </a:p>
        </p:txBody>
      </p:sp>
      <p:pic>
        <p:nvPicPr>
          <p:cNvPr id="183" name="Google Shape;183;p30"/>
          <p:cNvPicPr preferRelativeResize="0"/>
          <p:nvPr/>
        </p:nvPicPr>
        <p:blipFill>
          <a:blip r:embed="rId3">
            <a:alphaModFix/>
          </a:blip>
          <a:stretch>
            <a:fillRect/>
          </a:stretch>
        </p:blipFill>
        <p:spPr>
          <a:xfrm>
            <a:off x="250050" y="989925"/>
            <a:ext cx="2439514" cy="3650999"/>
          </a:xfrm>
          <a:prstGeom prst="rect">
            <a:avLst/>
          </a:prstGeom>
          <a:noFill/>
          <a:ln>
            <a:noFill/>
          </a:ln>
        </p:spPr>
      </p:pic>
      <p:pic>
        <p:nvPicPr>
          <p:cNvPr id="184" name="Google Shape;184;p30"/>
          <p:cNvPicPr preferRelativeResize="0"/>
          <p:nvPr/>
        </p:nvPicPr>
        <p:blipFill>
          <a:blip r:embed="rId4">
            <a:alphaModFix/>
          </a:blip>
          <a:stretch>
            <a:fillRect/>
          </a:stretch>
        </p:blipFill>
        <p:spPr>
          <a:xfrm>
            <a:off x="3244050" y="921350"/>
            <a:ext cx="4563751" cy="3651001"/>
          </a:xfrm>
          <a:prstGeom prst="rect">
            <a:avLst/>
          </a:prstGeom>
          <a:noFill/>
          <a:ln>
            <a:noFill/>
          </a:ln>
        </p:spPr>
      </p:pic>
      <p:sp>
        <p:nvSpPr>
          <p:cNvPr id="185" name="Google Shape;185;p30"/>
          <p:cNvSpPr txBox="1"/>
          <p:nvPr/>
        </p:nvSpPr>
        <p:spPr>
          <a:xfrm>
            <a:off x="37025" y="4640925"/>
            <a:ext cx="79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u="sng">
                <a:solidFill>
                  <a:srgbClr val="2200CC"/>
                </a:solidFill>
                <a:hlinkClick r:id="rId5">
                  <a:extLst>
                    <a:ext uri="{A12FA001-AC4F-418D-AE19-62706E023703}">
                      <ahyp:hlinkClr val="tx"/>
                    </a:ext>
                  </a:extLst>
                </a:hlinkClick>
              </a:rPr>
              <a:t>https://public.tableau.com/app/profile/taylor.dacpano/viz/Sky_16825483013840/Dashboard3</a:t>
            </a:r>
            <a:endParaRPr sz="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91" name="Google Shape;19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found that the eleven years of climate data does not show much change over time other than the lowest clouds appear to be higher each year</a:t>
            </a:r>
            <a:endParaRPr/>
          </a:p>
          <a:p>
            <a:pPr indent="0" lvl="0" marL="0" rtl="0" algn="l">
              <a:spcBef>
                <a:spcPts val="1200"/>
              </a:spcBef>
              <a:spcAft>
                <a:spcPts val="0"/>
              </a:spcAft>
              <a:buNone/>
            </a:pPr>
            <a:r>
              <a:rPr lang="en"/>
              <a:t>Perhaps there are other measures for Guam that would indicate the climate change is affecting their island, but our analysis did not show effects of climate change</a:t>
            </a:r>
            <a:endParaRPr/>
          </a:p>
          <a:p>
            <a:pPr indent="0" lvl="0" marL="0" rtl="0" algn="l">
              <a:spcBef>
                <a:spcPts val="1200"/>
              </a:spcBef>
              <a:spcAft>
                <a:spcPts val="1200"/>
              </a:spcAft>
              <a:buNone/>
            </a:pPr>
            <a:r>
              <a:rPr lang="en"/>
              <a:t>It would be good  to study other small islands to see how their weather has changed over the past decade in order to better understand how climate change affects the people there. These studies could help wealthier nations to help the people being affected by climate change.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study Climate Change?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highlight>
                  <a:srgbClr val="FFFFFF"/>
                </a:highlight>
                <a:latin typeface="Playfair Display"/>
                <a:ea typeface="Playfair Display"/>
                <a:cs typeface="Playfair Display"/>
                <a:sym typeface="Playfair Display"/>
              </a:rPr>
              <a:t>All animals, plants and even the </a:t>
            </a:r>
            <a:r>
              <a:rPr lang="en" sz="2100">
                <a:highlight>
                  <a:srgbClr val="FFFFFF"/>
                </a:highlight>
                <a:latin typeface="Playfair Display"/>
                <a:ea typeface="Playfair Display"/>
                <a:cs typeface="Playfair Display"/>
                <a:sym typeface="Playfair Display"/>
              </a:rPr>
              <a:t>inanimate water, air and soil face </a:t>
            </a:r>
            <a:r>
              <a:rPr lang="en" sz="2100">
                <a:highlight>
                  <a:srgbClr val="FFFFFF"/>
                </a:highlight>
                <a:latin typeface="Playfair Display"/>
                <a:ea typeface="Playfair Display"/>
                <a:cs typeface="Playfair Display"/>
                <a:sym typeface="Playfair Display"/>
              </a:rPr>
              <a:t>face new challenges for survival because of climate change. </a:t>
            </a:r>
            <a:endParaRPr sz="2100">
              <a:highlight>
                <a:srgbClr val="FFFFFF"/>
              </a:highlight>
              <a:latin typeface="Playfair Display"/>
              <a:ea typeface="Playfair Display"/>
              <a:cs typeface="Playfair Display"/>
              <a:sym typeface="Playfair Display"/>
            </a:endParaRPr>
          </a:p>
          <a:p>
            <a:pPr indent="0" lvl="0" marL="0" rtl="0" algn="l">
              <a:spcBef>
                <a:spcPts val="1200"/>
              </a:spcBef>
              <a:spcAft>
                <a:spcPts val="0"/>
              </a:spcAft>
              <a:buNone/>
            </a:pPr>
            <a:r>
              <a:rPr lang="en" sz="2100">
                <a:highlight>
                  <a:srgbClr val="FFFFFF"/>
                </a:highlight>
                <a:latin typeface="Playfair Display"/>
                <a:ea typeface="Playfair Display"/>
                <a:cs typeface="Playfair Display"/>
                <a:sym typeface="Playfair Display"/>
              </a:rPr>
              <a:t>Climate change is predicted to cause more frequent and intense drought, storms, heat waves, rising sea levels, melting glaciers and warming oceans. </a:t>
            </a:r>
            <a:endParaRPr sz="2100">
              <a:highlight>
                <a:srgbClr val="FFFFFF"/>
              </a:highlight>
              <a:latin typeface="Playfair Display"/>
              <a:ea typeface="Playfair Display"/>
              <a:cs typeface="Playfair Display"/>
              <a:sym typeface="Playfair Display"/>
            </a:endParaRPr>
          </a:p>
          <a:p>
            <a:pPr indent="0" lvl="0" marL="0" rtl="0" algn="l">
              <a:spcBef>
                <a:spcPts val="1200"/>
              </a:spcBef>
              <a:spcAft>
                <a:spcPts val="1200"/>
              </a:spcAft>
              <a:buNone/>
            </a:pPr>
            <a:r>
              <a:rPr lang="en" sz="2100">
                <a:highlight>
                  <a:srgbClr val="FFFFFF"/>
                </a:highlight>
                <a:latin typeface="Playfair Display"/>
                <a:ea typeface="Playfair Display"/>
                <a:cs typeface="Playfair Display"/>
                <a:sym typeface="Playfair Display"/>
              </a:rPr>
              <a:t>These effects are already evident in measurements these past 20 years and this can directly harm animals, destroy the places they live, and wreak havoc on people's lives and communities.</a:t>
            </a:r>
            <a:endParaRPr sz="24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we do?</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Playfair Display"/>
                <a:ea typeface="Playfair Display"/>
                <a:cs typeface="Playfair Display"/>
                <a:sym typeface="Playfair Display"/>
              </a:rPr>
              <a:t>Destroying animals’ habitats by clearing forests, </a:t>
            </a:r>
            <a:r>
              <a:rPr lang="en" sz="2100">
                <a:latin typeface="Playfair Display"/>
                <a:ea typeface="Playfair Display"/>
                <a:cs typeface="Playfair Display"/>
                <a:sym typeface="Playfair Display"/>
              </a:rPr>
              <a:t>overfishing</a:t>
            </a:r>
            <a:r>
              <a:rPr lang="en" sz="2100">
                <a:latin typeface="Playfair Display"/>
                <a:ea typeface="Playfair Display"/>
                <a:cs typeface="Playfair Display"/>
                <a:sym typeface="Playfair Display"/>
              </a:rPr>
              <a:t> and over-hunting has </a:t>
            </a:r>
            <a:r>
              <a:rPr lang="en" sz="2100">
                <a:latin typeface="Playfair Display"/>
                <a:ea typeface="Playfair Display"/>
                <a:cs typeface="Playfair Display"/>
                <a:sym typeface="Playfair Display"/>
              </a:rPr>
              <a:t>devastated</a:t>
            </a:r>
            <a:r>
              <a:rPr lang="en" sz="2100">
                <a:latin typeface="Playfair Display"/>
                <a:ea typeface="Playfair Display"/>
                <a:cs typeface="Playfair Display"/>
                <a:sym typeface="Playfair Display"/>
              </a:rPr>
              <a:t> much of the Earth’s </a:t>
            </a:r>
            <a:r>
              <a:rPr lang="en" sz="2100">
                <a:latin typeface="Playfair Display"/>
                <a:ea typeface="Playfair Display"/>
                <a:cs typeface="Playfair Display"/>
                <a:sym typeface="Playfair Display"/>
              </a:rPr>
              <a:t>wildlife</a:t>
            </a:r>
            <a:r>
              <a:rPr lang="en" sz="2100">
                <a:latin typeface="Playfair Display"/>
                <a:ea typeface="Playfair Display"/>
                <a:cs typeface="Playfair Display"/>
                <a:sym typeface="Playfair Display"/>
              </a:rPr>
              <a:t>. </a:t>
            </a:r>
            <a:endParaRPr sz="2100">
              <a:latin typeface="Playfair Display"/>
              <a:ea typeface="Playfair Display"/>
              <a:cs typeface="Playfair Display"/>
              <a:sym typeface="Playfair Display"/>
            </a:endParaRPr>
          </a:p>
          <a:p>
            <a:pPr indent="0" lvl="0" marL="0" rtl="0" algn="l">
              <a:spcBef>
                <a:spcPts val="1200"/>
              </a:spcBef>
              <a:spcAft>
                <a:spcPts val="0"/>
              </a:spcAft>
              <a:buNone/>
            </a:pPr>
            <a:r>
              <a:rPr lang="en" sz="2100">
                <a:latin typeface="Playfair Display"/>
                <a:ea typeface="Playfair Display"/>
                <a:cs typeface="Playfair Display"/>
                <a:sym typeface="Playfair Display"/>
              </a:rPr>
              <a:t>These activities have been having more and more of an effect on our planet as the human population level has increased dramatically over the past 50 years and it seems there is no end in sight. </a:t>
            </a:r>
            <a:endParaRPr sz="2100">
              <a:latin typeface="Playfair Display"/>
              <a:ea typeface="Playfair Display"/>
              <a:cs typeface="Playfair Display"/>
              <a:sym typeface="Playfair Display"/>
            </a:endParaRPr>
          </a:p>
          <a:p>
            <a:pPr indent="0" lvl="0" marL="0" rtl="0" algn="l">
              <a:spcBef>
                <a:spcPts val="1200"/>
              </a:spcBef>
              <a:spcAft>
                <a:spcPts val="0"/>
              </a:spcAft>
              <a:buNone/>
            </a:pPr>
            <a:r>
              <a:t/>
            </a:r>
            <a:endParaRPr sz="21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sz="2800"/>
              <a:t>How can we help each other and our planet?</a:t>
            </a:r>
            <a:endParaRPr sz="380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100">
                <a:latin typeface="Playfair Display"/>
                <a:ea typeface="Playfair Display"/>
                <a:cs typeface="Playfair Display"/>
                <a:sym typeface="Playfair Display"/>
              </a:rPr>
              <a:t>One way is to study the changes to the Earth’s climate and report them, as scientists are doing.</a:t>
            </a:r>
            <a:endParaRPr sz="2100">
              <a:latin typeface="Playfair Display"/>
              <a:ea typeface="Playfair Display"/>
              <a:cs typeface="Playfair Display"/>
              <a:sym typeface="Playfair Display"/>
            </a:endParaRPr>
          </a:p>
          <a:p>
            <a:pPr indent="0" lvl="0" marL="0" rtl="0" algn="l">
              <a:spcBef>
                <a:spcPts val="1200"/>
              </a:spcBef>
              <a:spcAft>
                <a:spcPts val="0"/>
              </a:spcAft>
              <a:buNone/>
            </a:pPr>
            <a:r>
              <a:rPr lang="en" sz="2100">
                <a:latin typeface="Playfair Display"/>
                <a:ea typeface="Playfair Display"/>
                <a:cs typeface="Playfair Display"/>
                <a:sym typeface="Playfair Display"/>
              </a:rPr>
              <a:t>Another way is to create compelling stories to persuade more humans to look at the destruction that human actions have caused and are still causing. </a:t>
            </a:r>
            <a:endParaRPr sz="2100">
              <a:latin typeface="Playfair Display"/>
              <a:ea typeface="Playfair Display"/>
              <a:cs typeface="Playfair Display"/>
              <a:sym typeface="Playfair Display"/>
            </a:endParaRPr>
          </a:p>
          <a:p>
            <a:pPr indent="0" lvl="0" marL="0" rtl="0" algn="l">
              <a:spcBef>
                <a:spcPts val="1200"/>
              </a:spcBef>
              <a:spcAft>
                <a:spcPts val="0"/>
              </a:spcAft>
              <a:buClr>
                <a:schemeClr val="dk1"/>
              </a:buClr>
              <a:buSzPts val="1100"/>
              <a:buFont typeface="Arial"/>
              <a:buNone/>
            </a:pPr>
            <a:r>
              <a:rPr lang="en" sz="2100">
                <a:latin typeface="Playfair Display"/>
                <a:ea typeface="Playfair Display"/>
                <a:cs typeface="Playfair Display"/>
                <a:sym typeface="Playfair Display"/>
              </a:rPr>
              <a:t>Examples of small countries or small territories could maybe help in this effort if their stories are widely told and shared. One such small territory is Guam. </a:t>
            </a:r>
            <a:endParaRPr sz="2100">
              <a:latin typeface="Playfair Display"/>
              <a:ea typeface="Playfair Display"/>
              <a:cs typeface="Playfair Display"/>
              <a:sym typeface="Playfair Display"/>
            </a:endParaRPr>
          </a:p>
          <a:p>
            <a:pPr indent="0" lvl="0" marL="0" rtl="0" algn="l">
              <a:spcBef>
                <a:spcPts val="1200"/>
              </a:spcBef>
              <a:spcAft>
                <a:spcPts val="12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Guam: The United States controls the area</a:t>
            </a:r>
            <a:endParaRPr/>
          </a:p>
        </p:txBody>
      </p:sp>
      <p:sp>
        <p:nvSpPr>
          <p:cNvPr id="84" name="Google Shape;84;p17"/>
          <p:cNvSpPr txBox="1"/>
          <p:nvPr>
            <p:ph idx="1" type="body"/>
          </p:nvPr>
        </p:nvSpPr>
        <p:spPr>
          <a:xfrm>
            <a:off x="311700" y="1152475"/>
            <a:ext cx="8520600" cy="372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FFFFF"/>
                </a:highlight>
                <a:latin typeface="Playfair Display"/>
                <a:ea typeface="Playfair Display"/>
                <a:cs typeface="Playfair Display"/>
                <a:sym typeface="Playfair Display"/>
              </a:rPr>
              <a:t>Guam is an organized, unincorporated territory of the United States in the Micronesia subregion of the western Pacific Ocean. Guam's capital is Hagåtña, and the most populous village is Dededo. </a:t>
            </a:r>
            <a:endParaRPr>
              <a:highlight>
                <a:srgbClr val="FFFFFF"/>
              </a:highlight>
              <a:latin typeface="Playfair Display"/>
              <a:ea typeface="Playfair Display"/>
              <a:cs typeface="Playfair Display"/>
              <a:sym typeface="Playfair Display"/>
            </a:endParaRPr>
          </a:p>
          <a:p>
            <a:pPr indent="0" lvl="0" marL="0" rtl="0" algn="l">
              <a:spcBef>
                <a:spcPts val="1200"/>
              </a:spcBef>
              <a:spcAft>
                <a:spcPts val="0"/>
              </a:spcAft>
              <a:buNone/>
            </a:pPr>
            <a:r>
              <a:rPr lang="en">
                <a:highlight>
                  <a:srgbClr val="FFFFFF"/>
                </a:highlight>
                <a:latin typeface="Playfair Display"/>
                <a:ea typeface="Playfair Display"/>
                <a:cs typeface="Playfair Display"/>
                <a:sym typeface="Playfair Display"/>
              </a:rPr>
              <a:t>Guam became a U.S. territory in 1898 and placed under the jurisdiction of the U.S. Navy. The Guam Organic Act of 1950 conferred U.S. citizenship on Guamanians and established the territory's government. The Act also transferred Federal jurisdiction over Guam from the U.S. Navy to the Department of the Interior.</a:t>
            </a:r>
            <a:endParaRPr>
              <a:highlight>
                <a:srgbClr val="FFFFFF"/>
              </a:highlight>
              <a:latin typeface="Playfair Display"/>
              <a:ea typeface="Playfair Display"/>
              <a:cs typeface="Playfair Display"/>
              <a:sym typeface="Playfair Display"/>
            </a:endParaRPr>
          </a:p>
          <a:p>
            <a:pPr indent="0" lvl="0" marL="0" rtl="0" algn="l">
              <a:spcBef>
                <a:spcPts val="1200"/>
              </a:spcBef>
              <a:spcAft>
                <a:spcPts val="1200"/>
              </a:spcAft>
              <a:buNone/>
            </a:pPr>
            <a:r>
              <a:rPr lang="en">
                <a:highlight>
                  <a:srgbClr val="FFFFFF"/>
                </a:highlight>
                <a:latin typeface="Playfair Display"/>
                <a:ea typeface="Playfair Display"/>
                <a:cs typeface="Playfair Display"/>
                <a:sym typeface="Playfair Display"/>
              </a:rPr>
              <a:t>Because the United States controls Guam, we should be first to help them cope with changes and thrive. </a:t>
            </a:r>
            <a:endParaRPr>
              <a:highlight>
                <a:srgbClr val="FFFFFF"/>
              </a:highlight>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Obtaining data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highlight>
                  <a:srgbClr val="FFFFFF"/>
                </a:highlight>
                <a:latin typeface="Playfair Display"/>
                <a:ea typeface="Playfair Display"/>
                <a:cs typeface="Playfair Display"/>
                <a:sym typeface="Playfair Display"/>
              </a:rPr>
              <a:t>The data comes from the National Centers for Environmental Information National Oceanic and Atmospheric Administration (NOAA). </a:t>
            </a:r>
            <a:endParaRPr sz="1900">
              <a:highlight>
                <a:srgbClr val="FFFFFF"/>
              </a:highlight>
              <a:latin typeface="Playfair Display"/>
              <a:ea typeface="Playfair Display"/>
              <a:cs typeface="Playfair Display"/>
              <a:sym typeface="Playfair Display"/>
            </a:endParaRPr>
          </a:p>
          <a:p>
            <a:pPr indent="0" lvl="0" marL="0" rtl="0" algn="l">
              <a:spcBef>
                <a:spcPts val="1200"/>
              </a:spcBef>
              <a:spcAft>
                <a:spcPts val="0"/>
              </a:spcAft>
              <a:buNone/>
            </a:pPr>
            <a:r>
              <a:rPr lang="en" sz="1900">
                <a:highlight>
                  <a:srgbClr val="FFFFFF"/>
                </a:highlight>
                <a:latin typeface="Playfair Display"/>
                <a:ea typeface="Playfair Display"/>
                <a:cs typeface="Playfair Display"/>
                <a:sym typeface="Playfair Display"/>
              </a:rPr>
              <a:t>We collected a total of 11 years of  annual data (from 2013 through 2023),  with </a:t>
            </a:r>
            <a:r>
              <a:rPr lang="en" sz="1900">
                <a:highlight>
                  <a:srgbClr val="FFFFFF"/>
                </a:highlight>
                <a:latin typeface="Playfair Display"/>
                <a:ea typeface="Playfair Display"/>
                <a:cs typeface="Playfair Display"/>
                <a:sym typeface="Playfair Display"/>
              </a:rPr>
              <a:t>measurements</a:t>
            </a:r>
            <a:r>
              <a:rPr lang="en" sz="1900">
                <a:highlight>
                  <a:srgbClr val="FFFFFF"/>
                </a:highlight>
                <a:latin typeface="Playfair Display"/>
                <a:ea typeface="Playfair Display"/>
                <a:cs typeface="Playfair Display"/>
                <a:sym typeface="Playfair Display"/>
              </a:rPr>
              <a:t> of wind direction, wind speed, sky cloud level, visibility distance, dew point temperature, air temperature, and sea level air pressure.</a:t>
            </a:r>
            <a:endParaRPr sz="1900">
              <a:highlight>
                <a:srgbClr val="FFFFFF"/>
              </a:highlight>
              <a:latin typeface="Playfair Display"/>
              <a:ea typeface="Playfair Display"/>
              <a:cs typeface="Playfair Display"/>
              <a:sym typeface="Playfair Display"/>
            </a:endParaRPr>
          </a:p>
          <a:p>
            <a:pPr indent="0" lvl="0" marL="0" rtl="0" algn="l">
              <a:spcBef>
                <a:spcPts val="1200"/>
              </a:spcBef>
              <a:spcAft>
                <a:spcPts val="0"/>
              </a:spcAft>
              <a:buNone/>
            </a:pPr>
            <a:r>
              <a:rPr lang="en" sz="1900">
                <a:highlight>
                  <a:srgbClr val="FFFFFF"/>
                </a:highlight>
                <a:latin typeface="Playfair Display"/>
                <a:ea typeface="Playfair Display"/>
                <a:cs typeface="Playfair Display"/>
                <a:sym typeface="Playfair Display"/>
              </a:rPr>
              <a:t>The data files are in csv format with daily measurements of all climate variables for each day.</a:t>
            </a:r>
            <a:endParaRPr sz="1900">
              <a:highlight>
                <a:srgbClr val="FFFFFF"/>
              </a:highlight>
              <a:latin typeface="Playfair Display"/>
              <a:ea typeface="Playfair Display"/>
              <a:cs typeface="Playfair Display"/>
              <a:sym typeface="Playfair Display"/>
            </a:endParaRPr>
          </a:p>
          <a:p>
            <a:pPr indent="0" lvl="0" marL="0" rtl="0" algn="l">
              <a:spcBef>
                <a:spcPts val="1200"/>
              </a:spcBef>
              <a:spcAft>
                <a:spcPts val="120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Data</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457200" rtl="0" algn="l">
              <a:spcBef>
                <a:spcPts val="0"/>
              </a:spcBef>
              <a:spcAft>
                <a:spcPts val="0"/>
              </a:spcAft>
              <a:buNone/>
            </a:pPr>
            <a:r>
              <a:rPr lang="en" sz="2583">
                <a:latin typeface="Playfair Display"/>
                <a:ea typeface="Playfair Display"/>
                <a:cs typeface="Playfair Display"/>
                <a:sym typeface="Playfair Display"/>
              </a:rPr>
              <a:t>Using Jupyter Notebook and pandas: </a:t>
            </a:r>
            <a:endParaRPr sz="2583">
              <a:latin typeface="Playfair Display"/>
              <a:ea typeface="Playfair Display"/>
              <a:cs typeface="Playfair Display"/>
              <a:sym typeface="Playfair Display"/>
            </a:endParaRPr>
          </a:p>
          <a:p>
            <a:pPr indent="-306530" lvl="0" marL="457200" rtl="0" algn="l">
              <a:spcBef>
                <a:spcPts val="1200"/>
              </a:spcBef>
              <a:spcAft>
                <a:spcPts val="0"/>
              </a:spcAft>
              <a:buSzPct val="100000"/>
              <a:buFont typeface="Playfair Display"/>
              <a:buAutoNum type="arabicPeriod"/>
            </a:pPr>
            <a:r>
              <a:rPr lang="en" sz="2583">
                <a:latin typeface="Playfair Display"/>
                <a:ea typeface="Playfair Display"/>
                <a:cs typeface="Playfair Display"/>
                <a:sym typeface="Playfair Display"/>
              </a:rPr>
              <a:t>Dropping and Separating columns</a:t>
            </a:r>
            <a:endParaRPr sz="2583">
              <a:latin typeface="Playfair Display"/>
              <a:ea typeface="Playfair Display"/>
              <a:cs typeface="Playfair Display"/>
              <a:sym typeface="Playfair Display"/>
            </a:endParaRPr>
          </a:p>
          <a:p>
            <a:pPr indent="-306530" lvl="1" marL="914400" rtl="0" algn="l">
              <a:spcBef>
                <a:spcPts val="0"/>
              </a:spcBef>
              <a:spcAft>
                <a:spcPts val="0"/>
              </a:spcAft>
              <a:buSzPct val="110392"/>
              <a:buFont typeface="Playfair Display"/>
              <a:buAutoNum type="alphaLcPeriod"/>
            </a:pPr>
            <a:r>
              <a:rPr lang="en" sz="2340">
                <a:latin typeface="Playfair Display"/>
                <a:ea typeface="Playfair Display"/>
                <a:cs typeface="Playfair Display"/>
                <a:sym typeface="Playfair Display"/>
              </a:rPr>
              <a:t>Columns containing integer values are the main focus of our climate prediction analysis.  There are 6 main climate variables: wind, sky cloud level, visibility, air temperature, dew temperature and sea level pressure.Related quality measures for each climate variable were kept.</a:t>
            </a:r>
            <a:endParaRPr sz="1897">
              <a:latin typeface="Playfair Display"/>
              <a:ea typeface="Playfair Display"/>
              <a:cs typeface="Playfair Display"/>
              <a:sym typeface="Playfair Display"/>
            </a:endParaRPr>
          </a:p>
          <a:p>
            <a:pPr indent="0" lvl="0" marL="457200" rtl="0" algn="l">
              <a:spcBef>
                <a:spcPts val="1200"/>
              </a:spcBef>
              <a:spcAft>
                <a:spcPts val="0"/>
              </a:spcAft>
              <a:buNone/>
            </a:pPr>
            <a:r>
              <a:t/>
            </a:r>
            <a:endParaRPr sz="2583"/>
          </a:p>
          <a:p>
            <a:pPr indent="0" lvl="0" marL="457200" rtl="0" algn="l">
              <a:spcBef>
                <a:spcPts val="1200"/>
              </a:spcBef>
              <a:spcAft>
                <a:spcPts val="0"/>
              </a:spcAft>
              <a:buNone/>
            </a:pPr>
            <a:r>
              <a:t/>
            </a:r>
            <a:endParaRPr sz="2583"/>
          </a:p>
          <a:p>
            <a:pPr indent="-306530" lvl="0" marL="457200" rtl="0" algn="l">
              <a:spcBef>
                <a:spcPts val="1200"/>
              </a:spcBef>
              <a:spcAft>
                <a:spcPts val="0"/>
              </a:spcAft>
              <a:buSzPct val="100000"/>
              <a:buFont typeface="Playfair Display"/>
              <a:buAutoNum type="arabicPeriod"/>
            </a:pPr>
            <a:r>
              <a:rPr lang="en" sz="2583">
                <a:latin typeface="Playfair Display"/>
                <a:ea typeface="Playfair Display"/>
                <a:cs typeface="Playfair Display"/>
                <a:sym typeface="Playfair Display"/>
              </a:rPr>
              <a:t>Dropping rows with </a:t>
            </a:r>
            <a:r>
              <a:rPr lang="en" sz="2583">
                <a:latin typeface="Playfair Display"/>
                <a:ea typeface="Playfair Display"/>
                <a:cs typeface="Playfair Display"/>
                <a:sym typeface="Playfair Display"/>
              </a:rPr>
              <a:t>null</a:t>
            </a:r>
            <a:r>
              <a:rPr lang="en" sz="2583">
                <a:latin typeface="Playfair Display"/>
                <a:ea typeface="Playfair Display"/>
                <a:cs typeface="Playfair Display"/>
                <a:sym typeface="Playfair Display"/>
              </a:rPr>
              <a:t> values</a:t>
            </a:r>
            <a:endParaRPr sz="2583">
              <a:latin typeface="Playfair Display"/>
              <a:ea typeface="Playfair Display"/>
              <a:cs typeface="Playfair Display"/>
              <a:sym typeface="Playfair Display"/>
            </a:endParaRPr>
          </a:p>
          <a:p>
            <a:pPr indent="0" lvl="0" marL="0" rtl="0" algn="l">
              <a:spcBef>
                <a:spcPts val="1200"/>
              </a:spcBef>
              <a:spcAft>
                <a:spcPts val="0"/>
              </a:spcAft>
              <a:buNone/>
            </a:pPr>
            <a:r>
              <a:t/>
            </a:r>
            <a:endParaRPr sz="2311"/>
          </a:p>
          <a:p>
            <a:pPr indent="0" lvl="0" marL="457200" rtl="0" algn="l">
              <a:spcBef>
                <a:spcPts val="1200"/>
              </a:spcBef>
              <a:spcAft>
                <a:spcPts val="0"/>
              </a:spcAft>
              <a:buNone/>
            </a:pPr>
            <a:r>
              <a:t/>
            </a:r>
            <a:endParaRPr sz="1456"/>
          </a:p>
          <a:p>
            <a:pPr indent="0" lvl="0" marL="457200" rtl="0" algn="l">
              <a:spcBef>
                <a:spcPts val="1200"/>
              </a:spcBef>
              <a:spcAft>
                <a:spcPts val="0"/>
              </a:spcAft>
              <a:buNone/>
            </a:pPr>
            <a:r>
              <a:t/>
            </a:r>
            <a:endParaRPr sz="1456"/>
          </a:p>
          <a:p>
            <a:pPr indent="0" lvl="0" marL="457200" rtl="0" algn="l">
              <a:spcBef>
                <a:spcPts val="120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845925" y="2426788"/>
            <a:ext cx="7687352" cy="389075"/>
          </a:xfrm>
          <a:prstGeom prst="rect">
            <a:avLst/>
          </a:prstGeom>
          <a:noFill/>
          <a:ln>
            <a:noFill/>
          </a:ln>
        </p:spPr>
      </p:pic>
      <p:pic>
        <p:nvPicPr>
          <p:cNvPr id="98" name="Google Shape;98;p19"/>
          <p:cNvPicPr preferRelativeResize="0"/>
          <p:nvPr/>
        </p:nvPicPr>
        <p:blipFill>
          <a:blip r:embed="rId4">
            <a:alphaModFix/>
          </a:blip>
          <a:stretch>
            <a:fillRect/>
          </a:stretch>
        </p:blipFill>
        <p:spPr>
          <a:xfrm>
            <a:off x="803575" y="3495695"/>
            <a:ext cx="4572000" cy="32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Data</a:t>
            </a:r>
            <a:endParaRPr/>
          </a:p>
        </p:txBody>
      </p:sp>
      <p:sp>
        <p:nvSpPr>
          <p:cNvPr id="104" name="Google Shape;104;p20"/>
          <p:cNvSpPr txBox="1"/>
          <p:nvPr>
            <p:ph idx="1" type="body"/>
          </p:nvPr>
        </p:nvSpPr>
        <p:spPr>
          <a:xfrm>
            <a:off x="311700" y="1335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3.</a:t>
            </a:r>
            <a:r>
              <a:rPr lang="en" sz="1300">
                <a:latin typeface="Playfair Display"/>
                <a:ea typeface="Playfair Display"/>
                <a:cs typeface="Playfair Display"/>
                <a:sym typeface="Playfair Display"/>
              </a:rPr>
              <a:t> Converting all dates to DateTime format</a:t>
            </a:r>
            <a:endParaRPr sz="1300">
              <a:latin typeface="Playfair Display"/>
              <a:ea typeface="Playfair Display"/>
              <a:cs typeface="Playfair Display"/>
              <a:sym typeface="Playfair Display"/>
            </a:endParaRPr>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en" sz="1300">
                <a:latin typeface="Playfair Display"/>
                <a:ea typeface="Playfair Display"/>
                <a:cs typeface="Playfair Display"/>
                <a:sym typeface="Playfair Display"/>
              </a:rPr>
              <a:t>4. Dropping all duplicate rows</a:t>
            </a:r>
            <a:endParaRPr sz="1300">
              <a:latin typeface="Playfair Display"/>
              <a:ea typeface="Playfair Display"/>
              <a:cs typeface="Playfair Display"/>
              <a:sym typeface="Playfair Display"/>
            </a:endParaRPr>
          </a:p>
          <a:p>
            <a:pPr indent="0" lvl="0" marL="0" rtl="0" algn="l">
              <a:spcBef>
                <a:spcPts val="1200"/>
              </a:spcBef>
              <a:spcAft>
                <a:spcPts val="0"/>
              </a:spcAft>
              <a:buNone/>
            </a:pPr>
            <a:r>
              <a:rPr lang="en" sz="1300">
                <a:latin typeface="Playfair Display"/>
                <a:ea typeface="Playfair Display"/>
                <a:cs typeface="Playfair Display"/>
                <a:sym typeface="Playfair Display"/>
              </a:rPr>
              <a:t>5. Saving as new CSV files</a:t>
            </a:r>
            <a:endParaRPr sz="1300">
              <a:latin typeface="Playfair Display"/>
              <a:ea typeface="Playfair Display"/>
              <a:cs typeface="Playfair Display"/>
              <a:sym typeface="Playfair Display"/>
            </a:endParaRPr>
          </a:p>
          <a:p>
            <a:pPr indent="-311150" lvl="0" marL="914400" rtl="0" algn="l">
              <a:spcBef>
                <a:spcPts val="1200"/>
              </a:spcBef>
              <a:spcAft>
                <a:spcPts val="0"/>
              </a:spcAft>
              <a:buSzPts val="1300"/>
              <a:buFont typeface="Playfair Display"/>
              <a:buAutoNum type="alphaLcPeriod"/>
            </a:pPr>
            <a:r>
              <a:rPr lang="en" sz="1300">
                <a:latin typeface="Playfair Display"/>
                <a:ea typeface="Playfair Display"/>
                <a:cs typeface="Playfair Display"/>
                <a:sym typeface="Playfair Display"/>
              </a:rPr>
              <a:t>For each of the 6 types of climate data a new csv data file containing all years of data was saved. Also, a new annual data csv file for each year individual year was saved</a:t>
            </a:r>
            <a:endParaRPr sz="1300">
              <a:latin typeface="Playfair Display"/>
              <a:ea typeface="Playfair Display"/>
              <a:cs typeface="Playfair Display"/>
              <a:sym typeface="Playfair Display"/>
            </a:endParaRPr>
          </a:p>
        </p:txBody>
      </p:sp>
      <p:pic>
        <p:nvPicPr>
          <p:cNvPr id="105" name="Google Shape;105;p20"/>
          <p:cNvPicPr preferRelativeResize="0"/>
          <p:nvPr/>
        </p:nvPicPr>
        <p:blipFill>
          <a:blip r:embed="rId3">
            <a:alphaModFix/>
          </a:blip>
          <a:stretch>
            <a:fillRect/>
          </a:stretch>
        </p:blipFill>
        <p:spPr>
          <a:xfrm>
            <a:off x="677300" y="1878495"/>
            <a:ext cx="4863350" cy="44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76975" y="31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Relationship Diagram</a:t>
            </a:r>
            <a:endParaRPr/>
          </a:p>
        </p:txBody>
      </p:sp>
      <p:pic>
        <p:nvPicPr>
          <p:cNvPr id="111" name="Google Shape;111;p21"/>
          <p:cNvPicPr preferRelativeResize="0"/>
          <p:nvPr/>
        </p:nvPicPr>
        <p:blipFill>
          <a:blip r:embed="rId3">
            <a:alphaModFix/>
          </a:blip>
          <a:stretch>
            <a:fillRect/>
          </a:stretch>
        </p:blipFill>
        <p:spPr>
          <a:xfrm>
            <a:off x="3586550" y="1395200"/>
            <a:ext cx="5200725" cy="2830625"/>
          </a:xfrm>
          <a:prstGeom prst="rect">
            <a:avLst/>
          </a:prstGeom>
          <a:noFill/>
          <a:ln>
            <a:noFill/>
          </a:ln>
        </p:spPr>
      </p:pic>
      <p:pic>
        <p:nvPicPr>
          <p:cNvPr id="112" name="Google Shape;112;p21"/>
          <p:cNvPicPr preferRelativeResize="0"/>
          <p:nvPr/>
        </p:nvPicPr>
        <p:blipFill>
          <a:blip r:embed="rId4">
            <a:alphaModFix/>
          </a:blip>
          <a:stretch>
            <a:fillRect/>
          </a:stretch>
        </p:blipFill>
        <p:spPr>
          <a:xfrm>
            <a:off x="422050" y="2700800"/>
            <a:ext cx="2814732" cy="785350"/>
          </a:xfrm>
          <a:prstGeom prst="rect">
            <a:avLst/>
          </a:prstGeom>
          <a:noFill/>
          <a:ln>
            <a:noFill/>
          </a:ln>
        </p:spPr>
      </p:pic>
      <p:sp>
        <p:nvSpPr>
          <p:cNvPr id="113" name="Google Shape;113;p21"/>
          <p:cNvSpPr txBox="1"/>
          <p:nvPr/>
        </p:nvSpPr>
        <p:spPr>
          <a:xfrm>
            <a:off x="422050" y="2236600"/>
            <a:ext cx="20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Raw Data</a:t>
            </a:r>
            <a:endParaRPr>
              <a:solidFill>
                <a:schemeClr val="dk2"/>
              </a:solidFill>
              <a:latin typeface="Playfair Display"/>
              <a:ea typeface="Playfair Display"/>
              <a:cs typeface="Playfair Display"/>
              <a:sym typeface="Playfair Display"/>
            </a:endParaRPr>
          </a:p>
        </p:txBody>
      </p:sp>
      <p:sp>
        <p:nvSpPr>
          <p:cNvPr id="114" name="Google Shape;114;p21"/>
          <p:cNvSpPr txBox="1"/>
          <p:nvPr/>
        </p:nvSpPr>
        <p:spPr>
          <a:xfrm>
            <a:off x="3438300" y="1038800"/>
            <a:ext cx="19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layfair Display"/>
                <a:ea typeface="Playfair Display"/>
                <a:cs typeface="Playfair Display"/>
                <a:sym typeface="Playfair Display"/>
              </a:rPr>
              <a:t>ERD</a:t>
            </a:r>
            <a:endParaRPr>
              <a:solidFill>
                <a:schemeClr val="dk2"/>
              </a:solidFill>
              <a:latin typeface="Playfair Display"/>
              <a:ea typeface="Playfair Display"/>
              <a:cs typeface="Playfair Display"/>
              <a:sym typeface="Playfair Display"/>
            </a:endParaRPr>
          </a:p>
        </p:txBody>
      </p:sp>
      <p:pic>
        <p:nvPicPr>
          <p:cNvPr id="115" name="Google Shape;115;p21"/>
          <p:cNvPicPr preferRelativeResize="0"/>
          <p:nvPr/>
        </p:nvPicPr>
        <p:blipFill>
          <a:blip r:embed="rId5">
            <a:alphaModFix/>
          </a:blip>
          <a:stretch>
            <a:fillRect/>
          </a:stretch>
        </p:blipFill>
        <p:spPr>
          <a:xfrm>
            <a:off x="3187275" y="3324404"/>
            <a:ext cx="399275" cy="1617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