
<file path=[Content_Types].xml><?xml version="1.0" encoding="utf-8"?>
<Types xmlns="http://schemas.openxmlformats.org/package/2006/content-types">
  <Default Extension="gif" ContentType="image/gif"/>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handoutMasterIdLst>
    <p:handoutMasterId r:id="rId45"/>
  </p:handoutMasterIdLst>
  <p:sldIdLst>
    <p:sldId id="311" r:id="rId3"/>
    <p:sldId id="345" r:id="rId4"/>
    <p:sldId id="356" r:id="rId5"/>
    <p:sldId id="351" r:id="rId6"/>
    <p:sldId id="352" r:id="rId7"/>
    <p:sldId id="353" r:id="rId8"/>
    <p:sldId id="358" r:id="rId9"/>
    <p:sldId id="359" r:id="rId10"/>
    <p:sldId id="375" r:id="rId11"/>
    <p:sldId id="379" r:id="rId12"/>
    <p:sldId id="380" r:id="rId13"/>
    <p:sldId id="381" r:id="rId14"/>
    <p:sldId id="382" r:id="rId15"/>
    <p:sldId id="403" r:id="rId16"/>
    <p:sldId id="404" r:id="rId17"/>
    <p:sldId id="405" r:id="rId18"/>
    <p:sldId id="407" r:id="rId19"/>
    <p:sldId id="408" r:id="rId20"/>
    <p:sldId id="412" r:id="rId21"/>
    <p:sldId id="413" r:id="rId22"/>
    <p:sldId id="415" r:id="rId23"/>
    <p:sldId id="418" r:id="rId24"/>
    <p:sldId id="420" r:id="rId25"/>
    <p:sldId id="421" r:id="rId26"/>
    <p:sldId id="422" r:id="rId27"/>
    <p:sldId id="423" r:id="rId28"/>
    <p:sldId id="329" r:id="rId30"/>
    <p:sldId id="427" r:id="rId31"/>
    <p:sldId id="360" r:id="rId32"/>
    <p:sldId id="424" r:id="rId33"/>
    <p:sldId id="435" r:id="rId34"/>
    <p:sldId id="436" r:id="rId35"/>
    <p:sldId id="437" r:id="rId36"/>
    <p:sldId id="438" r:id="rId37"/>
    <p:sldId id="439" r:id="rId38"/>
    <p:sldId id="440" r:id="rId39"/>
    <p:sldId id="441" r:id="rId40"/>
    <p:sldId id="442" r:id="rId41"/>
    <p:sldId id="443" r:id="rId42"/>
    <p:sldId id="428" r:id="rId43"/>
    <p:sldId id="312"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25F"/>
    <a:srgbClr val="D9D9D9"/>
    <a:srgbClr val="CCCCCC"/>
    <a:srgbClr val="E6E6E6"/>
    <a:srgbClr val="F3F3F3"/>
    <a:srgbClr val="BFBFBF"/>
    <a:srgbClr val="333333"/>
    <a:srgbClr val="666666"/>
    <a:srgbClr val="49B4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318" autoAdjust="0"/>
    <p:restoredTop sz="99625" autoAdjust="0"/>
  </p:normalViewPr>
  <p:slideViewPr>
    <p:cSldViewPr snapToGrid="0" snapToObjects="1">
      <p:cViewPr varScale="1">
        <p:scale>
          <a:sx n="88" d="100"/>
          <a:sy n="88" d="100"/>
        </p:scale>
        <p:origin x="-846" y="-114"/>
      </p:cViewPr>
      <p:guideLst>
        <p:guide orient="horz" pos="309"/>
        <p:guide orient="horz" pos="466"/>
        <p:guide orient="horz" pos="4101"/>
        <p:guide orient="horz" pos="3696"/>
        <p:guide pos="5625"/>
        <p:guide pos="28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7C2537A-C1FE-C441-8F08-6472DE8A6393}"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3A01E0-2117-0C43-8963-D44ACC7C4A36}"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69629A-8024-8740-A789-6BCBA6C29169}"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EE6A7F-2053-5042-BD59-FF4F3EF99AC3}"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B7EE6A7F-2053-5042-BD59-FF4F3EF99AC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7" name="Picture 6" descr="logo.gif"/>
          <p:cNvPicPr>
            <a:picLocks noChangeAspect="1"/>
          </p:cNvPicPr>
          <p:nvPr userDrawn="1"/>
        </p:nvPicPr>
        <p:blipFill>
          <a:blip r:embed="rId2"/>
          <a:stretch>
            <a:fillRect/>
          </a:stretch>
        </p:blipFill>
        <p:spPr>
          <a:xfrm>
            <a:off x="7118056" y="339159"/>
            <a:ext cx="1779598" cy="525555"/>
          </a:xfrm>
          <a:prstGeom prst="rect">
            <a:avLst/>
          </a:prstGeom>
        </p:spPr>
      </p:pic>
      <p:sp>
        <p:nvSpPr>
          <p:cNvPr id="9" name="Rectangle 8"/>
          <p:cNvSpPr/>
          <p:nvPr userDrawn="1"/>
        </p:nvSpPr>
        <p:spPr>
          <a:xfrm>
            <a:off x="-21898" y="6140586"/>
            <a:ext cx="8843513" cy="116996"/>
          </a:xfrm>
          <a:prstGeom prst="rect">
            <a:avLst/>
          </a:prstGeom>
          <a:gradFill flip="none" rotWithShape="1">
            <a:gsLst>
              <a:gs pos="0">
                <a:srgbClr val="00925F"/>
              </a:gs>
              <a:gs pos="100000">
                <a:srgbClr val="49B489"/>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7"/>
          <p:cNvSpPr/>
          <p:nvPr userDrawn="1"/>
        </p:nvSpPr>
        <p:spPr>
          <a:xfrm>
            <a:off x="5110654" y="6332753"/>
            <a:ext cx="3775393" cy="246221"/>
          </a:xfrm>
          <a:prstGeom prst="rect">
            <a:avLst/>
          </a:prstGeom>
        </p:spPr>
        <p:txBody>
          <a:bodyPr wrap="none">
            <a:spAutoFit/>
          </a:bodyPr>
          <a:lstStyle/>
          <a:p>
            <a:pPr marL="0" algn="l" defTabSz="457200" rtl="0" eaLnBrk="1" latinLnBrk="0" hangingPunct="1"/>
            <a:r>
              <a:rPr lang="zh-CN" altLang="en-US" sz="1000" kern="1200" dirty="0" smtClean="0">
                <a:solidFill>
                  <a:srgbClr val="00925F"/>
                </a:solidFill>
                <a:latin typeface="微软雅黑" panose="020B0503020204020204" pitchFamily="34" charset="-122"/>
                <a:ea typeface="微软雅黑" panose="020B0503020204020204" pitchFamily="34" charset="-122"/>
                <a:cs typeface="Myriad Pro Light" panose="020B0403030403020204"/>
              </a:rPr>
              <a:t>成为全球知名的公司，树立中国企业在全世界健康、长久的典范</a:t>
            </a:r>
            <a:endParaRPr lang="en-US" sz="1000" kern="1200" dirty="0">
              <a:solidFill>
                <a:srgbClr val="00925F"/>
              </a:solidFill>
              <a:latin typeface="微软雅黑" panose="020B0503020204020204" pitchFamily="34" charset="-122"/>
              <a:ea typeface="微软雅黑" panose="020B0503020204020204" pitchFamily="34" charset="-122"/>
              <a:cs typeface="Myriad Pro Light" panose="020B0403030403020204"/>
            </a:endParaRPr>
          </a:p>
        </p:txBody>
      </p:sp>
      <p:pic>
        <p:nvPicPr>
          <p:cNvPr id="8" name="Picture 2" descr="D:\My Documents\桌面\28.jpg"/>
          <p:cNvPicPr>
            <a:picLocks noChangeAspect="1" noChangeArrowheads="1"/>
          </p:cNvPicPr>
          <p:nvPr userDrawn="1"/>
        </p:nvPicPr>
        <p:blipFill>
          <a:blip r:embed="rId3"/>
          <a:srcRect t="13902" b="15383"/>
          <a:stretch>
            <a:fillRect/>
          </a:stretch>
        </p:blipFill>
        <p:spPr bwMode="auto">
          <a:xfrm>
            <a:off x="0" y="3871356"/>
            <a:ext cx="8807572" cy="2268357"/>
          </a:xfrm>
          <a:prstGeom prst="rect">
            <a:avLst/>
          </a:prstGeom>
          <a:noFill/>
        </p:spPr>
      </p:pic>
      <p:sp>
        <p:nvSpPr>
          <p:cNvPr id="11" name="标题 7"/>
          <p:cNvSpPr>
            <a:spLocks noGrp="1"/>
          </p:cNvSpPr>
          <p:nvPr userDrawn="1">
            <p:ph type="ctrTitle" hasCustomPrompt="1"/>
          </p:nvPr>
        </p:nvSpPr>
        <p:spPr>
          <a:xfrm>
            <a:off x="1293492" y="2357224"/>
            <a:ext cx="6557017" cy="676913"/>
          </a:xfrm>
        </p:spPr>
        <p:txBody>
          <a:bodyPr>
            <a:noAutofit/>
          </a:bodyPr>
          <a:lstStyle/>
          <a:p>
            <a:pPr algn="ctr">
              <a:lnSpc>
                <a:spcPct val="120000"/>
              </a:lnSpc>
            </a:pPr>
            <a:r>
              <a:rPr lang="zh-CN" altLang="en-US" sz="4400" b="1" dirty="0" smtClean="0">
                <a:solidFill>
                  <a:schemeClr val="accent1"/>
                </a:solidFill>
                <a:latin typeface="+mn-ea"/>
                <a:ea typeface="+mn-ea"/>
              </a:rPr>
              <a:t>研发品质管理部双周例会</a:t>
            </a:r>
            <a:endParaRPr lang="zh-CN" altLang="en-US" sz="4400" b="1" dirty="0">
              <a:solidFill>
                <a:schemeClr val="accent1"/>
              </a:solidFill>
              <a:latin typeface="+mn-ea"/>
              <a:ea typeface="+mn-ea"/>
            </a:endParaRPr>
          </a:p>
        </p:txBody>
      </p:sp>
      <p:sp>
        <p:nvSpPr>
          <p:cNvPr id="12" name="Subtitle 3"/>
          <p:cNvSpPr txBox="1"/>
          <p:nvPr userDrawn="1"/>
        </p:nvSpPr>
        <p:spPr>
          <a:xfrm>
            <a:off x="3576640" y="3363681"/>
            <a:ext cx="1990720" cy="507675"/>
          </a:xfrm>
          <a:prstGeom prst="rect">
            <a:avLst/>
          </a:prstGeom>
          <a:noFill/>
        </p:spPr>
        <p:txBody>
          <a:bodyPr vert="horz" lIns="91440" tIns="45720" rIns="91440" bIns="45720" rtlCol="0">
            <a:normAutofit/>
          </a:bodyPr>
          <a:lstStyle/>
          <a:p>
            <a:pPr marL="0" marR="0" lvl="0" indent="0" algn="ctr" defTabSz="457200" rtl="0" eaLnBrk="1" fontAlgn="auto" latinLnBrk="0" hangingPunct="1">
              <a:lnSpc>
                <a:spcPct val="100000"/>
              </a:lnSpc>
              <a:spcBef>
                <a:spcPct val="20000"/>
              </a:spcBef>
              <a:spcAft>
                <a:spcPts val="0"/>
              </a:spcAft>
              <a:buClrTx/>
              <a:buSzTx/>
              <a:buFont typeface="Arial" panose="020B0604020202020204"/>
              <a:buNone/>
              <a:defRPr/>
            </a:pPr>
            <a:r>
              <a:rPr kumimoji="0" lang="en-US" sz="1400" b="1" i="0" u="none" strike="noStrike" kern="1200" cap="none" spc="0" normalizeH="0" baseline="0" noProof="0" dirty="0" smtClean="0">
                <a:ln>
                  <a:noFill/>
                </a:ln>
                <a:effectLst/>
                <a:uLnTx/>
                <a:uFillTx/>
                <a:latin typeface="+mn-lt"/>
                <a:ea typeface="+mn-ea"/>
                <a:cs typeface="Myriad Pro" panose="020B0503030403020204"/>
              </a:rPr>
              <a:t>2013-10-29</a:t>
            </a:r>
            <a:endParaRPr kumimoji="0" lang="en-US" sz="1400" b="1" i="0" u="none" strike="noStrike" kern="1200" cap="none" spc="0" normalizeH="0" baseline="0" noProof="0" dirty="0">
              <a:ln>
                <a:noFill/>
              </a:ln>
              <a:effectLst/>
              <a:uLnTx/>
              <a:uFillTx/>
              <a:latin typeface="+mn-lt"/>
              <a:ea typeface="+mn-ea"/>
              <a:cs typeface="Myriad Pro" panose="020B0503030403020204"/>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435100"/>
            <a:ext cx="3008313" cy="931342"/>
          </a:xfrm>
        </p:spPr>
        <p:txBody>
          <a:bodyPr anchor="b"/>
          <a:lstStyle>
            <a:lvl1pPr algn="l">
              <a:defRPr sz="20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1435100"/>
            <a:ext cx="5111750" cy="4691063"/>
          </a:xfrm>
        </p:spPr>
        <p:txBody>
          <a:bodyPr/>
          <a:lstStyle>
            <a:lvl1pPr>
              <a:buClr>
                <a:schemeClr val="accent1"/>
              </a:buClr>
              <a:buSzPct val="70000"/>
              <a:buFont typeface="Wingdings" panose="05000000000000000000" pitchFamily="2" charset="2"/>
              <a:buChar char="n"/>
              <a:defRPr sz="24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2567354"/>
            <a:ext cx="3008313" cy="355880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endParaRPr lang="zh-CN" altLang="en-US" dirty="0" smtClean="0"/>
          </a:p>
        </p:txBody>
      </p:sp>
      <p:sp>
        <p:nvSpPr>
          <p:cNvPr id="8" name="Footer Placeholder 4"/>
          <p:cNvSpPr>
            <a:spLocks noGrp="1"/>
          </p:cNvSpPr>
          <p:nvPr>
            <p:ph type="ftr" sz="quarter" idx="11"/>
          </p:nvPr>
        </p:nvSpPr>
        <p:spPr>
          <a:xfrm>
            <a:off x="371898" y="6327919"/>
            <a:ext cx="2895600" cy="365125"/>
          </a:xfrm>
        </p:spPr>
        <p:txBody>
          <a:bodyPr anchor="t"/>
          <a:lstStyle>
            <a:lvl1pPr algn="l">
              <a:defRPr sz="1000" b="0" i="0">
                <a:solidFill>
                  <a:schemeClr val="accent1"/>
                </a:solidFill>
                <a:latin typeface="Myriad Pro Light" panose="020B0403030403020204"/>
                <a:cs typeface="Myriad Pro Light" panose="020B0403030403020204"/>
              </a:defRPr>
            </a:lvl1pPr>
          </a:lstStyle>
          <a:p>
            <a:r>
              <a:rPr lang="zh-CN" altLang="en-US" dirty="0" smtClean="0"/>
              <a:t>研发品质管理部</a:t>
            </a:r>
            <a:endParaRPr lang="en-US" dirty="0"/>
          </a:p>
        </p:txBody>
      </p:sp>
      <p:sp>
        <p:nvSpPr>
          <p:cNvPr id="9" name="Date Placeholder 3"/>
          <p:cNvSpPr>
            <a:spLocks noGrp="1"/>
          </p:cNvSpPr>
          <p:nvPr>
            <p:ph type="dt" sz="half" idx="10"/>
          </p:nvPr>
        </p:nvSpPr>
        <p:spPr>
          <a:xfrm>
            <a:off x="6377737" y="6327919"/>
            <a:ext cx="2133600" cy="365125"/>
          </a:xfrm>
        </p:spPr>
        <p:txBody>
          <a:bodyPr anchor="t"/>
          <a:lstStyle>
            <a:lvl1pPr algn="r">
              <a:defRPr sz="1000" b="0" i="0">
                <a:solidFill>
                  <a:schemeClr val="accent1"/>
                </a:solidFill>
                <a:latin typeface="+mn-lt"/>
                <a:cs typeface="Myriad Pro Light" panose="020B0403030403020204"/>
              </a:defRPr>
            </a:lvl1pPr>
          </a:lstStyle>
          <a:p>
            <a:fld id="{26060CBE-F2F4-4C35-A962-0028C6BC2150}" type="datetime1">
              <a:rPr lang="zh-CN" altLang="en-US" smtClean="0"/>
            </a:fld>
            <a:endParaRPr lang="en-US" dirty="0"/>
          </a:p>
        </p:txBody>
      </p:sp>
      <p:sp>
        <p:nvSpPr>
          <p:cNvPr id="10" name="Slide Number Placeholder 5"/>
          <p:cNvSpPr>
            <a:spLocks noGrp="1"/>
          </p:cNvSpPr>
          <p:nvPr>
            <p:ph type="sldNum" sz="quarter" idx="12"/>
          </p:nvPr>
        </p:nvSpPr>
        <p:spPr>
          <a:xfrm>
            <a:off x="8511337" y="6327919"/>
            <a:ext cx="402934" cy="365125"/>
          </a:xfrm>
        </p:spPr>
        <p:txBody>
          <a:bodyPr anchor="t"/>
          <a:lstStyle>
            <a:lvl1pPr>
              <a:defRPr b="0" i="0">
                <a:solidFill>
                  <a:schemeClr val="accent1"/>
                </a:solidFill>
                <a:latin typeface="Myriad Pro Light" panose="020B0403030403020204"/>
                <a:cs typeface="Myriad Pro Light" panose="020B0403030403020204"/>
              </a:defRPr>
            </a:lvl1pPr>
          </a:lstStyle>
          <a:p>
            <a:fld id="{9380A3BF-C42B-5B4A-8FD1-FDF44958D935}" type="slidenum">
              <a:rPr lang="en-US" smtClean="0"/>
            </a:fld>
            <a:endParaRPr lang="en-US" dirty="0"/>
          </a:p>
        </p:txBody>
      </p:sp>
      <p:pic>
        <p:nvPicPr>
          <p:cNvPr id="11" name="Picture 9" descr="logo.gif"/>
          <p:cNvPicPr>
            <a:picLocks noChangeAspect="1"/>
          </p:cNvPicPr>
          <p:nvPr userDrawn="1"/>
        </p:nvPicPr>
        <p:blipFill>
          <a:blip r:embed="rId2"/>
          <a:stretch>
            <a:fillRect/>
          </a:stretch>
        </p:blipFill>
        <p:spPr>
          <a:xfrm>
            <a:off x="7118056" y="339159"/>
            <a:ext cx="1779598" cy="525555"/>
          </a:xfrm>
          <a:prstGeom prst="rect">
            <a:avLst/>
          </a:prstGeom>
        </p:spPr>
      </p:pic>
      <p:cxnSp>
        <p:nvCxnSpPr>
          <p:cNvPr id="12" name="直接连接符 11"/>
          <p:cNvCxnSpPr/>
          <p:nvPr userDrawn="1"/>
        </p:nvCxnSpPr>
        <p:spPr>
          <a:xfrm>
            <a:off x="457200" y="1371601"/>
            <a:ext cx="8229600" cy="1588"/>
          </a:xfrm>
          <a:prstGeom prst="line">
            <a:avLst/>
          </a:prstGeom>
          <a:ln w="12700"/>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3" name="Title 1"/>
          <p:cNvSpPr txBox="1"/>
          <p:nvPr userDrawn="1"/>
        </p:nvSpPr>
        <p:spPr>
          <a:xfrm>
            <a:off x="457200" y="739228"/>
            <a:ext cx="8229600" cy="588829"/>
          </a:xfrm>
          <a:prstGeom prst="rect">
            <a:avLst/>
          </a:prstGeom>
        </p:spPr>
        <p:txBody>
          <a:bodyPr vert="horz" lIns="0" tIns="45720" rIns="91440" bIns="45720" rtlCol="0" anchor="ctr" anchorCtr="0">
            <a:normAutofit/>
          </a:bodyPr>
          <a:lstStyle>
            <a:lvl1pPr algn="l">
              <a:lnSpc>
                <a:spcPct val="100000"/>
              </a:lnSpc>
              <a:defRPr sz="3200" b="0" i="0">
                <a:latin typeface="+mn-ea"/>
                <a:ea typeface="+mn-ea"/>
                <a:cs typeface="Myriad Pro" panose="020B0503030403020204"/>
              </a:defRPr>
            </a:lvl1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yriad Pro" panose="020B0503030403020204"/>
              </a:rPr>
              <a:t>单击添加内容</a:t>
            </a:r>
            <a:endParaRPr kumimoji="0" 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yriad Pro" panose="020B0503030403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8" name="Picture Placeholder 14" descr="Screen shot 2013-04-18 at 下午05.58.50.png"/>
          <p:cNvPicPr>
            <a:picLocks noChangeAspect="1"/>
          </p:cNvPicPr>
          <p:nvPr userDrawn="1"/>
        </p:nvPicPr>
        <p:blipFill>
          <a:blip r:embed="rId2" cstate="print"/>
          <a:srcRect/>
          <a:stretch>
            <a:fillRect/>
          </a:stretch>
        </p:blipFill>
        <p:spPr>
          <a:xfrm>
            <a:off x="-23750" y="1822450"/>
            <a:ext cx="8843963" cy="4318000"/>
          </a:xfrm>
          <a:prstGeom prst="rect">
            <a:avLst/>
          </a:prstGeom>
        </p:spPr>
      </p:pic>
      <p:pic>
        <p:nvPicPr>
          <p:cNvPr id="7" name="Picture 6" descr="logo.gif"/>
          <p:cNvPicPr>
            <a:picLocks noChangeAspect="1"/>
          </p:cNvPicPr>
          <p:nvPr userDrawn="1"/>
        </p:nvPicPr>
        <p:blipFill>
          <a:blip r:embed="rId3"/>
          <a:stretch>
            <a:fillRect/>
          </a:stretch>
        </p:blipFill>
        <p:spPr>
          <a:xfrm>
            <a:off x="7118056" y="339159"/>
            <a:ext cx="1779598" cy="525555"/>
          </a:xfrm>
          <a:prstGeom prst="rect">
            <a:avLst/>
          </a:prstGeom>
        </p:spPr>
      </p:pic>
      <p:sp>
        <p:nvSpPr>
          <p:cNvPr id="9" name="Rectangle 8"/>
          <p:cNvSpPr/>
          <p:nvPr userDrawn="1"/>
        </p:nvSpPr>
        <p:spPr>
          <a:xfrm>
            <a:off x="-21898" y="6140586"/>
            <a:ext cx="8843513" cy="116996"/>
          </a:xfrm>
          <a:prstGeom prst="rect">
            <a:avLst/>
          </a:prstGeom>
          <a:gradFill flip="none" rotWithShape="1">
            <a:gsLst>
              <a:gs pos="0">
                <a:srgbClr val="00925F"/>
              </a:gs>
              <a:gs pos="100000">
                <a:srgbClr val="49B489"/>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7"/>
          <p:cNvSpPr/>
          <p:nvPr userDrawn="1"/>
        </p:nvSpPr>
        <p:spPr>
          <a:xfrm>
            <a:off x="5110654" y="6332753"/>
            <a:ext cx="3775393" cy="246221"/>
          </a:xfrm>
          <a:prstGeom prst="rect">
            <a:avLst/>
          </a:prstGeom>
        </p:spPr>
        <p:txBody>
          <a:bodyPr wrap="none">
            <a:spAutoFit/>
          </a:bodyPr>
          <a:lstStyle/>
          <a:p>
            <a:pPr marL="0" algn="l" defTabSz="457200" rtl="0" eaLnBrk="1" latinLnBrk="0" hangingPunct="1"/>
            <a:r>
              <a:rPr lang="zh-CN" altLang="en-US" sz="1000" kern="1200" dirty="0" smtClean="0">
                <a:solidFill>
                  <a:srgbClr val="00925F"/>
                </a:solidFill>
                <a:latin typeface="微软雅黑" panose="020B0503020204020204" pitchFamily="34" charset="-122"/>
                <a:ea typeface="微软雅黑" panose="020B0503020204020204" pitchFamily="34" charset="-122"/>
                <a:cs typeface="Myriad Pro Light" panose="020B0403030403020204"/>
              </a:rPr>
              <a:t>成为全球知名的公司，树立中国企业在全世界健康、长久的典范</a:t>
            </a:r>
            <a:endParaRPr lang="en-US" sz="1000" kern="1200" dirty="0">
              <a:solidFill>
                <a:srgbClr val="00925F"/>
              </a:solidFill>
              <a:latin typeface="微软雅黑" panose="020B0503020204020204" pitchFamily="34" charset="-122"/>
              <a:ea typeface="微软雅黑" panose="020B0503020204020204" pitchFamily="34" charset="-122"/>
              <a:cs typeface="Myriad Pro Light" panose="020B0403030403020204"/>
            </a:endParaRPr>
          </a:p>
        </p:txBody>
      </p:sp>
      <p:sp>
        <p:nvSpPr>
          <p:cNvPr id="11" name="Title 2"/>
          <p:cNvSpPr txBox="1"/>
          <p:nvPr userDrawn="1"/>
        </p:nvSpPr>
        <p:spPr>
          <a:xfrm>
            <a:off x="229964" y="2554957"/>
            <a:ext cx="3772020" cy="1509368"/>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20000"/>
              </a:lnSpc>
              <a:spcBef>
                <a:spcPct val="0"/>
              </a:spcBef>
              <a:spcAft>
                <a:spcPts val="0"/>
              </a:spcAft>
              <a:buClrTx/>
              <a:buSzTx/>
              <a:buFontTx/>
              <a:buNone/>
              <a:defRPr/>
            </a:pPr>
            <a:r>
              <a:rPr kumimoji="0" lang="zh-CN" altLang="en-US" sz="4000" b="0" i="0" u="none" strike="noStrike" kern="1200" cap="none" spc="0" normalizeH="0" baseline="0" noProof="0" smtClean="0">
                <a:ln>
                  <a:noFill/>
                </a:ln>
                <a:solidFill>
                  <a:srgbClr val="FFFFFF"/>
                </a:solidFill>
                <a:effectLst/>
                <a:uLnTx/>
                <a:uFillTx/>
                <a:latin typeface="黑体" panose="02010609060101010101" pitchFamily="2" charset="-122"/>
                <a:ea typeface="黑体" panose="02010609060101010101" pitchFamily="2" charset="-122"/>
                <a:cs typeface="+mj-cs"/>
              </a:rPr>
              <a:t>研发品质管理部</a:t>
            </a:r>
            <a:br>
              <a:rPr kumimoji="0" lang="en-US" altLang="zh-CN" sz="4000" b="0" i="0" u="none" strike="noStrike" kern="1200" cap="none" spc="0" normalizeH="0" baseline="0" noProof="0" smtClean="0">
                <a:ln>
                  <a:noFill/>
                </a:ln>
                <a:solidFill>
                  <a:srgbClr val="FFFFFF"/>
                </a:solidFill>
                <a:effectLst/>
                <a:uLnTx/>
                <a:uFillTx/>
                <a:latin typeface="黑体" panose="02010609060101010101" pitchFamily="2" charset="-122"/>
                <a:ea typeface="黑体" panose="02010609060101010101" pitchFamily="2" charset="-122"/>
                <a:cs typeface="+mj-cs"/>
              </a:rPr>
            </a:br>
            <a:r>
              <a:rPr kumimoji="0" lang="zh-CN" altLang="en-US" sz="4000" b="0" i="0" u="none" strike="noStrike" kern="1200" cap="none" spc="0" normalizeH="0" baseline="0" noProof="0" smtClean="0">
                <a:ln>
                  <a:noFill/>
                </a:ln>
                <a:solidFill>
                  <a:srgbClr val="FFFFFF"/>
                </a:solidFill>
                <a:effectLst/>
                <a:uLnTx/>
                <a:uFillTx/>
                <a:latin typeface="黑体" panose="02010609060101010101" pitchFamily="2" charset="-122"/>
                <a:ea typeface="黑体" panose="02010609060101010101" pitchFamily="2" charset="-122"/>
                <a:cs typeface="+mj-cs"/>
              </a:rPr>
              <a:t>双周例会 </a:t>
            </a:r>
            <a:endParaRPr kumimoji="0" lang="en-US" sz="4000" b="0" i="0" u="none" strike="noStrike" kern="1200" cap="none" spc="0" normalizeH="0" baseline="0" noProof="0" dirty="0">
              <a:ln>
                <a:noFill/>
              </a:ln>
              <a:solidFill>
                <a:srgbClr val="FFFFFF"/>
              </a:solidFill>
              <a:effectLst/>
              <a:uLnTx/>
              <a:uFillTx/>
              <a:latin typeface="+mj-lt"/>
              <a:ea typeface="+mj-ea"/>
              <a:cs typeface="+mj-cs"/>
            </a:endParaRPr>
          </a:p>
        </p:txBody>
      </p:sp>
      <p:sp>
        <p:nvSpPr>
          <p:cNvPr id="12" name="Subtitle 3"/>
          <p:cNvSpPr txBox="1"/>
          <p:nvPr userDrawn="1"/>
        </p:nvSpPr>
        <p:spPr>
          <a:xfrm>
            <a:off x="1120614" y="4187537"/>
            <a:ext cx="1990720" cy="507675"/>
          </a:xfrm>
          <a:prstGeom prst="rect">
            <a:avLst/>
          </a:prstGeom>
        </p:spPr>
        <p:txBody>
          <a:bodyPr vert="horz" lIns="91440" tIns="45720" rIns="91440" bIns="45720" rtlCol="0">
            <a:normAutofit/>
          </a:bodyPr>
          <a:lstStyle/>
          <a:p>
            <a:pPr marL="342900" marR="0" lvl="0" indent="-342900" algn="ctr" defTabSz="457200" rtl="0" eaLnBrk="1" fontAlgn="auto" latinLnBrk="0" hangingPunct="1">
              <a:lnSpc>
                <a:spcPct val="100000"/>
              </a:lnSpc>
              <a:spcBef>
                <a:spcPct val="20000"/>
              </a:spcBef>
              <a:spcAft>
                <a:spcPts val="0"/>
              </a:spcAft>
              <a:buClrTx/>
              <a:buSzTx/>
              <a:buFont typeface="Arial" panose="020B0604020202020204"/>
              <a:buNone/>
              <a:defRPr/>
            </a:pPr>
            <a:r>
              <a:rPr kumimoji="0" lang="en-US" sz="1400" b="0" i="0" u="none" strike="noStrike" kern="1200" cap="none" spc="0" normalizeH="0" baseline="0" noProof="0" dirty="0" smtClean="0">
                <a:ln>
                  <a:noFill/>
                </a:ln>
                <a:solidFill>
                  <a:srgbClr val="FFFFFF"/>
                </a:solidFill>
                <a:effectLst/>
                <a:uLnTx/>
                <a:uFillTx/>
                <a:latin typeface="+mn-lt"/>
                <a:ea typeface="+mn-ea"/>
                <a:cs typeface="+mn-cs"/>
              </a:rPr>
              <a:t>2013-10-29</a:t>
            </a:r>
            <a:endParaRPr kumimoji="0" lang="en-US" sz="1400" b="0"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Divider 2">
    <p:spTree>
      <p:nvGrpSpPr>
        <p:cNvPr id="1" name=""/>
        <p:cNvGrpSpPr/>
        <p:nvPr/>
      </p:nvGrpSpPr>
      <p:grpSpPr>
        <a:xfrm>
          <a:off x="0" y="0"/>
          <a:ext cx="0" cy="0"/>
          <a:chOff x="0" y="0"/>
          <a:chExt cx="0" cy="0"/>
        </a:xfrm>
      </p:grpSpPr>
      <p:sp>
        <p:nvSpPr>
          <p:cNvPr id="8" name="Rectangle 7"/>
          <p:cNvSpPr/>
          <p:nvPr userDrawn="1"/>
        </p:nvSpPr>
        <p:spPr>
          <a:xfrm>
            <a:off x="-21898" y="6140586"/>
            <a:ext cx="8843513" cy="116996"/>
          </a:xfrm>
          <a:prstGeom prst="rect">
            <a:avLst/>
          </a:prstGeom>
          <a:gradFill flip="none" rotWithShape="1">
            <a:gsLst>
              <a:gs pos="0">
                <a:srgbClr val="00925F"/>
              </a:gs>
              <a:gs pos="100000">
                <a:srgbClr val="49B489"/>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logo.gif"/>
          <p:cNvPicPr>
            <a:picLocks noChangeAspect="1"/>
          </p:cNvPicPr>
          <p:nvPr userDrawn="1"/>
        </p:nvPicPr>
        <p:blipFill>
          <a:blip r:embed="rId2"/>
          <a:stretch>
            <a:fillRect/>
          </a:stretch>
        </p:blipFill>
        <p:spPr>
          <a:xfrm>
            <a:off x="7118056" y="339159"/>
            <a:ext cx="1779598" cy="525555"/>
          </a:xfrm>
          <a:prstGeom prst="rect">
            <a:avLst/>
          </a:prstGeom>
        </p:spPr>
      </p:pic>
      <p:sp>
        <p:nvSpPr>
          <p:cNvPr id="10" name="Rectangle 7"/>
          <p:cNvSpPr/>
          <p:nvPr userDrawn="1"/>
        </p:nvSpPr>
        <p:spPr>
          <a:xfrm>
            <a:off x="5110654" y="6332753"/>
            <a:ext cx="3775393" cy="246221"/>
          </a:xfrm>
          <a:prstGeom prst="rect">
            <a:avLst/>
          </a:prstGeom>
        </p:spPr>
        <p:txBody>
          <a:bodyPr wrap="none">
            <a:spAutoFit/>
          </a:bodyPr>
          <a:lstStyle/>
          <a:p>
            <a:pPr marL="0" algn="l" defTabSz="457200" rtl="0" eaLnBrk="1" latinLnBrk="0" hangingPunct="1"/>
            <a:r>
              <a:rPr lang="zh-CN" altLang="en-US" sz="1000" kern="1200" dirty="0" smtClean="0">
                <a:solidFill>
                  <a:srgbClr val="00925F"/>
                </a:solidFill>
                <a:latin typeface="微软雅黑" panose="020B0503020204020204" pitchFamily="34" charset="-122"/>
                <a:ea typeface="微软雅黑" panose="020B0503020204020204" pitchFamily="34" charset="-122"/>
                <a:cs typeface="Myriad Pro Light" panose="020B0403030403020204"/>
              </a:rPr>
              <a:t>成为全球知名的公司，树立中国企业在全世界健康、长久的典范</a:t>
            </a:r>
            <a:endParaRPr lang="en-US" sz="1000" kern="1200" dirty="0">
              <a:solidFill>
                <a:srgbClr val="00925F"/>
              </a:solidFill>
              <a:latin typeface="微软雅黑" panose="020B0503020204020204" pitchFamily="34" charset="-122"/>
              <a:ea typeface="微软雅黑" panose="020B0503020204020204" pitchFamily="34" charset="-122"/>
              <a:cs typeface="Myriad Pro Light" panose="020B0403030403020204"/>
            </a:endParaRPr>
          </a:p>
        </p:txBody>
      </p:sp>
      <p:sp>
        <p:nvSpPr>
          <p:cNvPr id="11" name="标题 7"/>
          <p:cNvSpPr>
            <a:spLocks noGrp="1"/>
          </p:cNvSpPr>
          <p:nvPr userDrawn="1">
            <p:ph type="ctrTitle" hasCustomPrompt="1"/>
          </p:nvPr>
        </p:nvSpPr>
        <p:spPr>
          <a:xfrm>
            <a:off x="5255046" y="3467575"/>
            <a:ext cx="3613532" cy="1401308"/>
          </a:xfrm>
        </p:spPr>
        <p:txBody>
          <a:bodyPr>
            <a:normAutofit/>
          </a:bodyPr>
          <a:lstStyle>
            <a:lvl1pPr>
              <a:defRPr sz="3200"/>
            </a:lvl1pPr>
          </a:lstStyle>
          <a:p>
            <a:pPr algn="ctr">
              <a:lnSpc>
                <a:spcPct val="120000"/>
              </a:lnSpc>
            </a:pPr>
            <a:r>
              <a:rPr lang="zh-CN" altLang="en-US" b="1" dirty="0" smtClean="0">
                <a:latin typeface="黑体" panose="02010609060101010101" pitchFamily="2" charset="-122"/>
                <a:ea typeface="黑体" panose="02010609060101010101" pitchFamily="2" charset="-122"/>
              </a:rPr>
              <a:t>研发品质管理部</a:t>
            </a:r>
            <a:br>
              <a:rPr lang="en-US" altLang="zh-CN" b="1" dirty="0" smtClean="0">
                <a:latin typeface="黑体" panose="02010609060101010101" pitchFamily="2" charset="-122"/>
                <a:ea typeface="黑体" panose="02010609060101010101" pitchFamily="2" charset="-122"/>
              </a:rPr>
            </a:br>
            <a:r>
              <a:rPr lang="zh-CN" altLang="en-US" b="1" dirty="0" smtClean="0">
                <a:latin typeface="黑体" panose="02010609060101010101" pitchFamily="2" charset="-122"/>
                <a:ea typeface="黑体" panose="02010609060101010101" pitchFamily="2" charset="-122"/>
              </a:rPr>
              <a:t>双周例会</a:t>
            </a:r>
            <a:endParaRPr lang="zh-CN" altLang="en-US" b="1" dirty="0"/>
          </a:p>
        </p:txBody>
      </p:sp>
      <p:pic>
        <p:nvPicPr>
          <p:cNvPr id="12" name="Picture 2" descr="phone.gif"/>
          <p:cNvPicPr>
            <a:picLocks noChangeAspect="1"/>
          </p:cNvPicPr>
          <p:nvPr userDrawn="1"/>
        </p:nvPicPr>
        <p:blipFill>
          <a:blip r:embed="rId3" cstate="print"/>
          <a:stretch>
            <a:fillRect/>
          </a:stretch>
        </p:blipFill>
        <p:spPr>
          <a:xfrm>
            <a:off x="-21898" y="1885023"/>
            <a:ext cx="6183238" cy="4055977"/>
          </a:xfrm>
          <a:prstGeom prst="rect">
            <a:avLst/>
          </a:prstGeom>
        </p:spPr>
      </p:pic>
      <p:sp>
        <p:nvSpPr>
          <p:cNvPr id="13" name="Subtitle 3"/>
          <p:cNvSpPr txBox="1"/>
          <p:nvPr userDrawn="1"/>
        </p:nvSpPr>
        <p:spPr>
          <a:xfrm>
            <a:off x="6066452" y="4904052"/>
            <a:ext cx="1990720" cy="507675"/>
          </a:xfrm>
          <a:prstGeom prst="rect">
            <a:avLst/>
          </a:prstGeom>
          <a:solidFill>
            <a:schemeClr val="bg1"/>
          </a:solidFill>
        </p:spPr>
        <p:txBody>
          <a:bodyPr vert="horz" lIns="91440" tIns="45720" rIns="91440" bIns="45720" rtlCol="0">
            <a:normAutofit/>
          </a:bodyPr>
          <a:lstStyle/>
          <a:p>
            <a:pPr marL="0" marR="0" lvl="0" indent="0" algn="ctr" defTabSz="457200" rtl="0" eaLnBrk="1" fontAlgn="auto" latinLnBrk="0" hangingPunct="1">
              <a:lnSpc>
                <a:spcPct val="100000"/>
              </a:lnSpc>
              <a:spcBef>
                <a:spcPct val="20000"/>
              </a:spcBef>
              <a:spcAft>
                <a:spcPts val="0"/>
              </a:spcAft>
              <a:buClrTx/>
              <a:buSzTx/>
              <a:buFont typeface="Arial" panose="020B0604020202020204"/>
              <a:buNone/>
              <a:defRPr/>
            </a:pPr>
            <a:r>
              <a:rPr kumimoji="0" lang="en-US" sz="1400" b="1" i="0" u="none" strike="noStrike" kern="1200" cap="none" spc="0" normalizeH="0" baseline="0" noProof="0" dirty="0" smtClean="0">
                <a:ln>
                  <a:noFill/>
                </a:ln>
                <a:effectLst/>
                <a:uLnTx/>
                <a:uFillTx/>
                <a:latin typeface="+mn-lt"/>
                <a:ea typeface="+mn-ea"/>
                <a:cs typeface="Myriad Pro" panose="020B0503030403020204"/>
              </a:rPr>
              <a:t>2013-10-29</a:t>
            </a:r>
            <a:endParaRPr kumimoji="0" lang="en-US" sz="1400" b="1" i="0" u="none" strike="noStrike" kern="1200" cap="none" spc="0" normalizeH="0" baseline="0" noProof="0" dirty="0">
              <a:ln>
                <a:noFill/>
              </a:ln>
              <a:effectLst/>
              <a:uLnTx/>
              <a:uFillTx/>
              <a:latin typeface="+mn-lt"/>
              <a:ea typeface="+mn-ea"/>
              <a:cs typeface="Myriad Pro" panose="020B0503030403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22225" y="1822450"/>
            <a:ext cx="8843963" cy="4318000"/>
          </a:xfrm>
          <a:solidFill>
            <a:schemeClr val="bg2">
              <a:lumMod val="90000"/>
            </a:schemeClr>
          </a:solidFill>
          <a:ln>
            <a:noFill/>
          </a:ln>
        </p:spPr>
        <p:txBody>
          <a:bodyPr>
            <a:normAutofit/>
          </a:bodyPr>
          <a:lstStyle>
            <a:lvl1pPr marL="0" indent="0">
              <a:buFontTx/>
              <a:buNone/>
              <a:defRPr sz="1600"/>
            </a:lvl1pPr>
          </a:lstStyle>
          <a:p>
            <a:r>
              <a:rPr lang="en-US" dirty="0" smtClean="0"/>
              <a:t>Insert picture</a:t>
            </a:r>
            <a:endParaRPr lang="en-US" dirty="0"/>
          </a:p>
        </p:txBody>
      </p:sp>
      <p:sp>
        <p:nvSpPr>
          <p:cNvPr id="2" name="Title 1"/>
          <p:cNvSpPr>
            <a:spLocks noGrp="1"/>
          </p:cNvSpPr>
          <p:nvPr>
            <p:ph type="ctrTitle"/>
          </p:nvPr>
        </p:nvSpPr>
        <p:spPr>
          <a:xfrm>
            <a:off x="609976" y="2376832"/>
            <a:ext cx="7772400" cy="1509368"/>
          </a:xfrm>
        </p:spPr>
        <p:txBody>
          <a:bodyPr anchor="t">
            <a:normAutofit/>
          </a:bodyPr>
          <a:lstStyle>
            <a:lvl1pPr algn="l">
              <a:defRPr sz="3200" b="0" i="0">
                <a:latin typeface="Myriad Pro" panose="020B0503030403020204"/>
                <a:cs typeface="Myriad Pro" panose="020B0503030403020204"/>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7251" y="3886200"/>
            <a:ext cx="6400800" cy="1752600"/>
          </a:xfrm>
        </p:spPr>
        <p:txBody>
          <a:bodyPr>
            <a:normAutofit/>
          </a:bodyPr>
          <a:lstStyle>
            <a:lvl1pPr marL="0" indent="0" algn="l">
              <a:buNone/>
              <a:defRPr sz="1200" b="0" i="0">
                <a:solidFill>
                  <a:schemeClr val="tx1"/>
                </a:solidFill>
                <a:latin typeface="Myriad Pro" panose="020B0503030403020204"/>
                <a:cs typeface="Myriad Pro" panose="020B0503030403020204"/>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logo.gif"/>
          <p:cNvPicPr>
            <a:picLocks noChangeAspect="1"/>
          </p:cNvPicPr>
          <p:nvPr userDrawn="1"/>
        </p:nvPicPr>
        <p:blipFill>
          <a:blip r:embed="rId2"/>
          <a:stretch>
            <a:fillRect/>
          </a:stretch>
        </p:blipFill>
        <p:spPr>
          <a:xfrm>
            <a:off x="7118056" y="339159"/>
            <a:ext cx="1779598" cy="525555"/>
          </a:xfrm>
          <a:prstGeom prst="rect">
            <a:avLst/>
          </a:prstGeom>
        </p:spPr>
      </p:pic>
      <p:sp>
        <p:nvSpPr>
          <p:cNvPr id="9" name="Rectangle 8"/>
          <p:cNvSpPr/>
          <p:nvPr userDrawn="1"/>
        </p:nvSpPr>
        <p:spPr>
          <a:xfrm>
            <a:off x="-21898" y="6140586"/>
            <a:ext cx="8843513" cy="116996"/>
          </a:xfrm>
          <a:prstGeom prst="rect">
            <a:avLst/>
          </a:prstGeom>
          <a:gradFill flip="none" rotWithShape="1">
            <a:gsLst>
              <a:gs pos="0">
                <a:srgbClr val="00925F"/>
              </a:gs>
              <a:gs pos="100000">
                <a:srgbClr val="49B489"/>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7"/>
          <p:cNvSpPr/>
          <p:nvPr userDrawn="1"/>
        </p:nvSpPr>
        <p:spPr>
          <a:xfrm>
            <a:off x="5110654" y="6332753"/>
            <a:ext cx="3775393" cy="246221"/>
          </a:xfrm>
          <a:prstGeom prst="rect">
            <a:avLst/>
          </a:prstGeom>
        </p:spPr>
        <p:txBody>
          <a:bodyPr wrap="none">
            <a:spAutoFit/>
          </a:bodyPr>
          <a:lstStyle/>
          <a:p>
            <a:pPr marL="0" algn="l" defTabSz="457200" rtl="0" eaLnBrk="1" latinLnBrk="0" hangingPunct="1"/>
            <a:r>
              <a:rPr lang="zh-CN" altLang="en-US" sz="1000" kern="1200" dirty="0" smtClean="0">
                <a:solidFill>
                  <a:srgbClr val="00925F"/>
                </a:solidFill>
                <a:latin typeface="微软雅黑" panose="020B0503020204020204" pitchFamily="34" charset="-122"/>
                <a:ea typeface="微软雅黑" panose="020B0503020204020204" pitchFamily="34" charset="-122"/>
                <a:cs typeface="Myriad Pro Light" panose="020B0403030403020204"/>
              </a:rPr>
              <a:t>成为全球知名的公司，树立中国企业在全世界健康、长久的典范</a:t>
            </a:r>
            <a:endParaRPr lang="en-US" sz="1000" kern="1200" dirty="0">
              <a:solidFill>
                <a:srgbClr val="00925F"/>
              </a:solidFill>
              <a:latin typeface="微软雅黑" panose="020B0503020204020204" pitchFamily="34" charset="-122"/>
              <a:ea typeface="微软雅黑" panose="020B0503020204020204" pitchFamily="34" charset="-122"/>
              <a:cs typeface="Myriad Pro Light" panose="020B0403030403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Divider 2">
    <p:spTree>
      <p:nvGrpSpPr>
        <p:cNvPr id="1" name=""/>
        <p:cNvGrpSpPr/>
        <p:nvPr/>
      </p:nvGrpSpPr>
      <p:grpSpPr>
        <a:xfrm>
          <a:off x="0" y="0"/>
          <a:ext cx="0" cy="0"/>
          <a:chOff x="0" y="0"/>
          <a:chExt cx="0" cy="0"/>
        </a:xfrm>
      </p:grpSpPr>
      <p:sp>
        <p:nvSpPr>
          <p:cNvPr id="6" name="Rectangle 5"/>
          <p:cNvSpPr/>
          <p:nvPr userDrawn="1"/>
        </p:nvSpPr>
        <p:spPr>
          <a:xfrm>
            <a:off x="0" y="1803837"/>
            <a:ext cx="8821614" cy="43407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407026"/>
            <a:ext cx="7847582" cy="813603"/>
          </a:xfrm>
        </p:spPr>
        <p:txBody>
          <a:bodyPr lIns="0" anchor="t">
            <a:normAutofit/>
          </a:bodyPr>
          <a:lstStyle>
            <a:lvl1pPr algn="l">
              <a:defRPr sz="3200" b="0" i="0">
                <a:solidFill>
                  <a:schemeClr val="bg1"/>
                </a:solidFill>
                <a:latin typeface="Myriad Pro" panose="020B0503030403020204"/>
                <a:cs typeface="Myriad Pro" panose="020B0503030403020204"/>
              </a:defRPr>
            </a:lvl1pPr>
          </a:lstStyle>
          <a:p>
            <a:r>
              <a:rPr lang="en-US" dirty="0" smtClean="0"/>
              <a:t>Click to edit Master title style</a:t>
            </a:r>
            <a:endParaRPr lang="en-US" dirty="0"/>
          </a:p>
        </p:txBody>
      </p:sp>
      <p:sp>
        <p:nvSpPr>
          <p:cNvPr id="8" name="Rectangle 7"/>
          <p:cNvSpPr/>
          <p:nvPr userDrawn="1"/>
        </p:nvSpPr>
        <p:spPr>
          <a:xfrm>
            <a:off x="-21898" y="6140586"/>
            <a:ext cx="8843513" cy="116996"/>
          </a:xfrm>
          <a:prstGeom prst="rect">
            <a:avLst/>
          </a:prstGeom>
          <a:gradFill flip="none" rotWithShape="1">
            <a:gsLst>
              <a:gs pos="0">
                <a:srgbClr val="00925F"/>
              </a:gs>
              <a:gs pos="100000">
                <a:srgbClr val="49B489"/>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logo.gif"/>
          <p:cNvPicPr>
            <a:picLocks noChangeAspect="1"/>
          </p:cNvPicPr>
          <p:nvPr userDrawn="1"/>
        </p:nvPicPr>
        <p:blipFill>
          <a:blip r:embed="rId2"/>
          <a:stretch>
            <a:fillRect/>
          </a:stretch>
        </p:blipFill>
        <p:spPr>
          <a:xfrm>
            <a:off x="7118056" y="339159"/>
            <a:ext cx="1779598" cy="525555"/>
          </a:xfrm>
          <a:prstGeom prst="rect">
            <a:avLst/>
          </a:prstGeom>
        </p:spPr>
      </p:pic>
      <p:sp>
        <p:nvSpPr>
          <p:cNvPr id="14" name="Content Placeholder 2"/>
          <p:cNvSpPr>
            <a:spLocks noGrp="1"/>
          </p:cNvSpPr>
          <p:nvPr>
            <p:ph idx="1"/>
          </p:nvPr>
        </p:nvSpPr>
        <p:spPr>
          <a:xfrm>
            <a:off x="457200" y="3332163"/>
            <a:ext cx="7847582" cy="2505075"/>
          </a:xfrm>
        </p:spPr>
        <p:txBody>
          <a:bodyPr lIns="0"/>
          <a:lstStyle>
            <a:lvl1pPr>
              <a:buClr>
                <a:schemeClr val="accent1"/>
              </a:buClr>
              <a:buSzPct val="70000"/>
              <a:buFont typeface="Wingdings" panose="05000000000000000000" pitchFamily="2" charset="2"/>
              <a:buChar char="n"/>
              <a:defRPr sz="1600" b="0" i="0">
                <a:solidFill>
                  <a:schemeClr val="bg1"/>
                </a:solidFill>
                <a:latin typeface="Myriad Pro" panose="020B0503030403020204"/>
                <a:cs typeface="Myriad Pro" panose="020B0503030403020204"/>
              </a:defRPr>
            </a:lvl1pPr>
            <a:lvl2pPr>
              <a:defRPr sz="1400" b="0" i="0">
                <a:solidFill>
                  <a:schemeClr val="bg1"/>
                </a:solidFill>
                <a:latin typeface="Myriad Pro" panose="020B0503030403020204"/>
                <a:cs typeface="Myriad Pro" panose="020B0503030403020204"/>
              </a:defRPr>
            </a:lvl2pPr>
            <a:lvl3pPr>
              <a:defRPr sz="1200" b="0" i="0">
                <a:solidFill>
                  <a:schemeClr val="bg1"/>
                </a:solidFill>
                <a:latin typeface="Myriad Pro" panose="020B0503030403020204"/>
                <a:cs typeface="Myriad Pro" panose="020B0503030403020204"/>
              </a:defRPr>
            </a:lvl3pPr>
            <a:lvl4pPr>
              <a:defRPr sz="1000" b="0" i="0">
                <a:solidFill>
                  <a:schemeClr val="bg1"/>
                </a:solidFill>
                <a:latin typeface="Myriad Pro" panose="020B0503030403020204"/>
                <a:cs typeface="Myriad Pro" panose="020B0503030403020204"/>
              </a:defRPr>
            </a:lvl4pPr>
            <a:lvl5pPr>
              <a:defRPr sz="900" b="0" i="0">
                <a:solidFill>
                  <a:schemeClr val="bg1"/>
                </a:solidFill>
                <a:latin typeface="Myriad Pro" panose="020B0503030403020204"/>
                <a:cs typeface="Myriad Pro" panose="020B0503030403020204"/>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0" name="Rectangle 7"/>
          <p:cNvSpPr/>
          <p:nvPr userDrawn="1"/>
        </p:nvSpPr>
        <p:spPr>
          <a:xfrm>
            <a:off x="5110654" y="6332753"/>
            <a:ext cx="3775393" cy="246221"/>
          </a:xfrm>
          <a:prstGeom prst="rect">
            <a:avLst/>
          </a:prstGeom>
        </p:spPr>
        <p:txBody>
          <a:bodyPr wrap="none">
            <a:spAutoFit/>
          </a:bodyPr>
          <a:lstStyle/>
          <a:p>
            <a:pPr marL="0" algn="l" defTabSz="457200" rtl="0" eaLnBrk="1" latinLnBrk="0" hangingPunct="1"/>
            <a:r>
              <a:rPr lang="zh-CN" altLang="en-US" sz="1000" kern="1200" dirty="0" smtClean="0">
                <a:solidFill>
                  <a:srgbClr val="00925F"/>
                </a:solidFill>
                <a:latin typeface="微软雅黑" panose="020B0503020204020204" pitchFamily="34" charset="-122"/>
                <a:ea typeface="微软雅黑" panose="020B0503020204020204" pitchFamily="34" charset="-122"/>
                <a:cs typeface="Myriad Pro Light" panose="020B0403030403020204"/>
              </a:rPr>
              <a:t>成为全球知名的公司，树立中国企业在全世界健康、长久的典范</a:t>
            </a:r>
            <a:endParaRPr lang="en-US" sz="1000" kern="1200" dirty="0">
              <a:solidFill>
                <a:srgbClr val="00925F"/>
              </a:solidFill>
              <a:latin typeface="微软雅黑" panose="020B0503020204020204" pitchFamily="34" charset="-122"/>
              <a:ea typeface="微软雅黑" panose="020B0503020204020204" pitchFamily="34" charset="-122"/>
              <a:cs typeface="Myriad Pro Light" panose="020B0403030403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sp>
        <p:nvSpPr>
          <p:cNvPr id="6" name="Rectangle 5"/>
          <p:cNvSpPr/>
          <p:nvPr userDrawn="1"/>
        </p:nvSpPr>
        <p:spPr>
          <a:xfrm>
            <a:off x="0" y="1803837"/>
            <a:ext cx="8821614" cy="43407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21898" y="6140586"/>
            <a:ext cx="8843513" cy="116996"/>
          </a:xfrm>
          <a:prstGeom prst="rect">
            <a:avLst/>
          </a:prstGeom>
          <a:gradFill flip="none" rotWithShape="1">
            <a:gsLst>
              <a:gs pos="0">
                <a:srgbClr val="00925F"/>
              </a:gs>
              <a:gs pos="100000">
                <a:srgbClr val="49B489"/>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logo.gif"/>
          <p:cNvPicPr>
            <a:picLocks noChangeAspect="1"/>
          </p:cNvPicPr>
          <p:nvPr userDrawn="1"/>
        </p:nvPicPr>
        <p:blipFill>
          <a:blip r:embed="rId2"/>
          <a:stretch>
            <a:fillRect/>
          </a:stretch>
        </p:blipFill>
        <p:spPr>
          <a:xfrm>
            <a:off x="7118056" y="339159"/>
            <a:ext cx="1779598" cy="525555"/>
          </a:xfrm>
          <a:prstGeom prst="rect">
            <a:avLst/>
          </a:prstGeom>
        </p:spPr>
      </p:pic>
      <p:sp>
        <p:nvSpPr>
          <p:cNvPr id="10" name="Rectangle 7"/>
          <p:cNvSpPr/>
          <p:nvPr userDrawn="1"/>
        </p:nvSpPr>
        <p:spPr>
          <a:xfrm>
            <a:off x="5110654" y="6332753"/>
            <a:ext cx="3775393" cy="246221"/>
          </a:xfrm>
          <a:prstGeom prst="rect">
            <a:avLst/>
          </a:prstGeom>
        </p:spPr>
        <p:txBody>
          <a:bodyPr wrap="none">
            <a:spAutoFit/>
          </a:bodyPr>
          <a:lstStyle/>
          <a:p>
            <a:pPr marL="0" algn="l" defTabSz="457200" rtl="0" eaLnBrk="1" latinLnBrk="0" hangingPunct="1"/>
            <a:r>
              <a:rPr lang="zh-CN" altLang="en-US" sz="1000" kern="1200" dirty="0" smtClean="0">
                <a:solidFill>
                  <a:srgbClr val="00925F"/>
                </a:solidFill>
                <a:latin typeface="微软雅黑" panose="020B0503020204020204" pitchFamily="34" charset="-122"/>
                <a:ea typeface="微软雅黑" panose="020B0503020204020204" pitchFamily="34" charset="-122"/>
                <a:cs typeface="Myriad Pro Light" panose="020B0403030403020204"/>
              </a:rPr>
              <a:t>成为全球知名的公司，树立中国企业在全世界健康、长久的典范</a:t>
            </a:r>
            <a:endParaRPr lang="en-US" sz="1000" kern="1200" dirty="0">
              <a:solidFill>
                <a:srgbClr val="00925F"/>
              </a:solidFill>
              <a:latin typeface="微软雅黑" panose="020B0503020204020204" pitchFamily="34" charset="-122"/>
              <a:ea typeface="微软雅黑" panose="020B0503020204020204" pitchFamily="34" charset="-122"/>
              <a:cs typeface="Myriad Pro Light" panose="020B0403030403020204"/>
            </a:endParaRPr>
          </a:p>
        </p:txBody>
      </p:sp>
      <p:sp>
        <p:nvSpPr>
          <p:cNvPr id="11" name="Title 1"/>
          <p:cNvSpPr>
            <a:spLocks noGrp="1"/>
          </p:cNvSpPr>
          <p:nvPr userDrawn="1">
            <p:ph type="title" hasCustomPrompt="1"/>
          </p:nvPr>
        </p:nvSpPr>
        <p:spPr>
          <a:xfrm>
            <a:off x="457200" y="2407026"/>
            <a:ext cx="7847582" cy="1167447"/>
          </a:xfrm>
        </p:spPr>
        <p:txBody>
          <a:bodyPr>
            <a:noAutofit/>
          </a:bodyPr>
          <a:lstStyle>
            <a:lvl1pPr algn="l">
              <a:defRPr sz="3200">
                <a:solidFill>
                  <a:schemeClr val="bg1"/>
                </a:solidFill>
              </a:defRPr>
            </a:lvl1pPr>
          </a:lstStyle>
          <a:p>
            <a:r>
              <a:rPr lang="en-US" dirty="0"/>
              <a:t>Thank you!</a:t>
            </a:r>
            <a:br>
              <a:rPr lang="en-US" dirty="0"/>
            </a:br>
            <a:r>
              <a:rPr lang="zh-CN" altLang="en-US" dirty="0"/>
              <a:t>谢谢</a:t>
            </a:r>
            <a:endParaRPr lang="en-US" dirty="0"/>
          </a:p>
        </p:txBody>
      </p:sp>
      <p:sp>
        <p:nvSpPr>
          <p:cNvPr id="12" name="Content Placeholder 2"/>
          <p:cNvSpPr txBox="1"/>
          <p:nvPr userDrawn="1"/>
        </p:nvSpPr>
        <p:spPr>
          <a:xfrm>
            <a:off x="367915" y="4374781"/>
            <a:ext cx="4821986" cy="1509051"/>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r>
              <a:rPr lang="en-US" sz="1050" dirty="0" smtClean="0">
                <a:solidFill>
                  <a:srgbClr val="FFFFFF"/>
                </a:solidFill>
                <a:latin typeface="Myriad Pro" panose="020B0503030403020204"/>
                <a:cs typeface="Myriad Pro" panose="020B0503030403020204"/>
              </a:rPr>
              <a:t>Guangdong OPPO Mobile Telecommunications Corp., Ltd</a:t>
            </a:r>
            <a:endParaRPr lang="en-US" sz="1050" dirty="0" smtClean="0">
              <a:solidFill>
                <a:srgbClr val="FFFFFF"/>
              </a:solidFill>
              <a:latin typeface="Myriad Pro" panose="020B0503030403020204"/>
              <a:cs typeface="Myriad Pro" panose="020B0503030403020204"/>
            </a:endParaRPr>
          </a:p>
          <a:p>
            <a:pPr algn="l"/>
            <a:endParaRPr lang="en-US" sz="1050" dirty="0" smtClean="0">
              <a:solidFill>
                <a:srgbClr val="FFFFFF"/>
              </a:solidFill>
              <a:latin typeface="Myriad Pro" panose="020B0503030403020204"/>
              <a:cs typeface="Myriad Pro" panose="020B0503030403020204"/>
            </a:endParaRPr>
          </a:p>
          <a:p>
            <a:pPr algn="just"/>
            <a:r>
              <a:rPr lang="zh-TW" altLang="en-US" sz="1050" dirty="0" smtClean="0">
                <a:solidFill>
                  <a:srgbClr val="FFFFFF"/>
                </a:solidFill>
                <a:latin typeface="华文细黑"/>
                <a:ea typeface="华文细黑"/>
                <a:cs typeface="华文细黑"/>
              </a:rPr>
              <a:t>广东欧珀移动通信有限公司</a:t>
            </a:r>
            <a:endParaRPr lang="en-US" altLang="zh-TW" sz="1050" dirty="0" smtClean="0">
              <a:solidFill>
                <a:srgbClr val="FFFFFF"/>
              </a:solidFill>
              <a:latin typeface="华文细黑"/>
              <a:ea typeface="华文细黑"/>
              <a:cs typeface="华文细黑"/>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71898" y="6327919"/>
            <a:ext cx="2895600" cy="365125"/>
          </a:xfrm>
        </p:spPr>
        <p:txBody>
          <a:bodyPr anchor="t"/>
          <a:lstStyle>
            <a:lvl1pPr algn="l">
              <a:defRPr sz="1000" b="0" i="0">
                <a:solidFill>
                  <a:schemeClr val="accent1"/>
                </a:solidFill>
                <a:latin typeface="Myriad Pro Light" panose="020B0403030403020204"/>
                <a:cs typeface="Myriad Pro Light" panose="020B0403030403020204"/>
              </a:defRPr>
            </a:lvl1pPr>
          </a:lstStyle>
          <a:p>
            <a:r>
              <a:rPr lang="zh-CN" altLang="en-US" dirty="0" smtClean="0"/>
              <a:t>研发品质管理部</a:t>
            </a:r>
            <a:endParaRPr lang="en-US" dirty="0"/>
          </a:p>
        </p:txBody>
      </p:sp>
      <p:sp>
        <p:nvSpPr>
          <p:cNvPr id="2" name="Title 1"/>
          <p:cNvSpPr>
            <a:spLocks noGrp="1"/>
          </p:cNvSpPr>
          <p:nvPr>
            <p:ph type="title" hasCustomPrompt="1"/>
          </p:nvPr>
        </p:nvSpPr>
        <p:spPr>
          <a:xfrm>
            <a:off x="457200" y="739228"/>
            <a:ext cx="8229600" cy="588829"/>
          </a:xfrm>
        </p:spPr>
        <p:txBody>
          <a:bodyPr lIns="0" anchor="ctr" anchorCtr="0">
            <a:normAutofit/>
          </a:bodyPr>
          <a:lstStyle>
            <a:lvl1pPr algn="l">
              <a:lnSpc>
                <a:spcPct val="100000"/>
              </a:lnSpc>
              <a:defRPr sz="2400" b="0" i="0">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单击添加内容</a:t>
            </a:r>
            <a:endParaRPr lang="en-US" dirty="0"/>
          </a:p>
        </p:txBody>
      </p:sp>
      <p:sp>
        <p:nvSpPr>
          <p:cNvPr id="3" name="Content Placeholder 2"/>
          <p:cNvSpPr>
            <a:spLocks noGrp="1"/>
          </p:cNvSpPr>
          <p:nvPr>
            <p:ph idx="1"/>
          </p:nvPr>
        </p:nvSpPr>
        <p:spPr>
          <a:xfrm>
            <a:off x="457200" y="1611086"/>
            <a:ext cx="8229600" cy="4255354"/>
          </a:xfrm>
        </p:spPr>
        <p:txBody>
          <a:bodyPr lIns="0"/>
          <a:lstStyle>
            <a:lvl1pPr marL="363855" indent="-363855">
              <a:buClr>
                <a:schemeClr val="accent1"/>
              </a:buClr>
              <a:buSzPct val="70000"/>
              <a:buFont typeface="Wingdings" panose="05000000000000000000" pitchFamily="2" charset="2"/>
              <a:buChar char="n"/>
              <a:defRPr sz="1600" b="0" i="0">
                <a:solidFill>
                  <a:schemeClr val="tx1"/>
                </a:solidFill>
                <a:latin typeface="Myriad Pro" panose="020B0503030403020204"/>
                <a:cs typeface="Myriad Pro" panose="020B0503030403020204"/>
              </a:defRPr>
            </a:lvl1pPr>
            <a:lvl2pPr>
              <a:defRPr sz="1400" b="0" i="0">
                <a:solidFill>
                  <a:schemeClr val="tx1"/>
                </a:solidFill>
                <a:latin typeface="Myriad Pro" panose="020B0503030403020204"/>
                <a:cs typeface="Myriad Pro" panose="020B0503030403020204"/>
              </a:defRPr>
            </a:lvl2pPr>
            <a:lvl3pPr>
              <a:defRPr sz="1200" b="0" i="0">
                <a:solidFill>
                  <a:schemeClr val="tx1"/>
                </a:solidFill>
                <a:latin typeface="Myriad Pro" panose="020B0503030403020204"/>
                <a:cs typeface="Myriad Pro" panose="020B0503030403020204"/>
              </a:defRPr>
            </a:lvl3pPr>
            <a:lvl4pPr>
              <a:defRPr sz="1000" b="0" i="0">
                <a:solidFill>
                  <a:schemeClr val="tx1"/>
                </a:solidFill>
                <a:latin typeface="Myriad Pro" panose="020B0503030403020204"/>
                <a:cs typeface="Myriad Pro" panose="020B0503030403020204"/>
              </a:defRPr>
            </a:lvl4pPr>
            <a:lvl5pPr>
              <a:defRPr sz="900" b="0" i="0">
                <a:solidFill>
                  <a:schemeClr val="tx1"/>
                </a:solidFill>
                <a:latin typeface="Myriad Pro" panose="020B0503030403020204"/>
                <a:cs typeface="Myriad Pro" panose="020B0503030403020204"/>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10"/>
          </p:nvPr>
        </p:nvSpPr>
        <p:spPr>
          <a:xfrm>
            <a:off x="6377737" y="6327919"/>
            <a:ext cx="2133600" cy="365125"/>
          </a:xfrm>
        </p:spPr>
        <p:txBody>
          <a:bodyPr anchor="t"/>
          <a:lstStyle>
            <a:lvl1pPr algn="r">
              <a:defRPr sz="1000" b="0" i="0">
                <a:solidFill>
                  <a:schemeClr val="accent1"/>
                </a:solidFill>
                <a:latin typeface="+mn-lt"/>
                <a:cs typeface="Myriad Pro Light" panose="020B0403030403020204"/>
              </a:defRPr>
            </a:lvl1pPr>
          </a:lstStyle>
          <a:p>
            <a:fld id="{F70F10E2-F252-439D-B146-3917284A0F1F}" type="datetime1">
              <a:rPr lang="zh-CN" altLang="en-US" smtClean="0"/>
            </a:fld>
            <a:endParaRPr lang="en-US" dirty="0"/>
          </a:p>
        </p:txBody>
      </p:sp>
      <p:sp>
        <p:nvSpPr>
          <p:cNvPr id="6" name="Slide Number Placeholder 5"/>
          <p:cNvSpPr>
            <a:spLocks noGrp="1"/>
          </p:cNvSpPr>
          <p:nvPr>
            <p:ph type="sldNum" sz="quarter" idx="12"/>
          </p:nvPr>
        </p:nvSpPr>
        <p:spPr>
          <a:xfrm>
            <a:off x="8511337" y="6327919"/>
            <a:ext cx="402934" cy="365125"/>
          </a:xfrm>
        </p:spPr>
        <p:txBody>
          <a:bodyPr anchor="t"/>
          <a:lstStyle>
            <a:lvl1pPr>
              <a:defRPr b="0" i="0">
                <a:solidFill>
                  <a:schemeClr val="accent1"/>
                </a:solidFill>
                <a:latin typeface="Myriad Pro Light" panose="020B0403030403020204"/>
                <a:cs typeface="Myriad Pro Light" panose="020B0403030403020204"/>
              </a:defRPr>
            </a:lvl1pPr>
          </a:lstStyle>
          <a:p>
            <a:fld id="{9380A3BF-C42B-5B4A-8FD1-FDF44958D935}" type="slidenum">
              <a:rPr lang="en-US" smtClean="0"/>
            </a:fld>
            <a:endParaRPr lang="en-US" dirty="0"/>
          </a:p>
        </p:txBody>
      </p:sp>
      <p:pic>
        <p:nvPicPr>
          <p:cNvPr id="10" name="Picture 9" descr="logo.gif"/>
          <p:cNvPicPr>
            <a:picLocks noChangeAspect="1"/>
          </p:cNvPicPr>
          <p:nvPr userDrawn="1"/>
        </p:nvPicPr>
        <p:blipFill>
          <a:blip r:embed="rId2"/>
          <a:stretch>
            <a:fillRect/>
          </a:stretch>
        </p:blipFill>
        <p:spPr>
          <a:xfrm>
            <a:off x="7118056" y="339159"/>
            <a:ext cx="1779598" cy="525555"/>
          </a:xfrm>
          <a:prstGeom prst="rect">
            <a:avLst/>
          </a:prstGeom>
        </p:spPr>
      </p:pic>
      <p:cxnSp>
        <p:nvCxnSpPr>
          <p:cNvPr id="9" name="直接连接符 8"/>
          <p:cNvCxnSpPr/>
          <p:nvPr userDrawn="1"/>
        </p:nvCxnSpPr>
        <p:spPr>
          <a:xfrm>
            <a:off x="457200" y="1371601"/>
            <a:ext cx="8229600" cy="1588"/>
          </a:xfrm>
          <a:prstGeom prst="line">
            <a:avLst/>
          </a:prstGeom>
          <a:ln w="12700"/>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71898" y="6327919"/>
            <a:ext cx="2895600" cy="365125"/>
          </a:xfrm>
        </p:spPr>
        <p:txBody>
          <a:bodyPr anchor="t"/>
          <a:lstStyle>
            <a:lvl1pPr algn="l">
              <a:defRPr sz="1000" b="0" i="0">
                <a:solidFill>
                  <a:schemeClr val="accent1"/>
                </a:solidFill>
                <a:latin typeface="Myriad Pro Light" panose="020B0403030403020204"/>
                <a:cs typeface="Myriad Pro Light" panose="020B0403030403020204"/>
              </a:defRPr>
            </a:lvl1pPr>
          </a:lstStyle>
          <a:p>
            <a:r>
              <a:rPr lang="zh-CN" altLang="en-US" dirty="0" smtClean="0"/>
              <a:t>研发品质管理部</a:t>
            </a:r>
            <a:endParaRPr lang="en-US" dirty="0"/>
          </a:p>
        </p:txBody>
      </p:sp>
      <p:sp>
        <p:nvSpPr>
          <p:cNvPr id="3" name="Content Placeholder 2"/>
          <p:cNvSpPr>
            <a:spLocks noGrp="1"/>
          </p:cNvSpPr>
          <p:nvPr>
            <p:ph idx="1"/>
          </p:nvPr>
        </p:nvSpPr>
        <p:spPr>
          <a:xfrm>
            <a:off x="457200" y="1594338"/>
            <a:ext cx="3940640" cy="4272101"/>
          </a:xfrm>
        </p:spPr>
        <p:txBody>
          <a:bodyPr lIns="0"/>
          <a:lstStyle>
            <a:lvl1pPr>
              <a:buClr>
                <a:schemeClr val="accent1"/>
              </a:buClr>
              <a:buSzPct val="70000"/>
              <a:buFont typeface="Wingdings" panose="05000000000000000000" pitchFamily="2" charset="2"/>
              <a:buChar char="n"/>
              <a:defRPr sz="1600" b="0" i="0">
                <a:solidFill>
                  <a:schemeClr val="tx1"/>
                </a:solidFill>
                <a:latin typeface="Myriad Pro" panose="020B0503030403020204"/>
                <a:cs typeface="Myriad Pro" panose="020B0503030403020204"/>
              </a:defRPr>
            </a:lvl1pPr>
            <a:lvl2pPr>
              <a:defRPr sz="1400" b="0" i="0">
                <a:solidFill>
                  <a:schemeClr val="tx1"/>
                </a:solidFill>
                <a:latin typeface="Myriad Pro" panose="020B0503030403020204"/>
                <a:cs typeface="Myriad Pro" panose="020B0503030403020204"/>
              </a:defRPr>
            </a:lvl2pPr>
            <a:lvl3pPr>
              <a:defRPr sz="1200" b="0" i="0">
                <a:solidFill>
                  <a:schemeClr val="tx1"/>
                </a:solidFill>
                <a:latin typeface="Myriad Pro" panose="020B0503030403020204"/>
                <a:cs typeface="Myriad Pro" panose="020B0503030403020204"/>
              </a:defRPr>
            </a:lvl3pPr>
            <a:lvl4pPr>
              <a:defRPr sz="1000" b="0" i="0">
                <a:solidFill>
                  <a:schemeClr val="tx1"/>
                </a:solidFill>
                <a:latin typeface="Myriad Pro" panose="020B0503030403020204"/>
                <a:cs typeface="Myriad Pro" panose="020B0503030403020204"/>
              </a:defRPr>
            </a:lvl4pPr>
            <a:lvl5pPr>
              <a:defRPr sz="900" b="0" i="0">
                <a:solidFill>
                  <a:schemeClr val="tx1"/>
                </a:solidFill>
                <a:latin typeface="Myriad Pro" panose="020B0503030403020204"/>
                <a:cs typeface="Myriad Pro" panose="020B0503030403020204"/>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10"/>
          </p:nvPr>
        </p:nvSpPr>
        <p:spPr>
          <a:xfrm>
            <a:off x="6377737" y="6327919"/>
            <a:ext cx="2133600" cy="365125"/>
          </a:xfrm>
        </p:spPr>
        <p:txBody>
          <a:bodyPr anchor="t"/>
          <a:lstStyle>
            <a:lvl1pPr algn="r">
              <a:defRPr sz="1000" b="0" i="0">
                <a:solidFill>
                  <a:schemeClr val="accent1"/>
                </a:solidFill>
                <a:latin typeface="+mn-lt"/>
                <a:cs typeface="Myriad Pro Light" panose="020B0403030403020204"/>
              </a:defRPr>
            </a:lvl1pPr>
          </a:lstStyle>
          <a:p>
            <a:fld id="{AE50D92A-B099-4992-A6B4-5CC87C2D8DDE}" type="datetime1">
              <a:rPr lang="zh-CN" altLang="en-US" smtClean="0"/>
            </a:fld>
            <a:endParaRPr lang="en-US" dirty="0"/>
          </a:p>
        </p:txBody>
      </p:sp>
      <p:sp>
        <p:nvSpPr>
          <p:cNvPr id="6" name="Slide Number Placeholder 5"/>
          <p:cNvSpPr>
            <a:spLocks noGrp="1"/>
          </p:cNvSpPr>
          <p:nvPr>
            <p:ph type="sldNum" sz="quarter" idx="12"/>
          </p:nvPr>
        </p:nvSpPr>
        <p:spPr>
          <a:xfrm>
            <a:off x="8511337" y="6327919"/>
            <a:ext cx="402934" cy="365125"/>
          </a:xfrm>
        </p:spPr>
        <p:txBody>
          <a:bodyPr anchor="t"/>
          <a:lstStyle>
            <a:lvl1pPr>
              <a:defRPr b="0" i="0">
                <a:solidFill>
                  <a:schemeClr val="accent1"/>
                </a:solidFill>
                <a:latin typeface="Myriad Pro Light" panose="020B0403030403020204"/>
                <a:cs typeface="Myriad Pro Light" panose="020B0403030403020204"/>
              </a:defRPr>
            </a:lvl1pPr>
          </a:lstStyle>
          <a:p>
            <a:fld id="{9380A3BF-C42B-5B4A-8FD1-FDF44958D935}" type="slidenum">
              <a:rPr lang="en-US" smtClean="0"/>
            </a:fld>
            <a:endParaRPr lang="en-US" dirty="0"/>
          </a:p>
        </p:txBody>
      </p:sp>
      <p:pic>
        <p:nvPicPr>
          <p:cNvPr id="10" name="Picture 9" descr="logo.gif"/>
          <p:cNvPicPr>
            <a:picLocks noChangeAspect="1"/>
          </p:cNvPicPr>
          <p:nvPr userDrawn="1"/>
        </p:nvPicPr>
        <p:blipFill>
          <a:blip r:embed="rId2"/>
          <a:stretch>
            <a:fillRect/>
          </a:stretch>
        </p:blipFill>
        <p:spPr>
          <a:xfrm>
            <a:off x="7118056" y="339159"/>
            <a:ext cx="1779598" cy="525555"/>
          </a:xfrm>
          <a:prstGeom prst="rect">
            <a:avLst/>
          </a:prstGeom>
        </p:spPr>
      </p:pic>
      <p:sp>
        <p:nvSpPr>
          <p:cNvPr id="11" name="Content Placeholder 2"/>
          <p:cNvSpPr>
            <a:spLocks noGrp="1"/>
          </p:cNvSpPr>
          <p:nvPr>
            <p:ph idx="13"/>
          </p:nvPr>
        </p:nvSpPr>
        <p:spPr>
          <a:xfrm>
            <a:off x="4746160" y="1594338"/>
            <a:ext cx="3940640" cy="4272101"/>
          </a:xfrm>
        </p:spPr>
        <p:txBody>
          <a:bodyPr lIns="0"/>
          <a:lstStyle>
            <a:lvl1pPr>
              <a:buClr>
                <a:schemeClr val="accent1"/>
              </a:buClr>
              <a:buSzPct val="70000"/>
              <a:buFont typeface="Wingdings" panose="05000000000000000000" pitchFamily="2" charset="2"/>
              <a:buChar char="n"/>
              <a:defRPr sz="1600" b="0" i="0">
                <a:solidFill>
                  <a:schemeClr val="tx1"/>
                </a:solidFill>
                <a:latin typeface="Myriad Pro" panose="020B0503030403020204"/>
                <a:cs typeface="Myriad Pro" panose="020B0503030403020204"/>
              </a:defRPr>
            </a:lvl1pPr>
            <a:lvl2pPr>
              <a:defRPr sz="1400" b="0" i="0">
                <a:solidFill>
                  <a:schemeClr val="tx1"/>
                </a:solidFill>
                <a:latin typeface="Myriad Pro" panose="020B0503030403020204"/>
                <a:cs typeface="Myriad Pro" panose="020B0503030403020204"/>
              </a:defRPr>
            </a:lvl2pPr>
            <a:lvl3pPr>
              <a:defRPr sz="1200" b="0" i="0">
                <a:solidFill>
                  <a:schemeClr val="tx1"/>
                </a:solidFill>
                <a:latin typeface="Myriad Pro" panose="020B0503030403020204"/>
                <a:cs typeface="Myriad Pro" panose="020B0503030403020204"/>
              </a:defRPr>
            </a:lvl3pPr>
            <a:lvl4pPr>
              <a:defRPr sz="1000" b="0" i="0">
                <a:solidFill>
                  <a:schemeClr val="tx1"/>
                </a:solidFill>
                <a:latin typeface="Myriad Pro" panose="020B0503030403020204"/>
                <a:cs typeface="Myriad Pro" panose="020B0503030403020204"/>
              </a:defRPr>
            </a:lvl4pPr>
            <a:lvl5pPr>
              <a:defRPr sz="900" b="0" i="0">
                <a:solidFill>
                  <a:schemeClr val="tx1"/>
                </a:solidFill>
                <a:latin typeface="Myriad Pro" panose="020B0503030403020204"/>
                <a:cs typeface="Myriad Pro" panose="020B0503030403020204"/>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cxnSp>
        <p:nvCxnSpPr>
          <p:cNvPr id="9" name="直接连接符 8"/>
          <p:cNvCxnSpPr/>
          <p:nvPr userDrawn="1"/>
        </p:nvCxnSpPr>
        <p:spPr>
          <a:xfrm>
            <a:off x="457200" y="1371601"/>
            <a:ext cx="8229600" cy="1588"/>
          </a:xfrm>
          <a:prstGeom prst="line">
            <a:avLst/>
          </a:prstGeom>
          <a:ln w="12700"/>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2" name="Title 1"/>
          <p:cNvSpPr>
            <a:spLocks noGrp="1"/>
          </p:cNvSpPr>
          <p:nvPr>
            <p:ph type="title" hasCustomPrompt="1"/>
          </p:nvPr>
        </p:nvSpPr>
        <p:spPr>
          <a:xfrm>
            <a:off x="457200" y="739228"/>
            <a:ext cx="8229600" cy="588829"/>
          </a:xfrm>
        </p:spPr>
        <p:txBody>
          <a:bodyPr lIns="0" anchor="ctr" anchorCtr="0">
            <a:normAutofit/>
          </a:bodyPr>
          <a:lstStyle>
            <a:lvl1pPr algn="l">
              <a:lnSpc>
                <a:spcPct val="100000"/>
              </a:lnSpc>
              <a:defRPr sz="2400" b="0" i="0">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单击添加内容</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11" name="Picture Placeholder 13"/>
          <p:cNvSpPr>
            <a:spLocks noGrp="1"/>
          </p:cNvSpPr>
          <p:nvPr>
            <p:ph type="pic" sz="quarter" idx="13" hasCustomPrompt="1"/>
          </p:nvPr>
        </p:nvSpPr>
        <p:spPr>
          <a:xfrm>
            <a:off x="-22225" y="1611436"/>
            <a:ext cx="8843963" cy="4318000"/>
          </a:xfrm>
          <a:solidFill>
            <a:schemeClr val="bg2">
              <a:lumMod val="90000"/>
            </a:schemeClr>
          </a:solidFill>
          <a:ln>
            <a:noFill/>
          </a:ln>
        </p:spPr>
        <p:txBody>
          <a:bodyPr>
            <a:normAutofit/>
          </a:bodyPr>
          <a:lstStyle>
            <a:lvl1pPr marL="0" indent="0">
              <a:buFontTx/>
              <a:buNone/>
              <a:defRPr sz="1600"/>
            </a:lvl1pPr>
          </a:lstStyle>
          <a:p>
            <a:r>
              <a:rPr lang="en-US" dirty="0" smtClean="0"/>
              <a:t>Insert picture</a:t>
            </a:r>
            <a:endParaRPr lang="en-US" dirty="0"/>
          </a:p>
        </p:txBody>
      </p:sp>
      <p:sp>
        <p:nvSpPr>
          <p:cNvPr id="5" name="Footer Placeholder 4"/>
          <p:cNvSpPr>
            <a:spLocks noGrp="1"/>
          </p:cNvSpPr>
          <p:nvPr>
            <p:ph type="ftr" sz="quarter" idx="11"/>
          </p:nvPr>
        </p:nvSpPr>
        <p:spPr>
          <a:xfrm>
            <a:off x="371898" y="6327919"/>
            <a:ext cx="2895600" cy="365125"/>
          </a:xfrm>
        </p:spPr>
        <p:txBody>
          <a:bodyPr anchor="t"/>
          <a:lstStyle>
            <a:lvl1pPr algn="l">
              <a:defRPr sz="1000" b="0" i="0">
                <a:solidFill>
                  <a:schemeClr val="accent1"/>
                </a:solidFill>
                <a:latin typeface="Myriad Pro Light" panose="020B0403030403020204"/>
                <a:cs typeface="Myriad Pro Light" panose="020B0403030403020204"/>
              </a:defRPr>
            </a:lvl1pPr>
          </a:lstStyle>
          <a:p>
            <a:r>
              <a:rPr lang="zh-CN" altLang="en-US" dirty="0" smtClean="0"/>
              <a:t>研发品质管理部</a:t>
            </a:r>
            <a:endParaRPr lang="en-US" dirty="0"/>
          </a:p>
        </p:txBody>
      </p:sp>
      <p:sp>
        <p:nvSpPr>
          <p:cNvPr id="4" name="Date Placeholder 3"/>
          <p:cNvSpPr>
            <a:spLocks noGrp="1"/>
          </p:cNvSpPr>
          <p:nvPr>
            <p:ph type="dt" sz="half" idx="10"/>
          </p:nvPr>
        </p:nvSpPr>
        <p:spPr>
          <a:xfrm>
            <a:off x="6377737" y="6327919"/>
            <a:ext cx="2133600" cy="365125"/>
          </a:xfrm>
        </p:spPr>
        <p:txBody>
          <a:bodyPr anchor="t"/>
          <a:lstStyle>
            <a:lvl1pPr algn="r">
              <a:defRPr sz="1000" b="0" i="0">
                <a:solidFill>
                  <a:schemeClr val="accent1"/>
                </a:solidFill>
                <a:latin typeface="+mn-lt"/>
                <a:cs typeface="Myriad Pro Light" panose="020B0403030403020204"/>
              </a:defRPr>
            </a:lvl1pPr>
          </a:lstStyle>
          <a:p>
            <a:fld id="{26060CBE-F2F4-4C35-A962-0028C6BC2150}" type="datetime1">
              <a:rPr lang="zh-CN" altLang="en-US" smtClean="0"/>
            </a:fld>
            <a:endParaRPr lang="en-US" dirty="0"/>
          </a:p>
        </p:txBody>
      </p:sp>
      <p:sp>
        <p:nvSpPr>
          <p:cNvPr id="6" name="Slide Number Placeholder 5"/>
          <p:cNvSpPr>
            <a:spLocks noGrp="1"/>
          </p:cNvSpPr>
          <p:nvPr>
            <p:ph type="sldNum" sz="quarter" idx="12"/>
          </p:nvPr>
        </p:nvSpPr>
        <p:spPr>
          <a:xfrm>
            <a:off x="8511337" y="6327919"/>
            <a:ext cx="402934" cy="365125"/>
          </a:xfrm>
        </p:spPr>
        <p:txBody>
          <a:bodyPr anchor="t"/>
          <a:lstStyle>
            <a:lvl1pPr>
              <a:defRPr b="0" i="0">
                <a:solidFill>
                  <a:schemeClr val="accent1"/>
                </a:solidFill>
                <a:latin typeface="Myriad Pro Light" panose="020B0403030403020204"/>
                <a:cs typeface="Myriad Pro Light" panose="020B0403030403020204"/>
              </a:defRPr>
            </a:lvl1pPr>
          </a:lstStyle>
          <a:p>
            <a:fld id="{9380A3BF-C42B-5B4A-8FD1-FDF44958D935}" type="slidenum">
              <a:rPr lang="en-US" smtClean="0"/>
            </a:fld>
            <a:endParaRPr lang="en-US" dirty="0"/>
          </a:p>
        </p:txBody>
      </p:sp>
      <p:pic>
        <p:nvPicPr>
          <p:cNvPr id="10" name="Picture 9" descr="logo.gif"/>
          <p:cNvPicPr>
            <a:picLocks noChangeAspect="1"/>
          </p:cNvPicPr>
          <p:nvPr userDrawn="1"/>
        </p:nvPicPr>
        <p:blipFill>
          <a:blip r:embed="rId2"/>
          <a:stretch>
            <a:fillRect/>
          </a:stretch>
        </p:blipFill>
        <p:spPr>
          <a:xfrm>
            <a:off x="7118056" y="339159"/>
            <a:ext cx="1779598" cy="525555"/>
          </a:xfrm>
          <a:prstGeom prst="rect">
            <a:avLst/>
          </a:prstGeom>
        </p:spPr>
      </p:pic>
      <p:cxnSp>
        <p:nvCxnSpPr>
          <p:cNvPr id="8" name="直接连接符 7"/>
          <p:cNvCxnSpPr/>
          <p:nvPr userDrawn="1"/>
        </p:nvCxnSpPr>
        <p:spPr>
          <a:xfrm>
            <a:off x="457200" y="1371601"/>
            <a:ext cx="8229600" cy="1588"/>
          </a:xfrm>
          <a:prstGeom prst="line">
            <a:avLst/>
          </a:prstGeom>
          <a:ln w="12700"/>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9" name="Title 1"/>
          <p:cNvSpPr>
            <a:spLocks noGrp="1"/>
          </p:cNvSpPr>
          <p:nvPr>
            <p:ph type="title" hasCustomPrompt="1"/>
          </p:nvPr>
        </p:nvSpPr>
        <p:spPr>
          <a:xfrm>
            <a:off x="457200" y="739228"/>
            <a:ext cx="8229600" cy="588829"/>
          </a:xfrm>
        </p:spPr>
        <p:txBody>
          <a:bodyPr lIns="0" anchor="ctr" anchorCtr="0">
            <a:normAutofit/>
          </a:bodyPr>
          <a:lstStyle>
            <a:lvl1pPr algn="l">
              <a:lnSpc>
                <a:spcPct val="100000"/>
              </a:lnSpc>
              <a:defRPr sz="2400" b="0" i="0">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单击添加内容</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01AB0-9B60-436C-845D-D807D17C5373}" type="datetime1">
              <a:rPr lang="zh-CN" altLang="en-US" smtClean="0"/>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defRPr sz="1000">
                <a:solidFill>
                  <a:schemeClr val="tx1">
                    <a:tint val="75000"/>
                  </a:schemeClr>
                </a:solidFill>
                <a:latin typeface="微软雅黑" panose="020B0503020204020204" pitchFamily="34" charset="-122"/>
                <a:ea typeface="微软雅黑" panose="020B0503020204020204" pitchFamily="34" charset="-122"/>
              </a:defRPr>
            </a:lvl1pPr>
          </a:lstStyle>
          <a:p>
            <a:r>
              <a:rPr lang="zh-CN" altLang="en-US" dirty="0" smtClean="0"/>
              <a:t>研发品质管理部</a:t>
            </a:r>
            <a:endParaRPr lang="en-US"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0A3BF-C42B-5B4A-8FD1-FDF44958D93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2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618268" y="4315863"/>
            <a:ext cx="6400800" cy="1752600"/>
          </a:xfrm>
        </p:spPr>
        <p:txBody>
          <a:bodyPr/>
          <a:lstStyle/>
          <a:p>
            <a:r>
              <a:rPr lang="en-US" dirty="0" smtClean="0">
                <a:solidFill>
                  <a:srgbClr val="FFFFFF"/>
                </a:solidFill>
              </a:rPr>
              <a:t>XX / XX / 2013 </a:t>
            </a:r>
            <a:endParaRPr lang="en-US" dirty="0">
              <a:solidFill>
                <a:srgbClr val="FFFFFF"/>
              </a:solidFill>
            </a:endParaRPr>
          </a:p>
        </p:txBody>
      </p:sp>
      <p:sp>
        <p:nvSpPr>
          <p:cNvPr id="8" name="标题 7"/>
          <p:cNvSpPr>
            <a:spLocks noGrp="1"/>
          </p:cNvSpPr>
          <p:nvPr>
            <p:ph type="ctrTitle"/>
          </p:nvPr>
        </p:nvSpPr>
        <p:spPr>
          <a:xfrm>
            <a:off x="2811769" y="2066266"/>
            <a:ext cx="3613532" cy="840219"/>
          </a:xfrm>
        </p:spPr>
        <p:txBody>
          <a:bodyPr>
            <a:noAutofit/>
          </a:bodyPr>
          <a:lstStyle/>
          <a:p>
            <a:pPr algn="ctr">
              <a:lnSpc>
                <a:spcPct val="120000"/>
              </a:lnSpc>
            </a:pPr>
            <a:r>
              <a:rPr lang="en-US" altLang="zh-CN" sz="4000" b="1" dirty="0" smtClean="0">
                <a:latin typeface="黑体" panose="02010609060101010101" pitchFamily="2" charset="-122"/>
                <a:ea typeface="黑体" panose="02010609060101010101" pitchFamily="2" charset="-122"/>
              </a:rPr>
              <a:t>Java </a:t>
            </a:r>
            <a:r>
              <a:rPr lang="zh-CN" altLang="en-US" sz="4000" b="1" dirty="0" smtClean="0">
                <a:latin typeface="黑体" panose="02010609060101010101" pitchFamily="2" charset="-122"/>
                <a:ea typeface="黑体" panose="02010609060101010101" pitchFamily="2" charset="-122"/>
              </a:rPr>
              <a:t>开发入门</a:t>
            </a:r>
            <a:endParaRPr lang="zh-CN" altLang="en-US" sz="4000" b="1" dirty="0"/>
          </a:p>
        </p:txBody>
      </p:sp>
      <p:sp>
        <p:nvSpPr>
          <p:cNvPr id="5" name="Subtitle 3"/>
          <p:cNvSpPr txBox="1"/>
          <p:nvPr/>
        </p:nvSpPr>
        <p:spPr>
          <a:xfrm>
            <a:off x="6066452" y="4868883"/>
            <a:ext cx="1990720" cy="507675"/>
          </a:xfrm>
          <a:prstGeom prst="rect">
            <a:avLst/>
          </a:prstGeom>
          <a:solidFill>
            <a:schemeClr val="bg1"/>
          </a:solidFill>
        </p:spPr>
        <p:txBody>
          <a:bodyPr vert="horz" lIns="91440" tIns="45720" rIns="91440" bIns="45720" rtlCol="0">
            <a:normAutofit/>
          </a:bodyPr>
          <a:lstStyle/>
          <a:p>
            <a:pPr marL="0" marR="0" lvl="0" indent="0" algn="ctr" defTabSz="457200" rtl="0" eaLnBrk="1" fontAlgn="auto" latinLnBrk="0" hangingPunct="1">
              <a:lnSpc>
                <a:spcPct val="100000"/>
              </a:lnSpc>
              <a:spcBef>
                <a:spcPct val="20000"/>
              </a:spcBef>
              <a:spcAft>
                <a:spcPts val="0"/>
              </a:spcAft>
              <a:buClrTx/>
              <a:buSzTx/>
              <a:buFont typeface="Arial" panose="020B0604020202020204"/>
              <a:buNone/>
              <a:defRPr/>
            </a:pPr>
            <a:r>
              <a:rPr lang="zh-CN" altLang="en-US" sz="1400" b="1" dirty="0" smtClean="0">
                <a:cs typeface="Myriad Pro" panose="020B0503030403020204"/>
              </a:rPr>
              <a:t>陆庆宁</a:t>
            </a:r>
            <a:endParaRPr kumimoji="0" lang="en-US" sz="1400" b="1" i="0" u="none" strike="noStrike" kern="1200" cap="none" spc="0" normalizeH="0" baseline="0" noProof="0" dirty="0">
              <a:ln>
                <a:noFill/>
              </a:ln>
              <a:effectLst/>
              <a:uLnTx/>
              <a:uFillTx/>
              <a:latin typeface="+mn-lt"/>
              <a:ea typeface="+mn-ea"/>
              <a:cs typeface="Myriad Pro" panose="020B0503030403020204"/>
            </a:endParaRPr>
          </a:p>
        </p:txBody>
      </p:sp>
      <p:sp>
        <p:nvSpPr>
          <p:cNvPr id="7" name="页脚占位符 1"/>
          <p:cNvSpPr txBox="1"/>
          <p:nvPr/>
        </p:nvSpPr>
        <p:spPr>
          <a:xfrm>
            <a:off x="371898" y="6327919"/>
            <a:ext cx="28956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0" normalizeH="0" baseline="0" noProof="0" dirty="0" smtClean="0">
                <a:ln>
                  <a:noFill/>
                </a:ln>
                <a:solidFill>
                  <a:srgbClr val="00925F"/>
                </a:solidFill>
                <a:effectLst/>
                <a:uLnTx/>
                <a:uFillTx/>
                <a:latin typeface="微软雅黑" panose="020B0503020204020204" pitchFamily="34" charset="-122"/>
                <a:ea typeface="微软雅黑" panose="020B0503020204020204" pitchFamily="34" charset="-122"/>
              </a:rPr>
              <a:t>M</a:t>
            </a:r>
            <a:r>
              <a:rPr kumimoji="0" lang="zh-CN" altLang="en-US" sz="1000" b="0" i="0" u="none" strike="noStrike" kern="1200" cap="none" spc="0" normalizeH="0" baseline="0" noProof="0" dirty="0" smtClean="0">
                <a:ln>
                  <a:noFill/>
                </a:ln>
                <a:solidFill>
                  <a:srgbClr val="00925F"/>
                </a:solidFill>
                <a:effectLst/>
                <a:uLnTx/>
                <a:uFillTx/>
                <a:latin typeface="微软雅黑" panose="020B0503020204020204" pitchFamily="34" charset="-122"/>
                <a:ea typeface="微软雅黑" panose="020B0503020204020204" pitchFamily="34" charset="-122"/>
              </a:rPr>
              <a:t>厂手机产品测试中心</a:t>
            </a:r>
            <a:endParaRPr kumimoji="0" lang="zh-CN" altLang="en-US" sz="1000" b="0" i="0" u="none" strike="noStrike" kern="1200" cap="none" spc="0" normalizeH="0" baseline="0" noProof="0" dirty="0" smtClean="0">
              <a:ln>
                <a:noFill/>
              </a:ln>
              <a:solidFill>
                <a:srgbClr val="00925F"/>
              </a:solidFill>
              <a:effectLst/>
              <a:uLnTx/>
              <a:uFillTx/>
              <a:latin typeface="微软雅黑" panose="020B0503020204020204" pitchFamily="34" charset="-122"/>
              <a:ea typeface="微软雅黑" panose="020B0503020204020204" pitchFamily="34" charset="-122"/>
            </a:endParaRPr>
          </a:p>
        </p:txBody>
      </p:sp>
      <p:sp>
        <p:nvSpPr>
          <p:cNvPr id="6" name="Subtitle 3"/>
          <p:cNvSpPr txBox="1"/>
          <p:nvPr/>
        </p:nvSpPr>
        <p:spPr>
          <a:xfrm>
            <a:off x="6066452" y="5342916"/>
            <a:ext cx="1990720" cy="507675"/>
          </a:xfrm>
          <a:prstGeom prst="rect">
            <a:avLst/>
          </a:prstGeom>
          <a:solidFill>
            <a:schemeClr val="bg1"/>
          </a:solidFill>
        </p:spPr>
        <p:txBody>
          <a:bodyPr vert="horz" lIns="91440" tIns="45720" rIns="91440" bIns="45720" rtlCol="0">
            <a:normAutofit/>
          </a:bodyPr>
          <a:lstStyle/>
          <a:p>
            <a:pPr marL="0" marR="0" lvl="0" indent="0" algn="ctr" defTabSz="457200" rtl="0" eaLnBrk="1" fontAlgn="auto" latinLnBrk="0" hangingPunct="1">
              <a:lnSpc>
                <a:spcPct val="100000"/>
              </a:lnSpc>
              <a:spcBef>
                <a:spcPct val="20000"/>
              </a:spcBef>
              <a:spcAft>
                <a:spcPts val="0"/>
              </a:spcAft>
              <a:buClrTx/>
              <a:buSzTx/>
              <a:buFont typeface="Arial" panose="020B0604020202020204"/>
              <a:buNone/>
              <a:defRPr/>
            </a:pPr>
            <a:r>
              <a:rPr kumimoji="0" lang="en-US" sz="1400" b="1" i="0" u="none" strike="noStrike" kern="1200" cap="none" spc="0" normalizeH="0" baseline="0" noProof="0" dirty="0" smtClean="0">
                <a:ln>
                  <a:noFill/>
                </a:ln>
                <a:effectLst/>
                <a:uLnTx/>
                <a:uFillTx/>
                <a:latin typeface="+mn-lt"/>
                <a:ea typeface="+mn-ea"/>
                <a:cs typeface="Myriad Pro" panose="020B0503030403020204"/>
              </a:rPr>
              <a:t>2017-06-14</a:t>
            </a:r>
            <a:endParaRPr kumimoji="0" lang="en-US" sz="1400" b="1" i="0" u="none" strike="noStrike" kern="1200" cap="none" spc="0" normalizeH="0" baseline="0" noProof="0" dirty="0">
              <a:ln>
                <a:noFill/>
              </a:ln>
              <a:effectLst/>
              <a:uLnTx/>
              <a:uFillTx/>
              <a:latin typeface="+mn-lt"/>
              <a:ea typeface="+mn-ea"/>
              <a:cs typeface="Myriad Pro" panose="020B0503030403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3" name="标题 2"/>
          <p:cNvSpPr>
            <a:spLocks noGrp="1"/>
          </p:cNvSpPr>
          <p:nvPr>
            <p:ph type="title"/>
          </p:nvPr>
        </p:nvSpPr>
        <p:spPr/>
        <p:txBody>
          <a:bodyPr/>
          <a:lstStyle/>
          <a:p>
            <a:r>
              <a:rPr lang="zh-CN" altLang="en-US" dirty="0" smtClean="0"/>
              <a:t>运算符</a:t>
            </a:r>
            <a:r>
              <a:rPr lang="en-US" altLang="zh-CN" dirty="0" smtClean="0"/>
              <a:t>1</a:t>
            </a:r>
            <a:endParaRPr lang="zh-CN" altLang="en-US" dirty="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sp>
        <p:nvSpPr>
          <p:cNvPr id="7" name="内容占位符 2"/>
          <p:cNvSpPr>
            <a:spLocks noGrp="1"/>
          </p:cNvSpPr>
          <p:nvPr>
            <p:ph idx="1"/>
          </p:nvPr>
        </p:nvSpPr>
        <p:spPr>
          <a:xfrm>
            <a:off x="214282" y="1428742"/>
            <a:ext cx="8715436" cy="3214710"/>
          </a:xfrm>
        </p:spPr>
        <p:txBody>
          <a:bodyPr>
            <a:normAutofit/>
          </a:bodyPr>
          <a:lstStyle/>
          <a:p>
            <a:endParaRPr lang="zh-CN" altLang="en-US" dirty="0"/>
          </a:p>
          <a:p>
            <a:pPr marL="0" indent="0">
              <a:buNone/>
            </a:pPr>
            <a:endParaRPr lang="en-US" altLang="zh-CN" dirty="0" smtClean="0"/>
          </a:p>
          <a:p>
            <a:endParaRPr lang="en-US" altLang="zh-CN" dirty="0" smtClean="0"/>
          </a:p>
          <a:p>
            <a:pPr lvl="1"/>
            <a:endParaRPr lang="zh-CN" altLang="en-US" dirty="0"/>
          </a:p>
        </p:txBody>
      </p:sp>
      <p:graphicFrame>
        <p:nvGraphicFramePr>
          <p:cNvPr id="8" name="表格 7"/>
          <p:cNvGraphicFramePr>
            <a:graphicFrameLocks noGrp="1"/>
          </p:cNvGraphicFramePr>
          <p:nvPr/>
        </p:nvGraphicFramePr>
        <p:xfrm>
          <a:off x="428596" y="1501538"/>
          <a:ext cx="8358246" cy="2428896"/>
        </p:xfrm>
        <a:graphic>
          <a:graphicData uri="http://schemas.openxmlformats.org/drawingml/2006/table">
            <a:tbl>
              <a:tblPr/>
              <a:tblGrid>
                <a:gridCol w="421549"/>
                <a:gridCol w="945638"/>
                <a:gridCol w="1117412"/>
                <a:gridCol w="1985051"/>
                <a:gridCol w="1118289"/>
                <a:gridCol w="2770307"/>
              </a:tblGrid>
              <a:tr h="303612">
                <a:tc>
                  <a:txBody>
                    <a:bodyPr/>
                    <a:lstStyle/>
                    <a:p>
                      <a:pPr algn="ctr">
                        <a:spcAft>
                          <a:spcPts val="0"/>
                        </a:spcAft>
                      </a:pPr>
                      <a:r>
                        <a:rPr lang="en-US" sz="1200" b="1" kern="100" dirty="0">
                          <a:latin typeface="Times New Roman" panose="02020603050405020304"/>
                          <a:ea typeface="宋体" panose="02010600030101010101" pitchFamily="2" charset="-122"/>
                          <a:cs typeface="Times New Roman" panose="02020603050405020304"/>
                        </a:rPr>
                        <a:t>No.</a:t>
                      </a:r>
                      <a:endParaRPr lang="zh-CN" sz="1200" kern="10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panose="02020603050405020304"/>
                          <a:ea typeface="宋体" panose="02010600030101010101" pitchFamily="2" charset="-122"/>
                          <a:cs typeface="Times New Roman" panose="02020603050405020304"/>
                        </a:rPr>
                        <a:t>运算符</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panose="02020603050405020304"/>
                          <a:ea typeface="宋体" panose="02010600030101010101" pitchFamily="2" charset="-122"/>
                          <a:cs typeface="Times New Roman" panose="02020603050405020304"/>
                        </a:rPr>
                        <a:t>类型</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panose="02020603050405020304"/>
                          <a:ea typeface="宋体" panose="02010600030101010101" pitchFamily="2" charset="-122"/>
                          <a:cs typeface="Times New Roman" panose="02020603050405020304"/>
                        </a:rPr>
                        <a:t>范例</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panose="02020603050405020304"/>
                          <a:ea typeface="宋体" panose="02010600030101010101" pitchFamily="2" charset="-122"/>
                          <a:cs typeface="Times New Roman" panose="02020603050405020304"/>
                        </a:rPr>
                        <a:t>结果</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panose="02020603050405020304"/>
                          <a:ea typeface="宋体" panose="02010600030101010101" pitchFamily="2" charset="-122"/>
                          <a:cs typeface="Times New Roman" panose="02020603050405020304"/>
                        </a:rPr>
                        <a:t>描述</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612">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1</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panose="02020603050405020304"/>
                          <a:ea typeface="宋体" panose="02010600030101010101" pitchFamily="2" charset="-122"/>
                          <a:cs typeface="Times New Roman" panose="02020603050405020304"/>
                        </a:rPr>
                        <a:t>赋值运算符</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int x = 10 ;</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x</a:t>
                      </a:r>
                      <a:r>
                        <a:rPr lang="zh-CN" sz="1200" kern="100">
                          <a:latin typeface="Times New Roman" panose="02020603050405020304"/>
                          <a:ea typeface="宋体" panose="02010600030101010101" pitchFamily="2" charset="-122"/>
                          <a:cs typeface="Times New Roman" panose="02020603050405020304"/>
                        </a:rPr>
                        <a:t>的内容为</a:t>
                      </a:r>
                      <a:r>
                        <a:rPr lang="en-US" sz="1200" kern="100">
                          <a:latin typeface="Times New Roman" panose="02020603050405020304"/>
                          <a:ea typeface="宋体" panose="02010600030101010101" pitchFamily="2" charset="-122"/>
                          <a:cs typeface="Times New Roman" panose="02020603050405020304"/>
                        </a:rPr>
                        <a:t>10</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latin typeface="Times New Roman" panose="02020603050405020304"/>
                          <a:ea typeface="宋体" panose="02010600030101010101" pitchFamily="2" charset="-122"/>
                          <a:cs typeface="Times New Roman" panose="02020603050405020304"/>
                        </a:rPr>
                        <a:t>为变量</a:t>
                      </a:r>
                      <a:r>
                        <a:rPr lang="en-US" sz="1200" kern="100">
                          <a:latin typeface="Times New Roman" panose="02020603050405020304"/>
                          <a:ea typeface="宋体" panose="02010600030101010101" pitchFamily="2" charset="-122"/>
                          <a:cs typeface="Times New Roman" panose="02020603050405020304"/>
                        </a:rPr>
                        <a:t>x</a:t>
                      </a:r>
                      <a:r>
                        <a:rPr lang="zh-CN" sz="1200" kern="100">
                          <a:latin typeface="Times New Roman" panose="02020603050405020304"/>
                          <a:ea typeface="宋体" panose="02010600030101010101" pitchFamily="2" charset="-122"/>
                          <a:cs typeface="Times New Roman" panose="02020603050405020304"/>
                        </a:rPr>
                        <a:t>赋值为数字常量</a:t>
                      </a:r>
                      <a:r>
                        <a:rPr lang="en-US" sz="1200" kern="100">
                          <a:latin typeface="Times New Roman" panose="02020603050405020304"/>
                          <a:ea typeface="宋体" panose="02010600030101010101" pitchFamily="2" charset="-122"/>
                          <a:cs typeface="Times New Roman" panose="02020603050405020304"/>
                        </a:rPr>
                        <a:t>10</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612">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2</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panose="02020603050405020304"/>
                          <a:ea typeface="宋体" panose="02010600030101010101" pitchFamily="2" charset="-122"/>
                          <a:cs typeface="Times New Roman" panose="02020603050405020304"/>
                        </a:rPr>
                        <a:t>三目运算符</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int x = 10&gt;5?10:5</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x</a:t>
                      </a:r>
                      <a:r>
                        <a:rPr lang="zh-CN" sz="1200" kern="100">
                          <a:latin typeface="Times New Roman" panose="02020603050405020304"/>
                          <a:ea typeface="宋体" panose="02010600030101010101" pitchFamily="2" charset="-122"/>
                          <a:cs typeface="Times New Roman" panose="02020603050405020304"/>
                        </a:rPr>
                        <a:t>的内容为</a:t>
                      </a:r>
                      <a:r>
                        <a:rPr lang="en-US" sz="1200" kern="100">
                          <a:latin typeface="Times New Roman" panose="02020603050405020304"/>
                          <a:ea typeface="宋体" panose="02010600030101010101" pitchFamily="2" charset="-122"/>
                          <a:cs typeface="Times New Roman" panose="02020603050405020304"/>
                        </a:rPr>
                        <a:t>10</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latin typeface="Times New Roman" panose="02020603050405020304"/>
                          <a:ea typeface="宋体" panose="02010600030101010101" pitchFamily="2" charset="-122"/>
                          <a:cs typeface="Times New Roman" panose="02020603050405020304"/>
                        </a:rPr>
                        <a:t>将两个数字中较大的值赋予</a:t>
                      </a:r>
                      <a:r>
                        <a:rPr lang="en-US" sz="1200" kern="100">
                          <a:latin typeface="Times New Roman" panose="02020603050405020304"/>
                          <a:ea typeface="宋体" panose="02010600030101010101" pitchFamily="2" charset="-122"/>
                          <a:cs typeface="Times New Roman" panose="02020603050405020304"/>
                        </a:rPr>
                        <a:t>x</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612">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3</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panose="02020603050405020304"/>
                          <a:ea typeface="宋体" panose="02010600030101010101" pitchFamily="2" charset="-122"/>
                          <a:cs typeface="Times New Roman" panose="02020603050405020304"/>
                        </a:rPr>
                        <a:t>算术运算符</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int x = 20 + 10 ;</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x = 30</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latin typeface="Times New Roman" panose="02020603050405020304"/>
                          <a:ea typeface="宋体" panose="02010600030101010101" pitchFamily="2" charset="-122"/>
                          <a:cs typeface="Times New Roman" panose="02020603050405020304"/>
                        </a:rPr>
                        <a:t>加法计算</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612">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4</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a:latin typeface="Times New Roman" panose="020206030504050203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panose="02020603050405020304"/>
                          <a:ea typeface="宋体" panose="02010600030101010101" pitchFamily="2" charset="-122"/>
                          <a:cs typeface="Times New Roman" panose="02020603050405020304"/>
                        </a:rPr>
                        <a:t>算术运算符</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int x = 20 - 10 ;</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x = 10</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latin typeface="Times New Roman" panose="02020603050405020304"/>
                          <a:ea typeface="宋体" panose="02010600030101010101" pitchFamily="2" charset="-122"/>
                          <a:cs typeface="Times New Roman" panose="02020603050405020304"/>
                        </a:rPr>
                        <a:t>减法计算</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612">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5</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panose="02020603050405020304"/>
                          <a:ea typeface="宋体" panose="02010600030101010101" pitchFamily="2" charset="-122"/>
                          <a:cs typeface="Times New Roman" panose="02020603050405020304"/>
                        </a:rPr>
                        <a:t>算术运算符</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int x = 20 * 10 ;</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x = 200</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latin typeface="Times New Roman" panose="02020603050405020304"/>
                          <a:ea typeface="宋体" panose="02010600030101010101" pitchFamily="2" charset="-122"/>
                          <a:cs typeface="Times New Roman" panose="02020603050405020304"/>
                        </a:rPr>
                        <a:t>乘法计算</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612">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6</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panose="02020603050405020304"/>
                          <a:ea typeface="宋体" panose="02010600030101010101" pitchFamily="2" charset="-122"/>
                          <a:cs typeface="Times New Roman" panose="02020603050405020304"/>
                        </a:rPr>
                        <a:t>算术运算符</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int x = 20 / 10 ;</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x = 2</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latin typeface="Times New Roman" panose="02020603050405020304"/>
                          <a:ea typeface="宋体" panose="02010600030101010101" pitchFamily="2" charset="-122"/>
                          <a:cs typeface="Times New Roman" panose="02020603050405020304"/>
                        </a:rPr>
                        <a:t>除法计算</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612">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7</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panose="02020603050405020304"/>
                          <a:ea typeface="宋体" panose="02010600030101010101" pitchFamily="2" charset="-122"/>
                          <a:cs typeface="Times New Roman" panose="02020603050405020304"/>
                        </a:rPr>
                        <a:t>算术运算符</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dirty="0" err="1">
                          <a:latin typeface="Times New Roman" panose="02020603050405020304"/>
                          <a:ea typeface="宋体" panose="02010600030101010101" pitchFamily="2" charset="-122"/>
                          <a:cs typeface="Times New Roman" panose="02020603050405020304"/>
                        </a:rPr>
                        <a:t>int</a:t>
                      </a:r>
                      <a:r>
                        <a:rPr lang="en-US" sz="1200" kern="100" dirty="0">
                          <a:latin typeface="Times New Roman" panose="02020603050405020304"/>
                          <a:ea typeface="宋体" panose="02010600030101010101" pitchFamily="2" charset="-122"/>
                          <a:cs typeface="Times New Roman" panose="02020603050405020304"/>
                        </a:rPr>
                        <a:t> x = 10 % 3 ;</a:t>
                      </a:r>
                      <a:endParaRPr lang="zh-CN" sz="1200" kern="10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x = 1</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dirty="0">
                          <a:latin typeface="Times New Roman" panose="02020603050405020304"/>
                          <a:ea typeface="宋体" panose="02010600030101010101" pitchFamily="2" charset="-122"/>
                          <a:cs typeface="Times New Roman" panose="02020603050405020304"/>
                        </a:rPr>
                        <a:t>取模（取余数）计算</a:t>
                      </a:r>
                      <a:endParaRPr lang="zh-CN" sz="1200" kern="10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3" name="标题 2"/>
          <p:cNvSpPr>
            <a:spLocks noGrp="1"/>
          </p:cNvSpPr>
          <p:nvPr>
            <p:ph type="title"/>
          </p:nvPr>
        </p:nvSpPr>
        <p:spPr/>
        <p:txBody>
          <a:bodyPr/>
          <a:lstStyle/>
          <a:p>
            <a:r>
              <a:rPr lang="zh-CN" altLang="en-US" dirty="0" smtClean="0"/>
              <a:t>运算符</a:t>
            </a:r>
            <a:r>
              <a:rPr lang="en-US" altLang="zh-CN" dirty="0"/>
              <a:t>2</a:t>
            </a:r>
            <a:endParaRPr lang="zh-CN" altLang="en-US" dirty="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sp>
        <p:nvSpPr>
          <p:cNvPr id="7" name="内容占位符 2"/>
          <p:cNvSpPr>
            <a:spLocks noGrp="1"/>
          </p:cNvSpPr>
          <p:nvPr>
            <p:ph idx="1"/>
          </p:nvPr>
        </p:nvSpPr>
        <p:spPr>
          <a:xfrm>
            <a:off x="214282" y="1428742"/>
            <a:ext cx="8715436" cy="3214710"/>
          </a:xfrm>
        </p:spPr>
        <p:txBody>
          <a:bodyPr>
            <a:normAutofit/>
          </a:bodyPr>
          <a:lstStyle/>
          <a:p>
            <a:endParaRPr lang="zh-CN" altLang="en-US" dirty="0"/>
          </a:p>
          <a:p>
            <a:pPr marL="0" indent="0">
              <a:buNone/>
            </a:pPr>
            <a:endParaRPr lang="en-US" altLang="zh-CN" dirty="0" smtClean="0"/>
          </a:p>
          <a:p>
            <a:endParaRPr lang="en-US" altLang="zh-CN" dirty="0" smtClean="0"/>
          </a:p>
          <a:p>
            <a:pPr lvl="1"/>
            <a:endParaRPr lang="zh-CN" altLang="en-US" dirty="0"/>
          </a:p>
        </p:txBody>
      </p:sp>
      <p:graphicFrame>
        <p:nvGraphicFramePr>
          <p:cNvPr id="9" name="表格 8"/>
          <p:cNvGraphicFramePr>
            <a:graphicFrameLocks noGrp="1"/>
          </p:cNvGraphicFramePr>
          <p:nvPr/>
        </p:nvGraphicFramePr>
        <p:xfrm>
          <a:off x="357158" y="1585910"/>
          <a:ext cx="8429625" cy="3218180"/>
        </p:xfrm>
        <a:graphic>
          <a:graphicData uri="http://schemas.openxmlformats.org/drawingml/2006/table">
            <a:tbl>
              <a:tblPr/>
              <a:tblGrid>
                <a:gridCol w="857256"/>
                <a:gridCol w="428628"/>
                <a:gridCol w="1662526"/>
                <a:gridCol w="1980812"/>
                <a:gridCol w="1285884"/>
                <a:gridCol w="2214578"/>
              </a:tblGrid>
              <a:tr h="170657">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8</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&gt;</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panose="02020603050405020304"/>
                          <a:ea typeface="宋体" panose="02010600030101010101" pitchFamily="2" charset="-122"/>
                          <a:cs typeface="Times New Roman" panose="02020603050405020304"/>
                        </a:rPr>
                        <a:t>关系运算符</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boolean x = 20 &gt; 10 ;</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x = true</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latin typeface="Times New Roman" panose="02020603050405020304"/>
                          <a:ea typeface="宋体" panose="02010600030101010101" pitchFamily="2" charset="-122"/>
                          <a:cs typeface="Times New Roman" panose="02020603050405020304"/>
                        </a:rPr>
                        <a:t>大于</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0657">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9</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&lt;</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panose="02020603050405020304"/>
                          <a:ea typeface="宋体" panose="02010600030101010101" pitchFamily="2" charset="-122"/>
                          <a:cs typeface="Times New Roman" panose="02020603050405020304"/>
                        </a:rPr>
                        <a:t>关系运算符</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boolean x = 20 &lt; 10 ;</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x = false</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latin typeface="Times New Roman" panose="02020603050405020304"/>
                          <a:ea typeface="宋体" panose="02010600030101010101" pitchFamily="2" charset="-122"/>
                          <a:cs typeface="Times New Roman" panose="02020603050405020304"/>
                        </a:rPr>
                        <a:t>小于</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0657">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10</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&gt;=</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panose="02020603050405020304"/>
                          <a:ea typeface="宋体" panose="02010600030101010101" pitchFamily="2" charset="-122"/>
                          <a:cs typeface="Times New Roman" panose="02020603050405020304"/>
                        </a:rPr>
                        <a:t>关系运算符</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boolean x = 20 &gt;= 20 ;</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x = true</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latin typeface="Times New Roman" panose="02020603050405020304"/>
                          <a:ea typeface="宋体" panose="02010600030101010101" pitchFamily="2" charset="-122"/>
                          <a:cs typeface="Times New Roman" panose="02020603050405020304"/>
                        </a:rPr>
                        <a:t>大于等于</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0657">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11</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&lt;=</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panose="02020603050405020304"/>
                          <a:ea typeface="宋体" panose="02010600030101010101" pitchFamily="2" charset="-122"/>
                          <a:cs typeface="Times New Roman" panose="02020603050405020304"/>
                        </a:rPr>
                        <a:t>关系运算符</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boolean x = 20 &lt;= 20 ;</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x = true</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latin typeface="Times New Roman" panose="02020603050405020304"/>
                          <a:ea typeface="宋体" panose="02010600030101010101" pitchFamily="2" charset="-122"/>
                          <a:cs typeface="Times New Roman" panose="02020603050405020304"/>
                        </a:rPr>
                        <a:t>小于等于</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0657">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12</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panose="02020603050405020304"/>
                          <a:ea typeface="宋体" panose="02010600030101010101" pitchFamily="2" charset="-122"/>
                          <a:cs typeface="Times New Roman" panose="02020603050405020304"/>
                        </a:rPr>
                        <a:t>关系运算符</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boolean x = 20 == 20 ;</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x = true</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latin typeface="Times New Roman" panose="02020603050405020304"/>
                          <a:ea typeface="宋体" panose="02010600030101010101" pitchFamily="2" charset="-122"/>
                          <a:cs typeface="Times New Roman" panose="02020603050405020304"/>
                        </a:rPr>
                        <a:t>等于</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0657">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13</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panose="02020603050405020304"/>
                          <a:ea typeface="宋体" panose="02010600030101010101" pitchFamily="2" charset="-122"/>
                          <a:cs typeface="Times New Roman" panose="02020603050405020304"/>
                        </a:rPr>
                        <a:t>关系运算符</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boolean x = 20 != 20 ;</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x = false</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latin typeface="Times New Roman" panose="02020603050405020304"/>
                          <a:ea typeface="宋体" panose="02010600030101010101" pitchFamily="2" charset="-122"/>
                          <a:cs typeface="Times New Roman" panose="02020603050405020304"/>
                        </a:rPr>
                        <a:t>不等于</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1495">
                <a:tc rowSpan="2">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14</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100">
                          <a:latin typeface="Times New Roman" panose="02020603050405020304"/>
                          <a:ea typeface="宋体" panose="02010600030101010101" pitchFamily="2" charset="-122"/>
                          <a:cs typeface="Times New Roman" panose="02020603050405020304"/>
                        </a:rPr>
                        <a:t>自增运算符</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int x = 10 ;</a:t>
                      </a:r>
                      <a:endParaRPr lang="zh-CN" sz="1200" kern="100">
                        <a:latin typeface="Times New Roman" panose="02020603050405020304"/>
                        <a:ea typeface="宋体" panose="02010600030101010101" pitchFamily="2" charset="-122"/>
                        <a:cs typeface="Times New Roman" panose="02020603050405020304"/>
                      </a:endParaRPr>
                    </a:p>
                    <a:p>
                      <a:pPr algn="ctr">
                        <a:spcAft>
                          <a:spcPts val="0"/>
                        </a:spcAft>
                      </a:pPr>
                      <a:r>
                        <a:rPr lang="en-US" sz="1200" kern="100">
                          <a:latin typeface="Times New Roman" panose="02020603050405020304"/>
                          <a:ea typeface="宋体" panose="02010600030101010101" pitchFamily="2" charset="-122"/>
                          <a:cs typeface="Times New Roman" panose="02020603050405020304"/>
                        </a:rPr>
                        <a:t>int y = x ++ * 2 ;</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x = 11</a:t>
                      </a:r>
                      <a:endParaRPr lang="zh-CN" sz="1200" kern="100">
                        <a:latin typeface="Times New Roman" panose="02020603050405020304"/>
                        <a:ea typeface="宋体" panose="02010600030101010101" pitchFamily="2" charset="-122"/>
                        <a:cs typeface="Times New Roman" panose="02020603050405020304"/>
                      </a:endParaRPr>
                    </a:p>
                    <a:p>
                      <a:pPr algn="ctr">
                        <a:spcAft>
                          <a:spcPts val="0"/>
                        </a:spcAft>
                      </a:pPr>
                      <a:r>
                        <a:rPr lang="en-US" sz="1200" kern="100">
                          <a:latin typeface="Times New Roman" panose="02020603050405020304"/>
                          <a:ea typeface="宋体" panose="02010600030101010101" pitchFamily="2" charset="-122"/>
                          <a:cs typeface="Times New Roman" panose="02020603050405020304"/>
                        </a:rPr>
                        <a:t>y = 20</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latin typeface="Times New Roman" panose="02020603050405020304"/>
                          <a:ea typeface="宋体" panose="02010600030101010101" pitchFamily="2" charset="-122"/>
                          <a:cs typeface="Times New Roman" panose="02020603050405020304"/>
                        </a:rPr>
                        <a:t>“</a:t>
                      </a:r>
                      <a:r>
                        <a:rPr lang="en-US" sz="1200" kern="100">
                          <a:latin typeface="Times New Roman" panose="02020603050405020304"/>
                          <a:ea typeface="宋体" panose="02010600030101010101" pitchFamily="2" charset="-122"/>
                          <a:cs typeface="Times New Roman" panose="02020603050405020304"/>
                        </a:rPr>
                        <a:t>++</a:t>
                      </a:r>
                      <a:r>
                        <a:rPr lang="zh-CN" sz="1200" kern="100">
                          <a:latin typeface="Times New Roman" panose="02020603050405020304"/>
                          <a:ea typeface="宋体" panose="02010600030101010101" pitchFamily="2" charset="-122"/>
                          <a:cs typeface="Times New Roman" panose="02020603050405020304"/>
                        </a:rPr>
                        <a:t>”放在变量</a:t>
                      </a:r>
                      <a:r>
                        <a:rPr lang="en-US" sz="1200" kern="100">
                          <a:latin typeface="Times New Roman" panose="02020603050405020304"/>
                          <a:ea typeface="宋体" panose="02010600030101010101" pitchFamily="2" charset="-122"/>
                          <a:cs typeface="Times New Roman" panose="02020603050405020304"/>
                        </a:rPr>
                        <a:t>x</a:t>
                      </a:r>
                      <a:r>
                        <a:rPr lang="zh-CN" sz="1200" kern="100">
                          <a:latin typeface="Times New Roman" panose="02020603050405020304"/>
                          <a:ea typeface="宋体" panose="02010600030101010101" pitchFamily="2" charset="-122"/>
                          <a:cs typeface="Times New Roman" panose="02020603050405020304"/>
                        </a:rPr>
                        <a:t>之后，表示先使用</a:t>
                      </a:r>
                      <a:r>
                        <a:rPr lang="en-US" sz="1200" kern="100">
                          <a:latin typeface="Times New Roman" panose="02020603050405020304"/>
                          <a:ea typeface="宋体" panose="02010600030101010101" pitchFamily="2" charset="-122"/>
                          <a:cs typeface="Times New Roman" panose="02020603050405020304"/>
                        </a:rPr>
                        <a:t>x</a:t>
                      </a:r>
                      <a:r>
                        <a:rPr lang="zh-CN" sz="1200" kern="100">
                          <a:latin typeface="Times New Roman" panose="02020603050405020304"/>
                          <a:ea typeface="宋体" panose="02010600030101010101" pitchFamily="2" charset="-122"/>
                          <a:cs typeface="Times New Roman" panose="02020603050405020304"/>
                        </a:rPr>
                        <a:t>计算，之后</a:t>
                      </a:r>
                      <a:r>
                        <a:rPr lang="en-US" sz="1200" kern="100">
                          <a:latin typeface="Times New Roman" panose="02020603050405020304"/>
                          <a:ea typeface="宋体" panose="02010600030101010101" pitchFamily="2" charset="-122"/>
                          <a:cs typeface="Times New Roman" panose="02020603050405020304"/>
                        </a:rPr>
                        <a:t>x</a:t>
                      </a:r>
                      <a:r>
                        <a:rPr lang="zh-CN" sz="1200" kern="100">
                          <a:latin typeface="Times New Roman" panose="02020603050405020304"/>
                          <a:ea typeface="宋体" panose="02010600030101010101" pitchFamily="2" charset="-122"/>
                          <a:cs typeface="Times New Roman" panose="02020603050405020304"/>
                        </a:rPr>
                        <a:t>的内容再自增</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1972">
                <a:tc vMerge="1">
                  <a:tcPr/>
                </a:tc>
                <a:tc vMerge="1">
                  <a:tcPr/>
                </a:tc>
                <a:tc vMerge="1">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int x = 10 ;</a:t>
                      </a:r>
                      <a:endParaRPr lang="zh-CN" sz="1200" kern="100">
                        <a:latin typeface="Times New Roman" panose="02020603050405020304"/>
                        <a:ea typeface="宋体" panose="02010600030101010101" pitchFamily="2" charset="-122"/>
                        <a:cs typeface="Times New Roman" panose="02020603050405020304"/>
                      </a:endParaRPr>
                    </a:p>
                    <a:p>
                      <a:pPr algn="ctr">
                        <a:spcAft>
                          <a:spcPts val="0"/>
                        </a:spcAft>
                      </a:pPr>
                      <a:r>
                        <a:rPr lang="en-US" sz="1200" kern="100">
                          <a:latin typeface="Times New Roman" panose="02020603050405020304"/>
                          <a:ea typeface="宋体" panose="02010600030101010101" pitchFamily="2" charset="-122"/>
                          <a:cs typeface="Times New Roman" panose="02020603050405020304"/>
                        </a:rPr>
                        <a:t>int y = ++ x * 2 ;</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x = 11</a:t>
                      </a:r>
                      <a:endParaRPr lang="zh-CN" sz="1200" kern="100">
                        <a:latin typeface="Times New Roman" panose="02020603050405020304"/>
                        <a:ea typeface="宋体" panose="02010600030101010101" pitchFamily="2" charset="-122"/>
                        <a:cs typeface="Times New Roman" panose="02020603050405020304"/>
                      </a:endParaRPr>
                    </a:p>
                    <a:p>
                      <a:pPr algn="ctr">
                        <a:spcAft>
                          <a:spcPts val="0"/>
                        </a:spcAft>
                      </a:pPr>
                      <a:r>
                        <a:rPr lang="en-US" sz="1200" kern="100">
                          <a:latin typeface="Times New Roman" panose="02020603050405020304"/>
                          <a:ea typeface="宋体" panose="02010600030101010101" pitchFamily="2" charset="-122"/>
                          <a:cs typeface="Times New Roman" panose="02020603050405020304"/>
                        </a:rPr>
                        <a:t>y = 22</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latin typeface="Times New Roman" panose="02020603050405020304"/>
                          <a:ea typeface="宋体" panose="02010600030101010101" pitchFamily="2" charset="-122"/>
                          <a:cs typeface="Times New Roman" panose="02020603050405020304"/>
                        </a:rPr>
                        <a:t>“</a:t>
                      </a:r>
                      <a:r>
                        <a:rPr lang="en-US" sz="1200" kern="100">
                          <a:latin typeface="Times New Roman" panose="02020603050405020304"/>
                          <a:ea typeface="宋体" panose="02010600030101010101" pitchFamily="2" charset="-122"/>
                          <a:cs typeface="Times New Roman" panose="02020603050405020304"/>
                        </a:rPr>
                        <a:t>++</a:t>
                      </a:r>
                      <a:r>
                        <a:rPr lang="zh-CN" sz="1200" kern="100">
                          <a:latin typeface="Times New Roman" panose="02020603050405020304"/>
                          <a:ea typeface="宋体" panose="02010600030101010101" pitchFamily="2" charset="-122"/>
                          <a:cs typeface="Times New Roman" panose="02020603050405020304"/>
                        </a:rPr>
                        <a:t>”放在变量</a:t>
                      </a:r>
                      <a:r>
                        <a:rPr lang="en-US" sz="1200" kern="100">
                          <a:latin typeface="Times New Roman" panose="02020603050405020304"/>
                          <a:ea typeface="宋体" panose="02010600030101010101" pitchFamily="2" charset="-122"/>
                          <a:cs typeface="Times New Roman" panose="02020603050405020304"/>
                        </a:rPr>
                        <a:t>x</a:t>
                      </a:r>
                      <a:r>
                        <a:rPr lang="zh-CN" sz="1200" kern="100">
                          <a:latin typeface="Times New Roman" panose="02020603050405020304"/>
                          <a:ea typeface="宋体" panose="02010600030101010101" pitchFamily="2" charset="-122"/>
                          <a:cs typeface="Times New Roman" panose="02020603050405020304"/>
                        </a:rPr>
                        <a:t>之前，表示先将</a:t>
                      </a:r>
                      <a:r>
                        <a:rPr lang="en-US" sz="1200" kern="100">
                          <a:latin typeface="Times New Roman" panose="02020603050405020304"/>
                          <a:ea typeface="宋体" panose="02010600030101010101" pitchFamily="2" charset="-122"/>
                          <a:cs typeface="Times New Roman" panose="02020603050405020304"/>
                        </a:rPr>
                        <a:t>x</a:t>
                      </a:r>
                      <a:r>
                        <a:rPr lang="zh-CN" sz="1200" kern="100">
                          <a:latin typeface="Times New Roman" panose="02020603050405020304"/>
                          <a:ea typeface="宋体" panose="02010600030101010101" pitchFamily="2" charset="-122"/>
                          <a:cs typeface="Times New Roman" panose="02020603050405020304"/>
                        </a:rPr>
                        <a:t>的内容自增，再进行计算</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1972">
                <a:tc rowSpan="2">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15</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200" kern="100">
                          <a:latin typeface="宋体" panose="02010600030101010101" pitchFamily="2" charset="-122"/>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100">
                          <a:latin typeface="Times New Roman" panose="02020603050405020304"/>
                          <a:ea typeface="宋体" panose="02010600030101010101" pitchFamily="2" charset="-122"/>
                          <a:cs typeface="Times New Roman" panose="02020603050405020304"/>
                        </a:rPr>
                        <a:t>自减运算符</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int x = 10 ;</a:t>
                      </a:r>
                      <a:endParaRPr lang="zh-CN" sz="1200" kern="100">
                        <a:latin typeface="Times New Roman" panose="02020603050405020304"/>
                        <a:ea typeface="宋体" panose="02010600030101010101" pitchFamily="2" charset="-122"/>
                        <a:cs typeface="Times New Roman" panose="02020603050405020304"/>
                      </a:endParaRPr>
                    </a:p>
                    <a:p>
                      <a:pPr algn="ctr">
                        <a:spcAft>
                          <a:spcPts val="0"/>
                        </a:spcAft>
                      </a:pPr>
                      <a:r>
                        <a:rPr lang="en-US" sz="1200" kern="100">
                          <a:latin typeface="Times New Roman" panose="02020603050405020304"/>
                          <a:ea typeface="宋体" panose="02010600030101010101" pitchFamily="2" charset="-122"/>
                          <a:cs typeface="Times New Roman" panose="02020603050405020304"/>
                        </a:rPr>
                        <a:t>int y = x -- * 2 ;</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x = 9</a:t>
                      </a:r>
                      <a:endParaRPr lang="zh-CN" sz="1200" kern="100">
                        <a:latin typeface="Times New Roman" panose="02020603050405020304"/>
                        <a:ea typeface="宋体" panose="02010600030101010101" pitchFamily="2" charset="-122"/>
                        <a:cs typeface="Times New Roman" panose="02020603050405020304"/>
                      </a:endParaRPr>
                    </a:p>
                    <a:p>
                      <a:pPr algn="ctr">
                        <a:spcAft>
                          <a:spcPts val="0"/>
                        </a:spcAft>
                      </a:pPr>
                      <a:r>
                        <a:rPr lang="en-US" sz="1200" kern="100">
                          <a:latin typeface="Times New Roman" panose="02020603050405020304"/>
                          <a:ea typeface="宋体" panose="02010600030101010101" pitchFamily="2" charset="-122"/>
                          <a:cs typeface="Times New Roman" panose="02020603050405020304"/>
                        </a:rPr>
                        <a:t>y = 20</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latin typeface="Times New Roman" panose="02020603050405020304"/>
                          <a:ea typeface="宋体" panose="02010600030101010101" pitchFamily="2" charset="-122"/>
                          <a:cs typeface="Times New Roman" panose="02020603050405020304"/>
                        </a:rPr>
                        <a:t>“</a:t>
                      </a:r>
                      <a:r>
                        <a:rPr lang="en-US" sz="1200" kern="100">
                          <a:latin typeface="Times New Roman" panose="02020603050405020304"/>
                          <a:ea typeface="宋体" panose="02010600030101010101" pitchFamily="2" charset="-122"/>
                          <a:cs typeface="Times New Roman" panose="02020603050405020304"/>
                        </a:rPr>
                        <a:t>--</a:t>
                      </a:r>
                      <a:r>
                        <a:rPr lang="zh-CN" sz="1200" kern="100">
                          <a:latin typeface="Times New Roman" panose="02020603050405020304"/>
                          <a:ea typeface="宋体" panose="02010600030101010101" pitchFamily="2" charset="-122"/>
                          <a:cs typeface="Times New Roman" panose="02020603050405020304"/>
                        </a:rPr>
                        <a:t>”放在变量</a:t>
                      </a:r>
                      <a:r>
                        <a:rPr lang="en-US" sz="1200" kern="100">
                          <a:latin typeface="Times New Roman" panose="02020603050405020304"/>
                          <a:ea typeface="宋体" panose="02010600030101010101" pitchFamily="2" charset="-122"/>
                          <a:cs typeface="Times New Roman" panose="02020603050405020304"/>
                        </a:rPr>
                        <a:t>x</a:t>
                      </a:r>
                      <a:r>
                        <a:rPr lang="zh-CN" sz="1200" kern="100">
                          <a:latin typeface="Times New Roman" panose="02020603050405020304"/>
                          <a:ea typeface="宋体" panose="02010600030101010101" pitchFamily="2" charset="-122"/>
                          <a:cs typeface="Times New Roman" panose="02020603050405020304"/>
                        </a:rPr>
                        <a:t>之后，表示先使用</a:t>
                      </a:r>
                      <a:r>
                        <a:rPr lang="en-US" sz="1200" kern="100">
                          <a:latin typeface="Times New Roman" panose="02020603050405020304"/>
                          <a:ea typeface="宋体" panose="02010600030101010101" pitchFamily="2" charset="-122"/>
                          <a:cs typeface="Times New Roman" panose="02020603050405020304"/>
                        </a:rPr>
                        <a:t>x</a:t>
                      </a:r>
                      <a:r>
                        <a:rPr lang="zh-CN" sz="1200" kern="100">
                          <a:latin typeface="Times New Roman" panose="02020603050405020304"/>
                          <a:ea typeface="宋体" panose="02010600030101010101" pitchFamily="2" charset="-122"/>
                          <a:cs typeface="Times New Roman" panose="02020603050405020304"/>
                        </a:rPr>
                        <a:t>计算，之后</a:t>
                      </a:r>
                      <a:r>
                        <a:rPr lang="en-US" sz="1200" kern="100">
                          <a:latin typeface="Times New Roman" panose="02020603050405020304"/>
                          <a:ea typeface="宋体" panose="02010600030101010101" pitchFamily="2" charset="-122"/>
                          <a:cs typeface="Times New Roman" panose="02020603050405020304"/>
                        </a:rPr>
                        <a:t>x</a:t>
                      </a:r>
                      <a:r>
                        <a:rPr lang="zh-CN" sz="1200" kern="100">
                          <a:latin typeface="Times New Roman" panose="02020603050405020304"/>
                          <a:ea typeface="宋体" panose="02010600030101010101" pitchFamily="2" charset="-122"/>
                          <a:cs typeface="Times New Roman" panose="02020603050405020304"/>
                        </a:rPr>
                        <a:t>的内容再自减</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1972">
                <a:tc vMerge="1">
                  <a:tcPr/>
                </a:tc>
                <a:tc vMerge="1">
                  <a:tcPr/>
                </a:tc>
                <a:tc vMerge="1">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int x = 10 ;</a:t>
                      </a:r>
                      <a:endParaRPr lang="zh-CN" sz="1200" kern="100">
                        <a:latin typeface="Times New Roman" panose="02020603050405020304"/>
                        <a:ea typeface="宋体" panose="02010600030101010101" pitchFamily="2" charset="-122"/>
                        <a:cs typeface="Times New Roman" panose="02020603050405020304"/>
                      </a:endParaRPr>
                    </a:p>
                    <a:p>
                      <a:pPr algn="ctr">
                        <a:spcAft>
                          <a:spcPts val="0"/>
                        </a:spcAft>
                      </a:pPr>
                      <a:r>
                        <a:rPr lang="en-US" sz="1200" kern="100">
                          <a:latin typeface="Times New Roman" panose="02020603050405020304"/>
                          <a:ea typeface="宋体" panose="02010600030101010101" pitchFamily="2" charset="-122"/>
                          <a:cs typeface="Times New Roman" panose="02020603050405020304"/>
                        </a:rPr>
                        <a:t>int y = -- x * 2 ;</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x = 9</a:t>
                      </a:r>
                      <a:endParaRPr lang="zh-CN" sz="1200" kern="100">
                        <a:latin typeface="Times New Roman" panose="02020603050405020304"/>
                        <a:ea typeface="宋体" panose="02010600030101010101" pitchFamily="2" charset="-122"/>
                        <a:cs typeface="Times New Roman" panose="02020603050405020304"/>
                      </a:endParaRPr>
                    </a:p>
                    <a:p>
                      <a:pPr algn="ctr">
                        <a:spcAft>
                          <a:spcPts val="0"/>
                        </a:spcAft>
                      </a:pPr>
                      <a:r>
                        <a:rPr lang="en-US" sz="1200" kern="100">
                          <a:latin typeface="Times New Roman" panose="02020603050405020304"/>
                          <a:ea typeface="宋体" panose="02010600030101010101" pitchFamily="2" charset="-122"/>
                          <a:cs typeface="Times New Roman" panose="02020603050405020304"/>
                        </a:rPr>
                        <a:t>y = 18</a:t>
                      </a:r>
                      <a:endParaRPr lang="zh-CN" sz="1200" kern="10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dirty="0">
                          <a:latin typeface="Times New Roman" panose="02020603050405020304"/>
                          <a:ea typeface="宋体" panose="02010600030101010101" pitchFamily="2" charset="-122"/>
                          <a:cs typeface="Times New Roman" panose="02020603050405020304"/>
                        </a:rPr>
                        <a:t>“</a:t>
                      </a:r>
                      <a:r>
                        <a:rPr lang="en-US" sz="1200" kern="100" dirty="0">
                          <a:latin typeface="Times New Roman" panose="02020603050405020304"/>
                          <a:ea typeface="宋体" panose="02010600030101010101" pitchFamily="2" charset="-122"/>
                          <a:cs typeface="Times New Roman" panose="02020603050405020304"/>
                        </a:rPr>
                        <a:t>--</a:t>
                      </a:r>
                      <a:r>
                        <a:rPr lang="zh-CN" sz="1200" kern="100" dirty="0">
                          <a:latin typeface="Times New Roman" panose="02020603050405020304"/>
                          <a:ea typeface="宋体" panose="02010600030101010101" pitchFamily="2" charset="-122"/>
                          <a:cs typeface="Times New Roman" panose="02020603050405020304"/>
                        </a:rPr>
                        <a:t>”放在变量</a:t>
                      </a:r>
                      <a:r>
                        <a:rPr lang="en-US" sz="1200" kern="100" dirty="0">
                          <a:latin typeface="Times New Roman" panose="02020603050405020304"/>
                          <a:ea typeface="宋体" panose="02010600030101010101" pitchFamily="2" charset="-122"/>
                          <a:cs typeface="Times New Roman" panose="02020603050405020304"/>
                        </a:rPr>
                        <a:t>x</a:t>
                      </a:r>
                      <a:r>
                        <a:rPr lang="zh-CN" sz="1200" kern="100" dirty="0">
                          <a:latin typeface="Times New Roman" panose="02020603050405020304"/>
                          <a:ea typeface="宋体" panose="02010600030101010101" pitchFamily="2" charset="-122"/>
                          <a:cs typeface="Times New Roman" panose="02020603050405020304"/>
                        </a:rPr>
                        <a:t>之前，表示先将</a:t>
                      </a:r>
                      <a:r>
                        <a:rPr lang="en-US" sz="1200" kern="100" dirty="0">
                          <a:latin typeface="Times New Roman" panose="02020603050405020304"/>
                          <a:ea typeface="宋体" panose="02010600030101010101" pitchFamily="2" charset="-122"/>
                          <a:cs typeface="Times New Roman" panose="02020603050405020304"/>
                        </a:rPr>
                        <a:t>x</a:t>
                      </a:r>
                      <a:r>
                        <a:rPr lang="zh-CN" sz="1200" kern="100" dirty="0">
                          <a:latin typeface="Times New Roman" panose="02020603050405020304"/>
                          <a:ea typeface="宋体" panose="02010600030101010101" pitchFamily="2" charset="-122"/>
                          <a:cs typeface="Times New Roman" panose="02020603050405020304"/>
                        </a:rPr>
                        <a:t>的内容自减，再进行计算</a:t>
                      </a:r>
                      <a:endParaRPr lang="zh-CN" sz="1200" kern="100" dirty="0">
                        <a:latin typeface="Times New Roman" panose="02020603050405020304"/>
                        <a:ea typeface="宋体" panose="02010600030101010101" pitchFamily="2" charset="-122"/>
                        <a:cs typeface="Times New Roman" panose="02020603050405020304"/>
                      </a:endParaRPr>
                    </a:p>
                  </a:txBody>
                  <a:tcPr marL="49854" marR="498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3" name="标题 2"/>
          <p:cNvSpPr>
            <a:spLocks noGrp="1"/>
          </p:cNvSpPr>
          <p:nvPr>
            <p:ph type="title"/>
          </p:nvPr>
        </p:nvSpPr>
        <p:spPr/>
        <p:txBody>
          <a:bodyPr/>
          <a:lstStyle/>
          <a:p>
            <a:r>
              <a:rPr lang="zh-CN" altLang="en-US" dirty="0" smtClean="0"/>
              <a:t>运算符</a:t>
            </a:r>
            <a:r>
              <a:rPr lang="en-US" altLang="zh-CN" dirty="0" smtClean="0"/>
              <a:t>3</a:t>
            </a:r>
            <a:endParaRPr lang="zh-CN" altLang="en-US" dirty="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sp>
        <p:nvSpPr>
          <p:cNvPr id="7" name="内容占位符 2"/>
          <p:cNvSpPr>
            <a:spLocks noGrp="1"/>
          </p:cNvSpPr>
          <p:nvPr>
            <p:ph idx="1"/>
          </p:nvPr>
        </p:nvSpPr>
        <p:spPr>
          <a:xfrm>
            <a:off x="214282" y="1428742"/>
            <a:ext cx="8715436" cy="3214710"/>
          </a:xfrm>
        </p:spPr>
        <p:txBody>
          <a:bodyPr>
            <a:normAutofit/>
          </a:bodyPr>
          <a:lstStyle/>
          <a:p>
            <a:endParaRPr lang="zh-CN" altLang="en-US" dirty="0"/>
          </a:p>
          <a:p>
            <a:pPr marL="0" indent="0">
              <a:buNone/>
            </a:pPr>
            <a:endParaRPr lang="en-US" altLang="zh-CN" dirty="0" smtClean="0"/>
          </a:p>
          <a:p>
            <a:endParaRPr lang="en-US" altLang="zh-CN" dirty="0" smtClean="0"/>
          </a:p>
          <a:p>
            <a:pPr lvl="1"/>
            <a:endParaRPr lang="zh-CN" altLang="en-US" dirty="0"/>
          </a:p>
        </p:txBody>
      </p:sp>
      <p:graphicFrame>
        <p:nvGraphicFramePr>
          <p:cNvPr id="8" name="表格 7"/>
          <p:cNvGraphicFramePr>
            <a:graphicFrameLocks noGrp="1"/>
          </p:cNvGraphicFramePr>
          <p:nvPr/>
        </p:nvGraphicFramePr>
        <p:xfrm>
          <a:off x="500034" y="1643056"/>
          <a:ext cx="8143932" cy="1785948"/>
        </p:xfrm>
        <a:graphic>
          <a:graphicData uri="http://schemas.openxmlformats.org/drawingml/2006/table">
            <a:tbl>
              <a:tblPr/>
              <a:tblGrid>
                <a:gridCol w="410740"/>
                <a:gridCol w="921391"/>
                <a:gridCol w="1088761"/>
                <a:gridCol w="1934152"/>
                <a:gridCol w="1089615"/>
                <a:gridCol w="2699273"/>
              </a:tblGrid>
              <a:tr h="297658">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16</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&amp;</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panose="02020603050405020304"/>
                          <a:ea typeface="宋体" panose="02010600030101010101" pitchFamily="2" charset="-122"/>
                          <a:cs typeface="Times New Roman" panose="02020603050405020304"/>
                        </a:rPr>
                        <a:t>逻辑运算符</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boolean x = false &amp; true ;</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x = false</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latin typeface="Times New Roman" panose="02020603050405020304"/>
                          <a:ea typeface="宋体" panose="02010600030101010101" pitchFamily="2" charset="-122"/>
                          <a:cs typeface="Times New Roman" panose="02020603050405020304"/>
                        </a:rPr>
                        <a:t>AND</a:t>
                      </a:r>
                      <a:r>
                        <a:rPr lang="zh-CN" sz="1200" kern="100">
                          <a:latin typeface="Times New Roman" panose="02020603050405020304"/>
                          <a:ea typeface="宋体" panose="02010600030101010101" pitchFamily="2" charset="-122"/>
                          <a:cs typeface="Times New Roman" panose="02020603050405020304"/>
                        </a:rPr>
                        <a:t>，与，全为</a:t>
                      </a:r>
                      <a:r>
                        <a:rPr lang="en-US" sz="1200" kern="100">
                          <a:latin typeface="Times New Roman" panose="02020603050405020304"/>
                          <a:ea typeface="宋体" panose="02010600030101010101" pitchFamily="2" charset="-122"/>
                          <a:cs typeface="Times New Roman" panose="02020603050405020304"/>
                        </a:rPr>
                        <a:t>true</a:t>
                      </a:r>
                      <a:r>
                        <a:rPr lang="zh-CN" sz="1200" kern="100">
                          <a:latin typeface="Times New Roman" panose="02020603050405020304"/>
                          <a:ea typeface="宋体" panose="02010600030101010101" pitchFamily="2" charset="-122"/>
                          <a:cs typeface="Times New Roman" panose="02020603050405020304"/>
                        </a:rPr>
                        <a:t>结果为</a:t>
                      </a:r>
                      <a:r>
                        <a:rPr lang="en-US" sz="1200" kern="100">
                          <a:latin typeface="Times New Roman" panose="02020603050405020304"/>
                          <a:ea typeface="宋体" panose="02010600030101010101" pitchFamily="2" charset="-122"/>
                          <a:cs typeface="Times New Roman" panose="02020603050405020304"/>
                        </a:rPr>
                        <a:t>true</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658">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17</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&amp;&amp;</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panose="02020603050405020304"/>
                          <a:ea typeface="宋体" panose="02010600030101010101" pitchFamily="2" charset="-122"/>
                          <a:cs typeface="Times New Roman" panose="02020603050405020304"/>
                        </a:rPr>
                        <a:t>逻辑运算符</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boolean x = false &amp;&amp; true ;</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x = false</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latin typeface="Times New Roman" panose="02020603050405020304"/>
                          <a:ea typeface="宋体" panose="02010600030101010101" pitchFamily="2" charset="-122"/>
                          <a:cs typeface="Times New Roman" panose="02020603050405020304"/>
                        </a:rPr>
                        <a:t>短路与，全为</a:t>
                      </a:r>
                      <a:r>
                        <a:rPr lang="en-US" sz="1200" kern="100">
                          <a:latin typeface="Times New Roman" panose="02020603050405020304"/>
                          <a:ea typeface="宋体" panose="02010600030101010101" pitchFamily="2" charset="-122"/>
                          <a:cs typeface="Times New Roman" panose="02020603050405020304"/>
                        </a:rPr>
                        <a:t>true</a:t>
                      </a:r>
                      <a:r>
                        <a:rPr lang="zh-CN" sz="1200" kern="100">
                          <a:latin typeface="Times New Roman" panose="02020603050405020304"/>
                          <a:ea typeface="宋体" panose="02010600030101010101" pitchFamily="2" charset="-122"/>
                          <a:cs typeface="Times New Roman" panose="02020603050405020304"/>
                        </a:rPr>
                        <a:t>结果为</a:t>
                      </a:r>
                      <a:r>
                        <a:rPr lang="en-US" sz="1200" kern="100">
                          <a:latin typeface="Times New Roman" panose="02020603050405020304"/>
                          <a:ea typeface="宋体" panose="02010600030101010101" pitchFamily="2" charset="-122"/>
                          <a:cs typeface="Times New Roman" panose="02020603050405020304"/>
                        </a:rPr>
                        <a:t>true</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658">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18</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panose="02020603050405020304"/>
                          <a:ea typeface="宋体" panose="02010600030101010101" pitchFamily="2" charset="-122"/>
                          <a:cs typeface="Times New Roman" panose="02020603050405020304"/>
                        </a:rPr>
                        <a:t>逻辑运算符</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boolean x = false | true ;</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x = true</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latin typeface="Times New Roman" panose="02020603050405020304"/>
                          <a:ea typeface="宋体" panose="02010600030101010101" pitchFamily="2" charset="-122"/>
                          <a:cs typeface="Times New Roman" panose="02020603050405020304"/>
                        </a:rPr>
                        <a:t>OR</a:t>
                      </a:r>
                      <a:r>
                        <a:rPr lang="zh-CN" sz="1200" kern="100">
                          <a:latin typeface="Times New Roman" panose="02020603050405020304"/>
                          <a:ea typeface="宋体" panose="02010600030101010101" pitchFamily="2" charset="-122"/>
                          <a:cs typeface="Times New Roman" panose="02020603050405020304"/>
                        </a:rPr>
                        <a:t>，或，有一个为</a:t>
                      </a:r>
                      <a:r>
                        <a:rPr lang="en-US" sz="1200" kern="100">
                          <a:latin typeface="Times New Roman" panose="02020603050405020304"/>
                          <a:ea typeface="宋体" panose="02010600030101010101" pitchFamily="2" charset="-122"/>
                          <a:cs typeface="Times New Roman" panose="02020603050405020304"/>
                        </a:rPr>
                        <a:t>true</a:t>
                      </a:r>
                      <a:r>
                        <a:rPr lang="zh-CN" sz="1200" kern="100">
                          <a:latin typeface="Times New Roman" panose="02020603050405020304"/>
                          <a:ea typeface="宋体" panose="02010600030101010101" pitchFamily="2" charset="-122"/>
                          <a:cs typeface="Times New Roman" panose="02020603050405020304"/>
                        </a:rPr>
                        <a:t>结果为</a:t>
                      </a:r>
                      <a:r>
                        <a:rPr lang="en-US" sz="1200" kern="100">
                          <a:latin typeface="Times New Roman" panose="02020603050405020304"/>
                          <a:ea typeface="宋体" panose="02010600030101010101" pitchFamily="2" charset="-122"/>
                          <a:cs typeface="Times New Roman" panose="02020603050405020304"/>
                        </a:rPr>
                        <a:t>true</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658">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19</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panose="02020603050405020304"/>
                          <a:ea typeface="宋体" panose="02010600030101010101" pitchFamily="2" charset="-122"/>
                          <a:cs typeface="Times New Roman" panose="02020603050405020304"/>
                        </a:rPr>
                        <a:t>逻辑运算符</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boolean x = false || true ;</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x = true</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latin typeface="Times New Roman" panose="02020603050405020304"/>
                          <a:ea typeface="宋体" panose="02010600030101010101" pitchFamily="2" charset="-122"/>
                          <a:cs typeface="Times New Roman" panose="02020603050405020304"/>
                        </a:rPr>
                        <a:t>短路或，有一个为</a:t>
                      </a:r>
                      <a:r>
                        <a:rPr lang="en-US" sz="1200" kern="100">
                          <a:latin typeface="Times New Roman" panose="02020603050405020304"/>
                          <a:ea typeface="宋体" panose="02010600030101010101" pitchFamily="2" charset="-122"/>
                          <a:cs typeface="Times New Roman" panose="02020603050405020304"/>
                        </a:rPr>
                        <a:t>true</a:t>
                      </a:r>
                      <a:r>
                        <a:rPr lang="zh-CN" sz="1200" kern="100">
                          <a:latin typeface="Times New Roman" panose="02020603050405020304"/>
                          <a:ea typeface="宋体" panose="02010600030101010101" pitchFamily="2" charset="-122"/>
                          <a:cs typeface="Times New Roman" panose="02020603050405020304"/>
                        </a:rPr>
                        <a:t>结果为</a:t>
                      </a:r>
                      <a:r>
                        <a:rPr lang="en-US" sz="1200" kern="100">
                          <a:latin typeface="Times New Roman" panose="02020603050405020304"/>
                          <a:ea typeface="宋体" panose="02010600030101010101" pitchFamily="2" charset="-122"/>
                          <a:cs typeface="Times New Roman" panose="02020603050405020304"/>
                        </a:rPr>
                        <a:t>true</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658">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20</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panose="02020603050405020304"/>
                          <a:ea typeface="宋体" panose="02010600030101010101" pitchFamily="2" charset="-122"/>
                          <a:cs typeface="Times New Roman" panose="02020603050405020304"/>
                        </a:rPr>
                        <a:t>逻辑运算符</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boolean x = !false ;</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x = true</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latin typeface="Times New Roman" panose="02020603050405020304"/>
                          <a:ea typeface="宋体" panose="02010600030101010101" pitchFamily="2" charset="-122"/>
                          <a:cs typeface="Times New Roman" panose="02020603050405020304"/>
                        </a:rPr>
                        <a:t>NOT</a:t>
                      </a:r>
                      <a:r>
                        <a:rPr lang="zh-CN" sz="1200" kern="100">
                          <a:latin typeface="Times New Roman" panose="02020603050405020304"/>
                          <a:ea typeface="宋体" panose="02010600030101010101" pitchFamily="2" charset="-122"/>
                          <a:cs typeface="Times New Roman" panose="02020603050405020304"/>
                        </a:rPr>
                        <a:t>，否，</a:t>
                      </a:r>
                      <a:r>
                        <a:rPr lang="en-US" sz="1200" kern="100">
                          <a:latin typeface="Times New Roman" panose="02020603050405020304"/>
                          <a:ea typeface="宋体" panose="02010600030101010101" pitchFamily="2" charset="-122"/>
                          <a:cs typeface="Times New Roman" panose="02020603050405020304"/>
                        </a:rPr>
                        <a:t>true</a:t>
                      </a:r>
                      <a:r>
                        <a:rPr lang="zh-CN" sz="1200" kern="100">
                          <a:latin typeface="Times New Roman" panose="02020603050405020304"/>
                          <a:ea typeface="宋体" panose="02010600030101010101" pitchFamily="2" charset="-122"/>
                          <a:cs typeface="Times New Roman" panose="02020603050405020304"/>
                        </a:rPr>
                        <a:t>变</a:t>
                      </a:r>
                      <a:r>
                        <a:rPr lang="en-US" sz="1200" kern="100">
                          <a:latin typeface="Times New Roman" panose="02020603050405020304"/>
                          <a:ea typeface="宋体" panose="02010600030101010101" pitchFamily="2" charset="-122"/>
                          <a:cs typeface="Times New Roman" panose="02020603050405020304"/>
                        </a:rPr>
                        <a:t>false</a:t>
                      </a:r>
                      <a:r>
                        <a:rPr lang="zh-CN" sz="1200" kern="100">
                          <a:latin typeface="Times New Roman" panose="02020603050405020304"/>
                          <a:ea typeface="宋体" panose="02010600030101010101" pitchFamily="2" charset="-122"/>
                          <a:cs typeface="Times New Roman" panose="02020603050405020304"/>
                        </a:rPr>
                        <a:t>，</a:t>
                      </a:r>
                      <a:r>
                        <a:rPr lang="en-US" sz="1200" kern="100">
                          <a:latin typeface="Times New Roman" panose="02020603050405020304"/>
                          <a:ea typeface="宋体" panose="02010600030101010101" pitchFamily="2" charset="-122"/>
                          <a:cs typeface="Times New Roman" panose="02020603050405020304"/>
                        </a:rPr>
                        <a:t>false</a:t>
                      </a:r>
                      <a:r>
                        <a:rPr lang="zh-CN" sz="1200" kern="100">
                          <a:latin typeface="Times New Roman" panose="02020603050405020304"/>
                          <a:ea typeface="宋体" panose="02010600030101010101" pitchFamily="2" charset="-122"/>
                          <a:cs typeface="Times New Roman" panose="02020603050405020304"/>
                        </a:rPr>
                        <a:t>变</a:t>
                      </a:r>
                      <a:r>
                        <a:rPr lang="en-US" sz="1200" kern="100">
                          <a:latin typeface="Times New Roman" panose="02020603050405020304"/>
                          <a:ea typeface="宋体" panose="02010600030101010101" pitchFamily="2" charset="-122"/>
                          <a:cs typeface="Times New Roman" panose="02020603050405020304"/>
                        </a:rPr>
                        <a:t>true</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658">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21</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 )</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panose="02020603050405020304"/>
                          <a:ea typeface="宋体" panose="02010600030101010101" pitchFamily="2" charset="-122"/>
                          <a:cs typeface="Times New Roman" panose="02020603050405020304"/>
                        </a:rPr>
                        <a:t>括号运算符</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int x = 10 * (1 + 2) ;</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x = 30</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dirty="0">
                          <a:latin typeface="Times New Roman" panose="02020603050405020304"/>
                          <a:ea typeface="宋体" panose="02010600030101010101" pitchFamily="2" charset="-122"/>
                          <a:cs typeface="Times New Roman" panose="02020603050405020304"/>
                        </a:rPr>
                        <a:t>使用</a:t>
                      </a:r>
                      <a:r>
                        <a:rPr lang="en-US" sz="1200" kern="100" dirty="0">
                          <a:latin typeface="Times New Roman" panose="02020603050405020304"/>
                          <a:ea typeface="宋体" panose="02010600030101010101" pitchFamily="2" charset="-122"/>
                          <a:cs typeface="Times New Roman" panose="02020603050405020304"/>
                        </a:rPr>
                        <a:t>()</a:t>
                      </a:r>
                      <a:r>
                        <a:rPr lang="zh-CN" sz="1200" kern="100" dirty="0">
                          <a:latin typeface="Times New Roman" panose="02020603050405020304"/>
                          <a:ea typeface="宋体" panose="02010600030101010101" pitchFamily="2" charset="-122"/>
                          <a:cs typeface="Times New Roman" panose="02020603050405020304"/>
                        </a:rPr>
                        <a:t>改变运算的优先级</a:t>
                      </a:r>
                      <a:endParaRPr lang="zh-CN" sz="1200" kern="10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3" name="标题 2"/>
          <p:cNvSpPr>
            <a:spLocks noGrp="1"/>
          </p:cNvSpPr>
          <p:nvPr>
            <p:ph type="title"/>
          </p:nvPr>
        </p:nvSpPr>
        <p:spPr/>
        <p:txBody>
          <a:bodyPr/>
          <a:lstStyle/>
          <a:p>
            <a:r>
              <a:rPr lang="zh-CN" altLang="en-US" dirty="0" smtClean="0"/>
              <a:t>运算符</a:t>
            </a:r>
            <a:r>
              <a:rPr lang="en-US" altLang="zh-CN" dirty="0"/>
              <a:t>4</a:t>
            </a:r>
            <a:endParaRPr lang="zh-CN" altLang="en-US" dirty="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sp>
        <p:nvSpPr>
          <p:cNvPr id="7" name="内容占位符 2"/>
          <p:cNvSpPr>
            <a:spLocks noGrp="1"/>
          </p:cNvSpPr>
          <p:nvPr>
            <p:ph idx="1"/>
          </p:nvPr>
        </p:nvSpPr>
        <p:spPr>
          <a:xfrm>
            <a:off x="214282" y="1428742"/>
            <a:ext cx="8715436" cy="3214710"/>
          </a:xfrm>
        </p:spPr>
        <p:txBody>
          <a:bodyPr>
            <a:normAutofit/>
          </a:bodyPr>
          <a:lstStyle/>
          <a:p>
            <a:endParaRPr lang="zh-CN" altLang="en-US" dirty="0"/>
          </a:p>
          <a:p>
            <a:pPr marL="0" indent="0">
              <a:buNone/>
            </a:pPr>
            <a:endParaRPr lang="en-US" altLang="zh-CN" dirty="0" smtClean="0"/>
          </a:p>
          <a:p>
            <a:endParaRPr lang="en-US" altLang="zh-CN" dirty="0" smtClean="0"/>
          </a:p>
          <a:p>
            <a:pPr lvl="1"/>
            <a:endParaRPr lang="zh-CN" altLang="en-US" dirty="0"/>
          </a:p>
        </p:txBody>
      </p:sp>
      <p:graphicFrame>
        <p:nvGraphicFramePr>
          <p:cNvPr id="9" name="表格 8"/>
          <p:cNvGraphicFramePr>
            <a:graphicFrameLocks noGrp="1"/>
          </p:cNvGraphicFramePr>
          <p:nvPr/>
        </p:nvGraphicFramePr>
        <p:xfrm>
          <a:off x="500034" y="1714494"/>
          <a:ext cx="7885782" cy="1785950"/>
        </p:xfrm>
        <a:graphic>
          <a:graphicData uri="http://schemas.openxmlformats.org/drawingml/2006/table">
            <a:tbl>
              <a:tblPr/>
              <a:tblGrid>
                <a:gridCol w="397721"/>
                <a:gridCol w="892184"/>
                <a:gridCol w="1054249"/>
                <a:gridCol w="1872842"/>
                <a:gridCol w="1055076"/>
                <a:gridCol w="2613710"/>
              </a:tblGrid>
              <a:tr h="357190">
                <a:tc>
                  <a:txBody>
                    <a:bodyPr/>
                    <a:lstStyle/>
                    <a:p>
                      <a:pPr algn="ctr">
                        <a:spcAft>
                          <a:spcPts val="0"/>
                        </a:spcAft>
                      </a:pPr>
                      <a:r>
                        <a:rPr lang="en-US" sz="1200" kern="100" dirty="0">
                          <a:latin typeface="Times New Roman" panose="02020603050405020304"/>
                          <a:ea typeface="宋体" panose="02010600030101010101" pitchFamily="2" charset="-122"/>
                          <a:cs typeface="Times New Roman" panose="02020603050405020304"/>
                        </a:rPr>
                        <a:t>29</a:t>
                      </a:r>
                      <a:endParaRPr lang="zh-CN" sz="1200" kern="10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panose="02020603050405020304"/>
                          <a:ea typeface="宋体" panose="02010600030101010101" pitchFamily="2" charset="-122"/>
                          <a:cs typeface="Times New Roman" panose="02020603050405020304"/>
                        </a:rPr>
                        <a:t>简洁运算符</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a += b</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latin typeface="Times New Roman" panose="02020603050405020304"/>
                          <a:ea typeface="宋体" panose="02010600030101010101" pitchFamily="2" charset="-122"/>
                          <a:cs typeface="Times New Roman" panose="02020603050405020304"/>
                        </a:rPr>
                        <a:t>a + b</a:t>
                      </a:r>
                      <a:r>
                        <a:rPr lang="zh-CN" sz="1200" kern="100">
                          <a:latin typeface="Times New Roman" panose="02020603050405020304"/>
                          <a:ea typeface="宋体" panose="02010600030101010101" pitchFamily="2" charset="-122"/>
                          <a:cs typeface="Times New Roman" panose="02020603050405020304"/>
                        </a:rPr>
                        <a:t>的值存放到</a:t>
                      </a:r>
                      <a:r>
                        <a:rPr lang="en-US" sz="1200" kern="100">
                          <a:latin typeface="Times New Roman" panose="02020603050405020304"/>
                          <a:ea typeface="宋体" panose="02010600030101010101" pitchFamily="2" charset="-122"/>
                          <a:cs typeface="Times New Roman" panose="02020603050405020304"/>
                        </a:rPr>
                        <a:t>a</a:t>
                      </a:r>
                      <a:r>
                        <a:rPr lang="zh-CN" sz="1200" kern="100">
                          <a:latin typeface="Times New Roman" panose="02020603050405020304"/>
                          <a:ea typeface="宋体" panose="02010600030101010101" pitchFamily="2" charset="-122"/>
                          <a:cs typeface="Times New Roman" panose="02020603050405020304"/>
                        </a:rPr>
                        <a:t>中（</a:t>
                      </a:r>
                      <a:r>
                        <a:rPr lang="en-US" sz="1200" kern="100">
                          <a:latin typeface="Times New Roman" panose="02020603050405020304"/>
                          <a:ea typeface="宋体" panose="02010600030101010101" pitchFamily="2" charset="-122"/>
                          <a:cs typeface="Times New Roman" panose="02020603050405020304"/>
                        </a:rPr>
                        <a:t>a = a + b</a:t>
                      </a:r>
                      <a:r>
                        <a:rPr lang="zh-CN" sz="1200" kern="100">
                          <a:latin typeface="Times New Roman" panose="020206030504050203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30</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panose="02020603050405020304"/>
                          <a:ea typeface="宋体" panose="02010600030101010101" pitchFamily="2" charset="-122"/>
                          <a:cs typeface="Times New Roman" panose="02020603050405020304"/>
                        </a:rPr>
                        <a:t>简洁运算符</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a -= b</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latin typeface="Times New Roman" panose="02020603050405020304"/>
                          <a:ea typeface="宋体" panose="02010600030101010101" pitchFamily="2" charset="-122"/>
                          <a:cs typeface="Times New Roman" panose="02020603050405020304"/>
                        </a:rPr>
                        <a:t>a - b</a:t>
                      </a:r>
                      <a:r>
                        <a:rPr lang="zh-CN" sz="1200" kern="100">
                          <a:latin typeface="Times New Roman" panose="02020603050405020304"/>
                          <a:ea typeface="宋体" panose="02010600030101010101" pitchFamily="2" charset="-122"/>
                          <a:cs typeface="Times New Roman" panose="02020603050405020304"/>
                        </a:rPr>
                        <a:t>的值存放到</a:t>
                      </a:r>
                      <a:r>
                        <a:rPr lang="en-US" sz="1200" kern="100">
                          <a:latin typeface="Times New Roman" panose="02020603050405020304"/>
                          <a:ea typeface="宋体" panose="02010600030101010101" pitchFamily="2" charset="-122"/>
                          <a:cs typeface="Times New Roman" panose="02020603050405020304"/>
                        </a:rPr>
                        <a:t>a</a:t>
                      </a:r>
                      <a:r>
                        <a:rPr lang="zh-CN" sz="1200" kern="100">
                          <a:latin typeface="Times New Roman" panose="02020603050405020304"/>
                          <a:ea typeface="宋体" panose="02010600030101010101" pitchFamily="2" charset="-122"/>
                          <a:cs typeface="Times New Roman" panose="02020603050405020304"/>
                        </a:rPr>
                        <a:t>中（</a:t>
                      </a:r>
                      <a:r>
                        <a:rPr lang="en-US" sz="1200" kern="100">
                          <a:latin typeface="Times New Roman" panose="02020603050405020304"/>
                          <a:ea typeface="宋体" panose="02010600030101010101" pitchFamily="2" charset="-122"/>
                          <a:cs typeface="Times New Roman" panose="02020603050405020304"/>
                        </a:rPr>
                        <a:t>a = a - b</a:t>
                      </a:r>
                      <a:r>
                        <a:rPr lang="zh-CN" sz="1200" kern="100">
                          <a:latin typeface="Times New Roman" panose="020206030504050203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31</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panose="02020603050405020304"/>
                          <a:ea typeface="宋体" panose="02010600030101010101" pitchFamily="2" charset="-122"/>
                          <a:cs typeface="Times New Roman" panose="02020603050405020304"/>
                        </a:rPr>
                        <a:t>简洁运算符</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a *= b</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latin typeface="Times New Roman" panose="02020603050405020304"/>
                          <a:ea typeface="宋体" panose="02010600030101010101" pitchFamily="2" charset="-122"/>
                          <a:cs typeface="Times New Roman" panose="02020603050405020304"/>
                        </a:rPr>
                        <a:t>a * b</a:t>
                      </a:r>
                      <a:r>
                        <a:rPr lang="zh-CN" sz="1200" kern="100">
                          <a:latin typeface="Times New Roman" panose="02020603050405020304"/>
                          <a:ea typeface="宋体" panose="02010600030101010101" pitchFamily="2" charset="-122"/>
                          <a:cs typeface="Times New Roman" panose="02020603050405020304"/>
                        </a:rPr>
                        <a:t>的值存放到</a:t>
                      </a:r>
                      <a:r>
                        <a:rPr lang="en-US" sz="1200" kern="100">
                          <a:latin typeface="Times New Roman" panose="02020603050405020304"/>
                          <a:ea typeface="宋体" panose="02010600030101010101" pitchFamily="2" charset="-122"/>
                          <a:cs typeface="Times New Roman" panose="02020603050405020304"/>
                        </a:rPr>
                        <a:t>a</a:t>
                      </a:r>
                      <a:r>
                        <a:rPr lang="zh-CN" sz="1200" kern="100">
                          <a:latin typeface="Times New Roman" panose="02020603050405020304"/>
                          <a:ea typeface="宋体" panose="02010600030101010101" pitchFamily="2" charset="-122"/>
                          <a:cs typeface="Times New Roman" panose="02020603050405020304"/>
                        </a:rPr>
                        <a:t>中（</a:t>
                      </a:r>
                      <a:r>
                        <a:rPr lang="en-US" sz="1200" kern="100">
                          <a:latin typeface="Times New Roman" panose="02020603050405020304"/>
                          <a:ea typeface="宋体" panose="02010600030101010101" pitchFamily="2" charset="-122"/>
                          <a:cs typeface="Times New Roman" panose="02020603050405020304"/>
                        </a:rPr>
                        <a:t>a = a * b</a:t>
                      </a:r>
                      <a:r>
                        <a:rPr lang="zh-CN" sz="1200" kern="100">
                          <a:latin typeface="Times New Roman" panose="020206030504050203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32</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panose="02020603050405020304"/>
                          <a:ea typeface="宋体" panose="02010600030101010101" pitchFamily="2" charset="-122"/>
                          <a:cs typeface="Times New Roman" panose="02020603050405020304"/>
                        </a:rPr>
                        <a:t>简洁运算符</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a /= b</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defTabSz="-635">
                        <a:spcAft>
                          <a:spcPts val="0"/>
                        </a:spcAft>
                        <a:tabLst>
                          <a:tab pos="160020" algn="l"/>
                          <a:tab pos="274320" algn="l"/>
                          <a:tab pos="388620" algn="l"/>
                          <a:tab pos="502920" algn="l"/>
                        </a:tabLst>
                      </a:pPr>
                      <a:r>
                        <a:rPr lang="en-US" sz="1200" kern="100">
                          <a:latin typeface="Times New Roman" panose="02020603050405020304"/>
                          <a:ea typeface="宋体" panose="02010600030101010101" pitchFamily="2" charset="-122"/>
                          <a:cs typeface="Times New Roman" panose="02020603050405020304"/>
                        </a:rPr>
                        <a:t>a / b</a:t>
                      </a:r>
                      <a:r>
                        <a:rPr lang="zh-CN" sz="1200" kern="100">
                          <a:latin typeface="Times New Roman" panose="02020603050405020304"/>
                          <a:ea typeface="宋体" panose="02010600030101010101" pitchFamily="2" charset="-122"/>
                          <a:cs typeface="Times New Roman" panose="02020603050405020304"/>
                        </a:rPr>
                        <a:t>的值存放到</a:t>
                      </a:r>
                      <a:r>
                        <a:rPr lang="en-US" sz="1200" kern="100">
                          <a:latin typeface="Times New Roman" panose="02020603050405020304"/>
                          <a:ea typeface="宋体" panose="02010600030101010101" pitchFamily="2" charset="-122"/>
                          <a:cs typeface="Times New Roman" panose="02020603050405020304"/>
                        </a:rPr>
                        <a:t>a</a:t>
                      </a:r>
                      <a:r>
                        <a:rPr lang="zh-CN" sz="1200" kern="100">
                          <a:latin typeface="Times New Roman" panose="02020603050405020304"/>
                          <a:ea typeface="宋体" panose="02010600030101010101" pitchFamily="2" charset="-122"/>
                          <a:cs typeface="Times New Roman" panose="02020603050405020304"/>
                        </a:rPr>
                        <a:t>中（</a:t>
                      </a:r>
                      <a:r>
                        <a:rPr lang="en-US" sz="1200" kern="100">
                          <a:latin typeface="Times New Roman" panose="02020603050405020304"/>
                          <a:ea typeface="宋体" panose="02010600030101010101" pitchFamily="2" charset="-122"/>
                          <a:cs typeface="Times New Roman" panose="02020603050405020304"/>
                        </a:rPr>
                        <a:t>a = a / b</a:t>
                      </a:r>
                      <a:r>
                        <a:rPr lang="zh-CN" sz="1200" kern="100">
                          <a:latin typeface="Times New Roman" panose="020206030504050203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190">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33</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panose="02020603050405020304"/>
                          <a:ea typeface="宋体" panose="02010600030101010101" pitchFamily="2" charset="-122"/>
                          <a:cs typeface="Times New Roman" panose="02020603050405020304"/>
                        </a:rPr>
                        <a:t>简洁运算符</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dirty="0">
                          <a:latin typeface="Times New Roman" panose="02020603050405020304"/>
                          <a:ea typeface="宋体" panose="02010600030101010101" pitchFamily="2" charset="-122"/>
                          <a:cs typeface="Times New Roman" panose="02020603050405020304"/>
                        </a:rPr>
                        <a:t>a %= b</a:t>
                      </a:r>
                      <a:endParaRPr lang="zh-CN" sz="1200" kern="10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dirty="0">
                          <a:latin typeface="Times New Roman" panose="02020603050405020304"/>
                          <a:ea typeface="宋体" panose="02010600030101010101" pitchFamily="2" charset="-122"/>
                          <a:cs typeface="Times New Roman" panose="02020603050405020304"/>
                        </a:rPr>
                        <a:t>a % b</a:t>
                      </a:r>
                      <a:r>
                        <a:rPr lang="zh-CN" sz="1200" kern="100" dirty="0">
                          <a:latin typeface="Times New Roman" panose="02020603050405020304"/>
                          <a:ea typeface="宋体" panose="02010600030101010101" pitchFamily="2" charset="-122"/>
                          <a:cs typeface="Times New Roman" panose="02020603050405020304"/>
                        </a:rPr>
                        <a:t>的值存放到</a:t>
                      </a:r>
                      <a:r>
                        <a:rPr lang="en-US" sz="1200" kern="100" dirty="0">
                          <a:latin typeface="Times New Roman" panose="02020603050405020304"/>
                          <a:ea typeface="宋体" panose="02010600030101010101" pitchFamily="2" charset="-122"/>
                          <a:cs typeface="Times New Roman" panose="02020603050405020304"/>
                        </a:rPr>
                        <a:t>a</a:t>
                      </a:r>
                      <a:r>
                        <a:rPr lang="zh-CN" sz="1200" kern="100" dirty="0">
                          <a:latin typeface="Times New Roman" panose="02020603050405020304"/>
                          <a:ea typeface="宋体" panose="02010600030101010101" pitchFamily="2" charset="-122"/>
                          <a:cs typeface="Times New Roman" panose="02020603050405020304"/>
                        </a:rPr>
                        <a:t>中（</a:t>
                      </a:r>
                      <a:r>
                        <a:rPr lang="en-US" sz="1200" kern="100" dirty="0">
                          <a:latin typeface="Times New Roman" panose="02020603050405020304"/>
                          <a:ea typeface="宋体" panose="02010600030101010101" pitchFamily="2" charset="-122"/>
                          <a:cs typeface="Times New Roman" panose="02020603050405020304"/>
                        </a:rPr>
                        <a:t>a = a % b</a:t>
                      </a:r>
                      <a:r>
                        <a:rPr lang="zh-CN" sz="1200" kern="100" dirty="0">
                          <a:latin typeface="Times New Roman" panose="02020603050405020304"/>
                          <a:ea typeface="宋体" panose="02010600030101010101" pitchFamily="2" charset="-122"/>
                          <a:cs typeface="Times New Roman" panose="02020603050405020304"/>
                        </a:rPr>
                        <a:t>）</a:t>
                      </a:r>
                      <a:endParaRPr lang="zh-CN" sz="1200" kern="10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3" name="标题 2"/>
          <p:cNvSpPr>
            <a:spLocks noGrp="1"/>
          </p:cNvSpPr>
          <p:nvPr>
            <p:ph type="title"/>
          </p:nvPr>
        </p:nvSpPr>
        <p:spPr/>
        <p:txBody>
          <a:bodyPr/>
          <a:lstStyle/>
          <a:p>
            <a:r>
              <a:rPr lang="zh-CN" altLang="en-US" dirty="0" smtClean="0"/>
              <a:t>分支结构</a:t>
            </a:r>
            <a:r>
              <a:rPr lang="en-US" altLang="zh-CN" dirty="0" smtClean="0"/>
              <a:t>----if</a:t>
            </a:r>
            <a:r>
              <a:rPr lang="zh-CN" altLang="en-US" dirty="0" smtClean="0"/>
              <a:t>语句</a:t>
            </a:r>
            <a:endParaRPr lang="zh-CN" altLang="en-US" dirty="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sp>
        <p:nvSpPr>
          <p:cNvPr id="7" name="内容占位符 2"/>
          <p:cNvSpPr>
            <a:spLocks noGrp="1"/>
          </p:cNvSpPr>
          <p:nvPr>
            <p:ph idx="1"/>
          </p:nvPr>
        </p:nvSpPr>
        <p:spPr>
          <a:xfrm>
            <a:off x="214282" y="1428742"/>
            <a:ext cx="8715436" cy="3214710"/>
          </a:xfrm>
        </p:spPr>
        <p:txBody>
          <a:bodyPr>
            <a:normAutofit/>
          </a:bodyPr>
          <a:lstStyle/>
          <a:p>
            <a:r>
              <a:rPr lang="zh-CN" altLang="en-US" dirty="0"/>
              <a:t>分支结果为程序增加了选择的逻辑结构，就像作出人生抉择一样，不同的抉择有不同的结果。对于分支结构有两类语法支持：</a:t>
            </a:r>
            <a:r>
              <a:rPr lang="en-US" altLang="zh-CN" dirty="0"/>
              <a:t>if</a:t>
            </a:r>
            <a:r>
              <a:rPr lang="zh-CN" altLang="en-US" dirty="0"/>
              <a:t>、</a:t>
            </a:r>
            <a:r>
              <a:rPr lang="en-US" altLang="zh-CN" dirty="0"/>
              <a:t>switch</a:t>
            </a:r>
            <a:r>
              <a:rPr lang="zh-CN" altLang="en-US" dirty="0"/>
              <a:t>。</a:t>
            </a:r>
            <a:endParaRPr lang="zh-CN" altLang="en-US" dirty="0"/>
          </a:p>
          <a:p>
            <a:endParaRPr lang="zh-CN" altLang="en-US" dirty="0"/>
          </a:p>
        </p:txBody>
      </p:sp>
      <p:graphicFrame>
        <p:nvGraphicFramePr>
          <p:cNvPr id="9" name="表格 8"/>
          <p:cNvGraphicFramePr>
            <a:graphicFrameLocks noGrp="1"/>
          </p:cNvGraphicFramePr>
          <p:nvPr/>
        </p:nvGraphicFramePr>
        <p:xfrm>
          <a:off x="285720" y="2273086"/>
          <a:ext cx="8572560" cy="1537243"/>
        </p:xfrm>
        <a:graphic>
          <a:graphicData uri="http://schemas.openxmlformats.org/drawingml/2006/table">
            <a:tbl>
              <a:tblPr/>
              <a:tblGrid>
                <a:gridCol w="2571768"/>
                <a:gridCol w="3000396"/>
                <a:gridCol w="3000396"/>
              </a:tblGrid>
              <a:tr h="136960">
                <a:tc>
                  <a:txBody>
                    <a:bodyPr/>
                    <a:lstStyle/>
                    <a:p>
                      <a:pPr algn="just">
                        <a:spcAft>
                          <a:spcPts val="0"/>
                        </a:spcAft>
                      </a:pPr>
                      <a:r>
                        <a:rPr lang="en-US" sz="1100" b="1" kern="100">
                          <a:latin typeface="Times New Roman" panose="02020603050405020304"/>
                          <a:ea typeface="宋体" panose="02010600030101010101" pitchFamily="2" charset="-122"/>
                          <a:cs typeface="Times New Roman" panose="02020603050405020304"/>
                        </a:rPr>
                        <a:t>if</a:t>
                      </a:r>
                      <a:r>
                        <a:rPr lang="zh-CN" sz="1100" b="1" kern="100">
                          <a:latin typeface="Times New Roman" panose="02020603050405020304"/>
                          <a:ea typeface="宋体" panose="02010600030101010101" pitchFamily="2" charset="-122"/>
                          <a:cs typeface="Times New Roman" panose="02020603050405020304"/>
                        </a:rPr>
                        <a:t>语法：</a:t>
                      </a:r>
                      <a:endParaRPr lang="zh-CN" sz="1100" kern="100">
                        <a:latin typeface="Times New Roman" panose="02020603050405020304"/>
                        <a:ea typeface="宋体" panose="02010600030101010101" pitchFamily="2" charset="-122"/>
                        <a:cs typeface="Times New Roman" panose="02020603050405020304"/>
                      </a:endParaRPr>
                    </a:p>
                  </a:txBody>
                  <a:tcPr marL="68480" marR="684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100">
                          <a:latin typeface="Times New Roman" panose="02020603050405020304"/>
                          <a:ea typeface="宋体" panose="02010600030101010101" pitchFamily="2" charset="-122"/>
                          <a:cs typeface="Times New Roman" panose="02020603050405020304"/>
                        </a:rPr>
                        <a:t>if…else</a:t>
                      </a:r>
                      <a:r>
                        <a:rPr lang="zh-CN" sz="1100" b="1" kern="100">
                          <a:latin typeface="Times New Roman" panose="02020603050405020304"/>
                          <a:ea typeface="宋体" panose="02010600030101010101" pitchFamily="2" charset="-122"/>
                          <a:cs typeface="Times New Roman" panose="02020603050405020304"/>
                        </a:rPr>
                        <a:t>语法：</a:t>
                      </a:r>
                      <a:endParaRPr lang="zh-CN" sz="1100" kern="100">
                        <a:latin typeface="Times New Roman" panose="02020603050405020304"/>
                        <a:ea typeface="宋体" panose="02010600030101010101" pitchFamily="2" charset="-122"/>
                        <a:cs typeface="Times New Roman" panose="02020603050405020304"/>
                      </a:endParaRPr>
                    </a:p>
                  </a:txBody>
                  <a:tcPr marL="68480" marR="684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b="1" kern="100">
                          <a:latin typeface="Times New Roman" panose="02020603050405020304"/>
                          <a:ea typeface="宋体" panose="02010600030101010101" pitchFamily="2" charset="-122"/>
                          <a:cs typeface="Times New Roman" panose="02020603050405020304"/>
                        </a:rPr>
                        <a:t>if…else if…else</a:t>
                      </a:r>
                      <a:r>
                        <a:rPr lang="zh-CN" sz="1100" b="1" kern="100">
                          <a:latin typeface="Times New Roman" panose="02020603050405020304"/>
                          <a:ea typeface="宋体" panose="02010600030101010101" pitchFamily="2" charset="-122"/>
                          <a:cs typeface="Times New Roman" panose="02020603050405020304"/>
                        </a:rPr>
                        <a:t>语法：</a:t>
                      </a:r>
                      <a:endParaRPr lang="zh-CN" sz="1100" kern="100">
                        <a:latin typeface="Times New Roman" panose="02020603050405020304"/>
                        <a:ea typeface="宋体" panose="02010600030101010101" pitchFamily="2" charset="-122"/>
                        <a:cs typeface="Times New Roman" panose="02020603050405020304"/>
                      </a:endParaRPr>
                    </a:p>
                  </a:txBody>
                  <a:tcPr marL="68480" marR="684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69603">
                <a:tc>
                  <a:txBody>
                    <a:bodyPr/>
                    <a:lstStyle/>
                    <a:p>
                      <a:pPr algn="just">
                        <a:spcAft>
                          <a:spcPts val="0"/>
                        </a:spcAft>
                      </a:pPr>
                      <a:r>
                        <a:rPr lang="en-US" sz="1100" kern="100">
                          <a:latin typeface="Times New Roman" panose="02020603050405020304"/>
                          <a:ea typeface="宋体" panose="02010600030101010101" pitchFamily="2" charset="-122"/>
                          <a:cs typeface="Times New Roman" panose="02020603050405020304"/>
                        </a:rPr>
                        <a:t>if (</a:t>
                      </a:r>
                      <a:r>
                        <a:rPr lang="zh-CN" sz="1100" kern="100">
                          <a:latin typeface="Times New Roman" panose="02020603050405020304"/>
                          <a:ea typeface="宋体" panose="02010600030101010101" pitchFamily="2" charset="-122"/>
                          <a:cs typeface="Times New Roman" panose="02020603050405020304"/>
                        </a:rPr>
                        <a:t>布尔表达式</a:t>
                      </a:r>
                      <a:r>
                        <a:rPr lang="en-US" sz="1100" kern="100">
                          <a:latin typeface="Times New Roman" panose="02020603050405020304"/>
                          <a:ea typeface="宋体" panose="02010600030101010101" pitchFamily="2" charset="-122"/>
                          <a:cs typeface="Times New Roman" panose="02020603050405020304"/>
                        </a:rPr>
                        <a:t>) {</a:t>
                      </a:r>
                      <a:endParaRPr lang="zh-CN" sz="1100" kern="100">
                        <a:latin typeface="Times New Roman" panose="02020603050405020304"/>
                        <a:ea typeface="宋体" panose="02010600030101010101" pitchFamily="2" charset="-122"/>
                        <a:cs typeface="Times New Roman" panose="02020603050405020304"/>
                      </a:endParaRPr>
                    </a:p>
                    <a:p>
                      <a:pPr algn="just">
                        <a:spcAft>
                          <a:spcPts val="0"/>
                        </a:spcAft>
                      </a:pPr>
                      <a:r>
                        <a:rPr lang="en-US" sz="1100" kern="100">
                          <a:latin typeface="Times New Roman" panose="02020603050405020304"/>
                          <a:ea typeface="宋体" panose="02010600030101010101" pitchFamily="2" charset="-122"/>
                          <a:cs typeface="Times New Roman" panose="02020603050405020304"/>
                        </a:rPr>
                        <a:t>	</a:t>
                      </a:r>
                      <a:r>
                        <a:rPr lang="zh-CN" sz="1100" kern="100">
                          <a:latin typeface="Times New Roman" panose="02020603050405020304"/>
                          <a:ea typeface="宋体" panose="02010600030101010101" pitchFamily="2" charset="-122"/>
                          <a:cs typeface="Times New Roman" panose="02020603050405020304"/>
                        </a:rPr>
                        <a:t>条件满足时执行的程序</a:t>
                      </a:r>
                      <a:r>
                        <a:rPr lang="en-US" sz="1100" kern="100">
                          <a:latin typeface="Times New Roman" panose="02020603050405020304"/>
                          <a:ea typeface="宋体" panose="02010600030101010101" pitchFamily="2" charset="-122"/>
                          <a:cs typeface="Times New Roman" panose="02020603050405020304"/>
                        </a:rPr>
                        <a:t> ;</a:t>
                      </a:r>
                      <a:endParaRPr lang="zh-CN" sz="1100" kern="100">
                        <a:latin typeface="Times New Roman" panose="02020603050405020304"/>
                        <a:ea typeface="宋体" panose="02010600030101010101" pitchFamily="2" charset="-122"/>
                        <a:cs typeface="Times New Roman" panose="02020603050405020304"/>
                      </a:endParaRPr>
                    </a:p>
                    <a:p>
                      <a:pPr algn="just">
                        <a:spcAft>
                          <a:spcPts val="0"/>
                        </a:spcAft>
                      </a:pPr>
                      <a:r>
                        <a:rPr lang="en-US" sz="1100" kern="100">
                          <a:latin typeface="Times New Roman" panose="02020603050405020304"/>
                          <a:ea typeface="宋体" panose="02010600030101010101" pitchFamily="2" charset="-122"/>
                          <a:cs typeface="Times New Roman" panose="02020603050405020304"/>
                        </a:rPr>
                        <a:t>}</a:t>
                      </a:r>
                      <a:endParaRPr lang="zh-CN" sz="1100" kern="100">
                        <a:latin typeface="Times New Roman" panose="02020603050405020304"/>
                        <a:ea typeface="宋体" panose="02010600030101010101" pitchFamily="2" charset="-122"/>
                        <a:cs typeface="Times New Roman" panose="02020603050405020304"/>
                      </a:endParaRPr>
                    </a:p>
                  </a:txBody>
                  <a:tcPr marL="68480" marR="684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latin typeface="Times New Roman" panose="02020603050405020304"/>
                          <a:ea typeface="宋体" panose="02010600030101010101" pitchFamily="2" charset="-122"/>
                          <a:cs typeface="Times New Roman" panose="02020603050405020304"/>
                        </a:rPr>
                        <a:t>if (</a:t>
                      </a:r>
                      <a:r>
                        <a:rPr lang="zh-CN" sz="1100" kern="100">
                          <a:latin typeface="Times New Roman" panose="02020603050405020304"/>
                          <a:ea typeface="宋体" panose="02010600030101010101" pitchFamily="2" charset="-122"/>
                          <a:cs typeface="Times New Roman" panose="02020603050405020304"/>
                        </a:rPr>
                        <a:t>布尔表达式</a:t>
                      </a:r>
                      <a:r>
                        <a:rPr lang="en-US" sz="1100" kern="100">
                          <a:latin typeface="Times New Roman" panose="02020603050405020304"/>
                          <a:ea typeface="宋体" panose="02010600030101010101" pitchFamily="2" charset="-122"/>
                          <a:cs typeface="Times New Roman" panose="02020603050405020304"/>
                        </a:rPr>
                        <a:t>) {</a:t>
                      </a:r>
                      <a:endParaRPr lang="zh-CN" sz="1100" kern="100">
                        <a:latin typeface="Times New Roman" panose="02020603050405020304"/>
                        <a:ea typeface="宋体" panose="02010600030101010101" pitchFamily="2" charset="-122"/>
                        <a:cs typeface="Times New Roman" panose="02020603050405020304"/>
                      </a:endParaRPr>
                    </a:p>
                    <a:p>
                      <a:pPr algn="just">
                        <a:spcAft>
                          <a:spcPts val="0"/>
                        </a:spcAft>
                      </a:pPr>
                      <a:r>
                        <a:rPr lang="en-US" sz="1100" kern="100">
                          <a:latin typeface="Times New Roman" panose="02020603050405020304"/>
                          <a:ea typeface="宋体" panose="02010600030101010101" pitchFamily="2" charset="-122"/>
                          <a:cs typeface="Times New Roman" panose="02020603050405020304"/>
                        </a:rPr>
                        <a:t>	</a:t>
                      </a:r>
                      <a:r>
                        <a:rPr lang="zh-CN" sz="1100" kern="100">
                          <a:latin typeface="Times New Roman" panose="02020603050405020304"/>
                          <a:ea typeface="宋体" panose="02010600030101010101" pitchFamily="2" charset="-122"/>
                          <a:cs typeface="Times New Roman" panose="02020603050405020304"/>
                        </a:rPr>
                        <a:t>条件满足时执行的程序</a:t>
                      </a:r>
                      <a:r>
                        <a:rPr lang="en-US" sz="1100" kern="100">
                          <a:latin typeface="Times New Roman" panose="02020603050405020304"/>
                          <a:ea typeface="宋体" panose="02010600030101010101" pitchFamily="2" charset="-122"/>
                          <a:cs typeface="Times New Roman" panose="02020603050405020304"/>
                        </a:rPr>
                        <a:t> ;</a:t>
                      </a:r>
                      <a:endParaRPr lang="zh-CN" sz="1100" kern="100">
                        <a:latin typeface="Times New Roman" panose="02020603050405020304"/>
                        <a:ea typeface="宋体" panose="02010600030101010101" pitchFamily="2" charset="-122"/>
                        <a:cs typeface="Times New Roman" panose="02020603050405020304"/>
                      </a:endParaRPr>
                    </a:p>
                    <a:p>
                      <a:pPr algn="just">
                        <a:spcAft>
                          <a:spcPts val="0"/>
                        </a:spcAft>
                      </a:pPr>
                      <a:r>
                        <a:rPr lang="en-US" sz="1100" kern="100">
                          <a:latin typeface="Times New Roman" panose="02020603050405020304"/>
                          <a:ea typeface="宋体" panose="02010600030101010101" pitchFamily="2" charset="-122"/>
                          <a:cs typeface="Times New Roman" panose="02020603050405020304"/>
                        </a:rPr>
                        <a:t>} else {</a:t>
                      </a:r>
                      <a:endParaRPr lang="zh-CN" sz="1100" kern="100">
                        <a:latin typeface="Times New Roman" panose="02020603050405020304"/>
                        <a:ea typeface="宋体" panose="02010600030101010101" pitchFamily="2" charset="-122"/>
                        <a:cs typeface="Times New Roman" panose="02020603050405020304"/>
                      </a:endParaRPr>
                    </a:p>
                    <a:p>
                      <a:pPr algn="just">
                        <a:spcAft>
                          <a:spcPts val="0"/>
                        </a:spcAft>
                      </a:pPr>
                      <a:r>
                        <a:rPr lang="en-US" sz="1100" kern="100">
                          <a:latin typeface="Times New Roman" panose="02020603050405020304"/>
                          <a:ea typeface="宋体" panose="02010600030101010101" pitchFamily="2" charset="-122"/>
                          <a:cs typeface="Times New Roman" panose="02020603050405020304"/>
                        </a:rPr>
                        <a:t>	</a:t>
                      </a:r>
                      <a:r>
                        <a:rPr lang="zh-CN" sz="1100" kern="100">
                          <a:latin typeface="Times New Roman" panose="02020603050405020304"/>
                          <a:ea typeface="宋体" panose="02010600030101010101" pitchFamily="2" charset="-122"/>
                          <a:cs typeface="Times New Roman" panose="02020603050405020304"/>
                        </a:rPr>
                        <a:t>条件不满足时执行的程序</a:t>
                      </a:r>
                      <a:r>
                        <a:rPr lang="en-US" sz="1100" kern="100">
                          <a:latin typeface="Times New Roman" panose="02020603050405020304"/>
                          <a:ea typeface="宋体" panose="02010600030101010101" pitchFamily="2" charset="-122"/>
                          <a:cs typeface="Times New Roman" panose="02020603050405020304"/>
                        </a:rPr>
                        <a:t> ;</a:t>
                      </a:r>
                      <a:endParaRPr lang="zh-CN" sz="1100" kern="100">
                        <a:latin typeface="Times New Roman" panose="02020603050405020304"/>
                        <a:ea typeface="宋体" panose="02010600030101010101" pitchFamily="2" charset="-122"/>
                        <a:cs typeface="Times New Roman" panose="02020603050405020304"/>
                      </a:endParaRPr>
                    </a:p>
                    <a:p>
                      <a:pPr algn="just">
                        <a:spcAft>
                          <a:spcPts val="0"/>
                        </a:spcAft>
                      </a:pPr>
                      <a:r>
                        <a:rPr lang="en-US" sz="1100" kern="100">
                          <a:latin typeface="Times New Roman" panose="02020603050405020304"/>
                          <a:ea typeface="宋体" panose="02010600030101010101" pitchFamily="2" charset="-122"/>
                          <a:cs typeface="Times New Roman" panose="02020603050405020304"/>
                        </a:rPr>
                        <a:t>}</a:t>
                      </a:r>
                      <a:endParaRPr lang="zh-CN" sz="1100" kern="100">
                        <a:latin typeface="Times New Roman" panose="02020603050405020304"/>
                        <a:ea typeface="宋体" panose="02010600030101010101" pitchFamily="2" charset="-122"/>
                        <a:cs typeface="Times New Roman" panose="02020603050405020304"/>
                      </a:endParaRPr>
                    </a:p>
                  </a:txBody>
                  <a:tcPr marL="68480" marR="684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dirty="0">
                          <a:latin typeface="Times New Roman" panose="02020603050405020304"/>
                          <a:ea typeface="宋体" panose="02010600030101010101" pitchFamily="2" charset="-122"/>
                          <a:cs typeface="Times New Roman" panose="02020603050405020304"/>
                        </a:rPr>
                        <a:t>if (</a:t>
                      </a:r>
                      <a:r>
                        <a:rPr lang="zh-CN" sz="1100" kern="100" dirty="0">
                          <a:latin typeface="Times New Roman" panose="02020603050405020304"/>
                          <a:ea typeface="宋体" panose="02010600030101010101" pitchFamily="2" charset="-122"/>
                          <a:cs typeface="Times New Roman" panose="02020603050405020304"/>
                        </a:rPr>
                        <a:t>布尔表达式</a:t>
                      </a:r>
                      <a:r>
                        <a:rPr lang="en-US" sz="1100" kern="100" dirty="0">
                          <a:latin typeface="Times New Roman" panose="02020603050405020304"/>
                          <a:ea typeface="宋体" panose="02010600030101010101" pitchFamily="2" charset="-122"/>
                          <a:cs typeface="Times New Roman" panose="02020603050405020304"/>
                        </a:rPr>
                        <a:t>1) {</a:t>
                      </a:r>
                      <a:endParaRPr lang="zh-CN" sz="1100" kern="100" dirty="0">
                        <a:latin typeface="Times New Roman" panose="02020603050405020304"/>
                        <a:ea typeface="宋体" panose="02010600030101010101" pitchFamily="2" charset="-122"/>
                        <a:cs typeface="Times New Roman" panose="02020603050405020304"/>
                      </a:endParaRPr>
                    </a:p>
                    <a:p>
                      <a:pPr algn="just">
                        <a:spcAft>
                          <a:spcPts val="0"/>
                        </a:spcAft>
                      </a:pPr>
                      <a:r>
                        <a:rPr lang="en-US" sz="1100" kern="100" dirty="0">
                          <a:latin typeface="Times New Roman" panose="02020603050405020304"/>
                          <a:ea typeface="宋体" panose="02010600030101010101" pitchFamily="2" charset="-122"/>
                          <a:cs typeface="Times New Roman" panose="02020603050405020304"/>
                        </a:rPr>
                        <a:t>	</a:t>
                      </a:r>
                      <a:r>
                        <a:rPr lang="zh-CN" sz="1100" kern="100" dirty="0">
                          <a:latin typeface="Times New Roman" panose="02020603050405020304"/>
                          <a:ea typeface="宋体" panose="02010600030101010101" pitchFamily="2" charset="-122"/>
                          <a:cs typeface="Times New Roman" panose="02020603050405020304"/>
                        </a:rPr>
                        <a:t>条件满足时执行的程序</a:t>
                      </a:r>
                      <a:r>
                        <a:rPr lang="en-US" sz="1100" kern="100" dirty="0">
                          <a:latin typeface="Times New Roman" panose="02020603050405020304"/>
                          <a:ea typeface="宋体" panose="02010600030101010101" pitchFamily="2" charset="-122"/>
                          <a:cs typeface="Times New Roman" panose="02020603050405020304"/>
                        </a:rPr>
                        <a:t> ;</a:t>
                      </a:r>
                      <a:endParaRPr lang="zh-CN" sz="1100" kern="100" dirty="0">
                        <a:latin typeface="Times New Roman" panose="02020603050405020304"/>
                        <a:ea typeface="宋体" panose="02010600030101010101" pitchFamily="2" charset="-122"/>
                        <a:cs typeface="Times New Roman" panose="02020603050405020304"/>
                      </a:endParaRPr>
                    </a:p>
                    <a:p>
                      <a:pPr algn="just">
                        <a:spcAft>
                          <a:spcPts val="0"/>
                        </a:spcAft>
                      </a:pPr>
                      <a:r>
                        <a:rPr lang="en-US" sz="1100" kern="100" dirty="0">
                          <a:latin typeface="Times New Roman" panose="02020603050405020304"/>
                          <a:ea typeface="宋体" panose="02010600030101010101" pitchFamily="2" charset="-122"/>
                          <a:cs typeface="Times New Roman" panose="02020603050405020304"/>
                        </a:rPr>
                        <a:t>} else if (</a:t>
                      </a:r>
                      <a:r>
                        <a:rPr lang="zh-CN" sz="1100" kern="100" dirty="0">
                          <a:latin typeface="Times New Roman" panose="02020603050405020304"/>
                          <a:ea typeface="宋体" panose="02010600030101010101" pitchFamily="2" charset="-122"/>
                          <a:cs typeface="Times New Roman" panose="02020603050405020304"/>
                        </a:rPr>
                        <a:t>布尔表达式</a:t>
                      </a:r>
                      <a:r>
                        <a:rPr lang="en-US" sz="1100" kern="100" dirty="0">
                          <a:latin typeface="Times New Roman" panose="02020603050405020304"/>
                          <a:ea typeface="宋体" panose="02010600030101010101" pitchFamily="2" charset="-122"/>
                          <a:cs typeface="Times New Roman" panose="02020603050405020304"/>
                        </a:rPr>
                        <a:t>2) {</a:t>
                      </a:r>
                      <a:endParaRPr lang="zh-CN" sz="1100" kern="100" dirty="0">
                        <a:latin typeface="Times New Roman" panose="02020603050405020304"/>
                        <a:ea typeface="宋体" panose="02010600030101010101" pitchFamily="2" charset="-122"/>
                        <a:cs typeface="Times New Roman" panose="02020603050405020304"/>
                      </a:endParaRPr>
                    </a:p>
                    <a:p>
                      <a:pPr algn="just">
                        <a:spcAft>
                          <a:spcPts val="0"/>
                        </a:spcAft>
                      </a:pPr>
                      <a:r>
                        <a:rPr lang="en-US" sz="1100" kern="100" dirty="0">
                          <a:latin typeface="Times New Roman" panose="02020603050405020304"/>
                          <a:ea typeface="宋体" panose="02010600030101010101" pitchFamily="2" charset="-122"/>
                          <a:cs typeface="Times New Roman" panose="02020603050405020304"/>
                        </a:rPr>
                        <a:t>	</a:t>
                      </a:r>
                      <a:r>
                        <a:rPr lang="zh-CN" sz="1100" kern="100" dirty="0">
                          <a:latin typeface="Times New Roman" panose="02020603050405020304"/>
                          <a:ea typeface="宋体" panose="02010600030101010101" pitchFamily="2" charset="-122"/>
                          <a:cs typeface="Times New Roman" panose="02020603050405020304"/>
                        </a:rPr>
                        <a:t>条件满足时执行的程序</a:t>
                      </a:r>
                      <a:r>
                        <a:rPr lang="en-US" sz="1100" kern="100" dirty="0">
                          <a:latin typeface="Times New Roman" panose="02020603050405020304"/>
                          <a:ea typeface="宋体" panose="02010600030101010101" pitchFamily="2" charset="-122"/>
                          <a:cs typeface="Times New Roman" panose="02020603050405020304"/>
                        </a:rPr>
                        <a:t> ;</a:t>
                      </a:r>
                      <a:endParaRPr lang="zh-CN" sz="1100" kern="100" dirty="0">
                        <a:latin typeface="Times New Roman" panose="02020603050405020304"/>
                        <a:ea typeface="宋体" panose="02010600030101010101" pitchFamily="2" charset="-122"/>
                        <a:cs typeface="Times New Roman" panose="02020603050405020304"/>
                      </a:endParaRPr>
                    </a:p>
                    <a:p>
                      <a:pPr algn="just">
                        <a:spcAft>
                          <a:spcPts val="0"/>
                        </a:spcAft>
                      </a:pPr>
                      <a:r>
                        <a:rPr lang="en-US" sz="1100" kern="100" dirty="0">
                          <a:latin typeface="Times New Roman" panose="02020603050405020304"/>
                          <a:ea typeface="宋体" panose="02010600030101010101" pitchFamily="2" charset="-122"/>
                          <a:cs typeface="Times New Roman" panose="02020603050405020304"/>
                        </a:rPr>
                        <a:t>} ... else {</a:t>
                      </a:r>
                      <a:endParaRPr lang="zh-CN" sz="1100" kern="100" dirty="0">
                        <a:latin typeface="Times New Roman" panose="02020603050405020304"/>
                        <a:ea typeface="宋体" panose="02010600030101010101" pitchFamily="2" charset="-122"/>
                        <a:cs typeface="Times New Roman" panose="02020603050405020304"/>
                      </a:endParaRPr>
                    </a:p>
                    <a:p>
                      <a:pPr algn="just">
                        <a:spcAft>
                          <a:spcPts val="0"/>
                        </a:spcAft>
                      </a:pPr>
                      <a:r>
                        <a:rPr lang="en-US" sz="1100" kern="100" dirty="0">
                          <a:latin typeface="Times New Roman" panose="02020603050405020304"/>
                          <a:ea typeface="宋体" panose="02010600030101010101" pitchFamily="2" charset="-122"/>
                          <a:cs typeface="Times New Roman" panose="02020603050405020304"/>
                        </a:rPr>
                        <a:t>	</a:t>
                      </a:r>
                      <a:r>
                        <a:rPr lang="zh-CN" sz="1100" kern="100" dirty="0">
                          <a:latin typeface="Times New Roman" panose="02020603050405020304"/>
                          <a:ea typeface="宋体" panose="02010600030101010101" pitchFamily="2" charset="-122"/>
                          <a:cs typeface="Times New Roman" panose="02020603050405020304"/>
                        </a:rPr>
                        <a:t>所有条件都不满足时执行的程序</a:t>
                      </a:r>
                      <a:r>
                        <a:rPr lang="en-US" sz="1100" kern="100" dirty="0">
                          <a:latin typeface="Times New Roman" panose="02020603050405020304"/>
                          <a:ea typeface="宋体" panose="02010600030101010101" pitchFamily="2" charset="-122"/>
                          <a:cs typeface="Times New Roman" panose="02020603050405020304"/>
                        </a:rPr>
                        <a:t> ;</a:t>
                      </a:r>
                      <a:endParaRPr lang="zh-CN" sz="1100" kern="100" dirty="0">
                        <a:latin typeface="Times New Roman" panose="02020603050405020304"/>
                        <a:ea typeface="宋体" panose="02010600030101010101" pitchFamily="2" charset="-122"/>
                        <a:cs typeface="Times New Roman" panose="02020603050405020304"/>
                      </a:endParaRPr>
                    </a:p>
                    <a:p>
                      <a:pPr algn="just">
                        <a:spcAft>
                          <a:spcPts val="0"/>
                        </a:spcAft>
                      </a:pPr>
                      <a:r>
                        <a:rPr lang="en-US" sz="1100" kern="100" dirty="0">
                          <a:latin typeface="Times New Roman" panose="02020603050405020304"/>
                          <a:ea typeface="宋体" panose="02010600030101010101" pitchFamily="2" charset="-122"/>
                          <a:cs typeface="Times New Roman" panose="02020603050405020304"/>
                        </a:rPr>
                        <a:t>}</a:t>
                      </a:r>
                      <a:endParaRPr lang="zh-CN" sz="1100" kern="100" dirty="0">
                        <a:latin typeface="Times New Roman" panose="02020603050405020304"/>
                        <a:ea typeface="宋体" panose="02010600030101010101" pitchFamily="2" charset="-122"/>
                        <a:cs typeface="Times New Roman" panose="02020603050405020304"/>
                      </a:endParaRPr>
                    </a:p>
                  </a:txBody>
                  <a:tcPr marL="68480" marR="684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0" name="Picture 1"/>
          <p:cNvPicPr>
            <a:picLocks noChangeAspect="1" noChangeArrowheads="1"/>
          </p:cNvPicPr>
          <p:nvPr/>
        </p:nvPicPr>
        <p:blipFill>
          <a:blip r:embed="rId1"/>
          <a:srcRect/>
          <a:stretch>
            <a:fillRect/>
          </a:stretch>
        </p:blipFill>
        <p:spPr bwMode="auto">
          <a:xfrm>
            <a:off x="357159" y="3987598"/>
            <a:ext cx="2428892" cy="1368649"/>
          </a:xfrm>
          <a:prstGeom prst="rect">
            <a:avLst/>
          </a:prstGeom>
          <a:noFill/>
          <a:ln w="9525">
            <a:noFill/>
            <a:miter lim="800000"/>
            <a:headEnd/>
            <a:tailEnd/>
          </a:ln>
        </p:spPr>
      </p:pic>
      <p:pic>
        <p:nvPicPr>
          <p:cNvPr id="11" name="Picture 2"/>
          <p:cNvPicPr>
            <a:picLocks noChangeAspect="1" noChangeArrowheads="1"/>
          </p:cNvPicPr>
          <p:nvPr/>
        </p:nvPicPr>
        <p:blipFill>
          <a:blip r:embed="rId2"/>
          <a:srcRect/>
          <a:stretch>
            <a:fillRect/>
          </a:stretch>
        </p:blipFill>
        <p:spPr bwMode="auto">
          <a:xfrm>
            <a:off x="3143240" y="3844722"/>
            <a:ext cx="2464611" cy="1643074"/>
          </a:xfrm>
          <a:prstGeom prst="rect">
            <a:avLst/>
          </a:prstGeom>
          <a:noFill/>
          <a:ln w="9525">
            <a:noFill/>
            <a:miter lim="800000"/>
            <a:headEnd/>
            <a:tailEnd/>
          </a:ln>
        </p:spPr>
      </p:pic>
      <p:pic>
        <p:nvPicPr>
          <p:cNvPr id="12" name="Picture 3"/>
          <p:cNvPicPr>
            <a:picLocks noChangeAspect="1" noChangeArrowheads="1"/>
          </p:cNvPicPr>
          <p:nvPr/>
        </p:nvPicPr>
        <p:blipFill>
          <a:blip r:embed="rId3"/>
          <a:srcRect/>
          <a:stretch>
            <a:fillRect/>
          </a:stretch>
        </p:blipFill>
        <p:spPr bwMode="auto">
          <a:xfrm>
            <a:off x="6000760" y="3916160"/>
            <a:ext cx="2714644" cy="13834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3" name="标题 2"/>
          <p:cNvSpPr>
            <a:spLocks noGrp="1"/>
          </p:cNvSpPr>
          <p:nvPr>
            <p:ph type="title"/>
          </p:nvPr>
        </p:nvSpPr>
        <p:spPr/>
        <p:txBody>
          <a:bodyPr/>
          <a:lstStyle/>
          <a:p>
            <a:r>
              <a:rPr lang="zh-CN" altLang="en-US" dirty="0" smtClean="0"/>
              <a:t>分支结构</a:t>
            </a:r>
            <a:r>
              <a:rPr lang="en-US" altLang="zh-CN" dirty="0" smtClean="0"/>
              <a:t>----if…else</a:t>
            </a:r>
            <a:r>
              <a:rPr lang="zh-CN" altLang="en-US" dirty="0" smtClean="0"/>
              <a:t>语句</a:t>
            </a:r>
            <a:endParaRPr lang="zh-CN" altLang="en-US" dirty="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graphicFrame>
        <p:nvGraphicFramePr>
          <p:cNvPr id="13" name="表格 12"/>
          <p:cNvGraphicFramePr>
            <a:graphicFrameLocks noGrp="1"/>
          </p:cNvGraphicFramePr>
          <p:nvPr/>
        </p:nvGraphicFramePr>
        <p:xfrm>
          <a:off x="285720" y="1500180"/>
          <a:ext cx="8572560" cy="1645920"/>
        </p:xfrm>
        <a:graphic>
          <a:graphicData uri="http://schemas.openxmlformats.org/drawingml/2006/table">
            <a:tbl>
              <a:tblPr/>
              <a:tblGrid>
                <a:gridCol w="2165605"/>
                <a:gridCol w="6406955"/>
              </a:tblGrid>
              <a:tr h="0">
                <a:tc gridSpan="2">
                  <a:txBody>
                    <a:bodyPr/>
                    <a:lstStyle/>
                    <a:p>
                      <a:pPr algn="l">
                        <a:spcAft>
                          <a:spcPts val="0"/>
                        </a:spcAft>
                      </a:pPr>
                      <a:r>
                        <a:rPr lang="en-US" sz="1200" b="1" kern="0">
                          <a:solidFill>
                            <a:srgbClr val="7F0055"/>
                          </a:solidFill>
                          <a:latin typeface="Consolas" panose="020B0609020204030204"/>
                          <a:ea typeface="宋体" panose="02010600030101010101" pitchFamily="2" charset="-122"/>
                          <a:cs typeface="Times New Roman" panose="02020603050405020304"/>
                        </a:rPr>
                        <a:t>public</a:t>
                      </a:r>
                      <a:r>
                        <a:rPr lang="en-US" sz="1200" kern="0">
                          <a:solidFill>
                            <a:srgbClr val="000000"/>
                          </a:solidFill>
                          <a:latin typeface="Consolas" panose="020B0609020204030204"/>
                          <a:ea typeface="宋体" panose="02010600030101010101" pitchFamily="2" charset="-122"/>
                          <a:cs typeface="Times New Roman" panose="02020603050405020304"/>
                        </a:rPr>
                        <a:t> </a:t>
                      </a:r>
                      <a:r>
                        <a:rPr lang="en-US" sz="1200" b="1" kern="0">
                          <a:solidFill>
                            <a:srgbClr val="7F0055"/>
                          </a:solidFill>
                          <a:latin typeface="Consolas" panose="020B0609020204030204"/>
                          <a:ea typeface="宋体" panose="02010600030101010101" pitchFamily="2" charset="-122"/>
                          <a:cs typeface="Times New Roman" panose="02020603050405020304"/>
                        </a:rPr>
                        <a:t>class</a:t>
                      </a:r>
                      <a:r>
                        <a:rPr lang="en-US" sz="1200" kern="0">
                          <a:solidFill>
                            <a:srgbClr val="000000"/>
                          </a:solidFill>
                          <a:latin typeface="Consolas" panose="020B0609020204030204"/>
                          <a:ea typeface="宋体" panose="02010600030101010101" pitchFamily="2" charset="-122"/>
                          <a:cs typeface="Times New Roman" panose="02020603050405020304"/>
                        </a:rPr>
                        <a:t> TestDemo {</a:t>
                      </a:r>
                      <a:endParaRPr lang="zh-CN" sz="1200" kern="100">
                        <a:latin typeface="Times New Roman" panose="02020603050405020304"/>
                        <a:ea typeface="宋体" panose="02010600030101010101" pitchFamily="2" charset="-122"/>
                        <a:cs typeface="Times New Roman" panose="02020603050405020304"/>
                      </a:endParaRPr>
                    </a:p>
                    <a:p>
                      <a:pPr algn="l">
                        <a:spcAft>
                          <a:spcPts val="0"/>
                        </a:spcAft>
                      </a:pPr>
                      <a:r>
                        <a:rPr lang="en-US" sz="1200" kern="0">
                          <a:solidFill>
                            <a:srgbClr val="000000"/>
                          </a:solidFill>
                          <a:latin typeface="Consolas" panose="020B0609020204030204"/>
                          <a:ea typeface="宋体" panose="02010600030101010101" pitchFamily="2" charset="-122"/>
                          <a:cs typeface="Times New Roman" panose="02020603050405020304"/>
                        </a:rPr>
                        <a:t>	</a:t>
                      </a:r>
                      <a:r>
                        <a:rPr lang="en-US" sz="1200" b="1" kern="0">
                          <a:solidFill>
                            <a:srgbClr val="7F0055"/>
                          </a:solidFill>
                          <a:latin typeface="Consolas" panose="020B0609020204030204"/>
                          <a:ea typeface="宋体" panose="02010600030101010101" pitchFamily="2" charset="-122"/>
                          <a:cs typeface="Times New Roman" panose="02020603050405020304"/>
                        </a:rPr>
                        <a:t>public</a:t>
                      </a:r>
                      <a:r>
                        <a:rPr lang="en-US" sz="1200" kern="0">
                          <a:solidFill>
                            <a:srgbClr val="000000"/>
                          </a:solidFill>
                          <a:latin typeface="Consolas" panose="020B0609020204030204"/>
                          <a:ea typeface="宋体" panose="02010600030101010101" pitchFamily="2" charset="-122"/>
                          <a:cs typeface="Times New Roman" panose="02020603050405020304"/>
                        </a:rPr>
                        <a:t> </a:t>
                      </a:r>
                      <a:r>
                        <a:rPr lang="en-US" sz="1200" b="1" kern="0">
                          <a:solidFill>
                            <a:srgbClr val="7F0055"/>
                          </a:solidFill>
                          <a:latin typeface="Consolas" panose="020B0609020204030204"/>
                          <a:ea typeface="宋体" panose="02010600030101010101" pitchFamily="2" charset="-122"/>
                          <a:cs typeface="Times New Roman" panose="02020603050405020304"/>
                        </a:rPr>
                        <a:t>static</a:t>
                      </a:r>
                      <a:r>
                        <a:rPr lang="en-US" sz="1200" kern="0">
                          <a:solidFill>
                            <a:srgbClr val="000000"/>
                          </a:solidFill>
                          <a:latin typeface="Consolas" panose="020B0609020204030204"/>
                          <a:ea typeface="宋体" panose="02010600030101010101" pitchFamily="2" charset="-122"/>
                          <a:cs typeface="Times New Roman" panose="02020603050405020304"/>
                        </a:rPr>
                        <a:t> </a:t>
                      </a:r>
                      <a:r>
                        <a:rPr lang="en-US" sz="1200" b="1" kern="0">
                          <a:solidFill>
                            <a:srgbClr val="7F0055"/>
                          </a:solidFill>
                          <a:latin typeface="Consolas" panose="020B0609020204030204"/>
                          <a:ea typeface="宋体" panose="02010600030101010101" pitchFamily="2" charset="-122"/>
                          <a:cs typeface="Times New Roman" panose="02020603050405020304"/>
                        </a:rPr>
                        <a:t>void</a:t>
                      </a:r>
                      <a:r>
                        <a:rPr lang="en-US" sz="1200" kern="0">
                          <a:solidFill>
                            <a:srgbClr val="000000"/>
                          </a:solidFill>
                          <a:latin typeface="Consolas" panose="020B0609020204030204"/>
                          <a:ea typeface="宋体" panose="02010600030101010101" pitchFamily="2" charset="-122"/>
                          <a:cs typeface="Times New Roman" panose="02020603050405020304"/>
                        </a:rPr>
                        <a:t> main(String </a:t>
                      </a:r>
                      <a:r>
                        <a:rPr lang="en-US" sz="1200" kern="0">
                          <a:solidFill>
                            <a:srgbClr val="6A3E3E"/>
                          </a:solidFill>
                          <a:latin typeface="Consolas" panose="020B0609020204030204"/>
                          <a:ea typeface="宋体" panose="02010600030101010101" pitchFamily="2" charset="-122"/>
                          <a:cs typeface="Times New Roman" panose="02020603050405020304"/>
                        </a:rPr>
                        <a:t>args</a:t>
                      </a:r>
                      <a:r>
                        <a:rPr lang="en-US" sz="1200" kern="0">
                          <a:solidFill>
                            <a:srgbClr val="000000"/>
                          </a:solidFill>
                          <a:latin typeface="Consolas" panose="020B0609020204030204"/>
                          <a:ea typeface="宋体" panose="02010600030101010101" pitchFamily="2" charset="-122"/>
                          <a:cs typeface="Times New Roman" panose="02020603050405020304"/>
                        </a:rPr>
                        <a:t>[]) {</a:t>
                      </a:r>
                      <a:endParaRPr lang="zh-CN" sz="1200" kern="100">
                        <a:latin typeface="Times New Roman" panose="02020603050405020304"/>
                        <a:ea typeface="宋体" panose="02010600030101010101" pitchFamily="2" charset="-122"/>
                        <a:cs typeface="Times New Roman" panose="02020603050405020304"/>
                      </a:endParaRPr>
                    </a:p>
                    <a:p>
                      <a:pPr algn="l">
                        <a:spcAft>
                          <a:spcPts val="0"/>
                        </a:spcAft>
                      </a:pPr>
                      <a:r>
                        <a:rPr lang="en-US" sz="1200" kern="0">
                          <a:solidFill>
                            <a:srgbClr val="000000"/>
                          </a:solidFill>
                          <a:latin typeface="Consolas" panose="020B0609020204030204"/>
                          <a:ea typeface="宋体" panose="02010600030101010101" pitchFamily="2" charset="-122"/>
                          <a:cs typeface="Times New Roman" panose="02020603050405020304"/>
                        </a:rPr>
                        <a:t>		</a:t>
                      </a:r>
                      <a:r>
                        <a:rPr lang="en-US" sz="1200" b="1" kern="0">
                          <a:solidFill>
                            <a:srgbClr val="7F0055"/>
                          </a:solidFill>
                          <a:latin typeface="Consolas" panose="020B0609020204030204"/>
                          <a:ea typeface="宋体" panose="02010600030101010101" pitchFamily="2" charset="-122"/>
                          <a:cs typeface="Times New Roman" panose="02020603050405020304"/>
                        </a:rPr>
                        <a:t>double</a:t>
                      </a:r>
                      <a:r>
                        <a:rPr lang="en-US" sz="1200" kern="0">
                          <a:solidFill>
                            <a:srgbClr val="000000"/>
                          </a:solidFill>
                          <a:latin typeface="Consolas" panose="020B0609020204030204"/>
                          <a:ea typeface="宋体" panose="02010600030101010101" pitchFamily="2" charset="-122"/>
                          <a:cs typeface="Times New Roman" panose="02020603050405020304"/>
                        </a:rPr>
                        <a:t> </a:t>
                      </a:r>
                      <a:r>
                        <a:rPr lang="en-US" sz="1200" kern="0">
                          <a:solidFill>
                            <a:srgbClr val="6A3E3E"/>
                          </a:solidFill>
                          <a:latin typeface="Consolas" panose="020B0609020204030204"/>
                          <a:ea typeface="宋体" panose="02010600030101010101" pitchFamily="2" charset="-122"/>
                          <a:cs typeface="Times New Roman" panose="02020603050405020304"/>
                        </a:rPr>
                        <a:t>score</a:t>
                      </a:r>
                      <a:r>
                        <a:rPr lang="en-US" sz="1200" kern="0">
                          <a:solidFill>
                            <a:srgbClr val="000000"/>
                          </a:solidFill>
                          <a:latin typeface="Consolas" panose="020B0609020204030204"/>
                          <a:ea typeface="宋体" panose="02010600030101010101" pitchFamily="2" charset="-122"/>
                          <a:cs typeface="Times New Roman" panose="02020603050405020304"/>
                        </a:rPr>
                        <a:t> = 90.0;		</a:t>
                      </a:r>
                      <a:r>
                        <a:rPr lang="en-US" sz="1200" kern="0" smtClean="0">
                          <a:solidFill>
                            <a:srgbClr val="3F7F5F"/>
                          </a:solidFill>
                          <a:latin typeface="Consolas" panose="020B0609020204030204"/>
                          <a:ea typeface="宋体" panose="02010600030101010101" pitchFamily="2" charset="-122"/>
                          <a:cs typeface="Times New Roman" panose="02020603050405020304"/>
                        </a:rPr>
                        <a:t>// </a:t>
                      </a:r>
                      <a:r>
                        <a:rPr lang="zh-CN" sz="1200" kern="0">
                          <a:solidFill>
                            <a:srgbClr val="3F7F5F"/>
                          </a:solidFill>
                          <a:latin typeface="Consolas" panose="020B0609020204030204"/>
                          <a:ea typeface="宋体" panose="02010600030101010101" pitchFamily="2" charset="-122"/>
                          <a:cs typeface="Consolas" panose="020B0609020204030204"/>
                        </a:rPr>
                        <a:t>定义变量</a:t>
                      </a:r>
                      <a:endParaRPr lang="zh-CN" sz="1200" kern="100">
                        <a:latin typeface="Times New Roman" panose="02020603050405020304"/>
                        <a:ea typeface="宋体" panose="02010600030101010101" pitchFamily="2" charset="-122"/>
                        <a:cs typeface="Times New Roman" panose="02020603050405020304"/>
                      </a:endParaRPr>
                    </a:p>
                    <a:p>
                      <a:pPr algn="l">
                        <a:spcAft>
                          <a:spcPts val="0"/>
                        </a:spcAft>
                      </a:pPr>
                      <a:r>
                        <a:rPr lang="en-US" sz="1200" kern="0">
                          <a:solidFill>
                            <a:srgbClr val="000000"/>
                          </a:solidFill>
                          <a:latin typeface="Consolas" panose="020B0609020204030204"/>
                          <a:ea typeface="宋体" panose="02010600030101010101" pitchFamily="2" charset="-122"/>
                          <a:cs typeface="Times New Roman" panose="02020603050405020304"/>
                        </a:rPr>
                        <a:t>		</a:t>
                      </a:r>
                      <a:r>
                        <a:rPr lang="en-US" sz="1200" b="1" kern="0">
                          <a:solidFill>
                            <a:srgbClr val="7F0055"/>
                          </a:solidFill>
                          <a:latin typeface="Consolas" panose="020B0609020204030204"/>
                          <a:ea typeface="宋体" panose="02010600030101010101" pitchFamily="2" charset="-122"/>
                          <a:cs typeface="Times New Roman" panose="02020603050405020304"/>
                        </a:rPr>
                        <a:t>if</a:t>
                      </a:r>
                      <a:r>
                        <a:rPr lang="en-US" sz="1200" kern="0">
                          <a:solidFill>
                            <a:srgbClr val="000000"/>
                          </a:solidFill>
                          <a:latin typeface="Consolas" panose="020B0609020204030204"/>
                          <a:ea typeface="宋体" panose="02010600030101010101" pitchFamily="2" charset="-122"/>
                          <a:cs typeface="Times New Roman" panose="02020603050405020304"/>
                        </a:rPr>
                        <a:t> (</a:t>
                      </a:r>
                      <a:r>
                        <a:rPr lang="en-US" sz="1200" kern="0">
                          <a:solidFill>
                            <a:srgbClr val="6A3E3E"/>
                          </a:solidFill>
                          <a:latin typeface="Consolas" panose="020B0609020204030204"/>
                          <a:ea typeface="宋体" panose="02010600030101010101" pitchFamily="2" charset="-122"/>
                          <a:cs typeface="Times New Roman" panose="02020603050405020304"/>
                        </a:rPr>
                        <a:t>score</a:t>
                      </a:r>
                      <a:r>
                        <a:rPr lang="en-US" sz="1200" kern="0">
                          <a:solidFill>
                            <a:srgbClr val="000000"/>
                          </a:solidFill>
                          <a:latin typeface="Consolas" panose="020B0609020204030204"/>
                          <a:ea typeface="宋体" panose="02010600030101010101" pitchFamily="2" charset="-122"/>
                          <a:cs typeface="Times New Roman" panose="02020603050405020304"/>
                        </a:rPr>
                        <a:t> &gt; 60.0) {		</a:t>
                      </a:r>
                      <a:r>
                        <a:rPr lang="en-US" sz="1200" kern="0" smtClean="0">
                          <a:solidFill>
                            <a:srgbClr val="3F7F5F"/>
                          </a:solidFill>
                          <a:latin typeface="Consolas" panose="020B0609020204030204"/>
                          <a:ea typeface="宋体" panose="02010600030101010101" pitchFamily="2" charset="-122"/>
                          <a:cs typeface="Times New Roman" panose="02020603050405020304"/>
                        </a:rPr>
                        <a:t>// </a:t>
                      </a:r>
                      <a:r>
                        <a:rPr lang="zh-CN" sz="1200" kern="0">
                          <a:solidFill>
                            <a:srgbClr val="3F7F5F"/>
                          </a:solidFill>
                          <a:latin typeface="Consolas" panose="020B0609020204030204"/>
                          <a:ea typeface="宋体" panose="02010600030101010101" pitchFamily="2" charset="-122"/>
                          <a:cs typeface="Consolas" panose="020B0609020204030204"/>
                        </a:rPr>
                        <a:t>设置判断条件</a:t>
                      </a:r>
                      <a:endParaRPr lang="zh-CN" sz="1200" kern="100">
                        <a:latin typeface="Times New Roman" panose="02020603050405020304"/>
                        <a:ea typeface="宋体" panose="02010600030101010101" pitchFamily="2" charset="-122"/>
                        <a:cs typeface="Times New Roman" panose="02020603050405020304"/>
                      </a:endParaRPr>
                    </a:p>
                    <a:p>
                      <a:pPr algn="l">
                        <a:spcAft>
                          <a:spcPts val="0"/>
                        </a:spcAft>
                      </a:pPr>
                      <a:r>
                        <a:rPr lang="en-US" sz="1200" kern="0">
                          <a:solidFill>
                            <a:srgbClr val="000000"/>
                          </a:solidFill>
                          <a:latin typeface="Consolas" panose="020B0609020204030204"/>
                          <a:ea typeface="宋体" panose="02010600030101010101" pitchFamily="2" charset="-122"/>
                          <a:cs typeface="Times New Roman" panose="02020603050405020304"/>
                        </a:rPr>
                        <a:t>			System.</a:t>
                      </a:r>
                      <a:r>
                        <a:rPr lang="en-US" sz="1200" b="1" i="1" kern="0">
                          <a:solidFill>
                            <a:srgbClr val="0000C0"/>
                          </a:solidFill>
                          <a:latin typeface="Consolas" panose="020B0609020204030204"/>
                          <a:ea typeface="宋体" panose="02010600030101010101" pitchFamily="2" charset="-122"/>
                          <a:cs typeface="Times New Roman" panose="02020603050405020304"/>
                        </a:rPr>
                        <a:t>out</a:t>
                      </a:r>
                      <a:r>
                        <a:rPr lang="en-US" sz="1200" kern="0">
                          <a:solidFill>
                            <a:srgbClr val="000000"/>
                          </a:solidFill>
                          <a:latin typeface="Consolas" panose="020B0609020204030204"/>
                          <a:ea typeface="宋体" panose="02010600030101010101" pitchFamily="2" charset="-122"/>
                          <a:cs typeface="Times New Roman" panose="02020603050405020304"/>
                        </a:rPr>
                        <a:t>.println(</a:t>
                      </a:r>
                      <a:r>
                        <a:rPr lang="en-US" sz="1200" kern="0">
                          <a:solidFill>
                            <a:srgbClr val="2A00FF"/>
                          </a:solidFill>
                          <a:latin typeface="Consolas" panose="020B0609020204030204"/>
                          <a:ea typeface="宋体" panose="02010600030101010101" pitchFamily="2" charset="-122"/>
                          <a:cs typeface="Times New Roman" panose="02020603050405020304"/>
                        </a:rPr>
                        <a:t>"</a:t>
                      </a:r>
                      <a:r>
                        <a:rPr lang="zh-CN" sz="1200" kern="0">
                          <a:solidFill>
                            <a:srgbClr val="2A00FF"/>
                          </a:solidFill>
                          <a:latin typeface="Consolas" panose="020B0609020204030204"/>
                          <a:ea typeface="宋体" panose="02010600030101010101" pitchFamily="2" charset="-122"/>
                          <a:cs typeface="Consolas" panose="020B0609020204030204"/>
                        </a:rPr>
                        <a:t>及格了！</a:t>
                      </a:r>
                      <a:r>
                        <a:rPr lang="en-US" sz="1200" kern="0">
                          <a:solidFill>
                            <a:srgbClr val="2A00FF"/>
                          </a:solidFill>
                          <a:latin typeface="Consolas" panose="020B0609020204030204"/>
                          <a:ea typeface="宋体" panose="02010600030101010101" pitchFamily="2" charset="-122"/>
                          <a:cs typeface="Times New Roman" panose="02020603050405020304"/>
                        </a:rPr>
                        <a:t>"</a:t>
                      </a:r>
                      <a:r>
                        <a:rPr lang="en-US" sz="1200" kern="0">
                          <a:solidFill>
                            <a:srgbClr val="000000"/>
                          </a:solidFill>
                          <a:latin typeface="Consolas" panose="020B06090202040302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p>
                      <a:pPr algn="l">
                        <a:spcAft>
                          <a:spcPts val="0"/>
                        </a:spcAft>
                      </a:pPr>
                      <a:r>
                        <a:rPr lang="en-US" sz="1200" kern="0">
                          <a:solidFill>
                            <a:srgbClr val="000000"/>
                          </a:solidFill>
                          <a:latin typeface="Consolas" panose="020B0609020204030204"/>
                          <a:ea typeface="宋体" panose="02010600030101010101" pitchFamily="2" charset="-122"/>
                          <a:cs typeface="Times New Roman" panose="02020603050405020304"/>
                        </a:rPr>
                        <a:t>		}</a:t>
                      </a:r>
                      <a:endParaRPr lang="zh-CN" sz="1200" kern="100">
                        <a:latin typeface="Times New Roman" panose="02020603050405020304"/>
                        <a:ea typeface="宋体" panose="02010600030101010101" pitchFamily="2" charset="-122"/>
                        <a:cs typeface="Times New Roman" panose="02020603050405020304"/>
                      </a:endParaRPr>
                    </a:p>
                    <a:p>
                      <a:pPr algn="l">
                        <a:spcAft>
                          <a:spcPts val="0"/>
                        </a:spcAft>
                      </a:pPr>
                      <a:r>
                        <a:rPr lang="en-US" sz="1200" kern="0">
                          <a:solidFill>
                            <a:srgbClr val="000000"/>
                          </a:solidFill>
                          <a:latin typeface="Consolas" panose="020B0609020204030204"/>
                          <a:ea typeface="宋体" panose="02010600030101010101" pitchFamily="2" charset="-122"/>
                          <a:cs typeface="Times New Roman" panose="02020603050405020304"/>
                        </a:rPr>
                        <a:t>	}</a:t>
                      </a:r>
                      <a:endParaRPr lang="zh-CN" sz="1200" kern="100">
                        <a:latin typeface="Times New Roman" panose="02020603050405020304"/>
                        <a:ea typeface="宋体" panose="02010600030101010101" pitchFamily="2" charset="-122"/>
                        <a:cs typeface="Times New Roman" panose="02020603050405020304"/>
                      </a:endParaRPr>
                    </a:p>
                    <a:p>
                      <a:pPr algn="l">
                        <a:spcAft>
                          <a:spcPts val="0"/>
                        </a:spcAft>
                      </a:pPr>
                      <a:r>
                        <a:rPr lang="en-US" sz="1200" kern="0">
                          <a:solidFill>
                            <a:srgbClr val="000000"/>
                          </a:solidFill>
                          <a:latin typeface="Consolas" panose="020B06090202040302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0">
                <a:tc>
                  <a:txBody>
                    <a:bodyPr/>
                    <a:lstStyle/>
                    <a:p>
                      <a:pPr algn="l">
                        <a:spcAft>
                          <a:spcPts val="0"/>
                        </a:spcAft>
                      </a:pPr>
                      <a:r>
                        <a:rPr lang="zh-CN" sz="1200" b="1" kern="0">
                          <a:solidFill>
                            <a:srgbClr val="7F0055"/>
                          </a:solidFill>
                          <a:latin typeface="Consolas" panose="020B0609020204030204"/>
                          <a:ea typeface="宋体" panose="02010600030101010101" pitchFamily="2" charset="-122"/>
                          <a:cs typeface="Consolas" panose="020B0609020204030204"/>
                        </a:rPr>
                        <a:t>程序执行结果：</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0" dirty="0">
                          <a:solidFill>
                            <a:srgbClr val="000000"/>
                          </a:solidFill>
                          <a:latin typeface="Consolas" panose="020B0609020204030204"/>
                          <a:ea typeface="宋体" panose="02010600030101010101" pitchFamily="2" charset="-122"/>
                          <a:cs typeface="Consolas" panose="020B0609020204030204"/>
                        </a:rPr>
                        <a:t>及格了！</a:t>
                      </a:r>
                      <a:endParaRPr lang="zh-CN" sz="12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4" name="表格 13"/>
          <p:cNvGraphicFramePr>
            <a:graphicFrameLocks noGrp="1"/>
          </p:cNvGraphicFramePr>
          <p:nvPr/>
        </p:nvGraphicFramePr>
        <p:xfrm>
          <a:off x="285720" y="3505205"/>
          <a:ext cx="8572560" cy="2198915"/>
        </p:xfrm>
        <a:graphic>
          <a:graphicData uri="http://schemas.openxmlformats.org/drawingml/2006/table">
            <a:tbl>
              <a:tblPr/>
              <a:tblGrid>
                <a:gridCol w="4286280"/>
                <a:gridCol w="4286280"/>
              </a:tblGrid>
              <a:tr h="1999014">
                <a:tc gridSpan="2">
                  <a:txBody>
                    <a:bodyPr/>
                    <a:lstStyle/>
                    <a:p>
                      <a:pPr algn="l">
                        <a:spcAft>
                          <a:spcPts val="0"/>
                        </a:spcAft>
                      </a:pPr>
                      <a:r>
                        <a:rPr lang="en-US" sz="1200" b="1" kern="0">
                          <a:solidFill>
                            <a:srgbClr val="7F0055"/>
                          </a:solidFill>
                          <a:latin typeface="Consolas" panose="020B0609020204030204"/>
                          <a:ea typeface="宋体" panose="02010600030101010101" pitchFamily="2" charset="-122"/>
                          <a:cs typeface="Times New Roman" panose="02020603050405020304"/>
                        </a:rPr>
                        <a:t>public</a:t>
                      </a:r>
                      <a:r>
                        <a:rPr lang="en-US" sz="1200" kern="0">
                          <a:solidFill>
                            <a:srgbClr val="000000"/>
                          </a:solidFill>
                          <a:latin typeface="Consolas" panose="020B0609020204030204"/>
                          <a:ea typeface="宋体" panose="02010600030101010101" pitchFamily="2" charset="-122"/>
                          <a:cs typeface="Times New Roman" panose="02020603050405020304"/>
                        </a:rPr>
                        <a:t> </a:t>
                      </a:r>
                      <a:r>
                        <a:rPr lang="en-US" sz="1200" b="1" kern="0">
                          <a:solidFill>
                            <a:srgbClr val="7F0055"/>
                          </a:solidFill>
                          <a:latin typeface="Consolas" panose="020B0609020204030204"/>
                          <a:ea typeface="宋体" panose="02010600030101010101" pitchFamily="2" charset="-122"/>
                          <a:cs typeface="Times New Roman" panose="02020603050405020304"/>
                        </a:rPr>
                        <a:t>class</a:t>
                      </a:r>
                      <a:r>
                        <a:rPr lang="en-US" sz="1200" kern="0">
                          <a:solidFill>
                            <a:srgbClr val="000000"/>
                          </a:solidFill>
                          <a:latin typeface="Consolas" panose="020B0609020204030204"/>
                          <a:ea typeface="宋体" panose="02010600030101010101" pitchFamily="2" charset="-122"/>
                          <a:cs typeface="Times New Roman" panose="02020603050405020304"/>
                        </a:rPr>
                        <a:t> TestDemo {</a:t>
                      </a:r>
                      <a:endParaRPr lang="zh-CN" sz="1200" kern="100">
                        <a:latin typeface="Times New Roman" panose="02020603050405020304"/>
                        <a:ea typeface="宋体" panose="02010600030101010101" pitchFamily="2" charset="-122"/>
                        <a:cs typeface="Times New Roman" panose="02020603050405020304"/>
                      </a:endParaRPr>
                    </a:p>
                    <a:p>
                      <a:pPr algn="l">
                        <a:spcAft>
                          <a:spcPts val="0"/>
                        </a:spcAft>
                      </a:pPr>
                      <a:r>
                        <a:rPr lang="en-US" sz="1200" kern="0">
                          <a:solidFill>
                            <a:srgbClr val="000000"/>
                          </a:solidFill>
                          <a:latin typeface="Consolas" panose="020B0609020204030204"/>
                          <a:ea typeface="宋体" panose="02010600030101010101" pitchFamily="2" charset="-122"/>
                          <a:cs typeface="Times New Roman" panose="02020603050405020304"/>
                        </a:rPr>
                        <a:t>	</a:t>
                      </a:r>
                      <a:r>
                        <a:rPr lang="en-US" sz="1200" b="1" kern="0">
                          <a:solidFill>
                            <a:srgbClr val="7F0055"/>
                          </a:solidFill>
                          <a:latin typeface="Consolas" panose="020B0609020204030204"/>
                          <a:ea typeface="宋体" panose="02010600030101010101" pitchFamily="2" charset="-122"/>
                          <a:cs typeface="Times New Roman" panose="02020603050405020304"/>
                        </a:rPr>
                        <a:t>public</a:t>
                      </a:r>
                      <a:r>
                        <a:rPr lang="en-US" sz="1200" kern="0">
                          <a:solidFill>
                            <a:srgbClr val="000000"/>
                          </a:solidFill>
                          <a:latin typeface="Consolas" panose="020B0609020204030204"/>
                          <a:ea typeface="宋体" panose="02010600030101010101" pitchFamily="2" charset="-122"/>
                          <a:cs typeface="Times New Roman" panose="02020603050405020304"/>
                        </a:rPr>
                        <a:t> </a:t>
                      </a:r>
                      <a:r>
                        <a:rPr lang="en-US" sz="1200" b="1" kern="0">
                          <a:solidFill>
                            <a:srgbClr val="7F0055"/>
                          </a:solidFill>
                          <a:latin typeface="Consolas" panose="020B0609020204030204"/>
                          <a:ea typeface="宋体" panose="02010600030101010101" pitchFamily="2" charset="-122"/>
                          <a:cs typeface="Times New Roman" panose="02020603050405020304"/>
                        </a:rPr>
                        <a:t>static</a:t>
                      </a:r>
                      <a:r>
                        <a:rPr lang="en-US" sz="1200" kern="0">
                          <a:solidFill>
                            <a:srgbClr val="000000"/>
                          </a:solidFill>
                          <a:latin typeface="Consolas" panose="020B0609020204030204"/>
                          <a:ea typeface="宋体" panose="02010600030101010101" pitchFamily="2" charset="-122"/>
                          <a:cs typeface="Times New Roman" panose="02020603050405020304"/>
                        </a:rPr>
                        <a:t> </a:t>
                      </a:r>
                      <a:r>
                        <a:rPr lang="en-US" sz="1200" b="1" kern="0">
                          <a:solidFill>
                            <a:srgbClr val="7F0055"/>
                          </a:solidFill>
                          <a:latin typeface="Consolas" panose="020B0609020204030204"/>
                          <a:ea typeface="宋体" panose="02010600030101010101" pitchFamily="2" charset="-122"/>
                          <a:cs typeface="Times New Roman" panose="02020603050405020304"/>
                        </a:rPr>
                        <a:t>void</a:t>
                      </a:r>
                      <a:r>
                        <a:rPr lang="en-US" sz="1200" kern="0">
                          <a:solidFill>
                            <a:srgbClr val="000000"/>
                          </a:solidFill>
                          <a:latin typeface="Consolas" panose="020B0609020204030204"/>
                          <a:ea typeface="宋体" panose="02010600030101010101" pitchFamily="2" charset="-122"/>
                          <a:cs typeface="Times New Roman" panose="02020603050405020304"/>
                        </a:rPr>
                        <a:t> main(String </a:t>
                      </a:r>
                      <a:r>
                        <a:rPr lang="en-US" sz="1200" kern="0">
                          <a:solidFill>
                            <a:srgbClr val="6A3E3E"/>
                          </a:solidFill>
                          <a:latin typeface="Consolas" panose="020B0609020204030204"/>
                          <a:ea typeface="宋体" panose="02010600030101010101" pitchFamily="2" charset="-122"/>
                          <a:cs typeface="Times New Roman" panose="02020603050405020304"/>
                        </a:rPr>
                        <a:t>args</a:t>
                      </a:r>
                      <a:r>
                        <a:rPr lang="en-US" sz="1200" kern="0">
                          <a:solidFill>
                            <a:srgbClr val="000000"/>
                          </a:solidFill>
                          <a:latin typeface="Consolas" panose="020B0609020204030204"/>
                          <a:ea typeface="宋体" panose="02010600030101010101" pitchFamily="2" charset="-122"/>
                          <a:cs typeface="Times New Roman" panose="02020603050405020304"/>
                        </a:rPr>
                        <a:t>[]) {</a:t>
                      </a:r>
                      <a:endParaRPr lang="zh-CN" sz="1200" kern="100">
                        <a:latin typeface="Times New Roman" panose="02020603050405020304"/>
                        <a:ea typeface="宋体" panose="02010600030101010101" pitchFamily="2" charset="-122"/>
                        <a:cs typeface="Times New Roman" panose="02020603050405020304"/>
                      </a:endParaRPr>
                    </a:p>
                    <a:p>
                      <a:pPr algn="l">
                        <a:spcAft>
                          <a:spcPts val="0"/>
                        </a:spcAft>
                      </a:pPr>
                      <a:r>
                        <a:rPr lang="en-US" sz="1200" kern="0">
                          <a:solidFill>
                            <a:srgbClr val="000000"/>
                          </a:solidFill>
                          <a:latin typeface="Consolas" panose="020B0609020204030204"/>
                          <a:ea typeface="宋体" panose="02010600030101010101" pitchFamily="2" charset="-122"/>
                          <a:cs typeface="Times New Roman" panose="02020603050405020304"/>
                        </a:rPr>
                        <a:t>		</a:t>
                      </a:r>
                      <a:r>
                        <a:rPr lang="en-US" sz="1200" b="1" kern="0">
                          <a:solidFill>
                            <a:srgbClr val="7F0055"/>
                          </a:solidFill>
                          <a:latin typeface="Consolas" panose="020B0609020204030204"/>
                          <a:ea typeface="宋体" panose="02010600030101010101" pitchFamily="2" charset="-122"/>
                          <a:cs typeface="Times New Roman" panose="02020603050405020304"/>
                        </a:rPr>
                        <a:t>double</a:t>
                      </a:r>
                      <a:r>
                        <a:rPr lang="en-US" sz="1200" kern="0">
                          <a:solidFill>
                            <a:srgbClr val="000000"/>
                          </a:solidFill>
                          <a:latin typeface="Consolas" panose="020B0609020204030204"/>
                          <a:ea typeface="宋体" panose="02010600030101010101" pitchFamily="2" charset="-122"/>
                          <a:cs typeface="Times New Roman" panose="02020603050405020304"/>
                        </a:rPr>
                        <a:t> </a:t>
                      </a:r>
                      <a:r>
                        <a:rPr lang="en-US" sz="1200" kern="0">
                          <a:solidFill>
                            <a:srgbClr val="6A3E3E"/>
                          </a:solidFill>
                          <a:latin typeface="Consolas" panose="020B0609020204030204"/>
                          <a:ea typeface="宋体" panose="02010600030101010101" pitchFamily="2" charset="-122"/>
                          <a:cs typeface="Times New Roman" panose="02020603050405020304"/>
                        </a:rPr>
                        <a:t>score</a:t>
                      </a:r>
                      <a:r>
                        <a:rPr lang="en-US" sz="1200" kern="0">
                          <a:solidFill>
                            <a:srgbClr val="000000"/>
                          </a:solidFill>
                          <a:latin typeface="Consolas" panose="020B0609020204030204"/>
                          <a:ea typeface="宋体" panose="02010600030101010101" pitchFamily="2" charset="-122"/>
                          <a:cs typeface="Times New Roman" panose="02020603050405020304"/>
                        </a:rPr>
                        <a:t> = 30.0; 	</a:t>
                      </a:r>
                      <a:r>
                        <a:rPr lang="en-US" sz="1200" kern="0" smtClean="0">
                          <a:solidFill>
                            <a:srgbClr val="3F7F5F"/>
                          </a:solidFill>
                          <a:latin typeface="Consolas" panose="020B0609020204030204"/>
                          <a:ea typeface="宋体" panose="02010600030101010101" pitchFamily="2" charset="-122"/>
                          <a:cs typeface="Times New Roman" panose="02020603050405020304"/>
                        </a:rPr>
                        <a:t>// </a:t>
                      </a:r>
                      <a:r>
                        <a:rPr lang="zh-CN" sz="1200" kern="0">
                          <a:solidFill>
                            <a:srgbClr val="3F7F5F"/>
                          </a:solidFill>
                          <a:latin typeface="Consolas" panose="020B0609020204030204"/>
                          <a:ea typeface="宋体" panose="02010600030101010101" pitchFamily="2" charset="-122"/>
                          <a:cs typeface="Consolas" panose="020B0609020204030204"/>
                        </a:rPr>
                        <a:t>定义变量</a:t>
                      </a:r>
                      <a:endParaRPr lang="zh-CN" sz="1200" kern="100">
                        <a:latin typeface="Times New Roman" panose="02020603050405020304"/>
                        <a:ea typeface="宋体" panose="02010600030101010101" pitchFamily="2" charset="-122"/>
                        <a:cs typeface="Times New Roman" panose="02020603050405020304"/>
                      </a:endParaRPr>
                    </a:p>
                    <a:p>
                      <a:pPr algn="l">
                        <a:spcAft>
                          <a:spcPts val="0"/>
                        </a:spcAft>
                      </a:pPr>
                      <a:r>
                        <a:rPr lang="en-US" sz="1200" kern="0">
                          <a:solidFill>
                            <a:srgbClr val="000000"/>
                          </a:solidFill>
                          <a:latin typeface="Consolas" panose="020B0609020204030204"/>
                          <a:ea typeface="宋体" panose="02010600030101010101" pitchFamily="2" charset="-122"/>
                          <a:cs typeface="Times New Roman" panose="02020603050405020304"/>
                        </a:rPr>
                        <a:t>		</a:t>
                      </a:r>
                      <a:r>
                        <a:rPr lang="en-US" sz="1200" b="1" kern="0">
                          <a:solidFill>
                            <a:srgbClr val="7F0055"/>
                          </a:solidFill>
                          <a:latin typeface="Consolas" panose="020B0609020204030204"/>
                          <a:ea typeface="宋体" panose="02010600030101010101" pitchFamily="2" charset="-122"/>
                          <a:cs typeface="Times New Roman" panose="02020603050405020304"/>
                        </a:rPr>
                        <a:t>if</a:t>
                      </a:r>
                      <a:r>
                        <a:rPr lang="en-US" sz="1200" kern="0">
                          <a:solidFill>
                            <a:srgbClr val="000000"/>
                          </a:solidFill>
                          <a:latin typeface="Consolas" panose="020B0609020204030204"/>
                          <a:ea typeface="宋体" panose="02010600030101010101" pitchFamily="2" charset="-122"/>
                          <a:cs typeface="Times New Roman" panose="02020603050405020304"/>
                        </a:rPr>
                        <a:t> (</a:t>
                      </a:r>
                      <a:r>
                        <a:rPr lang="en-US" sz="1200" kern="0">
                          <a:solidFill>
                            <a:srgbClr val="6A3E3E"/>
                          </a:solidFill>
                          <a:latin typeface="Consolas" panose="020B0609020204030204"/>
                          <a:ea typeface="宋体" panose="02010600030101010101" pitchFamily="2" charset="-122"/>
                          <a:cs typeface="Times New Roman" panose="02020603050405020304"/>
                        </a:rPr>
                        <a:t>score</a:t>
                      </a:r>
                      <a:r>
                        <a:rPr lang="en-US" sz="1200" kern="0">
                          <a:solidFill>
                            <a:srgbClr val="000000"/>
                          </a:solidFill>
                          <a:latin typeface="Consolas" panose="020B0609020204030204"/>
                          <a:ea typeface="宋体" panose="02010600030101010101" pitchFamily="2" charset="-122"/>
                          <a:cs typeface="Times New Roman" panose="02020603050405020304"/>
                        </a:rPr>
                        <a:t> &gt; 60.0) { 	</a:t>
                      </a:r>
                      <a:r>
                        <a:rPr lang="en-US" sz="1200" kern="0" smtClean="0">
                          <a:solidFill>
                            <a:srgbClr val="3F7F5F"/>
                          </a:solidFill>
                          <a:latin typeface="Consolas" panose="020B0609020204030204"/>
                          <a:ea typeface="宋体" panose="02010600030101010101" pitchFamily="2" charset="-122"/>
                          <a:cs typeface="Times New Roman" panose="02020603050405020304"/>
                        </a:rPr>
                        <a:t>// </a:t>
                      </a:r>
                      <a:r>
                        <a:rPr lang="zh-CN" sz="1200" kern="0">
                          <a:solidFill>
                            <a:srgbClr val="3F7F5F"/>
                          </a:solidFill>
                          <a:latin typeface="Consolas" panose="020B0609020204030204"/>
                          <a:ea typeface="宋体" panose="02010600030101010101" pitchFamily="2" charset="-122"/>
                          <a:cs typeface="Consolas" panose="020B0609020204030204"/>
                        </a:rPr>
                        <a:t>条件判断满足</a:t>
                      </a:r>
                      <a:endParaRPr lang="zh-CN" sz="1200" kern="100">
                        <a:latin typeface="Times New Roman" panose="02020603050405020304"/>
                        <a:ea typeface="宋体" panose="02010600030101010101" pitchFamily="2" charset="-122"/>
                        <a:cs typeface="Times New Roman" panose="02020603050405020304"/>
                      </a:endParaRPr>
                    </a:p>
                    <a:p>
                      <a:pPr algn="l">
                        <a:spcAft>
                          <a:spcPts val="0"/>
                        </a:spcAft>
                      </a:pPr>
                      <a:r>
                        <a:rPr lang="en-US" sz="1200" kern="0">
                          <a:solidFill>
                            <a:srgbClr val="000000"/>
                          </a:solidFill>
                          <a:latin typeface="Consolas" panose="020B0609020204030204"/>
                          <a:ea typeface="宋体" panose="02010600030101010101" pitchFamily="2" charset="-122"/>
                          <a:cs typeface="Times New Roman" panose="02020603050405020304"/>
                        </a:rPr>
                        <a:t>			System.</a:t>
                      </a:r>
                      <a:r>
                        <a:rPr lang="en-US" sz="1200" b="1" i="1" kern="0">
                          <a:solidFill>
                            <a:srgbClr val="0000C0"/>
                          </a:solidFill>
                          <a:latin typeface="Consolas" panose="020B0609020204030204"/>
                          <a:ea typeface="宋体" panose="02010600030101010101" pitchFamily="2" charset="-122"/>
                          <a:cs typeface="Times New Roman" panose="02020603050405020304"/>
                        </a:rPr>
                        <a:t>out</a:t>
                      </a:r>
                      <a:r>
                        <a:rPr lang="en-US" sz="1200" kern="0">
                          <a:solidFill>
                            <a:srgbClr val="000000"/>
                          </a:solidFill>
                          <a:latin typeface="Consolas" panose="020B0609020204030204"/>
                          <a:ea typeface="宋体" panose="02010600030101010101" pitchFamily="2" charset="-122"/>
                          <a:cs typeface="Times New Roman" panose="02020603050405020304"/>
                        </a:rPr>
                        <a:t>.println(</a:t>
                      </a:r>
                      <a:r>
                        <a:rPr lang="en-US" sz="1200" kern="0">
                          <a:solidFill>
                            <a:srgbClr val="2A00FF"/>
                          </a:solidFill>
                          <a:latin typeface="Consolas" panose="020B0609020204030204"/>
                          <a:ea typeface="宋体" panose="02010600030101010101" pitchFamily="2" charset="-122"/>
                          <a:cs typeface="Times New Roman" panose="02020603050405020304"/>
                        </a:rPr>
                        <a:t>"</a:t>
                      </a:r>
                      <a:r>
                        <a:rPr lang="zh-CN" sz="1200" kern="0">
                          <a:solidFill>
                            <a:srgbClr val="2A00FF"/>
                          </a:solidFill>
                          <a:latin typeface="Consolas" panose="020B0609020204030204"/>
                          <a:ea typeface="宋体" panose="02010600030101010101" pitchFamily="2" charset="-122"/>
                          <a:cs typeface="Consolas" panose="020B0609020204030204"/>
                        </a:rPr>
                        <a:t>及格了！</a:t>
                      </a:r>
                      <a:r>
                        <a:rPr lang="en-US" sz="1200" kern="0">
                          <a:solidFill>
                            <a:srgbClr val="2A00FF"/>
                          </a:solidFill>
                          <a:latin typeface="Consolas" panose="020B0609020204030204"/>
                          <a:ea typeface="宋体" panose="02010600030101010101" pitchFamily="2" charset="-122"/>
                          <a:cs typeface="Times New Roman" panose="02020603050405020304"/>
                        </a:rPr>
                        <a:t>"</a:t>
                      </a:r>
                      <a:r>
                        <a:rPr lang="en-US" sz="1200" kern="0">
                          <a:solidFill>
                            <a:srgbClr val="000000"/>
                          </a:solidFill>
                          <a:latin typeface="Consolas" panose="020B06090202040302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p>
                      <a:pPr algn="l">
                        <a:spcAft>
                          <a:spcPts val="0"/>
                        </a:spcAft>
                      </a:pPr>
                      <a:r>
                        <a:rPr lang="en-US" sz="1200" kern="0">
                          <a:solidFill>
                            <a:srgbClr val="000000"/>
                          </a:solidFill>
                          <a:latin typeface="Consolas" panose="020B0609020204030204"/>
                          <a:ea typeface="宋体" panose="02010600030101010101" pitchFamily="2" charset="-122"/>
                          <a:cs typeface="Times New Roman" panose="02020603050405020304"/>
                        </a:rPr>
                        <a:t>		} </a:t>
                      </a:r>
                      <a:r>
                        <a:rPr lang="en-US" sz="1200" b="1" kern="0">
                          <a:solidFill>
                            <a:srgbClr val="7F0055"/>
                          </a:solidFill>
                          <a:latin typeface="Consolas" panose="020B0609020204030204"/>
                          <a:ea typeface="宋体" panose="02010600030101010101" pitchFamily="2" charset="-122"/>
                          <a:cs typeface="Times New Roman" panose="02020603050405020304"/>
                        </a:rPr>
                        <a:t>else</a:t>
                      </a:r>
                      <a:r>
                        <a:rPr lang="en-US" sz="1200" kern="0">
                          <a:solidFill>
                            <a:srgbClr val="000000"/>
                          </a:solidFill>
                          <a:latin typeface="Consolas" panose="020B0609020204030204"/>
                          <a:ea typeface="宋体" panose="02010600030101010101" pitchFamily="2" charset="-122"/>
                          <a:cs typeface="Times New Roman" panose="02020603050405020304"/>
                        </a:rPr>
                        <a:t> { 			</a:t>
                      </a:r>
                      <a:r>
                        <a:rPr lang="en-US" sz="1200" kern="0" smtClean="0">
                          <a:solidFill>
                            <a:srgbClr val="3F7F5F"/>
                          </a:solidFill>
                          <a:latin typeface="Consolas" panose="020B0609020204030204"/>
                          <a:ea typeface="宋体" panose="02010600030101010101" pitchFamily="2" charset="-122"/>
                          <a:cs typeface="Times New Roman" panose="02020603050405020304"/>
                        </a:rPr>
                        <a:t>// </a:t>
                      </a:r>
                      <a:r>
                        <a:rPr lang="zh-CN" sz="1200" kern="0">
                          <a:solidFill>
                            <a:srgbClr val="3F7F5F"/>
                          </a:solidFill>
                          <a:latin typeface="Consolas" panose="020B0609020204030204"/>
                          <a:ea typeface="宋体" panose="02010600030101010101" pitchFamily="2" charset="-122"/>
                          <a:cs typeface="Consolas" panose="020B0609020204030204"/>
                        </a:rPr>
                        <a:t>条件判断不满足</a:t>
                      </a:r>
                      <a:endParaRPr lang="zh-CN" sz="1200" kern="100">
                        <a:latin typeface="Times New Roman" panose="02020603050405020304"/>
                        <a:ea typeface="宋体" panose="02010600030101010101" pitchFamily="2" charset="-122"/>
                        <a:cs typeface="Times New Roman" panose="02020603050405020304"/>
                      </a:endParaRPr>
                    </a:p>
                    <a:p>
                      <a:pPr algn="l">
                        <a:spcAft>
                          <a:spcPts val="0"/>
                        </a:spcAft>
                      </a:pPr>
                      <a:r>
                        <a:rPr lang="en-US" sz="1200" kern="0">
                          <a:solidFill>
                            <a:srgbClr val="000000"/>
                          </a:solidFill>
                          <a:latin typeface="Consolas" panose="020B0609020204030204"/>
                          <a:ea typeface="宋体" panose="02010600030101010101" pitchFamily="2" charset="-122"/>
                          <a:cs typeface="Times New Roman" panose="02020603050405020304"/>
                        </a:rPr>
                        <a:t>			System.</a:t>
                      </a:r>
                      <a:r>
                        <a:rPr lang="en-US" sz="1200" b="1" i="1" kern="0">
                          <a:solidFill>
                            <a:srgbClr val="0000C0"/>
                          </a:solidFill>
                          <a:latin typeface="Consolas" panose="020B0609020204030204"/>
                          <a:ea typeface="宋体" panose="02010600030101010101" pitchFamily="2" charset="-122"/>
                          <a:cs typeface="Times New Roman" panose="02020603050405020304"/>
                        </a:rPr>
                        <a:t>out</a:t>
                      </a:r>
                      <a:r>
                        <a:rPr lang="en-US" sz="1200" kern="0">
                          <a:solidFill>
                            <a:srgbClr val="000000"/>
                          </a:solidFill>
                          <a:latin typeface="Consolas" panose="020B0609020204030204"/>
                          <a:ea typeface="宋体" panose="02010600030101010101" pitchFamily="2" charset="-122"/>
                          <a:cs typeface="Times New Roman" panose="02020603050405020304"/>
                        </a:rPr>
                        <a:t>.println(</a:t>
                      </a:r>
                      <a:r>
                        <a:rPr lang="en-US" sz="1200" kern="0">
                          <a:solidFill>
                            <a:srgbClr val="2A00FF"/>
                          </a:solidFill>
                          <a:latin typeface="Consolas" panose="020B0609020204030204"/>
                          <a:ea typeface="宋体" panose="02010600030101010101" pitchFamily="2" charset="-122"/>
                          <a:cs typeface="Times New Roman" panose="02020603050405020304"/>
                        </a:rPr>
                        <a:t>"</a:t>
                      </a:r>
                      <a:r>
                        <a:rPr lang="zh-CN" sz="1200" kern="0">
                          <a:solidFill>
                            <a:srgbClr val="2A00FF"/>
                          </a:solidFill>
                          <a:latin typeface="Consolas" panose="020B0609020204030204"/>
                          <a:ea typeface="宋体" panose="02010600030101010101" pitchFamily="2" charset="-122"/>
                          <a:cs typeface="Consolas" panose="020B0609020204030204"/>
                        </a:rPr>
                        <a:t>小白的成绩！</a:t>
                      </a:r>
                      <a:r>
                        <a:rPr lang="en-US" sz="1200" kern="0">
                          <a:solidFill>
                            <a:srgbClr val="2A00FF"/>
                          </a:solidFill>
                          <a:latin typeface="Consolas" panose="020B0609020204030204"/>
                          <a:ea typeface="宋体" panose="02010600030101010101" pitchFamily="2" charset="-122"/>
                          <a:cs typeface="Times New Roman" panose="02020603050405020304"/>
                        </a:rPr>
                        <a:t>"</a:t>
                      </a:r>
                      <a:r>
                        <a:rPr lang="en-US" sz="1200" kern="0">
                          <a:solidFill>
                            <a:srgbClr val="000000"/>
                          </a:solidFill>
                          <a:latin typeface="Consolas" panose="020B06090202040302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p>
                      <a:pPr algn="l">
                        <a:spcAft>
                          <a:spcPts val="0"/>
                        </a:spcAft>
                      </a:pPr>
                      <a:r>
                        <a:rPr lang="en-US" sz="1200" kern="0">
                          <a:solidFill>
                            <a:srgbClr val="000000"/>
                          </a:solidFill>
                          <a:latin typeface="Consolas" panose="020B0609020204030204"/>
                          <a:ea typeface="宋体" panose="02010600030101010101" pitchFamily="2" charset="-122"/>
                          <a:cs typeface="Times New Roman" panose="02020603050405020304"/>
                        </a:rPr>
                        <a:t>		}</a:t>
                      </a:r>
                      <a:endParaRPr lang="zh-CN" sz="1200" kern="100">
                        <a:latin typeface="Times New Roman" panose="02020603050405020304"/>
                        <a:ea typeface="宋体" panose="02010600030101010101" pitchFamily="2" charset="-122"/>
                        <a:cs typeface="Times New Roman" panose="02020603050405020304"/>
                      </a:endParaRPr>
                    </a:p>
                    <a:p>
                      <a:pPr algn="l">
                        <a:spcAft>
                          <a:spcPts val="0"/>
                        </a:spcAft>
                      </a:pPr>
                      <a:r>
                        <a:rPr lang="en-US" sz="1200" kern="0">
                          <a:solidFill>
                            <a:srgbClr val="000000"/>
                          </a:solidFill>
                          <a:latin typeface="Consolas" panose="020B0609020204030204"/>
                          <a:ea typeface="宋体" panose="02010600030101010101" pitchFamily="2" charset="-122"/>
                          <a:cs typeface="Times New Roman" panose="02020603050405020304"/>
                        </a:rPr>
                        <a:t>	}</a:t>
                      </a:r>
                      <a:endParaRPr lang="zh-CN" sz="1200" kern="100">
                        <a:latin typeface="Times New Roman" panose="02020603050405020304"/>
                        <a:ea typeface="宋体" panose="02010600030101010101" pitchFamily="2" charset="-122"/>
                        <a:cs typeface="Times New Roman" panose="02020603050405020304"/>
                      </a:endParaRPr>
                    </a:p>
                    <a:p>
                      <a:pPr algn="l">
                        <a:spcAft>
                          <a:spcPts val="0"/>
                        </a:spcAft>
                      </a:pPr>
                      <a:r>
                        <a:rPr lang="en-US" sz="1200" kern="0">
                          <a:solidFill>
                            <a:srgbClr val="000000"/>
                          </a:solidFill>
                          <a:latin typeface="Consolas" panose="020B06090202040302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199901">
                <a:tc>
                  <a:txBody>
                    <a:bodyPr/>
                    <a:lstStyle/>
                    <a:p>
                      <a:pPr algn="l">
                        <a:spcAft>
                          <a:spcPts val="0"/>
                        </a:spcAft>
                      </a:pPr>
                      <a:r>
                        <a:rPr lang="zh-CN" sz="1200" b="1" kern="0">
                          <a:solidFill>
                            <a:srgbClr val="7F0055"/>
                          </a:solidFill>
                          <a:latin typeface="Consolas" panose="020B0609020204030204"/>
                          <a:ea typeface="宋体" panose="02010600030101010101" pitchFamily="2" charset="-122"/>
                          <a:cs typeface="Consolas" panose="020B0609020204030204"/>
                        </a:rPr>
                        <a:t>程序执行结果：</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0" dirty="0">
                          <a:solidFill>
                            <a:srgbClr val="000000"/>
                          </a:solidFill>
                          <a:latin typeface="Consolas" panose="020B0609020204030204"/>
                          <a:ea typeface="宋体" panose="02010600030101010101" pitchFamily="2" charset="-122"/>
                          <a:cs typeface="Consolas" panose="020B0609020204030204"/>
                        </a:rPr>
                        <a:t>小白的成绩！</a:t>
                      </a:r>
                      <a:endParaRPr lang="zh-CN" sz="12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3" name="标题 2"/>
          <p:cNvSpPr>
            <a:spLocks noGrp="1"/>
          </p:cNvSpPr>
          <p:nvPr>
            <p:ph type="title"/>
          </p:nvPr>
        </p:nvSpPr>
        <p:spPr/>
        <p:txBody>
          <a:bodyPr/>
          <a:lstStyle/>
          <a:p>
            <a:r>
              <a:rPr lang="zh-CN" altLang="en-US" dirty="0" smtClean="0"/>
              <a:t>分支结构</a:t>
            </a:r>
            <a:r>
              <a:rPr lang="en-US" altLang="zh-CN" dirty="0" smtClean="0"/>
              <a:t>----if …else</a:t>
            </a:r>
            <a:r>
              <a:rPr lang="zh-CN" altLang="en-US" dirty="0" smtClean="0"/>
              <a:t>语句</a:t>
            </a:r>
            <a:endParaRPr lang="zh-CN" altLang="en-US" dirty="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graphicFrame>
        <p:nvGraphicFramePr>
          <p:cNvPr id="4" name="表格 3"/>
          <p:cNvGraphicFramePr>
            <a:graphicFrameLocks noGrp="1"/>
          </p:cNvGraphicFramePr>
          <p:nvPr/>
        </p:nvGraphicFramePr>
        <p:xfrm>
          <a:off x="457200" y="1600200"/>
          <a:ext cx="8243892" cy="2743200"/>
        </p:xfrm>
        <a:graphic>
          <a:graphicData uri="http://schemas.openxmlformats.org/drawingml/2006/table">
            <a:tbl>
              <a:tblPr/>
              <a:tblGrid>
                <a:gridCol w="4121946"/>
                <a:gridCol w="4121946"/>
              </a:tblGrid>
              <a:tr h="0">
                <a:tc gridSpan="2">
                  <a:txBody>
                    <a:bodyPr/>
                    <a:lstStyle/>
                    <a:p>
                      <a:pPr algn="l">
                        <a:spcAft>
                          <a:spcPts val="0"/>
                        </a:spcAft>
                      </a:pPr>
                      <a:r>
                        <a:rPr lang="en-US" sz="1200" b="1" kern="0" dirty="0">
                          <a:solidFill>
                            <a:srgbClr val="7F0055"/>
                          </a:solidFill>
                          <a:latin typeface="Consolas" panose="020B0609020204030204"/>
                          <a:ea typeface="宋体" panose="02010600030101010101" pitchFamily="2" charset="-122"/>
                          <a:cs typeface="Times New Roman" panose="02020603050405020304"/>
                        </a:rPr>
                        <a:t>public</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b="1" kern="0" dirty="0">
                          <a:solidFill>
                            <a:srgbClr val="7F0055"/>
                          </a:solidFill>
                          <a:latin typeface="Consolas" panose="020B0609020204030204"/>
                          <a:ea typeface="宋体" panose="02010600030101010101" pitchFamily="2" charset="-122"/>
                          <a:cs typeface="Times New Roman" panose="02020603050405020304"/>
                        </a:rPr>
                        <a:t>class</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kern="0" dirty="0" err="1">
                          <a:solidFill>
                            <a:srgbClr val="000000"/>
                          </a:solidFill>
                          <a:latin typeface="Consolas" panose="020B0609020204030204"/>
                          <a:ea typeface="宋体" panose="02010600030101010101" pitchFamily="2" charset="-122"/>
                          <a:cs typeface="Times New Roman" panose="02020603050405020304"/>
                        </a:rPr>
                        <a:t>TestDemo</a:t>
                      </a:r>
                      <a:r>
                        <a:rPr lang="en-US" sz="1200" kern="0" dirty="0">
                          <a:solidFill>
                            <a:srgbClr val="000000"/>
                          </a:solidFill>
                          <a:latin typeface="Consolas" panose="020B0609020204030204"/>
                          <a:ea typeface="宋体" panose="02010600030101010101" pitchFamily="2" charset="-122"/>
                          <a:cs typeface="Times New Roman" panose="02020603050405020304"/>
                        </a:rPr>
                        <a:t> {</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b="1" kern="0" dirty="0">
                          <a:solidFill>
                            <a:srgbClr val="7F0055"/>
                          </a:solidFill>
                          <a:latin typeface="Consolas" panose="020B0609020204030204"/>
                          <a:ea typeface="宋体" panose="02010600030101010101" pitchFamily="2" charset="-122"/>
                          <a:cs typeface="Times New Roman" panose="02020603050405020304"/>
                        </a:rPr>
                        <a:t>public</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b="1" kern="0" dirty="0">
                          <a:solidFill>
                            <a:srgbClr val="7F0055"/>
                          </a:solidFill>
                          <a:latin typeface="Consolas" panose="020B0609020204030204"/>
                          <a:ea typeface="宋体" panose="02010600030101010101" pitchFamily="2" charset="-122"/>
                          <a:cs typeface="Times New Roman" panose="02020603050405020304"/>
                        </a:rPr>
                        <a:t>static</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b="1" kern="0" dirty="0">
                          <a:solidFill>
                            <a:srgbClr val="7F0055"/>
                          </a:solidFill>
                          <a:latin typeface="Consolas" panose="020B0609020204030204"/>
                          <a:ea typeface="宋体" panose="02010600030101010101" pitchFamily="2" charset="-122"/>
                          <a:cs typeface="Times New Roman" panose="02020603050405020304"/>
                        </a:rPr>
                        <a:t>void</a:t>
                      </a:r>
                      <a:r>
                        <a:rPr lang="en-US" sz="1200" kern="0" dirty="0">
                          <a:solidFill>
                            <a:srgbClr val="000000"/>
                          </a:solidFill>
                          <a:latin typeface="Consolas" panose="020B0609020204030204"/>
                          <a:ea typeface="宋体" panose="02010600030101010101" pitchFamily="2" charset="-122"/>
                          <a:cs typeface="Times New Roman" panose="02020603050405020304"/>
                        </a:rPr>
                        <a:t> main(String </a:t>
                      </a:r>
                      <a:r>
                        <a:rPr lang="en-US" sz="1200" kern="0" dirty="0" err="1">
                          <a:solidFill>
                            <a:srgbClr val="6A3E3E"/>
                          </a:solidFill>
                          <a:latin typeface="Consolas" panose="020B0609020204030204"/>
                          <a:ea typeface="宋体" panose="02010600030101010101" pitchFamily="2" charset="-122"/>
                          <a:cs typeface="Times New Roman" panose="02020603050405020304"/>
                        </a:rPr>
                        <a:t>args</a:t>
                      </a:r>
                      <a:r>
                        <a:rPr lang="en-US" sz="1200" kern="0" dirty="0">
                          <a:solidFill>
                            <a:srgbClr val="000000"/>
                          </a:solidFill>
                          <a:latin typeface="Consolas" panose="020B0609020204030204"/>
                          <a:ea typeface="宋体" panose="02010600030101010101" pitchFamily="2" charset="-122"/>
                          <a:cs typeface="Times New Roman" panose="02020603050405020304"/>
                        </a:rPr>
                        <a:t>[]) {</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b="1" kern="0" dirty="0">
                          <a:solidFill>
                            <a:srgbClr val="7F0055"/>
                          </a:solidFill>
                          <a:latin typeface="Consolas" panose="020B0609020204030204"/>
                          <a:ea typeface="宋体" panose="02010600030101010101" pitchFamily="2" charset="-122"/>
                          <a:cs typeface="Times New Roman" panose="02020603050405020304"/>
                        </a:rPr>
                        <a:t>double</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kern="0" dirty="0">
                          <a:solidFill>
                            <a:srgbClr val="6A3E3E"/>
                          </a:solidFill>
                          <a:latin typeface="Consolas" panose="020B0609020204030204"/>
                          <a:ea typeface="宋体" panose="02010600030101010101" pitchFamily="2" charset="-122"/>
                          <a:cs typeface="Times New Roman" panose="02020603050405020304"/>
                        </a:rPr>
                        <a:t>score</a:t>
                      </a:r>
                      <a:r>
                        <a:rPr lang="en-US" sz="1200" kern="0" dirty="0">
                          <a:solidFill>
                            <a:srgbClr val="000000"/>
                          </a:solidFill>
                          <a:latin typeface="Consolas" panose="020B0609020204030204"/>
                          <a:ea typeface="宋体" panose="02010600030101010101" pitchFamily="2" charset="-122"/>
                          <a:cs typeface="Times New Roman" panose="02020603050405020304"/>
                        </a:rPr>
                        <a:t> = 91.0; 		</a:t>
                      </a:r>
                      <a:r>
                        <a:rPr lang="en-US" sz="1200" kern="0" dirty="0">
                          <a:solidFill>
                            <a:srgbClr val="3F7F5F"/>
                          </a:solidFill>
                          <a:latin typeface="Consolas" panose="020B0609020204030204"/>
                          <a:ea typeface="宋体" panose="02010600030101010101" pitchFamily="2" charset="-122"/>
                          <a:cs typeface="Times New Roman" panose="02020603050405020304"/>
                        </a:rPr>
                        <a:t>// </a:t>
                      </a:r>
                      <a:r>
                        <a:rPr lang="zh-CN" sz="1200" kern="0" dirty="0">
                          <a:solidFill>
                            <a:srgbClr val="3F7F5F"/>
                          </a:solidFill>
                          <a:latin typeface="Consolas" panose="020B0609020204030204"/>
                          <a:ea typeface="宋体" panose="02010600030101010101" pitchFamily="2" charset="-122"/>
                          <a:cs typeface="Consolas" panose="020B0609020204030204"/>
                        </a:rPr>
                        <a:t>定义变量</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b="1" kern="0" dirty="0">
                          <a:solidFill>
                            <a:srgbClr val="7F0055"/>
                          </a:solidFill>
                          <a:latin typeface="Consolas" panose="020B0609020204030204"/>
                          <a:ea typeface="宋体" panose="02010600030101010101" pitchFamily="2" charset="-122"/>
                          <a:cs typeface="Times New Roman" panose="02020603050405020304"/>
                        </a:rPr>
                        <a:t>if</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kern="0" dirty="0">
                          <a:solidFill>
                            <a:srgbClr val="6A3E3E"/>
                          </a:solidFill>
                          <a:latin typeface="Consolas" panose="020B0609020204030204"/>
                          <a:ea typeface="宋体" panose="02010600030101010101" pitchFamily="2" charset="-122"/>
                          <a:cs typeface="Times New Roman" panose="02020603050405020304"/>
                        </a:rPr>
                        <a:t>score</a:t>
                      </a:r>
                      <a:r>
                        <a:rPr lang="en-US" sz="1200" kern="0" dirty="0">
                          <a:solidFill>
                            <a:srgbClr val="000000"/>
                          </a:solidFill>
                          <a:latin typeface="Consolas" panose="020B0609020204030204"/>
                          <a:ea typeface="宋体" panose="02010600030101010101" pitchFamily="2" charset="-122"/>
                          <a:cs typeface="Times New Roman" panose="02020603050405020304"/>
                        </a:rPr>
                        <a:t> &lt; 60.0) {		</a:t>
                      </a:r>
                      <a:r>
                        <a:rPr lang="en-US" sz="1200" kern="0" dirty="0">
                          <a:solidFill>
                            <a:srgbClr val="3F7F5F"/>
                          </a:solidFill>
                          <a:latin typeface="Consolas" panose="020B0609020204030204"/>
                          <a:ea typeface="宋体" panose="02010600030101010101" pitchFamily="2" charset="-122"/>
                          <a:cs typeface="Times New Roman" panose="02020603050405020304"/>
                        </a:rPr>
                        <a:t>// </a:t>
                      </a:r>
                      <a:r>
                        <a:rPr lang="zh-CN" sz="1200" kern="0" dirty="0">
                          <a:solidFill>
                            <a:srgbClr val="3F7F5F"/>
                          </a:solidFill>
                          <a:latin typeface="Consolas" panose="020B0609020204030204"/>
                          <a:ea typeface="宋体" panose="02010600030101010101" pitchFamily="2" charset="-122"/>
                          <a:cs typeface="Consolas" panose="020B0609020204030204"/>
                        </a:rPr>
                        <a:t>条件判断</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kern="0" dirty="0" err="1">
                          <a:solidFill>
                            <a:srgbClr val="000000"/>
                          </a:solidFill>
                          <a:latin typeface="Consolas" panose="020B0609020204030204"/>
                          <a:ea typeface="宋体" panose="02010600030101010101" pitchFamily="2" charset="-122"/>
                          <a:cs typeface="Times New Roman" panose="02020603050405020304"/>
                        </a:rPr>
                        <a:t>System.</a:t>
                      </a:r>
                      <a:r>
                        <a:rPr lang="en-US" sz="1200" b="1" i="1" kern="0" dirty="0" err="1">
                          <a:solidFill>
                            <a:srgbClr val="0000C0"/>
                          </a:solidFill>
                          <a:latin typeface="Consolas" panose="020B0609020204030204"/>
                          <a:ea typeface="宋体" panose="02010600030101010101" pitchFamily="2" charset="-122"/>
                          <a:cs typeface="Times New Roman" panose="02020603050405020304"/>
                        </a:rPr>
                        <a:t>out</a:t>
                      </a:r>
                      <a:r>
                        <a:rPr lang="en-US" sz="1200" kern="0" dirty="0" err="1">
                          <a:solidFill>
                            <a:srgbClr val="000000"/>
                          </a:solidFill>
                          <a:latin typeface="Consolas" panose="020B0609020204030204"/>
                          <a:ea typeface="宋体" panose="02010600030101010101" pitchFamily="2" charset="-122"/>
                          <a:cs typeface="Times New Roman" panose="02020603050405020304"/>
                        </a:rPr>
                        <a:t>.println</a:t>
                      </a:r>
                      <a:r>
                        <a:rPr lang="en-US" sz="1200" kern="0" dirty="0">
                          <a:solidFill>
                            <a:srgbClr val="000000"/>
                          </a:solidFill>
                          <a:latin typeface="Consolas" panose="020B0609020204030204"/>
                          <a:ea typeface="宋体" panose="02010600030101010101" pitchFamily="2" charset="-122"/>
                          <a:cs typeface="Times New Roman" panose="02020603050405020304"/>
                        </a:rPr>
                        <a:t>(</a:t>
                      </a:r>
                      <a:r>
                        <a:rPr lang="en-US" sz="1200" kern="0" dirty="0">
                          <a:solidFill>
                            <a:srgbClr val="2A00FF"/>
                          </a:solidFill>
                          <a:latin typeface="Consolas" panose="020B0609020204030204"/>
                          <a:ea typeface="宋体" panose="02010600030101010101" pitchFamily="2" charset="-122"/>
                          <a:cs typeface="Times New Roman" panose="02020603050405020304"/>
                        </a:rPr>
                        <a:t>"</a:t>
                      </a:r>
                      <a:r>
                        <a:rPr lang="zh-CN" sz="1200" kern="0" dirty="0">
                          <a:solidFill>
                            <a:srgbClr val="2A00FF"/>
                          </a:solidFill>
                          <a:latin typeface="Consolas" panose="020B0609020204030204"/>
                          <a:ea typeface="宋体" panose="02010600030101010101" pitchFamily="2" charset="-122"/>
                          <a:cs typeface="Consolas" panose="020B0609020204030204"/>
                        </a:rPr>
                        <a:t>小白的成绩！</a:t>
                      </a:r>
                      <a:r>
                        <a:rPr lang="en-US" sz="1200" kern="0" dirty="0">
                          <a:solidFill>
                            <a:srgbClr val="2A00FF"/>
                          </a:solidFill>
                          <a:latin typeface="Consolas" panose="020B0609020204030204"/>
                          <a:ea typeface="宋体" panose="02010600030101010101" pitchFamily="2" charset="-122"/>
                          <a:cs typeface="Times New Roman" panose="02020603050405020304"/>
                        </a:rPr>
                        <a:t>"</a:t>
                      </a:r>
                      <a:r>
                        <a:rPr lang="en-US" sz="1200" kern="0" dirty="0">
                          <a:solidFill>
                            <a:srgbClr val="000000"/>
                          </a:solidFill>
                          <a:latin typeface="Consolas" panose="020B0609020204030204"/>
                          <a:ea typeface="宋体" panose="02010600030101010101" pitchFamily="2" charset="-122"/>
                          <a:cs typeface="Times New Roman" panose="02020603050405020304"/>
                        </a:rPr>
                        <a:t>) ;</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 </a:t>
                      </a:r>
                      <a:r>
                        <a:rPr lang="en-US" sz="1200" b="1" kern="0" dirty="0">
                          <a:solidFill>
                            <a:srgbClr val="7F0055"/>
                          </a:solidFill>
                          <a:latin typeface="Consolas" panose="020B0609020204030204"/>
                          <a:ea typeface="宋体" panose="02010600030101010101" pitchFamily="2" charset="-122"/>
                          <a:cs typeface="Times New Roman" panose="02020603050405020304"/>
                        </a:rPr>
                        <a:t>else</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b="1" kern="0" dirty="0">
                          <a:solidFill>
                            <a:srgbClr val="7F0055"/>
                          </a:solidFill>
                          <a:latin typeface="Consolas" panose="020B0609020204030204"/>
                          <a:ea typeface="宋体" panose="02010600030101010101" pitchFamily="2" charset="-122"/>
                          <a:cs typeface="Times New Roman" panose="02020603050405020304"/>
                        </a:rPr>
                        <a:t>if</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kern="0" dirty="0">
                          <a:solidFill>
                            <a:srgbClr val="6A3E3E"/>
                          </a:solidFill>
                          <a:latin typeface="Consolas" panose="020B0609020204030204"/>
                          <a:ea typeface="宋体" panose="02010600030101010101" pitchFamily="2" charset="-122"/>
                          <a:cs typeface="Times New Roman" panose="02020603050405020304"/>
                        </a:rPr>
                        <a:t>score</a:t>
                      </a:r>
                      <a:r>
                        <a:rPr lang="en-US" sz="1200" kern="0" dirty="0">
                          <a:solidFill>
                            <a:srgbClr val="000000"/>
                          </a:solidFill>
                          <a:latin typeface="Consolas" panose="020B0609020204030204"/>
                          <a:ea typeface="宋体" panose="02010600030101010101" pitchFamily="2" charset="-122"/>
                          <a:cs typeface="Times New Roman" panose="02020603050405020304"/>
                        </a:rPr>
                        <a:t> &gt;= 60 &amp;&amp; </a:t>
                      </a:r>
                      <a:r>
                        <a:rPr lang="en-US" sz="1200" kern="0" dirty="0">
                          <a:solidFill>
                            <a:srgbClr val="6A3E3E"/>
                          </a:solidFill>
                          <a:latin typeface="Consolas" panose="020B0609020204030204"/>
                          <a:ea typeface="宋体" panose="02010600030101010101" pitchFamily="2" charset="-122"/>
                          <a:cs typeface="Times New Roman" panose="02020603050405020304"/>
                        </a:rPr>
                        <a:t>score</a:t>
                      </a:r>
                      <a:r>
                        <a:rPr lang="en-US" sz="1200" kern="0" dirty="0">
                          <a:solidFill>
                            <a:srgbClr val="000000"/>
                          </a:solidFill>
                          <a:latin typeface="Consolas" panose="020B0609020204030204"/>
                          <a:ea typeface="宋体" panose="02010600030101010101" pitchFamily="2" charset="-122"/>
                          <a:cs typeface="Times New Roman" panose="02020603050405020304"/>
                        </a:rPr>
                        <a:t> &lt;= 90) </a:t>
                      </a:r>
                      <a:r>
                        <a:rPr lang="en-US" sz="1200" kern="0" dirty="0" smtClean="0">
                          <a:solidFill>
                            <a:srgbClr val="000000"/>
                          </a:solidFill>
                          <a:latin typeface="Consolas" panose="020B0609020204030204"/>
                          <a:ea typeface="宋体" panose="02010600030101010101" pitchFamily="2" charset="-122"/>
                          <a:cs typeface="Times New Roman" panose="02020603050405020304"/>
                        </a:rPr>
                        <a:t>{</a:t>
                      </a:r>
                      <a:r>
                        <a:rPr lang="en-US" sz="1200" kern="0" dirty="0" smtClean="0">
                          <a:solidFill>
                            <a:srgbClr val="3F7F5F"/>
                          </a:solidFill>
                          <a:latin typeface="Consolas" panose="020B0609020204030204"/>
                          <a:ea typeface="宋体" panose="02010600030101010101" pitchFamily="2" charset="-122"/>
                          <a:cs typeface="Times New Roman" panose="02020603050405020304"/>
                        </a:rPr>
                        <a:t>// </a:t>
                      </a:r>
                      <a:r>
                        <a:rPr lang="zh-CN" sz="1200" kern="0" dirty="0">
                          <a:solidFill>
                            <a:srgbClr val="3F7F5F"/>
                          </a:solidFill>
                          <a:latin typeface="Consolas" panose="020B0609020204030204"/>
                          <a:ea typeface="宋体" panose="02010600030101010101" pitchFamily="2" charset="-122"/>
                          <a:cs typeface="Consolas" panose="020B0609020204030204"/>
                        </a:rPr>
                        <a:t>条件判断</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kern="0" dirty="0" err="1">
                          <a:solidFill>
                            <a:srgbClr val="000000"/>
                          </a:solidFill>
                          <a:latin typeface="Consolas" panose="020B0609020204030204"/>
                          <a:ea typeface="宋体" panose="02010600030101010101" pitchFamily="2" charset="-122"/>
                          <a:cs typeface="Times New Roman" panose="02020603050405020304"/>
                        </a:rPr>
                        <a:t>System.</a:t>
                      </a:r>
                      <a:r>
                        <a:rPr lang="en-US" sz="1200" b="1" i="1" kern="0" dirty="0" err="1">
                          <a:solidFill>
                            <a:srgbClr val="0000C0"/>
                          </a:solidFill>
                          <a:latin typeface="Consolas" panose="020B0609020204030204"/>
                          <a:ea typeface="宋体" panose="02010600030101010101" pitchFamily="2" charset="-122"/>
                          <a:cs typeface="Times New Roman" panose="02020603050405020304"/>
                        </a:rPr>
                        <a:t>out</a:t>
                      </a:r>
                      <a:r>
                        <a:rPr lang="en-US" sz="1200" kern="0" dirty="0" err="1">
                          <a:solidFill>
                            <a:srgbClr val="000000"/>
                          </a:solidFill>
                          <a:latin typeface="Consolas" panose="020B0609020204030204"/>
                          <a:ea typeface="宋体" panose="02010600030101010101" pitchFamily="2" charset="-122"/>
                          <a:cs typeface="Times New Roman" panose="02020603050405020304"/>
                        </a:rPr>
                        <a:t>.println</a:t>
                      </a:r>
                      <a:r>
                        <a:rPr lang="en-US" sz="1200" kern="0" dirty="0">
                          <a:solidFill>
                            <a:srgbClr val="000000"/>
                          </a:solidFill>
                          <a:latin typeface="Consolas" panose="020B0609020204030204"/>
                          <a:ea typeface="宋体" panose="02010600030101010101" pitchFamily="2" charset="-122"/>
                          <a:cs typeface="Times New Roman" panose="02020603050405020304"/>
                        </a:rPr>
                        <a:t>(</a:t>
                      </a:r>
                      <a:r>
                        <a:rPr lang="en-US" sz="1200" kern="0" dirty="0">
                          <a:solidFill>
                            <a:srgbClr val="2A00FF"/>
                          </a:solidFill>
                          <a:latin typeface="Consolas" panose="020B0609020204030204"/>
                          <a:ea typeface="宋体" panose="02010600030101010101" pitchFamily="2" charset="-122"/>
                          <a:cs typeface="Times New Roman" panose="02020603050405020304"/>
                        </a:rPr>
                        <a:t>"</a:t>
                      </a:r>
                      <a:r>
                        <a:rPr lang="zh-CN" sz="1200" kern="0" dirty="0">
                          <a:solidFill>
                            <a:srgbClr val="2A00FF"/>
                          </a:solidFill>
                          <a:latin typeface="Consolas" panose="020B0609020204030204"/>
                          <a:ea typeface="宋体" panose="02010600030101010101" pitchFamily="2" charset="-122"/>
                          <a:cs typeface="Consolas" panose="020B0609020204030204"/>
                        </a:rPr>
                        <a:t>中等成绩</a:t>
                      </a:r>
                      <a:r>
                        <a:rPr lang="en-US" sz="1200" kern="0" dirty="0">
                          <a:solidFill>
                            <a:srgbClr val="2A00FF"/>
                          </a:solidFill>
                          <a:latin typeface="Consolas" panose="020B0609020204030204"/>
                          <a:ea typeface="宋体" panose="02010600030101010101" pitchFamily="2" charset="-122"/>
                          <a:cs typeface="Times New Roman" panose="02020603050405020304"/>
                        </a:rPr>
                        <a:t>"</a:t>
                      </a:r>
                      <a:r>
                        <a:rPr lang="en-US" sz="1200" kern="0" dirty="0">
                          <a:solidFill>
                            <a:srgbClr val="000000"/>
                          </a:solidFill>
                          <a:latin typeface="Consolas" panose="020B0609020204030204"/>
                          <a:ea typeface="宋体" panose="02010600030101010101" pitchFamily="2" charset="-122"/>
                          <a:cs typeface="Times New Roman" panose="02020603050405020304"/>
                        </a:rPr>
                        <a:t>) ;</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 </a:t>
                      </a:r>
                      <a:r>
                        <a:rPr lang="en-US" sz="1200" b="1" kern="0" dirty="0">
                          <a:solidFill>
                            <a:srgbClr val="7F0055"/>
                          </a:solidFill>
                          <a:latin typeface="Consolas" panose="020B0609020204030204"/>
                          <a:ea typeface="宋体" panose="02010600030101010101" pitchFamily="2" charset="-122"/>
                          <a:cs typeface="Times New Roman" panose="02020603050405020304"/>
                        </a:rPr>
                        <a:t>else</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b="1" kern="0" dirty="0">
                          <a:solidFill>
                            <a:srgbClr val="7F0055"/>
                          </a:solidFill>
                          <a:latin typeface="Consolas" panose="020B0609020204030204"/>
                          <a:ea typeface="宋体" panose="02010600030101010101" pitchFamily="2" charset="-122"/>
                          <a:cs typeface="Times New Roman" panose="02020603050405020304"/>
                        </a:rPr>
                        <a:t>if</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kern="0" dirty="0">
                          <a:solidFill>
                            <a:srgbClr val="6A3E3E"/>
                          </a:solidFill>
                          <a:latin typeface="Consolas" panose="020B0609020204030204"/>
                          <a:ea typeface="宋体" panose="02010600030101010101" pitchFamily="2" charset="-122"/>
                          <a:cs typeface="Times New Roman" panose="02020603050405020304"/>
                        </a:rPr>
                        <a:t>score</a:t>
                      </a:r>
                      <a:r>
                        <a:rPr lang="en-US" sz="1200" kern="0" dirty="0">
                          <a:solidFill>
                            <a:srgbClr val="000000"/>
                          </a:solidFill>
                          <a:latin typeface="Consolas" panose="020B0609020204030204"/>
                          <a:ea typeface="宋体" panose="02010600030101010101" pitchFamily="2" charset="-122"/>
                          <a:cs typeface="Times New Roman" panose="02020603050405020304"/>
                        </a:rPr>
                        <a:t> &gt; 90 &amp;&amp; </a:t>
                      </a:r>
                      <a:r>
                        <a:rPr lang="en-US" sz="1200" kern="0" dirty="0">
                          <a:solidFill>
                            <a:srgbClr val="6A3E3E"/>
                          </a:solidFill>
                          <a:latin typeface="Consolas" panose="020B0609020204030204"/>
                          <a:ea typeface="宋体" panose="02010600030101010101" pitchFamily="2" charset="-122"/>
                          <a:cs typeface="Times New Roman" panose="02020603050405020304"/>
                        </a:rPr>
                        <a:t>score</a:t>
                      </a:r>
                      <a:r>
                        <a:rPr lang="en-US" sz="1200" kern="0" dirty="0">
                          <a:solidFill>
                            <a:srgbClr val="000000"/>
                          </a:solidFill>
                          <a:latin typeface="Consolas" panose="020B0609020204030204"/>
                          <a:ea typeface="宋体" panose="02010600030101010101" pitchFamily="2" charset="-122"/>
                          <a:cs typeface="Times New Roman" panose="02020603050405020304"/>
                        </a:rPr>
                        <a:t> &lt;= 100) </a:t>
                      </a:r>
                      <a:r>
                        <a:rPr lang="en-US" sz="1200" kern="0" dirty="0" smtClean="0">
                          <a:solidFill>
                            <a:srgbClr val="000000"/>
                          </a:solidFill>
                          <a:latin typeface="Consolas" panose="020B0609020204030204"/>
                          <a:ea typeface="宋体" panose="02010600030101010101" pitchFamily="2" charset="-122"/>
                          <a:cs typeface="Times New Roman" panose="02020603050405020304"/>
                        </a:rPr>
                        <a:t>{</a:t>
                      </a:r>
                      <a:r>
                        <a:rPr lang="en-US" sz="1200" kern="0" dirty="0" smtClean="0">
                          <a:solidFill>
                            <a:srgbClr val="3F7F5F"/>
                          </a:solidFill>
                          <a:latin typeface="Consolas" panose="020B0609020204030204"/>
                          <a:ea typeface="宋体" panose="02010600030101010101" pitchFamily="2" charset="-122"/>
                          <a:cs typeface="Times New Roman" panose="02020603050405020304"/>
                        </a:rPr>
                        <a:t>// </a:t>
                      </a:r>
                      <a:r>
                        <a:rPr lang="zh-CN" sz="1200" kern="0" dirty="0">
                          <a:solidFill>
                            <a:srgbClr val="3F7F5F"/>
                          </a:solidFill>
                          <a:latin typeface="Consolas" panose="020B0609020204030204"/>
                          <a:ea typeface="宋体" panose="02010600030101010101" pitchFamily="2" charset="-122"/>
                          <a:cs typeface="Consolas" panose="020B0609020204030204"/>
                        </a:rPr>
                        <a:t>条件判断</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kern="0" dirty="0" err="1">
                          <a:solidFill>
                            <a:srgbClr val="000000"/>
                          </a:solidFill>
                          <a:latin typeface="Consolas" panose="020B0609020204030204"/>
                          <a:ea typeface="宋体" panose="02010600030101010101" pitchFamily="2" charset="-122"/>
                          <a:cs typeface="Times New Roman" panose="02020603050405020304"/>
                        </a:rPr>
                        <a:t>System.</a:t>
                      </a:r>
                      <a:r>
                        <a:rPr lang="en-US" sz="1200" b="1" i="1" kern="0" dirty="0" err="1">
                          <a:solidFill>
                            <a:srgbClr val="0000C0"/>
                          </a:solidFill>
                          <a:latin typeface="Consolas" panose="020B0609020204030204"/>
                          <a:ea typeface="宋体" panose="02010600030101010101" pitchFamily="2" charset="-122"/>
                          <a:cs typeface="Times New Roman" panose="02020603050405020304"/>
                        </a:rPr>
                        <a:t>out</a:t>
                      </a:r>
                      <a:r>
                        <a:rPr lang="en-US" sz="1200" kern="0" dirty="0" err="1">
                          <a:solidFill>
                            <a:srgbClr val="000000"/>
                          </a:solidFill>
                          <a:latin typeface="Consolas" panose="020B0609020204030204"/>
                          <a:ea typeface="宋体" panose="02010600030101010101" pitchFamily="2" charset="-122"/>
                          <a:cs typeface="Times New Roman" panose="02020603050405020304"/>
                        </a:rPr>
                        <a:t>.println</a:t>
                      </a:r>
                      <a:r>
                        <a:rPr lang="en-US" sz="1200" kern="0" dirty="0">
                          <a:solidFill>
                            <a:srgbClr val="000000"/>
                          </a:solidFill>
                          <a:latin typeface="Consolas" panose="020B0609020204030204"/>
                          <a:ea typeface="宋体" panose="02010600030101010101" pitchFamily="2" charset="-122"/>
                          <a:cs typeface="Times New Roman" panose="02020603050405020304"/>
                        </a:rPr>
                        <a:t>(</a:t>
                      </a:r>
                      <a:r>
                        <a:rPr lang="en-US" sz="1200" kern="0" dirty="0">
                          <a:solidFill>
                            <a:srgbClr val="2A00FF"/>
                          </a:solidFill>
                          <a:latin typeface="Consolas" panose="020B0609020204030204"/>
                          <a:ea typeface="宋体" panose="02010600030101010101" pitchFamily="2" charset="-122"/>
                          <a:cs typeface="Times New Roman" panose="02020603050405020304"/>
                        </a:rPr>
                        <a:t>"</a:t>
                      </a:r>
                      <a:r>
                        <a:rPr lang="zh-CN" sz="1200" kern="0" dirty="0">
                          <a:solidFill>
                            <a:srgbClr val="2A00FF"/>
                          </a:solidFill>
                          <a:latin typeface="Consolas" panose="020B0609020204030204"/>
                          <a:ea typeface="宋体" panose="02010600030101010101" pitchFamily="2" charset="-122"/>
                          <a:cs typeface="Consolas" panose="020B0609020204030204"/>
                        </a:rPr>
                        <a:t>优秀成绩</a:t>
                      </a:r>
                      <a:r>
                        <a:rPr lang="en-US" sz="1200" kern="0" dirty="0">
                          <a:solidFill>
                            <a:srgbClr val="2A00FF"/>
                          </a:solidFill>
                          <a:latin typeface="Consolas" panose="020B0609020204030204"/>
                          <a:ea typeface="宋体" panose="02010600030101010101" pitchFamily="2" charset="-122"/>
                          <a:cs typeface="Times New Roman" panose="02020603050405020304"/>
                        </a:rPr>
                        <a:t>"</a:t>
                      </a:r>
                      <a:r>
                        <a:rPr lang="en-US" sz="1200" kern="0" dirty="0">
                          <a:solidFill>
                            <a:srgbClr val="000000"/>
                          </a:solidFill>
                          <a:latin typeface="Consolas" panose="020B0609020204030204"/>
                          <a:ea typeface="宋体" panose="02010600030101010101" pitchFamily="2" charset="-122"/>
                          <a:cs typeface="Times New Roman" panose="02020603050405020304"/>
                        </a:rPr>
                        <a:t>) ;</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 </a:t>
                      </a:r>
                      <a:r>
                        <a:rPr lang="en-US" sz="1200" b="1" kern="0" dirty="0">
                          <a:solidFill>
                            <a:srgbClr val="7F0055"/>
                          </a:solidFill>
                          <a:latin typeface="Consolas" panose="020B0609020204030204"/>
                          <a:ea typeface="宋体" panose="02010600030101010101" pitchFamily="2" charset="-122"/>
                          <a:cs typeface="Times New Roman" panose="02020603050405020304"/>
                        </a:rPr>
                        <a:t>else</a:t>
                      </a:r>
                      <a:r>
                        <a:rPr lang="en-US" sz="1200" kern="0" dirty="0">
                          <a:solidFill>
                            <a:srgbClr val="000000"/>
                          </a:solidFill>
                          <a:latin typeface="Consolas" panose="020B0609020204030204"/>
                          <a:ea typeface="宋体" panose="02010600030101010101" pitchFamily="2" charset="-122"/>
                          <a:cs typeface="Times New Roman" panose="02020603050405020304"/>
                        </a:rPr>
                        <a:t> {			</a:t>
                      </a:r>
                      <a:r>
                        <a:rPr lang="en-US" sz="1200" kern="0" dirty="0" smtClean="0">
                          <a:solidFill>
                            <a:srgbClr val="3F7F5F"/>
                          </a:solidFill>
                          <a:latin typeface="Consolas" panose="020B0609020204030204"/>
                          <a:ea typeface="宋体" panose="02010600030101010101" pitchFamily="2" charset="-122"/>
                          <a:cs typeface="Times New Roman" panose="02020603050405020304"/>
                        </a:rPr>
                        <a:t>// </a:t>
                      </a:r>
                      <a:r>
                        <a:rPr lang="zh-CN" sz="1200" kern="0" dirty="0">
                          <a:solidFill>
                            <a:srgbClr val="3F7F5F"/>
                          </a:solidFill>
                          <a:latin typeface="Consolas" panose="020B0609020204030204"/>
                          <a:ea typeface="宋体" panose="02010600030101010101" pitchFamily="2" charset="-122"/>
                          <a:cs typeface="Consolas" panose="020B0609020204030204"/>
                        </a:rPr>
                        <a:t>条件判断都不满足</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kern="0" dirty="0" err="1">
                          <a:solidFill>
                            <a:srgbClr val="000000"/>
                          </a:solidFill>
                          <a:latin typeface="Consolas" panose="020B0609020204030204"/>
                          <a:ea typeface="宋体" panose="02010600030101010101" pitchFamily="2" charset="-122"/>
                          <a:cs typeface="Times New Roman" panose="02020603050405020304"/>
                        </a:rPr>
                        <a:t>System.</a:t>
                      </a:r>
                      <a:r>
                        <a:rPr lang="en-US" sz="1200" b="1" i="1" kern="0" dirty="0" err="1">
                          <a:solidFill>
                            <a:srgbClr val="0000C0"/>
                          </a:solidFill>
                          <a:latin typeface="Consolas" panose="020B0609020204030204"/>
                          <a:ea typeface="宋体" panose="02010600030101010101" pitchFamily="2" charset="-122"/>
                          <a:cs typeface="Times New Roman" panose="02020603050405020304"/>
                        </a:rPr>
                        <a:t>out</a:t>
                      </a:r>
                      <a:r>
                        <a:rPr lang="en-US" sz="1200" kern="0" dirty="0" err="1">
                          <a:solidFill>
                            <a:srgbClr val="000000"/>
                          </a:solidFill>
                          <a:latin typeface="Consolas" panose="020B0609020204030204"/>
                          <a:ea typeface="宋体" panose="02010600030101010101" pitchFamily="2" charset="-122"/>
                          <a:cs typeface="Times New Roman" panose="02020603050405020304"/>
                        </a:rPr>
                        <a:t>.println</a:t>
                      </a:r>
                      <a:r>
                        <a:rPr lang="en-US" sz="1200" kern="0" dirty="0">
                          <a:solidFill>
                            <a:srgbClr val="000000"/>
                          </a:solidFill>
                          <a:latin typeface="Consolas" panose="020B0609020204030204"/>
                          <a:ea typeface="宋体" panose="02010600030101010101" pitchFamily="2" charset="-122"/>
                          <a:cs typeface="Times New Roman" panose="02020603050405020304"/>
                        </a:rPr>
                        <a:t>(</a:t>
                      </a:r>
                      <a:r>
                        <a:rPr lang="en-US" sz="1200" kern="0" dirty="0">
                          <a:solidFill>
                            <a:srgbClr val="2A00FF"/>
                          </a:solidFill>
                          <a:latin typeface="Consolas" panose="020B0609020204030204"/>
                          <a:ea typeface="宋体" panose="02010600030101010101" pitchFamily="2" charset="-122"/>
                          <a:cs typeface="Times New Roman" panose="02020603050405020304"/>
                        </a:rPr>
                        <a:t>"</a:t>
                      </a:r>
                      <a:r>
                        <a:rPr lang="zh-CN" sz="1200" kern="0" dirty="0">
                          <a:solidFill>
                            <a:srgbClr val="2A00FF"/>
                          </a:solidFill>
                          <a:latin typeface="Consolas" panose="020B0609020204030204"/>
                          <a:ea typeface="宋体" panose="02010600030101010101" pitchFamily="2" charset="-122"/>
                          <a:cs typeface="Consolas" panose="020B0609020204030204"/>
                        </a:rPr>
                        <a:t>你家的考试成绩这么怪异！</a:t>
                      </a:r>
                      <a:r>
                        <a:rPr lang="en-US" sz="1200" kern="0" dirty="0">
                          <a:solidFill>
                            <a:srgbClr val="2A00FF"/>
                          </a:solidFill>
                          <a:latin typeface="Consolas" panose="020B0609020204030204"/>
                          <a:ea typeface="宋体" panose="02010600030101010101" pitchFamily="2" charset="-122"/>
                          <a:cs typeface="Times New Roman" panose="02020603050405020304"/>
                        </a:rPr>
                        <a:t>"</a:t>
                      </a:r>
                      <a:r>
                        <a:rPr lang="en-US" sz="1200" kern="0" dirty="0">
                          <a:solidFill>
                            <a:srgbClr val="000000"/>
                          </a:solidFill>
                          <a:latin typeface="Consolas" panose="020B0609020204030204"/>
                          <a:ea typeface="宋体" panose="02010600030101010101" pitchFamily="2" charset="-122"/>
                          <a:cs typeface="Times New Roman" panose="02020603050405020304"/>
                        </a:rPr>
                        <a:t>) ;</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a:t>
                      </a:r>
                      <a:endParaRPr lang="zh-CN" sz="12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0">
                <a:tc>
                  <a:txBody>
                    <a:bodyPr/>
                    <a:lstStyle/>
                    <a:p>
                      <a:pPr algn="l">
                        <a:spcAft>
                          <a:spcPts val="0"/>
                        </a:spcAft>
                      </a:pPr>
                      <a:r>
                        <a:rPr lang="zh-CN" sz="1200" b="1" kern="0" dirty="0">
                          <a:solidFill>
                            <a:srgbClr val="7F0055"/>
                          </a:solidFill>
                          <a:latin typeface="Consolas" panose="020B0609020204030204"/>
                          <a:ea typeface="宋体" panose="02010600030101010101" pitchFamily="2" charset="-122"/>
                          <a:cs typeface="Consolas" panose="020B0609020204030204"/>
                        </a:rPr>
                        <a:t>程序执行结果：</a:t>
                      </a:r>
                      <a:endParaRPr lang="zh-CN" sz="12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sz="1200"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3" name="标题 2"/>
          <p:cNvSpPr>
            <a:spLocks noGrp="1"/>
          </p:cNvSpPr>
          <p:nvPr>
            <p:ph type="title"/>
          </p:nvPr>
        </p:nvSpPr>
        <p:spPr/>
        <p:txBody>
          <a:bodyPr/>
          <a:lstStyle/>
          <a:p>
            <a:r>
              <a:rPr lang="en-US" altLang="zh-CN" dirty="0" smtClean="0"/>
              <a:t>Switch</a:t>
            </a:r>
            <a:r>
              <a:rPr lang="zh-CN" altLang="en-US" dirty="0" smtClean="0"/>
              <a:t>语句</a:t>
            </a:r>
            <a:endParaRPr lang="zh-CN" altLang="en-US" dirty="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sp>
        <p:nvSpPr>
          <p:cNvPr id="7" name="内容占位符 2"/>
          <p:cNvSpPr>
            <a:spLocks noGrp="1"/>
          </p:cNvSpPr>
          <p:nvPr>
            <p:ph idx="1"/>
          </p:nvPr>
        </p:nvSpPr>
        <p:spPr>
          <a:xfrm>
            <a:off x="214282" y="1428742"/>
            <a:ext cx="8715436" cy="3214710"/>
          </a:xfrm>
        </p:spPr>
        <p:txBody>
          <a:bodyPr>
            <a:normAutofit/>
          </a:bodyPr>
          <a:lstStyle/>
          <a:p>
            <a:endParaRPr lang="zh-CN" altLang="en-US" dirty="0"/>
          </a:p>
          <a:p>
            <a:endParaRPr lang="en-US" altLang="zh-CN" dirty="0" smtClean="0"/>
          </a:p>
          <a:p>
            <a:pPr lvl="1"/>
            <a:endParaRPr lang="zh-CN" altLang="en-US" dirty="0"/>
          </a:p>
        </p:txBody>
      </p:sp>
      <p:graphicFrame>
        <p:nvGraphicFramePr>
          <p:cNvPr id="8" name="表格 7"/>
          <p:cNvGraphicFramePr>
            <a:graphicFrameLocks noGrp="1"/>
          </p:cNvGraphicFramePr>
          <p:nvPr/>
        </p:nvGraphicFramePr>
        <p:xfrm>
          <a:off x="457200" y="1758325"/>
          <a:ext cx="8229600" cy="4023360"/>
        </p:xfrm>
        <a:graphic>
          <a:graphicData uri="http://schemas.openxmlformats.org/drawingml/2006/table">
            <a:tbl>
              <a:tblPr/>
              <a:tblGrid>
                <a:gridCol w="4114800"/>
                <a:gridCol w="4114800"/>
              </a:tblGrid>
              <a:tr h="0">
                <a:tc gridSpan="2">
                  <a:txBody>
                    <a:bodyPr/>
                    <a:lstStyle/>
                    <a:p>
                      <a:pPr algn="l">
                        <a:spcAft>
                          <a:spcPts val="0"/>
                        </a:spcAft>
                      </a:pPr>
                      <a:r>
                        <a:rPr lang="en-US" sz="1100" b="1" kern="0" dirty="0">
                          <a:solidFill>
                            <a:srgbClr val="7F0055"/>
                          </a:solidFill>
                          <a:latin typeface="Consolas" panose="020B0609020204030204"/>
                          <a:ea typeface="宋体" panose="02010600030101010101" pitchFamily="2" charset="-122"/>
                          <a:cs typeface="Times New Roman" panose="02020603050405020304"/>
                        </a:rPr>
                        <a:t>public</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class</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kern="0" dirty="0" err="1">
                          <a:solidFill>
                            <a:srgbClr val="000000"/>
                          </a:solidFill>
                          <a:latin typeface="Consolas" panose="020B0609020204030204"/>
                          <a:ea typeface="宋体" panose="02010600030101010101" pitchFamily="2" charset="-122"/>
                          <a:cs typeface="Times New Roman" panose="02020603050405020304"/>
                        </a:rPr>
                        <a:t>TestDemo</a:t>
                      </a:r>
                      <a:r>
                        <a:rPr lang="en-US" sz="1100" kern="0" dirty="0">
                          <a:solidFill>
                            <a:srgbClr val="000000"/>
                          </a:solidFill>
                          <a:latin typeface="Consolas" panose="020B0609020204030204"/>
                          <a:ea typeface="宋体" panose="02010600030101010101" pitchFamily="2" charset="-122"/>
                          <a:cs typeface="Times New Roman" panose="02020603050405020304"/>
                        </a:rPr>
                        <a:t> {</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public</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static</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void</a:t>
                      </a:r>
                      <a:r>
                        <a:rPr lang="en-US" sz="1100" kern="0" dirty="0">
                          <a:solidFill>
                            <a:srgbClr val="000000"/>
                          </a:solidFill>
                          <a:latin typeface="Consolas" panose="020B0609020204030204"/>
                          <a:ea typeface="宋体" panose="02010600030101010101" pitchFamily="2" charset="-122"/>
                          <a:cs typeface="Times New Roman" panose="02020603050405020304"/>
                        </a:rPr>
                        <a:t> main(String </a:t>
                      </a:r>
                      <a:r>
                        <a:rPr lang="en-US" sz="1100" kern="0" dirty="0" err="1">
                          <a:solidFill>
                            <a:srgbClr val="6A3E3E"/>
                          </a:solidFill>
                          <a:latin typeface="Consolas" panose="020B0609020204030204"/>
                          <a:ea typeface="宋体" panose="02010600030101010101" pitchFamily="2" charset="-122"/>
                          <a:cs typeface="Times New Roman" panose="02020603050405020304"/>
                        </a:rPr>
                        <a:t>args</a:t>
                      </a:r>
                      <a:r>
                        <a:rPr lang="en-US" sz="1100" kern="0" dirty="0">
                          <a:solidFill>
                            <a:srgbClr val="000000"/>
                          </a:solidFill>
                          <a:latin typeface="Consolas" panose="020B0609020204030204"/>
                          <a:ea typeface="宋体" panose="02010600030101010101" pitchFamily="2" charset="-122"/>
                          <a:cs typeface="Times New Roman" panose="02020603050405020304"/>
                        </a:rPr>
                        <a:t>[]) {</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err="1">
                          <a:solidFill>
                            <a:srgbClr val="7F0055"/>
                          </a:solidFill>
                          <a:latin typeface="Consolas" panose="020B0609020204030204"/>
                          <a:ea typeface="宋体" panose="02010600030101010101" pitchFamily="2" charset="-122"/>
                          <a:cs typeface="Times New Roman" panose="02020603050405020304"/>
                        </a:rPr>
                        <a:t>int</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kern="0" dirty="0" err="1">
                          <a:solidFill>
                            <a:srgbClr val="6A3E3E"/>
                          </a:solidFill>
                          <a:latin typeface="Consolas" panose="020B0609020204030204"/>
                          <a:ea typeface="宋体" panose="02010600030101010101" pitchFamily="2" charset="-122"/>
                          <a:cs typeface="Times New Roman" panose="02020603050405020304"/>
                        </a:rPr>
                        <a:t>ch</a:t>
                      </a:r>
                      <a:r>
                        <a:rPr lang="en-US" sz="1100" kern="0" dirty="0">
                          <a:solidFill>
                            <a:srgbClr val="000000"/>
                          </a:solidFill>
                          <a:latin typeface="Consolas" panose="020B0609020204030204"/>
                          <a:ea typeface="宋体" panose="02010600030101010101" pitchFamily="2" charset="-122"/>
                          <a:cs typeface="Times New Roman" panose="02020603050405020304"/>
                        </a:rPr>
                        <a:t> = 1;</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switch</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kern="0" dirty="0" err="1">
                          <a:solidFill>
                            <a:srgbClr val="6A3E3E"/>
                          </a:solidFill>
                          <a:latin typeface="Consolas" panose="020B0609020204030204"/>
                          <a:ea typeface="宋体" panose="02010600030101010101" pitchFamily="2" charset="-122"/>
                          <a:cs typeface="Times New Roman" panose="02020603050405020304"/>
                        </a:rPr>
                        <a:t>ch</a:t>
                      </a:r>
                      <a:r>
                        <a:rPr lang="en-US" sz="1100" kern="0" dirty="0">
                          <a:solidFill>
                            <a:srgbClr val="000000"/>
                          </a:solidFill>
                          <a:latin typeface="Consolas" panose="020B0609020204030204"/>
                          <a:ea typeface="宋体" panose="02010600030101010101" pitchFamily="2" charset="-122"/>
                          <a:cs typeface="Times New Roman" panose="02020603050405020304"/>
                        </a:rPr>
                        <a:t>) { 		</a:t>
                      </a:r>
                      <a:r>
                        <a:rPr lang="en-US" sz="1100" kern="0" dirty="0" smtClean="0">
                          <a:solidFill>
                            <a:srgbClr val="3F7F5F"/>
                          </a:solidFill>
                          <a:latin typeface="Consolas" panose="020B0609020204030204"/>
                          <a:ea typeface="宋体" panose="02010600030101010101" pitchFamily="2" charset="-122"/>
                          <a:cs typeface="Times New Roman" panose="02020603050405020304"/>
                        </a:rPr>
                        <a:t>// </a:t>
                      </a:r>
                      <a:r>
                        <a:rPr lang="zh-CN" sz="1100" kern="0" dirty="0">
                          <a:solidFill>
                            <a:srgbClr val="3F7F5F"/>
                          </a:solidFill>
                          <a:latin typeface="Consolas" panose="020B0609020204030204"/>
                          <a:ea typeface="宋体" panose="02010600030101010101" pitchFamily="2" charset="-122"/>
                          <a:cs typeface="Consolas" panose="020B0609020204030204"/>
                        </a:rPr>
                        <a:t>判断的是数字</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case</a:t>
                      </a:r>
                      <a:r>
                        <a:rPr lang="en-US" sz="1100" kern="0" dirty="0">
                          <a:solidFill>
                            <a:srgbClr val="000000"/>
                          </a:solidFill>
                          <a:latin typeface="Consolas" panose="020B0609020204030204"/>
                          <a:ea typeface="宋体" panose="02010600030101010101" pitchFamily="2" charset="-122"/>
                          <a:cs typeface="Times New Roman" panose="02020603050405020304"/>
                        </a:rPr>
                        <a:t> 2: {	</a:t>
                      </a:r>
                      <a:r>
                        <a:rPr lang="en-US" sz="1100" kern="0" dirty="0" smtClean="0">
                          <a:solidFill>
                            <a:srgbClr val="3F7F5F"/>
                          </a:solidFill>
                          <a:latin typeface="Consolas" panose="020B0609020204030204"/>
                          <a:ea typeface="宋体" panose="02010600030101010101" pitchFamily="2" charset="-122"/>
                          <a:cs typeface="Times New Roman" panose="02020603050405020304"/>
                        </a:rPr>
                        <a:t>// </a:t>
                      </a:r>
                      <a:r>
                        <a:rPr lang="zh-CN" sz="1100" kern="0" dirty="0">
                          <a:solidFill>
                            <a:srgbClr val="3F7F5F"/>
                          </a:solidFill>
                          <a:latin typeface="Consolas" panose="020B0609020204030204"/>
                          <a:ea typeface="宋体" panose="02010600030101010101" pitchFamily="2" charset="-122"/>
                          <a:cs typeface="Consolas" panose="020B0609020204030204"/>
                        </a:rPr>
                        <a:t>判断内容是否是</a:t>
                      </a:r>
                      <a:r>
                        <a:rPr lang="en-US" sz="1100" kern="0" dirty="0">
                          <a:solidFill>
                            <a:srgbClr val="3F7F5F"/>
                          </a:solidFill>
                          <a:latin typeface="Consolas" panose="020B0609020204030204"/>
                          <a:ea typeface="宋体" panose="02010600030101010101" pitchFamily="2" charset="-122"/>
                          <a:cs typeface="Times New Roman" panose="02020603050405020304"/>
                        </a:rPr>
                        <a:t>2</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kern="0" dirty="0" err="1">
                          <a:solidFill>
                            <a:srgbClr val="000000"/>
                          </a:solidFill>
                          <a:latin typeface="Consolas" panose="020B0609020204030204"/>
                          <a:ea typeface="宋体" panose="02010600030101010101" pitchFamily="2" charset="-122"/>
                          <a:cs typeface="Times New Roman" panose="02020603050405020304"/>
                        </a:rPr>
                        <a:t>System.</a:t>
                      </a:r>
                      <a:r>
                        <a:rPr lang="en-US" sz="1100" b="1" i="1" kern="0" dirty="0" err="1">
                          <a:solidFill>
                            <a:srgbClr val="0000C0"/>
                          </a:solidFill>
                          <a:latin typeface="Consolas" panose="020B0609020204030204"/>
                          <a:ea typeface="宋体" panose="02010600030101010101" pitchFamily="2" charset="-122"/>
                          <a:cs typeface="Times New Roman" panose="02020603050405020304"/>
                        </a:rPr>
                        <a:t>out</a:t>
                      </a:r>
                      <a:r>
                        <a:rPr lang="en-US" sz="1100" kern="0" dirty="0" err="1">
                          <a:solidFill>
                            <a:srgbClr val="000000"/>
                          </a:solidFill>
                          <a:latin typeface="Consolas" panose="020B0609020204030204"/>
                          <a:ea typeface="宋体" panose="02010600030101010101" pitchFamily="2" charset="-122"/>
                          <a:cs typeface="Times New Roman" panose="02020603050405020304"/>
                        </a:rPr>
                        <a:t>.println</a:t>
                      </a:r>
                      <a:r>
                        <a:rPr lang="en-US" sz="1100" kern="0" dirty="0">
                          <a:solidFill>
                            <a:srgbClr val="000000"/>
                          </a:solidFill>
                          <a:latin typeface="Consolas" panose="020B0609020204030204"/>
                          <a:ea typeface="宋体" panose="02010600030101010101" pitchFamily="2" charset="-122"/>
                          <a:cs typeface="Times New Roman" panose="02020603050405020304"/>
                        </a:rPr>
                        <a:t>(</a:t>
                      </a:r>
                      <a:r>
                        <a:rPr lang="en-US" sz="1100" kern="0" dirty="0">
                          <a:solidFill>
                            <a:srgbClr val="2A00FF"/>
                          </a:solidFill>
                          <a:latin typeface="Consolas" panose="020B0609020204030204"/>
                          <a:ea typeface="宋体" panose="02010600030101010101" pitchFamily="2" charset="-122"/>
                          <a:cs typeface="Times New Roman" panose="02020603050405020304"/>
                        </a:rPr>
                        <a:t>"</a:t>
                      </a:r>
                      <a:r>
                        <a:rPr lang="zh-CN" sz="1100" kern="0" dirty="0">
                          <a:solidFill>
                            <a:srgbClr val="2A00FF"/>
                          </a:solidFill>
                          <a:latin typeface="Consolas" panose="020B0609020204030204"/>
                          <a:ea typeface="宋体" panose="02010600030101010101" pitchFamily="2" charset="-122"/>
                          <a:cs typeface="Consolas" panose="020B0609020204030204"/>
                        </a:rPr>
                        <a:t>内容是</a:t>
                      </a:r>
                      <a:r>
                        <a:rPr lang="en-US" sz="1100" kern="0" dirty="0">
                          <a:solidFill>
                            <a:srgbClr val="2A00FF"/>
                          </a:solidFill>
                          <a:latin typeface="Consolas" panose="020B0609020204030204"/>
                          <a:ea typeface="宋体" panose="02010600030101010101" pitchFamily="2" charset="-122"/>
                          <a:cs typeface="Times New Roman" panose="02020603050405020304"/>
                        </a:rPr>
                        <a:t>2"</a:t>
                      </a:r>
                      <a:r>
                        <a:rPr lang="en-US" sz="1100" kern="0" dirty="0">
                          <a:solidFill>
                            <a:srgbClr val="000000"/>
                          </a:solidFill>
                          <a:latin typeface="Consolas" panose="020B0609020204030204"/>
                          <a:ea typeface="宋体" panose="02010600030101010101" pitchFamily="2" charset="-122"/>
                          <a:cs typeface="Times New Roman" panose="02020603050405020304"/>
                        </a:rPr>
                        <a:t>);</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break</a:t>
                      </a:r>
                      <a:r>
                        <a:rPr lang="en-US" sz="1100" kern="0" dirty="0">
                          <a:solidFill>
                            <a:srgbClr val="000000"/>
                          </a:solidFill>
                          <a:latin typeface="Consolas" panose="020B0609020204030204"/>
                          <a:ea typeface="宋体" panose="02010600030101010101" pitchFamily="2" charset="-122"/>
                          <a:cs typeface="Times New Roman" panose="02020603050405020304"/>
                        </a:rPr>
                        <a:t>;</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case</a:t>
                      </a:r>
                      <a:r>
                        <a:rPr lang="en-US" sz="1100" kern="0" dirty="0">
                          <a:solidFill>
                            <a:srgbClr val="000000"/>
                          </a:solidFill>
                          <a:latin typeface="Consolas" panose="020B0609020204030204"/>
                          <a:ea typeface="宋体" panose="02010600030101010101" pitchFamily="2" charset="-122"/>
                          <a:cs typeface="Times New Roman" panose="02020603050405020304"/>
                        </a:rPr>
                        <a:t> 1: {	</a:t>
                      </a:r>
                      <a:r>
                        <a:rPr lang="en-US" sz="1100" kern="0" dirty="0" smtClean="0">
                          <a:solidFill>
                            <a:srgbClr val="3F7F5F"/>
                          </a:solidFill>
                          <a:latin typeface="Consolas" panose="020B0609020204030204"/>
                          <a:ea typeface="宋体" panose="02010600030101010101" pitchFamily="2" charset="-122"/>
                          <a:cs typeface="Times New Roman" panose="02020603050405020304"/>
                        </a:rPr>
                        <a:t>// </a:t>
                      </a:r>
                      <a:r>
                        <a:rPr lang="zh-CN" sz="1100" kern="0" dirty="0">
                          <a:solidFill>
                            <a:srgbClr val="3F7F5F"/>
                          </a:solidFill>
                          <a:latin typeface="Consolas" panose="020B0609020204030204"/>
                          <a:ea typeface="宋体" panose="02010600030101010101" pitchFamily="2" charset="-122"/>
                          <a:cs typeface="Consolas" panose="020B0609020204030204"/>
                        </a:rPr>
                        <a:t>判断内容是否是</a:t>
                      </a:r>
                      <a:r>
                        <a:rPr lang="en-US" sz="1100" kern="0" dirty="0">
                          <a:solidFill>
                            <a:srgbClr val="3F7F5F"/>
                          </a:solidFill>
                          <a:latin typeface="Consolas" panose="020B0609020204030204"/>
                          <a:ea typeface="宋体" panose="02010600030101010101" pitchFamily="2" charset="-122"/>
                          <a:cs typeface="Times New Roman" panose="02020603050405020304"/>
                        </a:rPr>
                        <a:t>1</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kern="0" dirty="0" err="1">
                          <a:solidFill>
                            <a:srgbClr val="000000"/>
                          </a:solidFill>
                          <a:latin typeface="Consolas" panose="020B0609020204030204"/>
                          <a:ea typeface="宋体" panose="02010600030101010101" pitchFamily="2" charset="-122"/>
                          <a:cs typeface="Times New Roman" panose="02020603050405020304"/>
                        </a:rPr>
                        <a:t>System.</a:t>
                      </a:r>
                      <a:r>
                        <a:rPr lang="en-US" sz="1100" b="1" i="1" kern="0" dirty="0" err="1">
                          <a:solidFill>
                            <a:srgbClr val="0000C0"/>
                          </a:solidFill>
                          <a:latin typeface="Consolas" panose="020B0609020204030204"/>
                          <a:ea typeface="宋体" panose="02010600030101010101" pitchFamily="2" charset="-122"/>
                          <a:cs typeface="Times New Roman" panose="02020603050405020304"/>
                        </a:rPr>
                        <a:t>out</a:t>
                      </a:r>
                      <a:r>
                        <a:rPr lang="en-US" sz="1100" kern="0" dirty="0" err="1">
                          <a:solidFill>
                            <a:srgbClr val="000000"/>
                          </a:solidFill>
                          <a:latin typeface="Consolas" panose="020B0609020204030204"/>
                          <a:ea typeface="宋体" panose="02010600030101010101" pitchFamily="2" charset="-122"/>
                          <a:cs typeface="Times New Roman" panose="02020603050405020304"/>
                        </a:rPr>
                        <a:t>.println</a:t>
                      </a:r>
                      <a:r>
                        <a:rPr lang="en-US" sz="1100" kern="0" dirty="0">
                          <a:solidFill>
                            <a:srgbClr val="000000"/>
                          </a:solidFill>
                          <a:latin typeface="Consolas" panose="020B0609020204030204"/>
                          <a:ea typeface="宋体" panose="02010600030101010101" pitchFamily="2" charset="-122"/>
                          <a:cs typeface="Times New Roman" panose="02020603050405020304"/>
                        </a:rPr>
                        <a:t>(</a:t>
                      </a:r>
                      <a:r>
                        <a:rPr lang="en-US" sz="1100" kern="0" dirty="0">
                          <a:solidFill>
                            <a:srgbClr val="2A00FF"/>
                          </a:solidFill>
                          <a:latin typeface="Consolas" panose="020B0609020204030204"/>
                          <a:ea typeface="宋体" panose="02010600030101010101" pitchFamily="2" charset="-122"/>
                          <a:cs typeface="Times New Roman" panose="02020603050405020304"/>
                        </a:rPr>
                        <a:t>"</a:t>
                      </a:r>
                      <a:r>
                        <a:rPr lang="zh-CN" sz="1100" kern="0" dirty="0">
                          <a:solidFill>
                            <a:srgbClr val="2A00FF"/>
                          </a:solidFill>
                          <a:latin typeface="Consolas" panose="020B0609020204030204"/>
                          <a:ea typeface="宋体" panose="02010600030101010101" pitchFamily="2" charset="-122"/>
                          <a:cs typeface="Consolas" panose="020B0609020204030204"/>
                        </a:rPr>
                        <a:t>内容是</a:t>
                      </a:r>
                      <a:r>
                        <a:rPr lang="en-US" sz="1100" kern="0" dirty="0">
                          <a:solidFill>
                            <a:srgbClr val="2A00FF"/>
                          </a:solidFill>
                          <a:latin typeface="Consolas" panose="020B0609020204030204"/>
                          <a:ea typeface="宋体" panose="02010600030101010101" pitchFamily="2" charset="-122"/>
                          <a:cs typeface="Times New Roman" panose="02020603050405020304"/>
                        </a:rPr>
                        <a:t>1"</a:t>
                      </a:r>
                      <a:r>
                        <a:rPr lang="en-US" sz="1100" kern="0" dirty="0">
                          <a:solidFill>
                            <a:srgbClr val="000000"/>
                          </a:solidFill>
                          <a:latin typeface="Consolas" panose="020B0609020204030204"/>
                          <a:ea typeface="宋体" panose="02010600030101010101" pitchFamily="2" charset="-122"/>
                          <a:cs typeface="Times New Roman" panose="02020603050405020304"/>
                        </a:rPr>
                        <a:t>);</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break</a:t>
                      </a:r>
                      <a:r>
                        <a:rPr lang="en-US" sz="1100" kern="0" dirty="0">
                          <a:solidFill>
                            <a:srgbClr val="000000"/>
                          </a:solidFill>
                          <a:latin typeface="Consolas" panose="020B0609020204030204"/>
                          <a:ea typeface="宋体" panose="02010600030101010101" pitchFamily="2" charset="-122"/>
                          <a:cs typeface="Times New Roman" panose="02020603050405020304"/>
                        </a:rPr>
                        <a:t>;</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case</a:t>
                      </a:r>
                      <a:r>
                        <a:rPr lang="en-US" sz="1100" kern="0" dirty="0">
                          <a:solidFill>
                            <a:srgbClr val="000000"/>
                          </a:solidFill>
                          <a:latin typeface="Consolas" panose="020B0609020204030204"/>
                          <a:ea typeface="宋体" panose="02010600030101010101" pitchFamily="2" charset="-122"/>
                          <a:cs typeface="Times New Roman" panose="02020603050405020304"/>
                        </a:rPr>
                        <a:t> 3: {	</a:t>
                      </a:r>
                      <a:r>
                        <a:rPr lang="en-US" sz="1100" kern="0" dirty="0" smtClean="0">
                          <a:solidFill>
                            <a:srgbClr val="3F7F5F"/>
                          </a:solidFill>
                          <a:latin typeface="Consolas" panose="020B0609020204030204"/>
                          <a:ea typeface="宋体" panose="02010600030101010101" pitchFamily="2" charset="-122"/>
                          <a:cs typeface="Times New Roman" panose="02020603050405020304"/>
                        </a:rPr>
                        <a:t>// </a:t>
                      </a:r>
                      <a:r>
                        <a:rPr lang="zh-CN" sz="1100" kern="0" dirty="0">
                          <a:solidFill>
                            <a:srgbClr val="3F7F5F"/>
                          </a:solidFill>
                          <a:latin typeface="Consolas" panose="020B0609020204030204"/>
                          <a:ea typeface="宋体" panose="02010600030101010101" pitchFamily="2" charset="-122"/>
                          <a:cs typeface="Consolas" panose="020B0609020204030204"/>
                        </a:rPr>
                        <a:t>判断内容是否是</a:t>
                      </a:r>
                      <a:r>
                        <a:rPr lang="en-US" sz="1100" kern="0" dirty="0">
                          <a:solidFill>
                            <a:srgbClr val="3F7F5F"/>
                          </a:solidFill>
                          <a:latin typeface="Consolas" panose="020B0609020204030204"/>
                          <a:ea typeface="宋体" panose="02010600030101010101" pitchFamily="2" charset="-122"/>
                          <a:cs typeface="Times New Roman" panose="02020603050405020304"/>
                        </a:rPr>
                        <a:t>3</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kern="0" dirty="0" err="1">
                          <a:solidFill>
                            <a:srgbClr val="000000"/>
                          </a:solidFill>
                          <a:latin typeface="Consolas" panose="020B0609020204030204"/>
                          <a:ea typeface="宋体" panose="02010600030101010101" pitchFamily="2" charset="-122"/>
                          <a:cs typeface="Times New Roman" panose="02020603050405020304"/>
                        </a:rPr>
                        <a:t>System.</a:t>
                      </a:r>
                      <a:r>
                        <a:rPr lang="en-US" sz="1100" b="1" i="1" kern="0" dirty="0" err="1">
                          <a:solidFill>
                            <a:srgbClr val="0000C0"/>
                          </a:solidFill>
                          <a:latin typeface="Consolas" panose="020B0609020204030204"/>
                          <a:ea typeface="宋体" panose="02010600030101010101" pitchFamily="2" charset="-122"/>
                          <a:cs typeface="Times New Roman" panose="02020603050405020304"/>
                        </a:rPr>
                        <a:t>out</a:t>
                      </a:r>
                      <a:r>
                        <a:rPr lang="en-US" sz="1100" kern="0" dirty="0" err="1">
                          <a:solidFill>
                            <a:srgbClr val="000000"/>
                          </a:solidFill>
                          <a:latin typeface="Consolas" panose="020B0609020204030204"/>
                          <a:ea typeface="宋体" panose="02010600030101010101" pitchFamily="2" charset="-122"/>
                          <a:cs typeface="Times New Roman" panose="02020603050405020304"/>
                        </a:rPr>
                        <a:t>.println</a:t>
                      </a:r>
                      <a:r>
                        <a:rPr lang="en-US" sz="1100" kern="0" dirty="0">
                          <a:solidFill>
                            <a:srgbClr val="000000"/>
                          </a:solidFill>
                          <a:latin typeface="Consolas" panose="020B0609020204030204"/>
                          <a:ea typeface="宋体" panose="02010600030101010101" pitchFamily="2" charset="-122"/>
                          <a:cs typeface="Times New Roman" panose="02020603050405020304"/>
                        </a:rPr>
                        <a:t>(</a:t>
                      </a:r>
                      <a:r>
                        <a:rPr lang="en-US" sz="1100" kern="0" dirty="0">
                          <a:solidFill>
                            <a:srgbClr val="2A00FF"/>
                          </a:solidFill>
                          <a:latin typeface="Consolas" panose="020B0609020204030204"/>
                          <a:ea typeface="宋体" panose="02010600030101010101" pitchFamily="2" charset="-122"/>
                          <a:cs typeface="Times New Roman" panose="02020603050405020304"/>
                        </a:rPr>
                        <a:t>"</a:t>
                      </a:r>
                      <a:r>
                        <a:rPr lang="zh-CN" sz="1100" kern="0" dirty="0">
                          <a:solidFill>
                            <a:srgbClr val="2A00FF"/>
                          </a:solidFill>
                          <a:latin typeface="Consolas" panose="020B0609020204030204"/>
                          <a:ea typeface="宋体" panose="02010600030101010101" pitchFamily="2" charset="-122"/>
                          <a:cs typeface="Consolas" panose="020B0609020204030204"/>
                        </a:rPr>
                        <a:t>内容是</a:t>
                      </a:r>
                      <a:r>
                        <a:rPr lang="en-US" sz="1100" kern="0" dirty="0">
                          <a:solidFill>
                            <a:srgbClr val="2A00FF"/>
                          </a:solidFill>
                          <a:latin typeface="Consolas" panose="020B0609020204030204"/>
                          <a:ea typeface="宋体" panose="02010600030101010101" pitchFamily="2" charset="-122"/>
                          <a:cs typeface="Times New Roman" panose="02020603050405020304"/>
                        </a:rPr>
                        <a:t>3"</a:t>
                      </a:r>
                      <a:r>
                        <a:rPr lang="en-US" sz="1100" kern="0" dirty="0">
                          <a:solidFill>
                            <a:srgbClr val="000000"/>
                          </a:solidFill>
                          <a:latin typeface="Consolas" panose="020B0609020204030204"/>
                          <a:ea typeface="宋体" panose="02010600030101010101" pitchFamily="2" charset="-122"/>
                          <a:cs typeface="Times New Roman" panose="02020603050405020304"/>
                        </a:rPr>
                        <a:t>);</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break</a:t>
                      </a:r>
                      <a:r>
                        <a:rPr lang="en-US" sz="1100" kern="0" dirty="0">
                          <a:solidFill>
                            <a:srgbClr val="000000"/>
                          </a:solidFill>
                          <a:latin typeface="Consolas" panose="020B0609020204030204"/>
                          <a:ea typeface="宋体" panose="02010600030101010101" pitchFamily="2" charset="-122"/>
                          <a:cs typeface="Times New Roman" panose="02020603050405020304"/>
                        </a:rPr>
                        <a:t>;</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default</a:t>
                      </a:r>
                      <a:r>
                        <a:rPr lang="en-US" sz="1100" kern="0" dirty="0">
                          <a:solidFill>
                            <a:srgbClr val="000000"/>
                          </a:solidFill>
                          <a:latin typeface="Consolas" panose="020B0609020204030204"/>
                          <a:ea typeface="宋体" panose="02010600030101010101" pitchFamily="2" charset="-122"/>
                          <a:cs typeface="Times New Roman" panose="02020603050405020304"/>
                        </a:rPr>
                        <a:t>: {	</a:t>
                      </a:r>
                      <a:r>
                        <a:rPr lang="en-US" sz="1100" kern="0" dirty="0" smtClean="0">
                          <a:solidFill>
                            <a:srgbClr val="3F7F5F"/>
                          </a:solidFill>
                          <a:latin typeface="Consolas" panose="020B0609020204030204"/>
                          <a:ea typeface="宋体" panose="02010600030101010101" pitchFamily="2" charset="-122"/>
                          <a:cs typeface="Times New Roman" panose="02020603050405020304"/>
                        </a:rPr>
                        <a:t>// </a:t>
                      </a:r>
                      <a:r>
                        <a:rPr lang="zh-CN" sz="1100" kern="0" dirty="0">
                          <a:solidFill>
                            <a:srgbClr val="3F7F5F"/>
                          </a:solidFill>
                          <a:latin typeface="Consolas" panose="020B0609020204030204"/>
                          <a:ea typeface="宋体" panose="02010600030101010101" pitchFamily="2" charset="-122"/>
                          <a:cs typeface="Consolas" panose="020B0609020204030204"/>
                        </a:rPr>
                        <a:t>判断都不满足</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kern="0" dirty="0" err="1">
                          <a:solidFill>
                            <a:srgbClr val="000000"/>
                          </a:solidFill>
                          <a:latin typeface="Consolas" panose="020B0609020204030204"/>
                          <a:ea typeface="宋体" panose="02010600030101010101" pitchFamily="2" charset="-122"/>
                          <a:cs typeface="Times New Roman" panose="02020603050405020304"/>
                        </a:rPr>
                        <a:t>System.</a:t>
                      </a:r>
                      <a:r>
                        <a:rPr lang="en-US" sz="1100" b="1" i="1" kern="0" dirty="0" err="1">
                          <a:solidFill>
                            <a:srgbClr val="0000C0"/>
                          </a:solidFill>
                          <a:latin typeface="Consolas" panose="020B0609020204030204"/>
                          <a:ea typeface="宋体" panose="02010600030101010101" pitchFamily="2" charset="-122"/>
                          <a:cs typeface="Times New Roman" panose="02020603050405020304"/>
                        </a:rPr>
                        <a:t>out</a:t>
                      </a:r>
                      <a:r>
                        <a:rPr lang="en-US" sz="1100" kern="0" dirty="0" err="1">
                          <a:solidFill>
                            <a:srgbClr val="000000"/>
                          </a:solidFill>
                          <a:latin typeface="Consolas" panose="020B0609020204030204"/>
                          <a:ea typeface="宋体" panose="02010600030101010101" pitchFamily="2" charset="-122"/>
                          <a:cs typeface="Times New Roman" panose="02020603050405020304"/>
                        </a:rPr>
                        <a:t>.println</a:t>
                      </a:r>
                      <a:r>
                        <a:rPr lang="en-US" sz="1100" kern="0" dirty="0">
                          <a:solidFill>
                            <a:srgbClr val="000000"/>
                          </a:solidFill>
                          <a:latin typeface="Consolas" panose="020B0609020204030204"/>
                          <a:ea typeface="宋体" panose="02010600030101010101" pitchFamily="2" charset="-122"/>
                          <a:cs typeface="Times New Roman" panose="02020603050405020304"/>
                        </a:rPr>
                        <a:t>(</a:t>
                      </a:r>
                      <a:r>
                        <a:rPr lang="en-US" sz="1100" kern="0" dirty="0">
                          <a:solidFill>
                            <a:srgbClr val="2A00FF"/>
                          </a:solidFill>
                          <a:latin typeface="Consolas" panose="020B0609020204030204"/>
                          <a:ea typeface="宋体" panose="02010600030101010101" pitchFamily="2" charset="-122"/>
                          <a:cs typeface="Times New Roman" panose="02020603050405020304"/>
                        </a:rPr>
                        <a:t>"</a:t>
                      </a:r>
                      <a:r>
                        <a:rPr lang="zh-CN" sz="1100" kern="0" dirty="0">
                          <a:solidFill>
                            <a:srgbClr val="2A00FF"/>
                          </a:solidFill>
                          <a:latin typeface="Consolas" panose="020B0609020204030204"/>
                          <a:ea typeface="宋体" panose="02010600030101010101" pitchFamily="2" charset="-122"/>
                          <a:cs typeface="Consolas" panose="020B0609020204030204"/>
                        </a:rPr>
                        <a:t>没有匹配内容</a:t>
                      </a:r>
                      <a:r>
                        <a:rPr lang="en-US" sz="1100" kern="0" dirty="0">
                          <a:solidFill>
                            <a:srgbClr val="2A00FF"/>
                          </a:solidFill>
                          <a:latin typeface="Consolas" panose="020B0609020204030204"/>
                          <a:ea typeface="宋体" panose="02010600030101010101" pitchFamily="2" charset="-122"/>
                          <a:cs typeface="Times New Roman" panose="02020603050405020304"/>
                        </a:rPr>
                        <a:t>"</a:t>
                      </a:r>
                      <a:r>
                        <a:rPr lang="en-US" sz="1100" kern="0" dirty="0">
                          <a:solidFill>
                            <a:srgbClr val="000000"/>
                          </a:solidFill>
                          <a:latin typeface="Consolas" panose="020B0609020204030204"/>
                          <a:ea typeface="宋体" panose="02010600030101010101" pitchFamily="2" charset="-122"/>
                          <a:cs typeface="Times New Roman" panose="02020603050405020304"/>
                        </a:rPr>
                        <a:t>);</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break</a:t>
                      </a:r>
                      <a:r>
                        <a:rPr lang="en-US" sz="1100" kern="0" dirty="0">
                          <a:solidFill>
                            <a:srgbClr val="000000"/>
                          </a:solidFill>
                          <a:latin typeface="Consolas" panose="020B0609020204030204"/>
                          <a:ea typeface="宋体" panose="02010600030101010101" pitchFamily="2" charset="-122"/>
                          <a:cs typeface="Times New Roman" panose="02020603050405020304"/>
                        </a:rPr>
                        <a:t>;</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a:t>
                      </a:r>
                      <a:endParaRPr lang="zh-CN" sz="11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0">
                <a:tc>
                  <a:txBody>
                    <a:bodyPr/>
                    <a:lstStyle/>
                    <a:p>
                      <a:pPr algn="l">
                        <a:spcAft>
                          <a:spcPts val="0"/>
                        </a:spcAft>
                      </a:pPr>
                      <a:r>
                        <a:rPr lang="zh-CN" sz="1100" b="1" kern="0">
                          <a:solidFill>
                            <a:srgbClr val="7F0055"/>
                          </a:solidFill>
                          <a:latin typeface="Consolas" panose="020B0609020204030204"/>
                          <a:ea typeface="宋体" panose="02010600030101010101" pitchFamily="2" charset="-122"/>
                          <a:cs typeface="Consolas" panose="020B0609020204030204"/>
                        </a:rPr>
                        <a:t>程序执行结果：</a:t>
                      </a:r>
                      <a:endParaRPr lang="zh-CN" sz="11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latin typeface="Consolas" panose="020B0609020204030204"/>
                          <a:ea typeface="宋体" panose="02010600030101010101" pitchFamily="2" charset="-122"/>
                          <a:cs typeface="Consolas" panose="020B0609020204030204"/>
                        </a:rPr>
                        <a:t>内容是</a:t>
                      </a:r>
                      <a:r>
                        <a:rPr lang="en-US" sz="1100" kern="0" dirty="0">
                          <a:solidFill>
                            <a:srgbClr val="000000"/>
                          </a:solidFill>
                          <a:latin typeface="Consolas" panose="020B0609020204030204"/>
                          <a:ea typeface="宋体" panose="02010600030101010101" pitchFamily="2" charset="-122"/>
                          <a:cs typeface="Times New Roman" panose="02020603050405020304"/>
                        </a:rPr>
                        <a:t>1</a:t>
                      </a:r>
                      <a:endParaRPr lang="zh-CN" sz="11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3" name="标题 2"/>
          <p:cNvSpPr>
            <a:spLocks noGrp="1"/>
          </p:cNvSpPr>
          <p:nvPr>
            <p:ph type="title"/>
          </p:nvPr>
        </p:nvSpPr>
        <p:spPr/>
        <p:txBody>
          <a:bodyPr>
            <a:normAutofit/>
          </a:bodyPr>
          <a:lstStyle/>
          <a:p>
            <a:r>
              <a:rPr lang="en-US" altLang="zh-CN" dirty="0" smtClean="0"/>
              <a:t>Switch</a:t>
            </a:r>
            <a:r>
              <a:rPr lang="zh-CN" altLang="en-US" dirty="0" smtClean="0"/>
              <a:t>语句判断字符串</a:t>
            </a:r>
            <a:endParaRPr lang="zh-CN" altLang="en-US" dirty="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sp>
        <p:nvSpPr>
          <p:cNvPr id="7" name="内容占位符 2"/>
          <p:cNvSpPr>
            <a:spLocks noGrp="1"/>
          </p:cNvSpPr>
          <p:nvPr>
            <p:ph idx="1"/>
          </p:nvPr>
        </p:nvSpPr>
        <p:spPr>
          <a:xfrm>
            <a:off x="214282" y="1428742"/>
            <a:ext cx="8715436" cy="3214710"/>
          </a:xfrm>
        </p:spPr>
        <p:txBody>
          <a:bodyPr>
            <a:normAutofit/>
          </a:bodyPr>
          <a:lstStyle/>
          <a:p>
            <a:r>
              <a:rPr lang="zh-CN" altLang="en-US" dirty="0"/>
              <a:t>从</a:t>
            </a:r>
            <a:r>
              <a:rPr lang="en-US" altLang="zh-CN" dirty="0" err="1"/>
              <a:t>JDK</a:t>
            </a:r>
            <a:r>
              <a:rPr lang="en-US" altLang="zh-CN" dirty="0"/>
              <a:t> 1.7</a:t>
            </a:r>
            <a:r>
              <a:rPr lang="zh-CN" altLang="en-US" dirty="0"/>
              <a:t>开始</a:t>
            </a:r>
            <a:r>
              <a:rPr lang="en-US" altLang="zh-CN" dirty="0"/>
              <a:t>switch</a:t>
            </a:r>
            <a:r>
              <a:rPr lang="zh-CN" altLang="en-US" dirty="0"/>
              <a:t>支持字符串的直接判断，即：可以利用</a:t>
            </a:r>
            <a:r>
              <a:rPr lang="en-US" altLang="zh-CN" dirty="0"/>
              <a:t>switch</a:t>
            </a:r>
            <a:r>
              <a:rPr lang="zh-CN" altLang="en-US" dirty="0"/>
              <a:t>判断是否是某一个字符串内容。但是在字符串的判断中是严格区分字母大小写的。</a:t>
            </a:r>
            <a:endParaRPr lang="zh-CN" altLang="en-US" dirty="0"/>
          </a:p>
          <a:p>
            <a:endParaRPr lang="zh-CN" altLang="en-US" dirty="0"/>
          </a:p>
          <a:p>
            <a:endParaRPr lang="en-US" altLang="zh-CN" dirty="0" smtClean="0"/>
          </a:p>
          <a:p>
            <a:pPr lvl="1"/>
            <a:endParaRPr lang="zh-CN" altLang="en-US" dirty="0"/>
          </a:p>
        </p:txBody>
      </p:sp>
      <p:graphicFrame>
        <p:nvGraphicFramePr>
          <p:cNvPr id="9" name="表格 8"/>
          <p:cNvGraphicFramePr>
            <a:graphicFrameLocks noGrp="1"/>
          </p:cNvGraphicFramePr>
          <p:nvPr/>
        </p:nvGraphicFramePr>
        <p:xfrm>
          <a:off x="655173" y="2081108"/>
          <a:ext cx="5929354" cy="4023360"/>
        </p:xfrm>
        <a:graphic>
          <a:graphicData uri="http://schemas.openxmlformats.org/drawingml/2006/table">
            <a:tbl>
              <a:tblPr/>
              <a:tblGrid>
                <a:gridCol w="1938537"/>
                <a:gridCol w="3990817"/>
              </a:tblGrid>
              <a:tr h="0">
                <a:tc gridSpan="2">
                  <a:txBody>
                    <a:bodyPr/>
                    <a:lstStyle/>
                    <a:p>
                      <a:pPr algn="l">
                        <a:spcAft>
                          <a:spcPts val="0"/>
                        </a:spcAft>
                      </a:pPr>
                      <a:r>
                        <a:rPr lang="en-US" sz="1100" b="1" kern="0">
                          <a:solidFill>
                            <a:srgbClr val="7F0055"/>
                          </a:solidFill>
                          <a:latin typeface="Consolas" panose="020B0609020204030204"/>
                          <a:ea typeface="宋体" panose="02010600030101010101" pitchFamily="2" charset="-122"/>
                          <a:cs typeface="Times New Roman" panose="02020603050405020304"/>
                        </a:rPr>
                        <a:t>public</a:t>
                      </a: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b="1" kern="0">
                          <a:solidFill>
                            <a:srgbClr val="7F0055"/>
                          </a:solidFill>
                          <a:latin typeface="Consolas" panose="020B0609020204030204"/>
                          <a:ea typeface="宋体" panose="02010600030101010101" pitchFamily="2" charset="-122"/>
                          <a:cs typeface="Times New Roman" panose="02020603050405020304"/>
                        </a:rPr>
                        <a:t>class</a:t>
                      </a:r>
                      <a:r>
                        <a:rPr lang="en-US" sz="1100" kern="0">
                          <a:solidFill>
                            <a:srgbClr val="000000"/>
                          </a:solidFill>
                          <a:latin typeface="Consolas" panose="020B0609020204030204"/>
                          <a:ea typeface="宋体" panose="02010600030101010101" pitchFamily="2" charset="-122"/>
                          <a:cs typeface="Times New Roman" panose="02020603050405020304"/>
                        </a:rPr>
                        <a:t> TestDemo {</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b="1" kern="0">
                          <a:solidFill>
                            <a:srgbClr val="7F0055"/>
                          </a:solidFill>
                          <a:latin typeface="Consolas" panose="020B0609020204030204"/>
                          <a:ea typeface="宋体" panose="02010600030101010101" pitchFamily="2" charset="-122"/>
                          <a:cs typeface="Times New Roman" panose="02020603050405020304"/>
                        </a:rPr>
                        <a:t>public</a:t>
                      </a: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b="1" kern="0">
                          <a:solidFill>
                            <a:srgbClr val="7F0055"/>
                          </a:solidFill>
                          <a:latin typeface="Consolas" panose="020B0609020204030204"/>
                          <a:ea typeface="宋体" panose="02010600030101010101" pitchFamily="2" charset="-122"/>
                          <a:cs typeface="Times New Roman" panose="02020603050405020304"/>
                        </a:rPr>
                        <a:t>static</a:t>
                      </a: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b="1" kern="0">
                          <a:solidFill>
                            <a:srgbClr val="7F0055"/>
                          </a:solidFill>
                          <a:latin typeface="Consolas" panose="020B0609020204030204"/>
                          <a:ea typeface="宋体" panose="02010600030101010101" pitchFamily="2" charset="-122"/>
                          <a:cs typeface="Times New Roman" panose="02020603050405020304"/>
                        </a:rPr>
                        <a:t>void</a:t>
                      </a:r>
                      <a:r>
                        <a:rPr lang="en-US" sz="1100" kern="0">
                          <a:solidFill>
                            <a:srgbClr val="000000"/>
                          </a:solidFill>
                          <a:latin typeface="Consolas" panose="020B0609020204030204"/>
                          <a:ea typeface="宋体" panose="02010600030101010101" pitchFamily="2" charset="-122"/>
                          <a:cs typeface="Times New Roman" panose="02020603050405020304"/>
                        </a:rPr>
                        <a:t> main(String </a:t>
                      </a:r>
                      <a:r>
                        <a:rPr lang="en-US" sz="1100" kern="0">
                          <a:solidFill>
                            <a:srgbClr val="6A3E3E"/>
                          </a:solidFill>
                          <a:latin typeface="Consolas" panose="020B0609020204030204"/>
                          <a:ea typeface="宋体" panose="02010600030101010101" pitchFamily="2" charset="-122"/>
                          <a:cs typeface="Times New Roman" panose="02020603050405020304"/>
                        </a:rPr>
                        <a:t>args</a:t>
                      </a:r>
                      <a:r>
                        <a:rPr lang="en-US" sz="1100" kern="0">
                          <a:solidFill>
                            <a:srgbClr val="000000"/>
                          </a:solidFill>
                          <a:latin typeface="Consolas" panose="020B0609020204030204"/>
                          <a:ea typeface="宋体" panose="02010600030101010101" pitchFamily="2" charset="-122"/>
                          <a:cs typeface="Times New Roman" panose="02020603050405020304"/>
                        </a:rPr>
                        <a:t>[]) {</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String </a:t>
                      </a:r>
                      <a:r>
                        <a:rPr lang="en-US" sz="1100" kern="0">
                          <a:solidFill>
                            <a:srgbClr val="6A3E3E"/>
                          </a:solidFill>
                          <a:latin typeface="Consolas" panose="020B0609020204030204"/>
                          <a:ea typeface="宋体" panose="02010600030101010101" pitchFamily="2" charset="-122"/>
                          <a:cs typeface="Times New Roman" panose="02020603050405020304"/>
                        </a:rPr>
                        <a:t>str</a:t>
                      </a:r>
                      <a:r>
                        <a:rPr lang="en-US" sz="1100" kern="0">
                          <a:solidFill>
                            <a:srgbClr val="000000"/>
                          </a:solidFill>
                          <a:latin typeface="Consolas" panose="020B0609020204030204"/>
                          <a:ea typeface="宋体" panose="02010600030101010101" pitchFamily="2" charset="-122"/>
                          <a:cs typeface="Times New Roman" panose="02020603050405020304"/>
                        </a:rPr>
                        <a:t> = </a:t>
                      </a:r>
                      <a:r>
                        <a:rPr lang="en-US" sz="1100" kern="0">
                          <a:solidFill>
                            <a:srgbClr val="2A00FF"/>
                          </a:solidFill>
                          <a:latin typeface="Consolas" panose="020B0609020204030204"/>
                          <a:ea typeface="宋体" panose="02010600030101010101" pitchFamily="2" charset="-122"/>
                          <a:cs typeface="Times New Roman" panose="02020603050405020304"/>
                        </a:rPr>
                        <a:t>"HELLO"</a:t>
                      </a:r>
                      <a:r>
                        <a:rPr lang="en-US" sz="1100" kern="0">
                          <a:solidFill>
                            <a:srgbClr val="000000"/>
                          </a:solidFill>
                          <a:latin typeface="Consolas" panose="020B0609020204030204"/>
                          <a:ea typeface="宋体" panose="02010600030101010101" pitchFamily="2" charset="-122"/>
                          <a:cs typeface="Times New Roman" panose="02020603050405020304"/>
                        </a:rPr>
                        <a:t>;</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b="1" kern="0">
                          <a:solidFill>
                            <a:srgbClr val="7F0055"/>
                          </a:solidFill>
                          <a:latin typeface="Consolas" panose="020B0609020204030204"/>
                          <a:ea typeface="宋体" panose="02010600030101010101" pitchFamily="2" charset="-122"/>
                          <a:cs typeface="Times New Roman" panose="02020603050405020304"/>
                        </a:rPr>
                        <a:t>switch</a:t>
                      </a: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kern="0">
                          <a:solidFill>
                            <a:srgbClr val="6A3E3E"/>
                          </a:solidFill>
                          <a:latin typeface="Consolas" panose="020B0609020204030204"/>
                          <a:ea typeface="宋体" panose="02010600030101010101" pitchFamily="2" charset="-122"/>
                          <a:cs typeface="Times New Roman" panose="02020603050405020304"/>
                        </a:rPr>
                        <a:t>str</a:t>
                      </a:r>
                      <a:r>
                        <a:rPr lang="en-US" sz="1100" kern="0" smtClean="0">
                          <a:solidFill>
                            <a:srgbClr val="000000"/>
                          </a:solidFill>
                          <a:latin typeface="Consolas" panose="020B0609020204030204"/>
                          <a:ea typeface="宋体" panose="02010600030101010101" pitchFamily="2" charset="-122"/>
                          <a:cs typeface="Times New Roman" panose="02020603050405020304"/>
                        </a:rPr>
                        <a:t>) { </a:t>
                      </a: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kern="0" smtClean="0">
                          <a:solidFill>
                            <a:srgbClr val="3F7F5F"/>
                          </a:solidFill>
                          <a:latin typeface="Consolas" panose="020B0609020204030204"/>
                          <a:ea typeface="宋体" panose="02010600030101010101" pitchFamily="2" charset="-122"/>
                          <a:cs typeface="Times New Roman" panose="02020603050405020304"/>
                        </a:rPr>
                        <a:t>// </a:t>
                      </a:r>
                      <a:r>
                        <a:rPr lang="zh-CN" sz="1100" kern="0">
                          <a:solidFill>
                            <a:srgbClr val="3F7F5F"/>
                          </a:solidFill>
                          <a:latin typeface="Consolas" panose="020B0609020204030204"/>
                          <a:ea typeface="宋体" panose="02010600030101010101" pitchFamily="2" charset="-122"/>
                          <a:cs typeface="Consolas" panose="020B0609020204030204"/>
                        </a:rPr>
                        <a:t>判断的是字符串</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b="1" kern="0" smtClean="0">
                          <a:solidFill>
                            <a:srgbClr val="7F0055"/>
                          </a:solidFill>
                          <a:latin typeface="Consolas" panose="020B0609020204030204"/>
                          <a:ea typeface="宋体" panose="02010600030101010101" pitchFamily="2" charset="-122"/>
                          <a:cs typeface="Times New Roman" panose="02020603050405020304"/>
                        </a:rPr>
                        <a:t>case</a:t>
                      </a:r>
                      <a:r>
                        <a:rPr lang="en-US" sz="1100" kern="0" smtClean="0">
                          <a:solidFill>
                            <a:srgbClr val="000000"/>
                          </a:solidFill>
                          <a:latin typeface="Consolas" panose="020B0609020204030204"/>
                          <a:ea typeface="宋体" panose="02010600030101010101" pitchFamily="2" charset="-122"/>
                          <a:cs typeface="Times New Roman" panose="02020603050405020304"/>
                        </a:rPr>
                        <a:t> </a:t>
                      </a:r>
                      <a:r>
                        <a:rPr lang="en-US" sz="1100" kern="0">
                          <a:solidFill>
                            <a:srgbClr val="2A00FF"/>
                          </a:solidFill>
                          <a:latin typeface="Consolas" panose="020B0609020204030204"/>
                          <a:ea typeface="宋体" panose="02010600030101010101" pitchFamily="2" charset="-122"/>
                          <a:cs typeface="Times New Roman" panose="02020603050405020304"/>
                        </a:rPr>
                        <a:t>"HELLO"</a:t>
                      </a:r>
                      <a:r>
                        <a:rPr lang="en-US" sz="1100" kern="0">
                          <a:solidFill>
                            <a:srgbClr val="000000"/>
                          </a:solidFill>
                          <a:latin typeface="Consolas" panose="020B0609020204030204"/>
                          <a:ea typeface="宋体" panose="02010600030101010101" pitchFamily="2" charset="-122"/>
                          <a:cs typeface="Times New Roman" panose="02020603050405020304"/>
                        </a:rPr>
                        <a:t>: {</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kern="0" smtClean="0">
                          <a:solidFill>
                            <a:srgbClr val="000000"/>
                          </a:solidFill>
                          <a:latin typeface="Consolas" panose="020B0609020204030204"/>
                          <a:ea typeface="宋体" panose="02010600030101010101" pitchFamily="2" charset="-122"/>
                          <a:cs typeface="Times New Roman" panose="02020603050405020304"/>
                        </a:rPr>
                        <a:t>System.</a:t>
                      </a:r>
                      <a:r>
                        <a:rPr lang="en-US" sz="1100" b="1" i="1" kern="0" smtClean="0">
                          <a:solidFill>
                            <a:srgbClr val="0000C0"/>
                          </a:solidFill>
                          <a:latin typeface="Consolas" panose="020B0609020204030204"/>
                          <a:ea typeface="宋体" panose="02010600030101010101" pitchFamily="2" charset="-122"/>
                          <a:cs typeface="Times New Roman" panose="02020603050405020304"/>
                        </a:rPr>
                        <a:t>out</a:t>
                      </a:r>
                      <a:r>
                        <a:rPr lang="en-US" sz="1100" kern="0" smtClean="0">
                          <a:solidFill>
                            <a:srgbClr val="000000"/>
                          </a:solidFill>
                          <a:latin typeface="Consolas" panose="020B0609020204030204"/>
                          <a:ea typeface="宋体" panose="02010600030101010101" pitchFamily="2" charset="-122"/>
                          <a:cs typeface="Times New Roman" panose="02020603050405020304"/>
                        </a:rPr>
                        <a:t>.println</a:t>
                      </a:r>
                      <a:r>
                        <a:rPr lang="en-US" sz="1100" kern="0">
                          <a:solidFill>
                            <a:srgbClr val="000000"/>
                          </a:solidFill>
                          <a:latin typeface="Consolas" panose="020B0609020204030204"/>
                          <a:ea typeface="宋体" panose="02010600030101010101" pitchFamily="2" charset="-122"/>
                          <a:cs typeface="Times New Roman" panose="02020603050405020304"/>
                        </a:rPr>
                        <a:t>(</a:t>
                      </a:r>
                      <a:r>
                        <a:rPr lang="en-US" sz="1100" kern="0">
                          <a:solidFill>
                            <a:srgbClr val="2A00FF"/>
                          </a:solidFill>
                          <a:latin typeface="Consolas" panose="020B0609020204030204"/>
                          <a:ea typeface="宋体" panose="02010600030101010101" pitchFamily="2" charset="-122"/>
                          <a:cs typeface="Times New Roman" panose="02020603050405020304"/>
                        </a:rPr>
                        <a:t>"</a:t>
                      </a:r>
                      <a:r>
                        <a:rPr lang="zh-CN" sz="1100" kern="0">
                          <a:solidFill>
                            <a:srgbClr val="2A00FF"/>
                          </a:solidFill>
                          <a:latin typeface="Consolas" panose="020B0609020204030204"/>
                          <a:ea typeface="宋体" panose="02010600030101010101" pitchFamily="2" charset="-122"/>
                          <a:cs typeface="Consolas" panose="020B0609020204030204"/>
                        </a:rPr>
                        <a:t>内容是</a:t>
                      </a:r>
                      <a:r>
                        <a:rPr lang="en-US" sz="1100" kern="0">
                          <a:solidFill>
                            <a:srgbClr val="2A00FF"/>
                          </a:solidFill>
                          <a:latin typeface="Consolas" panose="020B0609020204030204"/>
                          <a:ea typeface="宋体" panose="02010600030101010101" pitchFamily="2" charset="-122"/>
                          <a:cs typeface="Times New Roman" panose="02020603050405020304"/>
                        </a:rPr>
                        <a:t>HELLO"</a:t>
                      </a:r>
                      <a:r>
                        <a:rPr lang="en-US" sz="1100" kern="0">
                          <a:solidFill>
                            <a:srgbClr val="000000"/>
                          </a:solidFill>
                          <a:latin typeface="Consolas" panose="020B0609020204030204"/>
                          <a:ea typeface="宋体" panose="02010600030101010101" pitchFamily="2" charset="-122"/>
                          <a:cs typeface="Times New Roman" panose="02020603050405020304"/>
                        </a:rPr>
                        <a:t>);</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b="1" kern="0" smtClean="0">
                          <a:solidFill>
                            <a:srgbClr val="7F0055"/>
                          </a:solidFill>
                          <a:latin typeface="Consolas" panose="020B0609020204030204"/>
                          <a:ea typeface="宋体" panose="02010600030101010101" pitchFamily="2" charset="-122"/>
                          <a:cs typeface="Times New Roman" panose="02020603050405020304"/>
                        </a:rPr>
                        <a:t>break</a:t>
                      </a:r>
                      <a:r>
                        <a:rPr lang="en-US" sz="1100" kern="0">
                          <a:solidFill>
                            <a:srgbClr val="000000"/>
                          </a:solidFill>
                          <a:latin typeface="Consolas" panose="020B0609020204030204"/>
                          <a:ea typeface="宋体" panose="02010600030101010101" pitchFamily="2" charset="-122"/>
                          <a:cs typeface="Times New Roman" panose="02020603050405020304"/>
                        </a:rPr>
                        <a:t>;</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kern="0" smtClean="0">
                          <a:solidFill>
                            <a:srgbClr val="000000"/>
                          </a:solidFill>
                          <a:latin typeface="Consolas" panose="020B0609020204030204"/>
                          <a:ea typeface="宋体" panose="02010600030101010101" pitchFamily="2" charset="-122"/>
                          <a:cs typeface="Times New Roman" panose="02020603050405020304"/>
                        </a:rPr>
                        <a:t>}</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b="1" kern="0" smtClean="0">
                          <a:solidFill>
                            <a:srgbClr val="7F0055"/>
                          </a:solidFill>
                          <a:latin typeface="Consolas" panose="020B0609020204030204"/>
                          <a:ea typeface="宋体" panose="02010600030101010101" pitchFamily="2" charset="-122"/>
                          <a:cs typeface="Times New Roman" panose="02020603050405020304"/>
                        </a:rPr>
                        <a:t>case</a:t>
                      </a:r>
                      <a:r>
                        <a:rPr lang="en-US" sz="1100" kern="0" smtClean="0">
                          <a:solidFill>
                            <a:srgbClr val="000000"/>
                          </a:solidFill>
                          <a:latin typeface="Consolas" panose="020B0609020204030204"/>
                          <a:ea typeface="宋体" panose="02010600030101010101" pitchFamily="2" charset="-122"/>
                          <a:cs typeface="Times New Roman" panose="02020603050405020304"/>
                        </a:rPr>
                        <a:t> </a:t>
                      </a:r>
                      <a:r>
                        <a:rPr lang="en-US" sz="1100" kern="0">
                          <a:solidFill>
                            <a:srgbClr val="2A00FF"/>
                          </a:solidFill>
                          <a:latin typeface="Consolas" panose="020B0609020204030204"/>
                          <a:ea typeface="宋体" panose="02010600030101010101" pitchFamily="2" charset="-122"/>
                          <a:cs typeface="Times New Roman" panose="02020603050405020304"/>
                        </a:rPr>
                        <a:t>"hello"</a:t>
                      </a:r>
                      <a:r>
                        <a:rPr lang="en-US" sz="1100" kern="0">
                          <a:solidFill>
                            <a:srgbClr val="000000"/>
                          </a:solidFill>
                          <a:latin typeface="Consolas" panose="020B0609020204030204"/>
                          <a:ea typeface="宋体" panose="02010600030101010101" pitchFamily="2" charset="-122"/>
                          <a:cs typeface="Times New Roman" panose="02020603050405020304"/>
                        </a:rPr>
                        <a:t>: {</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kern="0" smtClean="0">
                          <a:solidFill>
                            <a:srgbClr val="000000"/>
                          </a:solidFill>
                          <a:latin typeface="Consolas" panose="020B0609020204030204"/>
                          <a:ea typeface="宋体" panose="02010600030101010101" pitchFamily="2" charset="-122"/>
                          <a:cs typeface="Times New Roman" panose="02020603050405020304"/>
                        </a:rPr>
                        <a:t>System.</a:t>
                      </a:r>
                      <a:r>
                        <a:rPr lang="en-US" sz="1100" b="1" i="1" kern="0" smtClean="0">
                          <a:solidFill>
                            <a:srgbClr val="0000C0"/>
                          </a:solidFill>
                          <a:latin typeface="Consolas" panose="020B0609020204030204"/>
                          <a:ea typeface="宋体" panose="02010600030101010101" pitchFamily="2" charset="-122"/>
                          <a:cs typeface="Times New Roman" panose="02020603050405020304"/>
                        </a:rPr>
                        <a:t>out</a:t>
                      </a:r>
                      <a:r>
                        <a:rPr lang="en-US" sz="1100" kern="0" smtClean="0">
                          <a:solidFill>
                            <a:srgbClr val="000000"/>
                          </a:solidFill>
                          <a:latin typeface="Consolas" panose="020B0609020204030204"/>
                          <a:ea typeface="宋体" panose="02010600030101010101" pitchFamily="2" charset="-122"/>
                          <a:cs typeface="Times New Roman" panose="02020603050405020304"/>
                        </a:rPr>
                        <a:t>.println</a:t>
                      </a:r>
                      <a:r>
                        <a:rPr lang="en-US" sz="1100" kern="0">
                          <a:solidFill>
                            <a:srgbClr val="000000"/>
                          </a:solidFill>
                          <a:latin typeface="Consolas" panose="020B0609020204030204"/>
                          <a:ea typeface="宋体" panose="02010600030101010101" pitchFamily="2" charset="-122"/>
                          <a:cs typeface="Times New Roman" panose="02020603050405020304"/>
                        </a:rPr>
                        <a:t>(</a:t>
                      </a:r>
                      <a:r>
                        <a:rPr lang="en-US" sz="1100" kern="0">
                          <a:solidFill>
                            <a:srgbClr val="2A00FF"/>
                          </a:solidFill>
                          <a:latin typeface="Consolas" panose="020B0609020204030204"/>
                          <a:ea typeface="宋体" panose="02010600030101010101" pitchFamily="2" charset="-122"/>
                          <a:cs typeface="Times New Roman" panose="02020603050405020304"/>
                        </a:rPr>
                        <a:t>"</a:t>
                      </a:r>
                      <a:r>
                        <a:rPr lang="zh-CN" sz="1100" kern="0">
                          <a:solidFill>
                            <a:srgbClr val="2A00FF"/>
                          </a:solidFill>
                          <a:latin typeface="Consolas" panose="020B0609020204030204"/>
                          <a:ea typeface="宋体" panose="02010600030101010101" pitchFamily="2" charset="-122"/>
                          <a:cs typeface="Consolas" panose="020B0609020204030204"/>
                        </a:rPr>
                        <a:t>内容是</a:t>
                      </a:r>
                      <a:r>
                        <a:rPr lang="en-US" sz="1100" kern="0">
                          <a:solidFill>
                            <a:srgbClr val="2A00FF"/>
                          </a:solidFill>
                          <a:latin typeface="Consolas" panose="020B0609020204030204"/>
                          <a:ea typeface="宋体" panose="02010600030101010101" pitchFamily="2" charset="-122"/>
                          <a:cs typeface="Times New Roman" panose="02020603050405020304"/>
                        </a:rPr>
                        <a:t>hello"</a:t>
                      </a:r>
                      <a:r>
                        <a:rPr lang="en-US" sz="1100" kern="0">
                          <a:solidFill>
                            <a:srgbClr val="000000"/>
                          </a:solidFill>
                          <a:latin typeface="Consolas" panose="020B0609020204030204"/>
                          <a:ea typeface="宋体" panose="02010600030101010101" pitchFamily="2" charset="-122"/>
                          <a:cs typeface="Times New Roman" panose="02020603050405020304"/>
                        </a:rPr>
                        <a:t>);</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b="1" kern="0" smtClean="0">
                          <a:solidFill>
                            <a:srgbClr val="7F0055"/>
                          </a:solidFill>
                          <a:latin typeface="Consolas" panose="020B0609020204030204"/>
                          <a:ea typeface="宋体" panose="02010600030101010101" pitchFamily="2" charset="-122"/>
                          <a:cs typeface="Times New Roman" panose="02020603050405020304"/>
                        </a:rPr>
                        <a:t>break</a:t>
                      </a:r>
                      <a:r>
                        <a:rPr lang="en-US" sz="1100" kern="0">
                          <a:solidFill>
                            <a:srgbClr val="000000"/>
                          </a:solidFill>
                          <a:latin typeface="Consolas" panose="020B0609020204030204"/>
                          <a:ea typeface="宋体" panose="02010600030101010101" pitchFamily="2" charset="-122"/>
                          <a:cs typeface="Times New Roman" panose="02020603050405020304"/>
                        </a:rPr>
                        <a:t>;</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kern="0" smtClean="0">
                          <a:solidFill>
                            <a:srgbClr val="000000"/>
                          </a:solidFill>
                          <a:latin typeface="Consolas" panose="020B0609020204030204"/>
                          <a:ea typeface="宋体" panose="02010600030101010101" pitchFamily="2" charset="-122"/>
                          <a:cs typeface="Times New Roman" panose="02020603050405020304"/>
                        </a:rPr>
                        <a:t>}</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b="1" kern="0" smtClean="0">
                          <a:solidFill>
                            <a:srgbClr val="7F0055"/>
                          </a:solidFill>
                          <a:latin typeface="Consolas" panose="020B0609020204030204"/>
                          <a:ea typeface="宋体" panose="02010600030101010101" pitchFamily="2" charset="-122"/>
                          <a:cs typeface="Times New Roman" panose="02020603050405020304"/>
                        </a:rPr>
                        <a:t>case</a:t>
                      </a:r>
                      <a:r>
                        <a:rPr lang="en-US" sz="1100" kern="0" smtClean="0">
                          <a:solidFill>
                            <a:srgbClr val="000000"/>
                          </a:solidFill>
                          <a:latin typeface="Consolas" panose="020B0609020204030204"/>
                          <a:ea typeface="宋体" panose="02010600030101010101" pitchFamily="2" charset="-122"/>
                          <a:cs typeface="Times New Roman" panose="02020603050405020304"/>
                        </a:rPr>
                        <a:t> </a:t>
                      </a:r>
                      <a:r>
                        <a:rPr lang="en-US" sz="1100" kern="0">
                          <a:solidFill>
                            <a:srgbClr val="2A00FF"/>
                          </a:solidFill>
                          <a:latin typeface="Consolas" panose="020B0609020204030204"/>
                          <a:ea typeface="宋体" panose="02010600030101010101" pitchFamily="2" charset="-122"/>
                          <a:cs typeface="Times New Roman" panose="02020603050405020304"/>
                        </a:rPr>
                        <a:t>"mldn"</a:t>
                      </a:r>
                      <a:r>
                        <a:rPr lang="en-US" sz="1100" kern="0">
                          <a:solidFill>
                            <a:srgbClr val="000000"/>
                          </a:solidFill>
                          <a:latin typeface="Consolas" panose="020B0609020204030204"/>
                          <a:ea typeface="宋体" panose="02010600030101010101" pitchFamily="2" charset="-122"/>
                          <a:cs typeface="Times New Roman" panose="02020603050405020304"/>
                        </a:rPr>
                        <a:t>: {</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kern="0" smtClean="0">
                          <a:solidFill>
                            <a:srgbClr val="000000"/>
                          </a:solidFill>
                          <a:latin typeface="Consolas" panose="020B0609020204030204"/>
                          <a:ea typeface="宋体" panose="02010600030101010101" pitchFamily="2" charset="-122"/>
                          <a:cs typeface="Times New Roman" panose="02020603050405020304"/>
                        </a:rPr>
                        <a:t>System.</a:t>
                      </a:r>
                      <a:r>
                        <a:rPr lang="en-US" sz="1100" b="1" i="1" kern="0" smtClean="0">
                          <a:solidFill>
                            <a:srgbClr val="0000C0"/>
                          </a:solidFill>
                          <a:latin typeface="Consolas" panose="020B0609020204030204"/>
                          <a:ea typeface="宋体" panose="02010600030101010101" pitchFamily="2" charset="-122"/>
                          <a:cs typeface="Times New Roman" panose="02020603050405020304"/>
                        </a:rPr>
                        <a:t>out</a:t>
                      </a:r>
                      <a:r>
                        <a:rPr lang="en-US" sz="1100" kern="0" smtClean="0">
                          <a:solidFill>
                            <a:srgbClr val="000000"/>
                          </a:solidFill>
                          <a:latin typeface="Consolas" panose="020B0609020204030204"/>
                          <a:ea typeface="宋体" panose="02010600030101010101" pitchFamily="2" charset="-122"/>
                          <a:cs typeface="Times New Roman" panose="02020603050405020304"/>
                        </a:rPr>
                        <a:t>.println</a:t>
                      </a:r>
                      <a:r>
                        <a:rPr lang="en-US" sz="1100" kern="0">
                          <a:solidFill>
                            <a:srgbClr val="000000"/>
                          </a:solidFill>
                          <a:latin typeface="Consolas" panose="020B0609020204030204"/>
                          <a:ea typeface="宋体" panose="02010600030101010101" pitchFamily="2" charset="-122"/>
                          <a:cs typeface="Times New Roman" panose="02020603050405020304"/>
                        </a:rPr>
                        <a:t>(</a:t>
                      </a:r>
                      <a:r>
                        <a:rPr lang="en-US" sz="1100" kern="0">
                          <a:solidFill>
                            <a:srgbClr val="2A00FF"/>
                          </a:solidFill>
                          <a:latin typeface="Consolas" panose="020B0609020204030204"/>
                          <a:ea typeface="宋体" panose="02010600030101010101" pitchFamily="2" charset="-122"/>
                          <a:cs typeface="Times New Roman" panose="02020603050405020304"/>
                        </a:rPr>
                        <a:t>"</a:t>
                      </a:r>
                      <a:r>
                        <a:rPr lang="zh-CN" sz="1100" kern="0">
                          <a:solidFill>
                            <a:srgbClr val="2A00FF"/>
                          </a:solidFill>
                          <a:latin typeface="Consolas" panose="020B0609020204030204"/>
                          <a:ea typeface="宋体" panose="02010600030101010101" pitchFamily="2" charset="-122"/>
                          <a:cs typeface="Consolas" panose="020B0609020204030204"/>
                        </a:rPr>
                        <a:t>内容是</a:t>
                      </a:r>
                      <a:r>
                        <a:rPr lang="en-US" sz="1100" kern="0">
                          <a:solidFill>
                            <a:srgbClr val="2A00FF"/>
                          </a:solidFill>
                          <a:latin typeface="Consolas" panose="020B0609020204030204"/>
                          <a:ea typeface="宋体" panose="02010600030101010101" pitchFamily="2" charset="-122"/>
                          <a:cs typeface="Times New Roman" panose="02020603050405020304"/>
                        </a:rPr>
                        <a:t>mldn"</a:t>
                      </a:r>
                      <a:r>
                        <a:rPr lang="en-US" sz="1100" kern="0">
                          <a:solidFill>
                            <a:srgbClr val="000000"/>
                          </a:solidFill>
                          <a:latin typeface="Consolas" panose="020B0609020204030204"/>
                          <a:ea typeface="宋体" panose="02010600030101010101" pitchFamily="2" charset="-122"/>
                          <a:cs typeface="Times New Roman" panose="02020603050405020304"/>
                        </a:rPr>
                        <a:t>);</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b="1" kern="0" smtClean="0">
                          <a:solidFill>
                            <a:srgbClr val="7F0055"/>
                          </a:solidFill>
                          <a:latin typeface="Consolas" panose="020B0609020204030204"/>
                          <a:ea typeface="宋体" panose="02010600030101010101" pitchFamily="2" charset="-122"/>
                          <a:cs typeface="Times New Roman" panose="02020603050405020304"/>
                        </a:rPr>
                        <a:t>break</a:t>
                      </a:r>
                      <a:r>
                        <a:rPr lang="en-US" sz="1100" kern="0">
                          <a:solidFill>
                            <a:srgbClr val="000000"/>
                          </a:solidFill>
                          <a:latin typeface="Consolas" panose="020B0609020204030204"/>
                          <a:ea typeface="宋体" panose="02010600030101010101" pitchFamily="2" charset="-122"/>
                          <a:cs typeface="Times New Roman" panose="02020603050405020304"/>
                        </a:rPr>
                        <a:t>;</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kern="0" smtClean="0">
                          <a:solidFill>
                            <a:srgbClr val="000000"/>
                          </a:solidFill>
                          <a:latin typeface="Consolas" panose="020B0609020204030204"/>
                          <a:ea typeface="宋体" panose="02010600030101010101" pitchFamily="2" charset="-122"/>
                          <a:cs typeface="Times New Roman" panose="02020603050405020304"/>
                        </a:rPr>
                        <a:t>}</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b="1" kern="0" smtClean="0">
                          <a:solidFill>
                            <a:srgbClr val="7F0055"/>
                          </a:solidFill>
                          <a:latin typeface="Consolas" panose="020B0609020204030204"/>
                          <a:ea typeface="宋体" panose="02010600030101010101" pitchFamily="2" charset="-122"/>
                          <a:cs typeface="Times New Roman" panose="02020603050405020304"/>
                        </a:rPr>
                        <a:t>default</a:t>
                      </a:r>
                      <a:r>
                        <a:rPr lang="en-US" sz="1100" kern="0">
                          <a:solidFill>
                            <a:srgbClr val="000000"/>
                          </a:solidFill>
                          <a:latin typeface="Consolas" panose="020B0609020204030204"/>
                          <a:ea typeface="宋体" panose="02010600030101010101" pitchFamily="2" charset="-122"/>
                          <a:cs typeface="Times New Roman" panose="02020603050405020304"/>
                        </a:rPr>
                        <a:t>: {</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kern="0" smtClean="0">
                          <a:solidFill>
                            <a:srgbClr val="000000"/>
                          </a:solidFill>
                          <a:latin typeface="Consolas" panose="020B0609020204030204"/>
                          <a:ea typeface="宋体" panose="02010600030101010101" pitchFamily="2" charset="-122"/>
                          <a:cs typeface="Times New Roman" panose="02020603050405020304"/>
                        </a:rPr>
                        <a:t>System.</a:t>
                      </a:r>
                      <a:r>
                        <a:rPr lang="en-US" sz="1100" b="1" i="1" kern="0" smtClean="0">
                          <a:solidFill>
                            <a:srgbClr val="0000C0"/>
                          </a:solidFill>
                          <a:latin typeface="Consolas" panose="020B0609020204030204"/>
                          <a:ea typeface="宋体" panose="02010600030101010101" pitchFamily="2" charset="-122"/>
                          <a:cs typeface="Times New Roman" panose="02020603050405020304"/>
                        </a:rPr>
                        <a:t>out</a:t>
                      </a:r>
                      <a:r>
                        <a:rPr lang="en-US" sz="1100" kern="0" smtClean="0">
                          <a:solidFill>
                            <a:srgbClr val="000000"/>
                          </a:solidFill>
                          <a:latin typeface="Consolas" panose="020B0609020204030204"/>
                          <a:ea typeface="宋体" panose="02010600030101010101" pitchFamily="2" charset="-122"/>
                          <a:cs typeface="Times New Roman" panose="02020603050405020304"/>
                        </a:rPr>
                        <a:t>.println</a:t>
                      </a:r>
                      <a:r>
                        <a:rPr lang="en-US" sz="1100" kern="0">
                          <a:solidFill>
                            <a:srgbClr val="000000"/>
                          </a:solidFill>
                          <a:latin typeface="Consolas" panose="020B0609020204030204"/>
                          <a:ea typeface="宋体" panose="02010600030101010101" pitchFamily="2" charset="-122"/>
                          <a:cs typeface="Times New Roman" panose="02020603050405020304"/>
                        </a:rPr>
                        <a:t>(</a:t>
                      </a:r>
                      <a:r>
                        <a:rPr lang="en-US" sz="1100" kern="0">
                          <a:solidFill>
                            <a:srgbClr val="2A00FF"/>
                          </a:solidFill>
                          <a:latin typeface="Consolas" panose="020B0609020204030204"/>
                          <a:ea typeface="宋体" panose="02010600030101010101" pitchFamily="2" charset="-122"/>
                          <a:cs typeface="Times New Roman" panose="02020603050405020304"/>
                        </a:rPr>
                        <a:t>"</a:t>
                      </a:r>
                      <a:r>
                        <a:rPr lang="zh-CN" sz="1100" kern="0">
                          <a:solidFill>
                            <a:srgbClr val="2A00FF"/>
                          </a:solidFill>
                          <a:latin typeface="Consolas" panose="020B0609020204030204"/>
                          <a:ea typeface="宋体" panose="02010600030101010101" pitchFamily="2" charset="-122"/>
                          <a:cs typeface="Consolas" panose="020B0609020204030204"/>
                        </a:rPr>
                        <a:t>没有匹配内容</a:t>
                      </a:r>
                      <a:r>
                        <a:rPr lang="en-US" sz="1100" kern="0">
                          <a:solidFill>
                            <a:srgbClr val="2A00FF"/>
                          </a:solidFill>
                          <a:latin typeface="Consolas" panose="020B0609020204030204"/>
                          <a:ea typeface="宋体" panose="02010600030101010101" pitchFamily="2" charset="-122"/>
                          <a:cs typeface="Times New Roman" panose="02020603050405020304"/>
                        </a:rPr>
                        <a:t>"</a:t>
                      </a:r>
                      <a:r>
                        <a:rPr lang="en-US" sz="1100" kern="0">
                          <a:solidFill>
                            <a:srgbClr val="000000"/>
                          </a:solidFill>
                          <a:latin typeface="Consolas" panose="020B0609020204030204"/>
                          <a:ea typeface="宋体" panose="02010600030101010101" pitchFamily="2" charset="-122"/>
                          <a:cs typeface="Times New Roman" panose="02020603050405020304"/>
                        </a:rPr>
                        <a:t>);</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b="1" kern="0" smtClean="0">
                          <a:solidFill>
                            <a:srgbClr val="7F0055"/>
                          </a:solidFill>
                          <a:latin typeface="Consolas" panose="020B0609020204030204"/>
                          <a:ea typeface="宋体" panose="02010600030101010101" pitchFamily="2" charset="-122"/>
                          <a:cs typeface="Times New Roman" panose="02020603050405020304"/>
                        </a:rPr>
                        <a:t>break</a:t>
                      </a:r>
                      <a:r>
                        <a:rPr lang="en-US" sz="1100" kern="0">
                          <a:solidFill>
                            <a:srgbClr val="000000"/>
                          </a:solidFill>
                          <a:latin typeface="Consolas" panose="020B0609020204030204"/>
                          <a:ea typeface="宋体" panose="02010600030101010101" pitchFamily="2" charset="-122"/>
                          <a:cs typeface="Times New Roman" panose="02020603050405020304"/>
                        </a:rPr>
                        <a:t>;</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kern="0" smtClean="0">
                          <a:solidFill>
                            <a:srgbClr val="000000"/>
                          </a:solidFill>
                          <a:latin typeface="Consolas" panose="020B0609020204030204"/>
                          <a:ea typeface="宋体" panose="02010600030101010101" pitchFamily="2" charset="-122"/>
                          <a:cs typeface="Times New Roman" panose="02020603050405020304"/>
                        </a:rPr>
                        <a:t>}</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a:t>
                      </a:r>
                      <a:endParaRPr lang="zh-CN" sz="11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0">
                <a:tc>
                  <a:txBody>
                    <a:bodyPr/>
                    <a:lstStyle/>
                    <a:p>
                      <a:pPr algn="l">
                        <a:spcAft>
                          <a:spcPts val="0"/>
                        </a:spcAft>
                      </a:pPr>
                      <a:r>
                        <a:rPr lang="zh-CN" sz="1100" b="1" kern="0">
                          <a:solidFill>
                            <a:srgbClr val="7F0055"/>
                          </a:solidFill>
                          <a:latin typeface="Consolas" panose="020B0609020204030204"/>
                          <a:ea typeface="宋体" panose="02010600030101010101" pitchFamily="2" charset="-122"/>
                          <a:cs typeface="Consolas" panose="020B0609020204030204"/>
                        </a:rPr>
                        <a:t>程序执行结果：</a:t>
                      </a:r>
                      <a:endParaRPr lang="zh-CN" sz="11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latin typeface="Consolas" panose="020B0609020204030204"/>
                          <a:ea typeface="宋体" panose="02010600030101010101" pitchFamily="2" charset="-122"/>
                          <a:cs typeface="Consolas" panose="020B0609020204030204"/>
                        </a:rPr>
                        <a:t>内容是</a:t>
                      </a:r>
                      <a:r>
                        <a:rPr lang="en-US" sz="1100" kern="0" dirty="0">
                          <a:solidFill>
                            <a:srgbClr val="000000"/>
                          </a:solidFill>
                          <a:latin typeface="Consolas" panose="020B0609020204030204"/>
                          <a:ea typeface="宋体" panose="02010600030101010101" pitchFamily="2" charset="-122"/>
                          <a:cs typeface="Times New Roman" panose="02020603050405020304"/>
                        </a:rPr>
                        <a:t>HELLO</a:t>
                      </a:r>
                      <a:endParaRPr lang="zh-CN" sz="11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3" name="标题 2"/>
          <p:cNvSpPr>
            <a:spLocks noGrp="1"/>
          </p:cNvSpPr>
          <p:nvPr>
            <p:ph type="title"/>
          </p:nvPr>
        </p:nvSpPr>
        <p:spPr/>
        <p:txBody>
          <a:bodyPr>
            <a:normAutofit/>
          </a:bodyPr>
          <a:lstStyle/>
          <a:p>
            <a:r>
              <a:rPr lang="en-US" altLang="zh-CN" dirty="0" smtClean="0"/>
              <a:t>While</a:t>
            </a:r>
            <a:r>
              <a:rPr lang="zh-CN" altLang="en-US" dirty="0" smtClean="0"/>
              <a:t>循环</a:t>
            </a:r>
            <a:r>
              <a:rPr lang="en-US" altLang="zh-CN" dirty="0" smtClean="0"/>
              <a:t>----</a:t>
            </a:r>
            <a:r>
              <a:rPr lang="zh-CN" altLang="en-US" dirty="0"/>
              <a:t>实现</a:t>
            </a:r>
            <a:r>
              <a:rPr lang="en-US" altLang="zh-CN" dirty="0"/>
              <a:t>1 ~ 100</a:t>
            </a:r>
            <a:r>
              <a:rPr lang="zh-CN" altLang="en-US" dirty="0"/>
              <a:t>的累加 </a:t>
            </a:r>
            <a:endParaRPr lang="zh-CN" altLang="en-US" dirty="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graphicFrame>
        <p:nvGraphicFramePr>
          <p:cNvPr id="9" name="表格 8"/>
          <p:cNvGraphicFramePr>
            <a:graphicFrameLocks noGrp="1"/>
          </p:cNvGraphicFramePr>
          <p:nvPr/>
        </p:nvGraphicFramePr>
        <p:xfrm>
          <a:off x="180948" y="1582526"/>
          <a:ext cx="5098624" cy="2225040"/>
        </p:xfrm>
        <a:graphic>
          <a:graphicData uri="http://schemas.openxmlformats.org/drawingml/2006/table">
            <a:tbl>
              <a:tblPr/>
              <a:tblGrid>
                <a:gridCol w="2549312"/>
                <a:gridCol w="2549312"/>
              </a:tblGrid>
              <a:tr h="0">
                <a:tc gridSpan="2">
                  <a:txBody>
                    <a:bodyPr/>
                    <a:lstStyle/>
                    <a:p>
                      <a:pPr algn="l">
                        <a:spcAft>
                          <a:spcPts val="0"/>
                        </a:spcAft>
                      </a:pPr>
                      <a:r>
                        <a:rPr lang="en-US" sz="1200" b="1" kern="0" dirty="0">
                          <a:solidFill>
                            <a:srgbClr val="7F0055"/>
                          </a:solidFill>
                          <a:latin typeface="Consolas" panose="020B0609020204030204"/>
                          <a:ea typeface="宋体" panose="02010600030101010101" pitchFamily="2" charset="-122"/>
                          <a:cs typeface="Times New Roman" panose="02020603050405020304"/>
                        </a:rPr>
                        <a:t>public</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b="1" kern="0" dirty="0">
                          <a:solidFill>
                            <a:srgbClr val="7F0055"/>
                          </a:solidFill>
                          <a:latin typeface="Consolas" panose="020B0609020204030204"/>
                          <a:ea typeface="宋体" panose="02010600030101010101" pitchFamily="2" charset="-122"/>
                          <a:cs typeface="Times New Roman" panose="02020603050405020304"/>
                        </a:rPr>
                        <a:t>class</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kern="0" dirty="0" err="1">
                          <a:solidFill>
                            <a:srgbClr val="000000"/>
                          </a:solidFill>
                          <a:latin typeface="Consolas" panose="020B0609020204030204"/>
                          <a:ea typeface="宋体" panose="02010600030101010101" pitchFamily="2" charset="-122"/>
                          <a:cs typeface="Times New Roman" panose="02020603050405020304"/>
                        </a:rPr>
                        <a:t>TestDemo</a:t>
                      </a:r>
                      <a:r>
                        <a:rPr lang="en-US" sz="1200" kern="0" dirty="0">
                          <a:solidFill>
                            <a:srgbClr val="000000"/>
                          </a:solidFill>
                          <a:latin typeface="Consolas" panose="020B0609020204030204"/>
                          <a:ea typeface="宋体" panose="02010600030101010101" pitchFamily="2" charset="-122"/>
                          <a:cs typeface="Times New Roman" panose="02020603050405020304"/>
                        </a:rPr>
                        <a:t> {</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b="1" kern="0" dirty="0">
                          <a:solidFill>
                            <a:srgbClr val="7F0055"/>
                          </a:solidFill>
                          <a:latin typeface="Consolas" panose="020B0609020204030204"/>
                          <a:ea typeface="宋体" panose="02010600030101010101" pitchFamily="2" charset="-122"/>
                          <a:cs typeface="Times New Roman" panose="02020603050405020304"/>
                        </a:rPr>
                        <a:t>public</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b="1" kern="0" dirty="0">
                          <a:solidFill>
                            <a:srgbClr val="7F0055"/>
                          </a:solidFill>
                          <a:latin typeface="Consolas" panose="020B0609020204030204"/>
                          <a:ea typeface="宋体" panose="02010600030101010101" pitchFamily="2" charset="-122"/>
                          <a:cs typeface="Times New Roman" panose="02020603050405020304"/>
                        </a:rPr>
                        <a:t>static</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b="1" kern="0" dirty="0">
                          <a:solidFill>
                            <a:srgbClr val="7F0055"/>
                          </a:solidFill>
                          <a:latin typeface="Consolas" panose="020B0609020204030204"/>
                          <a:ea typeface="宋体" panose="02010600030101010101" pitchFamily="2" charset="-122"/>
                          <a:cs typeface="Times New Roman" panose="02020603050405020304"/>
                        </a:rPr>
                        <a:t>void</a:t>
                      </a:r>
                      <a:r>
                        <a:rPr lang="en-US" sz="1200" kern="0" dirty="0">
                          <a:solidFill>
                            <a:srgbClr val="000000"/>
                          </a:solidFill>
                          <a:latin typeface="Consolas" panose="020B0609020204030204"/>
                          <a:ea typeface="宋体" panose="02010600030101010101" pitchFamily="2" charset="-122"/>
                          <a:cs typeface="Times New Roman" panose="02020603050405020304"/>
                        </a:rPr>
                        <a:t> main(String </a:t>
                      </a:r>
                      <a:r>
                        <a:rPr lang="en-US" sz="1200" kern="0" dirty="0" err="1">
                          <a:solidFill>
                            <a:srgbClr val="6A3E3E"/>
                          </a:solidFill>
                          <a:latin typeface="Consolas" panose="020B0609020204030204"/>
                          <a:ea typeface="宋体" panose="02010600030101010101" pitchFamily="2" charset="-122"/>
                          <a:cs typeface="Times New Roman" panose="02020603050405020304"/>
                        </a:rPr>
                        <a:t>args</a:t>
                      </a:r>
                      <a:r>
                        <a:rPr lang="en-US" sz="1200" kern="0" dirty="0">
                          <a:solidFill>
                            <a:srgbClr val="000000"/>
                          </a:solidFill>
                          <a:latin typeface="Consolas" panose="020B0609020204030204"/>
                          <a:ea typeface="宋体" panose="02010600030101010101" pitchFamily="2" charset="-122"/>
                          <a:cs typeface="Times New Roman" panose="02020603050405020304"/>
                        </a:rPr>
                        <a:t>[]) {</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b="1" kern="0" dirty="0" err="1">
                          <a:solidFill>
                            <a:srgbClr val="7F0055"/>
                          </a:solidFill>
                          <a:latin typeface="Consolas" panose="020B0609020204030204"/>
                          <a:ea typeface="宋体" panose="02010600030101010101" pitchFamily="2" charset="-122"/>
                          <a:cs typeface="Times New Roman" panose="02020603050405020304"/>
                        </a:rPr>
                        <a:t>int</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kern="0" dirty="0">
                          <a:solidFill>
                            <a:srgbClr val="6A3E3E"/>
                          </a:solidFill>
                          <a:latin typeface="Consolas" panose="020B0609020204030204"/>
                          <a:ea typeface="宋体" panose="02010600030101010101" pitchFamily="2" charset="-122"/>
                          <a:cs typeface="Times New Roman" panose="02020603050405020304"/>
                        </a:rPr>
                        <a:t>sum</a:t>
                      </a:r>
                      <a:r>
                        <a:rPr lang="en-US" sz="1200" kern="0" dirty="0">
                          <a:solidFill>
                            <a:srgbClr val="000000"/>
                          </a:solidFill>
                          <a:latin typeface="Consolas" panose="020B0609020204030204"/>
                          <a:ea typeface="宋体" panose="02010600030101010101" pitchFamily="2" charset="-122"/>
                          <a:cs typeface="Times New Roman" panose="02020603050405020304"/>
                        </a:rPr>
                        <a:t> = 0; 		</a:t>
                      </a:r>
                      <a:r>
                        <a:rPr lang="en-US" sz="1200" kern="0" dirty="0" smtClean="0">
                          <a:solidFill>
                            <a:srgbClr val="3F7F5F"/>
                          </a:solidFill>
                          <a:latin typeface="Consolas" panose="020B0609020204030204"/>
                          <a:ea typeface="宋体" panose="02010600030101010101" pitchFamily="2" charset="-122"/>
                          <a:cs typeface="Times New Roman" panose="02020603050405020304"/>
                        </a:rPr>
                        <a:t>// </a:t>
                      </a:r>
                      <a:r>
                        <a:rPr lang="zh-CN" sz="1200" kern="0" dirty="0">
                          <a:solidFill>
                            <a:srgbClr val="3F7F5F"/>
                          </a:solidFill>
                          <a:latin typeface="Consolas" panose="020B0609020204030204"/>
                          <a:ea typeface="宋体" panose="02010600030101010101" pitchFamily="2" charset="-122"/>
                          <a:cs typeface="Consolas" panose="020B0609020204030204"/>
                        </a:rPr>
                        <a:t>保存总和</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b="1" kern="0" dirty="0" err="1">
                          <a:solidFill>
                            <a:srgbClr val="7F0055"/>
                          </a:solidFill>
                          <a:latin typeface="Consolas" panose="020B0609020204030204"/>
                          <a:ea typeface="宋体" panose="02010600030101010101" pitchFamily="2" charset="-122"/>
                          <a:cs typeface="Times New Roman" panose="02020603050405020304"/>
                        </a:rPr>
                        <a:t>int</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kern="0" dirty="0">
                          <a:solidFill>
                            <a:srgbClr val="6A3E3E"/>
                          </a:solidFill>
                          <a:latin typeface="Consolas" panose="020B0609020204030204"/>
                          <a:ea typeface="宋体" panose="02010600030101010101" pitchFamily="2" charset="-122"/>
                          <a:cs typeface="Times New Roman" panose="02020603050405020304"/>
                        </a:rPr>
                        <a:t>current</a:t>
                      </a:r>
                      <a:r>
                        <a:rPr lang="en-US" sz="1200" kern="0" dirty="0">
                          <a:solidFill>
                            <a:srgbClr val="000000"/>
                          </a:solidFill>
                          <a:latin typeface="Consolas" panose="020B0609020204030204"/>
                          <a:ea typeface="宋体" panose="02010600030101010101" pitchFamily="2" charset="-122"/>
                          <a:cs typeface="Times New Roman" panose="02020603050405020304"/>
                        </a:rPr>
                        <a:t> = 1; 		</a:t>
                      </a:r>
                      <a:r>
                        <a:rPr lang="en-US" sz="1200" kern="0" dirty="0" smtClean="0">
                          <a:solidFill>
                            <a:srgbClr val="3F7F5F"/>
                          </a:solidFill>
                          <a:latin typeface="Consolas" panose="020B0609020204030204"/>
                          <a:ea typeface="宋体" panose="02010600030101010101" pitchFamily="2" charset="-122"/>
                          <a:cs typeface="Times New Roman" panose="02020603050405020304"/>
                        </a:rPr>
                        <a:t>// </a:t>
                      </a:r>
                      <a:r>
                        <a:rPr lang="zh-CN" sz="1200" kern="0" dirty="0">
                          <a:solidFill>
                            <a:srgbClr val="3F7F5F"/>
                          </a:solidFill>
                          <a:latin typeface="Consolas" panose="020B0609020204030204"/>
                          <a:ea typeface="宋体" panose="02010600030101010101" pitchFamily="2" charset="-122"/>
                          <a:cs typeface="Consolas" panose="020B0609020204030204"/>
                        </a:rPr>
                        <a:t>循环的初始化条件</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b="1" kern="0" dirty="0">
                          <a:solidFill>
                            <a:srgbClr val="7F0055"/>
                          </a:solidFill>
                          <a:latin typeface="Consolas" panose="020B0609020204030204"/>
                          <a:ea typeface="宋体" panose="02010600030101010101" pitchFamily="2" charset="-122"/>
                          <a:cs typeface="Times New Roman" panose="02020603050405020304"/>
                        </a:rPr>
                        <a:t>while</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kern="0" dirty="0">
                          <a:solidFill>
                            <a:srgbClr val="6A3E3E"/>
                          </a:solidFill>
                          <a:latin typeface="Consolas" panose="020B0609020204030204"/>
                          <a:ea typeface="宋体" panose="02010600030101010101" pitchFamily="2" charset="-122"/>
                          <a:cs typeface="Times New Roman" panose="02020603050405020304"/>
                        </a:rPr>
                        <a:t>current</a:t>
                      </a:r>
                      <a:r>
                        <a:rPr lang="en-US" sz="1200" kern="0" dirty="0">
                          <a:solidFill>
                            <a:srgbClr val="000000"/>
                          </a:solidFill>
                          <a:latin typeface="Consolas" panose="020B0609020204030204"/>
                          <a:ea typeface="宋体" panose="02010600030101010101" pitchFamily="2" charset="-122"/>
                          <a:cs typeface="Times New Roman" panose="02020603050405020304"/>
                        </a:rPr>
                        <a:t> &lt;= 100) { 	</a:t>
                      </a:r>
                      <a:r>
                        <a:rPr lang="en-US" sz="1200" kern="0" dirty="0" smtClean="0">
                          <a:solidFill>
                            <a:srgbClr val="3F7F5F"/>
                          </a:solidFill>
                          <a:latin typeface="Consolas" panose="020B0609020204030204"/>
                          <a:ea typeface="宋体" panose="02010600030101010101" pitchFamily="2" charset="-122"/>
                          <a:cs typeface="Times New Roman" panose="02020603050405020304"/>
                        </a:rPr>
                        <a:t>// </a:t>
                      </a:r>
                      <a:r>
                        <a:rPr lang="zh-CN" sz="1200" kern="0" dirty="0">
                          <a:solidFill>
                            <a:srgbClr val="3F7F5F"/>
                          </a:solidFill>
                          <a:latin typeface="Consolas" panose="020B0609020204030204"/>
                          <a:ea typeface="宋体" panose="02010600030101010101" pitchFamily="2" charset="-122"/>
                          <a:cs typeface="Consolas" panose="020B0609020204030204"/>
                        </a:rPr>
                        <a:t>循环结束条件</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kern="0" dirty="0">
                          <a:solidFill>
                            <a:srgbClr val="6A3E3E"/>
                          </a:solidFill>
                          <a:latin typeface="Consolas" panose="020B0609020204030204"/>
                          <a:ea typeface="宋体" panose="02010600030101010101" pitchFamily="2" charset="-122"/>
                          <a:cs typeface="Times New Roman" panose="02020603050405020304"/>
                        </a:rPr>
                        <a:t>sum</a:t>
                      </a:r>
                      <a:r>
                        <a:rPr lang="en-US" sz="1200" kern="0" dirty="0">
                          <a:solidFill>
                            <a:srgbClr val="000000"/>
                          </a:solidFill>
                          <a:latin typeface="Consolas" panose="020B0609020204030204"/>
                          <a:ea typeface="宋体" panose="02010600030101010101" pitchFamily="2" charset="-122"/>
                          <a:cs typeface="Times New Roman" panose="02020603050405020304"/>
                        </a:rPr>
                        <a:t> += </a:t>
                      </a:r>
                      <a:r>
                        <a:rPr lang="en-US" sz="1200" kern="0" dirty="0">
                          <a:solidFill>
                            <a:srgbClr val="6A3E3E"/>
                          </a:solidFill>
                          <a:latin typeface="Consolas" panose="020B0609020204030204"/>
                          <a:ea typeface="宋体" panose="02010600030101010101" pitchFamily="2" charset="-122"/>
                          <a:cs typeface="Times New Roman" panose="02020603050405020304"/>
                        </a:rPr>
                        <a:t>current</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kern="0" dirty="0" smtClean="0">
                          <a:solidFill>
                            <a:srgbClr val="3F7F5F"/>
                          </a:solidFill>
                          <a:latin typeface="Consolas" panose="020B0609020204030204"/>
                          <a:ea typeface="宋体" panose="02010600030101010101" pitchFamily="2" charset="-122"/>
                          <a:cs typeface="Times New Roman" panose="02020603050405020304"/>
                        </a:rPr>
                        <a:t>// </a:t>
                      </a:r>
                      <a:r>
                        <a:rPr lang="zh-CN" sz="1200" kern="0" dirty="0">
                          <a:solidFill>
                            <a:srgbClr val="3F7F5F"/>
                          </a:solidFill>
                          <a:latin typeface="Consolas" panose="020B0609020204030204"/>
                          <a:ea typeface="宋体" panose="02010600030101010101" pitchFamily="2" charset="-122"/>
                          <a:cs typeface="Consolas" panose="020B0609020204030204"/>
                        </a:rPr>
                        <a:t>累加</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kern="0" dirty="0">
                          <a:solidFill>
                            <a:srgbClr val="6A3E3E"/>
                          </a:solidFill>
                          <a:latin typeface="Consolas" panose="020B0609020204030204"/>
                          <a:ea typeface="宋体" panose="02010600030101010101" pitchFamily="2" charset="-122"/>
                          <a:cs typeface="Times New Roman" panose="02020603050405020304"/>
                        </a:rPr>
                        <a:t>current</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kern="0" dirty="0" smtClean="0">
                          <a:solidFill>
                            <a:srgbClr val="3F7F5F"/>
                          </a:solidFill>
                          <a:latin typeface="Consolas" panose="020B0609020204030204"/>
                          <a:ea typeface="宋体" panose="02010600030101010101" pitchFamily="2" charset="-122"/>
                          <a:cs typeface="Times New Roman" panose="02020603050405020304"/>
                        </a:rPr>
                        <a:t>// </a:t>
                      </a:r>
                      <a:r>
                        <a:rPr lang="zh-CN" sz="1200" kern="0" dirty="0">
                          <a:solidFill>
                            <a:srgbClr val="3F7F5F"/>
                          </a:solidFill>
                          <a:latin typeface="Consolas" panose="020B0609020204030204"/>
                          <a:ea typeface="宋体" panose="02010600030101010101" pitchFamily="2" charset="-122"/>
                          <a:cs typeface="Consolas" panose="020B0609020204030204"/>
                        </a:rPr>
                        <a:t>改变循环条件</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kern="0" dirty="0" err="1">
                          <a:solidFill>
                            <a:srgbClr val="000000"/>
                          </a:solidFill>
                          <a:latin typeface="Consolas" panose="020B0609020204030204"/>
                          <a:ea typeface="宋体" panose="02010600030101010101" pitchFamily="2" charset="-122"/>
                          <a:cs typeface="Times New Roman" panose="02020603050405020304"/>
                        </a:rPr>
                        <a:t>System.</a:t>
                      </a:r>
                      <a:r>
                        <a:rPr lang="en-US" sz="1200" b="1" i="1" kern="0" dirty="0" err="1">
                          <a:solidFill>
                            <a:srgbClr val="0000C0"/>
                          </a:solidFill>
                          <a:latin typeface="Consolas" panose="020B0609020204030204"/>
                          <a:ea typeface="宋体" panose="02010600030101010101" pitchFamily="2" charset="-122"/>
                          <a:cs typeface="Times New Roman" panose="02020603050405020304"/>
                        </a:rPr>
                        <a:t>out</a:t>
                      </a:r>
                      <a:r>
                        <a:rPr lang="en-US" sz="1200" kern="0" dirty="0" err="1">
                          <a:solidFill>
                            <a:srgbClr val="000000"/>
                          </a:solidFill>
                          <a:latin typeface="Consolas" panose="020B0609020204030204"/>
                          <a:ea typeface="宋体" panose="02010600030101010101" pitchFamily="2" charset="-122"/>
                          <a:cs typeface="Times New Roman" panose="02020603050405020304"/>
                        </a:rPr>
                        <a:t>.println</a:t>
                      </a:r>
                      <a:r>
                        <a:rPr lang="en-US" sz="1200" kern="0" dirty="0">
                          <a:solidFill>
                            <a:srgbClr val="000000"/>
                          </a:solidFill>
                          <a:latin typeface="Consolas" panose="020B0609020204030204"/>
                          <a:ea typeface="宋体" panose="02010600030101010101" pitchFamily="2" charset="-122"/>
                          <a:cs typeface="Times New Roman" panose="02020603050405020304"/>
                        </a:rPr>
                        <a:t>(</a:t>
                      </a:r>
                      <a:r>
                        <a:rPr lang="en-US" sz="1200" kern="0" dirty="0">
                          <a:solidFill>
                            <a:srgbClr val="6A3E3E"/>
                          </a:solidFill>
                          <a:latin typeface="Consolas" panose="020B0609020204030204"/>
                          <a:ea typeface="宋体" panose="02010600030101010101" pitchFamily="2" charset="-122"/>
                          <a:cs typeface="Times New Roman" panose="02020603050405020304"/>
                        </a:rPr>
                        <a:t>sum</a:t>
                      </a:r>
                      <a:r>
                        <a:rPr lang="en-US" sz="1200" kern="0" dirty="0">
                          <a:solidFill>
                            <a:srgbClr val="000000"/>
                          </a:solidFill>
                          <a:latin typeface="Consolas" panose="020B0609020204030204"/>
                          <a:ea typeface="宋体" panose="02010600030101010101" pitchFamily="2" charset="-122"/>
                          <a:cs typeface="Times New Roman" panose="02020603050405020304"/>
                        </a:rPr>
                        <a:t>);</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a:t>
                      </a:r>
                      <a:endParaRPr lang="zh-CN" sz="12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0">
                <a:tc>
                  <a:txBody>
                    <a:bodyPr/>
                    <a:lstStyle/>
                    <a:p>
                      <a:pPr algn="l">
                        <a:spcAft>
                          <a:spcPts val="0"/>
                        </a:spcAft>
                      </a:pPr>
                      <a:r>
                        <a:rPr lang="zh-CN" sz="1400" b="1" kern="0">
                          <a:solidFill>
                            <a:srgbClr val="7F0055"/>
                          </a:solidFill>
                          <a:latin typeface="Consolas" panose="020B0609020204030204"/>
                          <a:ea typeface="宋体" panose="02010600030101010101" pitchFamily="2" charset="-122"/>
                          <a:cs typeface="Consolas" panose="020B0609020204030204"/>
                        </a:rPr>
                        <a:t>程序执行结果：</a:t>
                      </a:r>
                      <a:endParaRPr lang="zh-CN" sz="1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5050</a:t>
                      </a:r>
                      <a:endParaRPr lang="zh-CN" sz="12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7" name="Picture 3"/>
          <p:cNvPicPr>
            <a:picLocks noChangeAspect="1" noChangeArrowheads="1"/>
          </p:cNvPicPr>
          <p:nvPr/>
        </p:nvPicPr>
        <p:blipFill>
          <a:blip r:embed="rId1"/>
          <a:srcRect/>
          <a:stretch>
            <a:fillRect/>
          </a:stretch>
        </p:blipFill>
        <p:spPr bwMode="auto">
          <a:xfrm>
            <a:off x="4593144" y="3901689"/>
            <a:ext cx="4453306" cy="24262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3" name="标题 2"/>
          <p:cNvSpPr>
            <a:spLocks noGrp="1"/>
          </p:cNvSpPr>
          <p:nvPr>
            <p:ph type="title"/>
          </p:nvPr>
        </p:nvSpPr>
        <p:spPr/>
        <p:txBody>
          <a:bodyPr/>
          <a:lstStyle/>
          <a:p>
            <a:r>
              <a:rPr lang="en-US" altLang="zh-CN" dirty="0"/>
              <a:t>JDK</a:t>
            </a:r>
            <a:r>
              <a:rPr lang="zh-CN" altLang="en-US" dirty="0" smtClean="0"/>
              <a:t>的配置</a:t>
            </a:r>
            <a:endParaRPr lang="zh-CN" altLang="en-US" dirty="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pic>
        <p:nvPicPr>
          <p:cNvPr id="9" name="Picture 2"/>
          <p:cNvPicPr>
            <a:picLocks noChangeAspect="1" noChangeArrowheads="1"/>
          </p:cNvPicPr>
          <p:nvPr/>
        </p:nvPicPr>
        <p:blipFill>
          <a:blip r:embed="rId1"/>
          <a:srcRect/>
          <a:stretch>
            <a:fillRect/>
          </a:stretch>
        </p:blipFill>
        <p:spPr bwMode="auto">
          <a:xfrm>
            <a:off x="571464" y="1568226"/>
            <a:ext cx="3305175" cy="1276350"/>
          </a:xfrm>
          <a:prstGeom prst="rect">
            <a:avLst/>
          </a:prstGeom>
          <a:noFill/>
          <a:ln w="9525">
            <a:noFill/>
            <a:miter lim="800000"/>
            <a:headEnd/>
            <a:tailEnd/>
          </a:ln>
        </p:spPr>
      </p:pic>
      <p:pic>
        <p:nvPicPr>
          <p:cNvPr id="12" name="Picture 3"/>
          <p:cNvPicPr>
            <a:picLocks noChangeAspect="1" noChangeArrowheads="1"/>
          </p:cNvPicPr>
          <p:nvPr/>
        </p:nvPicPr>
        <p:blipFill>
          <a:blip r:embed="rId2"/>
          <a:srcRect/>
          <a:stretch>
            <a:fillRect/>
          </a:stretch>
        </p:blipFill>
        <p:spPr bwMode="auto">
          <a:xfrm>
            <a:off x="561958" y="3112661"/>
            <a:ext cx="6029325" cy="2543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3" name="标题 2"/>
          <p:cNvSpPr>
            <a:spLocks noGrp="1"/>
          </p:cNvSpPr>
          <p:nvPr>
            <p:ph type="title"/>
          </p:nvPr>
        </p:nvSpPr>
        <p:spPr/>
        <p:txBody>
          <a:bodyPr>
            <a:normAutofit/>
          </a:bodyPr>
          <a:lstStyle/>
          <a:p>
            <a:r>
              <a:rPr lang="en-US" altLang="zh-CN" dirty="0" smtClean="0"/>
              <a:t> do While</a:t>
            </a:r>
            <a:r>
              <a:rPr lang="zh-CN" altLang="en-US" dirty="0" smtClean="0"/>
              <a:t>循环</a:t>
            </a:r>
            <a:r>
              <a:rPr lang="en-US" altLang="zh-CN" dirty="0" smtClean="0"/>
              <a:t>----</a:t>
            </a:r>
            <a:r>
              <a:rPr lang="zh-CN" altLang="en-US" dirty="0"/>
              <a:t>实现</a:t>
            </a:r>
            <a:r>
              <a:rPr lang="en-US" altLang="zh-CN" dirty="0"/>
              <a:t>1 ~ 100</a:t>
            </a:r>
            <a:r>
              <a:rPr lang="zh-CN" altLang="en-US" dirty="0"/>
              <a:t>的累加 </a:t>
            </a:r>
            <a:endParaRPr lang="zh-CN" altLang="en-US" dirty="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graphicFrame>
        <p:nvGraphicFramePr>
          <p:cNvPr id="8" name="表格 7"/>
          <p:cNvGraphicFramePr>
            <a:graphicFrameLocks noGrp="1"/>
          </p:cNvGraphicFramePr>
          <p:nvPr/>
        </p:nvGraphicFramePr>
        <p:xfrm>
          <a:off x="571472" y="1500180"/>
          <a:ext cx="4468614" cy="2194560"/>
        </p:xfrm>
        <a:graphic>
          <a:graphicData uri="http://schemas.openxmlformats.org/drawingml/2006/table">
            <a:tbl>
              <a:tblPr/>
              <a:tblGrid>
                <a:gridCol w="4468614"/>
              </a:tblGrid>
              <a:tr h="0">
                <a:tc>
                  <a:txBody>
                    <a:bodyPr/>
                    <a:lstStyle/>
                    <a:p>
                      <a:pPr algn="l">
                        <a:spcAft>
                          <a:spcPts val="0"/>
                        </a:spcAft>
                      </a:pPr>
                      <a:r>
                        <a:rPr lang="en-US" sz="1200" b="1" kern="0" dirty="0">
                          <a:solidFill>
                            <a:srgbClr val="7F0055"/>
                          </a:solidFill>
                          <a:latin typeface="Consolas" panose="020B0609020204030204"/>
                          <a:ea typeface="宋体" panose="02010600030101010101" pitchFamily="2" charset="-122"/>
                          <a:cs typeface="Times New Roman" panose="02020603050405020304"/>
                        </a:rPr>
                        <a:t>public</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b="1" kern="0" dirty="0">
                          <a:solidFill>
                            <a:srgbClr val="7F0055"/>
                          </a:solidFill>
                          <a:latin typeface="Consolas" panose="020B0609020204030204"/>
                          <a:ea typeface="宋体" panose="02010600030101010101" pitchFamily="2" charset="-122"/>
                          <a:cs typeface="Times New Roman" panose="02020603050405020304"/>
                        </a:rPr>
                        <a:t>class</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kern="0" dirty="0" err="1">
                          <a:solidFill>
                            <a:srgbClr val="000000"/>
                          </a:solidFill>
                          <a:latin typeface="Consolas" panose="020B0609020204030204"/>
                          <a:ea typeface="宋体" panose="02010600030101010101" pitchFamily="2" charset="-122"/>
                          <a:cs typeface="Times New Roman" panose="02020603050405020304"/>
                        </a:rPr>
                        <a:t>TestDemo</a:t>
                      </a:r>
                      <a:r>
                        <a:rPr lang="en-US" sz="1200" kern="0" dirty="0">
                          <a:solidFill>
                            <a:srgbClr val="000000"/>
                          </a:solidFill>
                          <a:latin typeface="Consolas" panose="020B0609020204030204"/>
                          <a:ea typeface="宋体" panose="02010600030101010101" pitchFamily="2" charset="-122"/>
                          <a:cs typeface="Times New Roman" panose="02020603050405020304"/>
                        </a:rPr>
                        <a:t> {</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b="1" kern="0" dirty="0">
                          <a:solidFill>
                            <a:srgbClr val="7F0055"/>
                          </a:solidFill>
                          <a:latin typeface="Consolas" panose="020B0609020204030204"/>
                          <a:ea typeface="宋体" panose="02010600030101010101" pitchFamily="2" charset="-122"/>
                          <a:cs typeface="Times New Roman" panose="02020603050405020304"/>
                        </a:rPr>
                        <a:t>public</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b="1" kern="0" dirty="0">
                          <a:solidFill>
                            <a:srgbClr val="7F0055"/>
                          </a:solidFill>
                          <a:latin typeface="Consolas" panose="020B0609020204030204"/>
                          <a:ea typeface="宋体" panose="02010600030101010101" pitchFamily="2" charset="-122"/>
                          <a:cs typeface="Times New Roman" panose="02020603050405020304"/>
                        </a:rPr>
                        <a:t>static</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b="1" kern="0" dirty="0">
                          <a:solidFill>
                            <a:srgbClr val="7F0055"/>
                          </a:solidFill>
                          <a:latin typeface="Consolas" panose="020B0609020204030204"/>
                          <a:ea typeface="宋体" panose="02010600030101010101" pitchFamily="2" charset="-122"/>
                          <a:cs typeface="Times New Roman" panose="02020603050405020304"/>
                        </a:rPr>
                        <a:t>void</a:t>
                      </a:r>
                      <a:r>
                        <a:rPr lang="en-US" sz="1200" kern="0" dirty="0">
                          <a:solidFill>
                            <a:srgbClr val="000000"/>
                          </a:solidFill>
                          <a:latin typeface="Consolas" panose="020B0609020204030204"/>
                          <a:ea typeface="宋体" panose="02010600030101010101" pitchFamily="2" charset="-122"/>
                          <a:cs typeface="Times New Roman" panose="02020603050405020304"/>
                        </a:rPr>
                        <a:t> main(String </a:t>
                      </a:r>
                      <a:r>
                        <a:rPr lang="en-US" sz="1200" kern="0" dirty="0" err="1">
                          <a:solidFill>
                            <a:srgbClr val="6A3E3E"/>
                          </a:solidFill>
                          <a:latin typeface="Consolas" panose="020B0609020204030204"/>
                          <a:ea typeface="宋体" panose="02010600030101010101" pitchFamily="2" charset="-122"/>
                          <a:cs typeface="Times New Roman" panose="02020603050405020304"/>
                        </a:rPr>
                        <a:t>args</a:t>
                      </a:r>
                      <a:r>
                        <a:rPr lang="en-US" sz="1200" kern="0" dirty="0">
                          <a:solidFill>
                            <a:srgbClr val="000000"/>
                          </a:solidFill>
                          <a:latin typeface="Consolas" panose="020B0609020204030204"/>
                          <a:ea typeface="宋体" panose="02010600030101010101" pitchFamily="2" charset="-122"/>
                          <a:cs typeface="Times New Roman" panose="02020603050405020304"/>
                        </a:rPr>
                        <a:t>[]) {</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b="1" kern="0" dirty="0" err="1">
                          <a:solidFill>
                            <a:srgbClr val="7F0055"/>
                          </a:solidFill>
                          <a:latin typeface="Consolas" panose="020B0609020204030204"/>
                          <a:ea typeface="宋体" panose="02010600030101010101" pitchFamily="2" charset="-122"/>
                          <a:cs typeface="Times New Roman" panose="02020603050405020304"/>
                        </a:rPr>
                        <a:t>int</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kern="0" dirty="0">
                          <a:solidFill>
                            <a:srgbClr val="6A3E3E"/>
                          </a:solidFill>
                          <a:latin typeface="Consolas" panose="020B0609020204030204"/>
                          <a:ea typeface="宋体" panose="02010600030101010101" pitchFamily="2" charset="-122"/>
                          <a:cs typeface="Times New Roman" panose="02020603050405020304"/>
                        </a:rPr>
                        <a:t>sum</a:t>
                      </a:r>
                      <a:r>
                        <a:rPr lang="en-US" sz="1200" kern="0" dirty="0">
                          <a:solidFill>
                            <a:srgbClr val="000000"/>
                          </a:solidFill>
                          <a:latin typeface="Consolas" panose="020B0609020204030204"/>
                          <a:ea typeface="宋体" panose="02010600030101010101" pitchFamily="2" charset="-122"/>
                          <a:cs typeface="Times New Roman" panose="02020603050405020304"/>
                        </a:rPr>
                        <a:t> = 0; 		</a:t>
                      </a:r>
                      <a:r>
                        <a:rPr lang="en-US" sz="1200" kern="0" dirty="0" smtClean="0">
                          <a:solidFill>
                            <a:srgbClr val="3F7F5F"/>
                          </a:solidFill>
                          <a:latin typeface="Consolas" panose="020B0609020204030204"/>
                          <a:ea typeface="宋体" panose="02010600030101010101" pitchFamily="2" charset="-122"/>
                          <a:cs typeface="Times New Roman" panose="02020603050405020304"/>
                        </a:rPr>
                        <a:t>// </a:t>
                      </a:r>
                      <a:r>
                        <a:rPr lang="zh-CN" sz="1200" kern="0" dirty="0">
                          <a:solidFill>
                            <a:srgbClr val="3F7F5F"/>
                          </a:solidFill>
                          <a:latin typeface="Consolas" panose="020B0609020204030204"/>
                          <a:ea typeface="宋体" panose="02010600030101010101" pitchFamily="2" charset="-122"/>
                          <a:cs typeface="Consolas" panose="020B0609020204030204"/>
                        </a:rPr>
                        <a:t>保存总和</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b="1" kern="0" dirty="0" err="1">
                          <a:solidFill>
                            <a:srgbClr val="7F0055"/>
                          </a:solidFill>
                          <a:latin typeface="Consolas" panose="020B0609020204030204"/>
                          <a:ea typeface="宋体" panose="02010600030101010101" pitchFamily="2" charset="-122"/>
                          <a:cs typeface="Times New Roman" panose="02020603050405020304"/>
                        </a:rPr>
                        <a:t>int</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kern="0" dirty="0">
                          <a:solidFill>
                            <a:srgbClr val="6A3E3E"/>
                          </a:solidFill>
                          <a:latin typeface="Consolas" panose="020B0609020204030204"/>
                          <a:ea typeface="宋体" panose="02010600030101010101" pitchFamily="2" charset="-122"/>
                          <a:cs typeface="Times New Roman" panose="02020603050405020304"/>
                        </a:rPr>
                        <a:t>current</a:t>
                      </a:r>
                      <a:r>
                        <a:rPr lang="en-US" sz="1200" kern="0" dirty="0">
                          <a:solidFill>
                            <a:srgbClr val="000000"/>
                          </a:solidFill>
                          <a:latin typeface="Consolas" panose="020B0609020204030204"/>
                          <a:ea typeface="宋体" panose="02010600030101010101" pitchFamily="2" charset="-122"/>
                          <a:cs typeface="Times New Roman" panose="02020603050405020304"/>
                        </a:rPr>
                        <a:t> = 1; </a:t>
                      </a:r>
                      <a:r>
                        <a:rPr lang="en-US" sz="1200" kern="0" dirty="0" smtClean="0">
                          <a:solidFill>
                            <a:srgbClr val="3F7F5F"/>
                          </a:solidFill>
                          <a:latin typeface="Consolas" panose="020B0609020204030204"/>
                          <a:ea typeface="宋体" panose="02010600030101010101" pitchFamily="2" charset="-122"/>
                          <a:cs typeface="Times New Roman" panose="02020603050405020304"/>
                        </a:rPr>
                        <a:t>// </a:t>
                      </a:r>
                      <a:r>
                        <a:rPr lang="zh-CN" sz="1200" kern="0" dirty="0">
                          <a:solidFill>
                            <a:srgbClr val="3F7F5F"/>
                          </a:solidFill>
                          <a:latin typeface="Consolas" panose="020B0609020204030204"/>
                          <a:ea typeface="宋体" panose="02010600030101010101" pitchFamily="2" charset="-122"/>
                          <a:cs typeface="Consolas" panose="020B0609020204030204"/>
                        </a:rPr>
                        <a:t>循环的初始化条件</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b="1" kern="0" dirty="0">
                          <a:solidFill>
                            <a:srgbClr val="7F0055"/>
                          </a:solidFill>
                          <a:latin typeface="Consolas" panose="020B0609020204030204"/>
                          <a:ea typeface="宋体" panose="02010600030101010101" pitchFamily="2" charset="-122"/>
                          <a:cs typeface="Times New Roman" panose="02020603050405020304"/>
                        </a:rPr>
                        <a:t>do</a:t>
                      </a:r>
                      <a:r>
                        <a:rPr lang="en-US" sz="1200" kern="0" dirty="0">
                          <a:solidFill>
                            <a:srgbClr val="000000"/>
                          </a:solidFill>
                          <a:latin typeface="Consolas" panose="020B0609020204030204"/>
                          <a:ea typeface="宋体" panose="02010600030101010101" pitchFamily="2" charset="-122"/>
                          <a:cs typeface="Times New Roman" panose="02020603050405020304"/>
                        </a:rPr>
                        <a:t> { 	</a:t>
                      </a:r>
                      <a:r>
                        <a:rPr lang="en-US" sz="1200" kern="0" dirty="0" smtClean="0">
                          <a:solidFill>
                            <a:srgbClr val="3F7F5F"/>
                          </a:solidFill>
                          <a:latin typeface="Consolas" panose="020B0609020204030204"/>
                          <a:ea typeface="宋体" panose="02010600030101010101" pitchFamily="2" charset="-122"/>
                          <a:cs typeface="Times New Roman" panose="02020603050405020304"/>
                        </a:rPr>
                        <a:t>// </a:t>
                      </a:r>
                      <a:r>
                        <a:rPr lang="zh-CN" sz="1200" kern="0" dirty="0">
                          <a:solidFill>
                            <a:srgbClr val="3F7F5F"/>
                          </a:solidFill>
                          <a:latin typeface="Consolas" panose="020B0609020204030204"/>
                          <a:ea typeface="宋体" panose="02010600030101010101" pitchFamily="2" charset="-122"/>
                          <a:cs typeface="Consolas" panose="020B0609020204030204"/>
                        </a:rPr>
                        <a:t>循环结束条件</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kern="0" dirty="0">
                          <a:solidFill>
                            <a:srgbClr val="6A3E3E"/>
                          </a:solidFill>
                          <a:latin typeface="Consolas" panose="020B0609020204030204"/>
                          <a:ea typeface="宋体" panose="02010600030101010101" pitchFamily="2" charset="-122"/>
                          <a:cs typeface="Times New Roman" panose="02020603050405020304"/>
                        </a:rPr>
                        <a:t>sum</a:t>
                      </a:r>
                      <a:r>
                        <a:rPr lang="en-US" sz="1200" kern="0" dirty="0">
                          <a:solidFill>
                            <a:srgbClr val="000000"/>
                          </a:solidFill>
                          <a:latin typeface="Consolas" panose="020B0609020204030204"/>
                          <a:ea typeface="宋体" panose="02010600030101010101" pitchFamily="2" charset="-122"/>
                          <a:cs typeface="Times New Roman" panose="02020603050405020304"/>
                        </a:rPr>
                        <a:t> += </a:t>
                      </a:r>
                      <a:r>
                        <a:rPr lang="en-US" sz="1200" kern="0" dirty="0">
                          <a:solidFill>
                            <a:srgbClr val="6A3E3E"/>
                          </a:solidFill>
                          <a:latin typeface="Consolas" panose="020B0609020204030204"/>
                          <a:ea typeface="宋体" panose="02010600030101010101" pitchFamily="2" charset="-122"/>
                          <a:cs typeface="Times New Roman" panose="02020603050405020304"/>
                        </a:rPr>
                        <a:t>current</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kern="0" dirty="0" smtClean="0">
                          <a:solidFill>
                            <a:srgbClr val="3F7F5F"/>
                          </a:solidFill>
                          <a:latin typeface="Consolas" panose="020B0609020204030204"/>
                          <a:ea typeface="宋体" panose="02010600030101010101" pitchFamily="2" charset="-122"/>
                          <a:cs typeface="Times New Roman" panose="02020603050405020304"/>
                        </a:rPr>
                        <a:t>// </a:t>
                      </a:r>
                      <a:r>
                        <a:rPr lang="zh-CN" sz="1200" kern="0" dirty="0">
                          <a:solidFill>
                            <a:srgbClr val="3F7F5F"/>
                          </a:solidFill>
                          <a:latin typeface="Consolas" panose="020B0609020204030204"/>
                          <a:ea typeface="宋体" panose="02010600030101010101" pitchFamily="2" charset="-122"/>
                          <a:cs typeface="Consolas" panose="020B0609020204030204"/>
                        </a:rPr>
                        <a:t>累加</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kern="0" dirty="0">
                          <a:solidFill>
                            <a:srgbClr val="6A3E3E"/>
                          </a:solidFill>
                          <a:latin typeface="Consolas" panose="020B0609020204030204"/>
                          <a:ea typeface="宋体" panose="02010600030101010101" pitchFamily="2" charset="-122"/>
                          <a:cs typeface="Times New Roman" panose="02020603050405020304"/>
                        </a:rPr>
                        <a:t>current</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kern="0" dirty="0" smtClean="0">
                          <a:solidFill>
                            <a:srgbClr val="3F7F5F"/>
                          </a:solidFill>
                          <a:latin typeface="Consolas" panose="020B0609020204030204"/>
                          <a:ea typeface="宋体" panose="02010600030101010101" pitchFamily="2" charset="-122"/>
                          <a:cs typeface="Times New Roman" panose="02020603050405020304"/>
                        </a:rPr>
                        <a:t>// </a:t>
                      </a:r>
                      <a:r>
                        <a:rPr lang="zh-CN" sz="1200" kern="0" dirty="0">
                          <a:solidFill>
                            <a:srgbClr val="3F7F5F"/>
                          </a:solidFill>
                          <a:latin typeface="Consolas" panose="020B0609020204030204"/>
                          <a:ea typeface="宋体" panose="02010600030101010101" pitchFamily="2" charset="-122"/>
                          <a:cs typeface="Consolas" panose="020B0609020204030204"/>
                        </a:rPr>
                        <a:t>改变循环条件</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 </a:t>
                      </a:r>
                      <a:r>
                        <a:rPr lang="en-US" sz="1200" b="1" kern="0" dirty="0">
                          <a:solidFill>
                            <a:srgbClr val="7F0055"/>
                          </a:solidFill>
                          <a:latin typeface="Consolas" panose="020B0609020204030204"/>
                          <a:ea typeface="宋体" panose="02010600030101010101" pitchFamily="2" charset="-122"/>
                          <a:cs typeface="Times New Roman" panose="02020603050405020304"/>
                        </a:rPr>
                        <a:t>while</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kern="0" dirty="0">
                          <a:solidFill>
                            <a:srgbClr val="6A3E3E"/>
                          </a:solidFill>
                          <a:latin typeface="Consolas" panose="020B0609020204030204"/>
                          <a:ea typeface="宋体" panose="02010600030101010101" pitchFamily="2" charset="-122"/>
                          <a:cs typeface="Times New Roman" panose="02020603050405020304"/>
                        </a:rPr>
                        <a:t>current</a:t>
                      </a:r>
                      <a:r>
                        <a:rPr lang="en-US" sz="1200" kern="0" dirty="0">
                          <a:solidFill>
                            <a:srgbClr val="000000"/>
                          </a:solidFill>
                          <a:latin typeface="Consolas" panose="020B0609020204030204"/>
                          <a:ea typeface="宋体" panose="02010600030101010101" pitchFamily="2" charset="-122"/>
                          <a:cs typeface="Times New Roman" panose="02020603050405020304"/>
                        </a:rPr>
                        <a:t> &lt;= 100); 	</a:t>
                      </a:r>
                      <a:r>
                        <a:rPr lang="en-US" sz="1200" kern="0" dirty="0">
                          <a:solidFill>
                            <a:srgbClr val="3F7F5F"/>
                          </a:solidFill>
                          <a:latin typeface="Consolas" panose="020B0609020204030204"/>
                          <a:ea typeface="宋体" panose="02010600030101010101" pitchFamily="2" charset="-122"/>
                          <a:cs typeface="Times New Roman" panose="02020603050405020304"/>
                        </a:rPr>
                        <a:t>// </a:t>
                      </a:r>
                      <a:r>
                        <a:rPr lang="zh-CN" sz="1200" kern="0" dirty="0">
                          <a:solidFill>
                            <a:srgbClr val="3F7F5F"/>
                          </a:solidFill>
                          <a:latin typeface="Consolas" panose="020B0609020204030204"/>
                          <a:ea typeface="宋体" panose="02010600030101010101" pitchFamily="2" charset="-122"/>
                          <a:cs typeface="Consolas" panose="020B0609020204030204"/>
                        </a:rPr>
                        <a:t>循环结束判断</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kern="0" dirty="0" err="1">
                          <a:solidFill>
                            <a:srgbClr val="000000"/>
                          </a:solidFill>
                          <a:latin typeface="Consolas" panose="020B0609020204030204"/>
                          <a:ea typeface="宋体" panose="02010600030101010101" pitchFamily="2" charset="-122"/>
                          <a:cs typeface="Times New Roman" panose="02020603050405020304"/>
                        </a:rPr>
                        <a:t>System.</a:t>
                      </a:r>
                      <a:r>
                        <a:rPr lang="en-US" sz="1200" b="1" i="1" kern="0" dirty="0" err="1">
                          <a:solidFill>
                            <a:srgbClr val="0000C0"/>
                          </a:solidFill>
                          <a:latin typeface="Consolas" panose="020B0609020204030204"/>
                          <a:ea typeface="宋体" panose="02010600030101010101" pitchFamily="2" charset="-122"/>
                          <a:cs typeface="Times New Roman" panose="02020603050405020304"/>
                        </a:rPr>
                        <a:t>out</a:t>
                      </a:r>
                      <a:r>
                        <a:rPr lang="en-US" sz="1200" kern="0" dirty="0" err="1">
                          <a:solidFill>
                            <a:srgbClr val="000000"/>
                          </a:solidFill>
                          <a:latin typeface="Consolas" panose="020B0609020204030204"/>
                          <a:ea typeface="宋体" panose="02010600030101010101" pitchFamily="2" charset="-122"/>
                          <a:cs typeface="Times New Roman" panose="02020603050405020304"/>
                        </a:rPr>
                        <a:t>.println</a:t>
                      </a:r>
                      <a:r>
                        <a:rPr lang="en-US" sz="1200" kern="0" dirty="0">
                          <a:solidFill>
                            <a:srgbClr val="000000"/>
                          </a:solidFill>
                          <a:latin typeface="Consolas" panose="020B0609020204030204"/>
                          <a:ea typeface="宋体" panose="02010600030101010101" pitchFamily="2" charset="-122"/>
                          <a:cs typeface="Times New Roman" panose="02020603050405020304"/>
                        </a:rPr>
                        <a:t>(</a:t>
                      </a:r>
                      <a:r>
                        <a:rPr lang="en-US" sz="1200" kern="0" dirty="0">
                          <a:solidFill>
                            <a:srgbClr val="6A3E3E"/>
                          </a:solidFill>
                          <a:latin typeface="Consolas" panose="020B0609020204030204"/>
                          <a:ea typeface="宋体" panose="02010600030101010101" pitchFamily="2" charset="-122"/>
                          <a:cs typeface="Times New Roman" panose="02020603050405020304"/>
                        </a:rPr>
                        <a:t>sum</a:t>
                      </a:r>
                      <a:r>
                        <a:rPr lang="en-US" sz="1200" kern="0" dirty="0">
                          <a:solidFill>
                            <a:srgbClr val="000000"/>
                          </a:solidFill>
                          <a:latin typeface="Consolas" panose="020B0609020204030204"/>
                          <a:ea typeface="宋体" panose="02010600030101010101" pitchFamily="2" charset="-122"/>
                          <a:cs typeface="Times New Roman" panose="02020603050405020304"/>
                        </a:rPr>
                        <a:t>);</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a:t>
                      </a:r>
                      <a:endParaRPr lang="zh-CN" sz="12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0" name="Picture 2"/>
          <p:cNvPicPr>
            <a:picLocks noChangeAspect="1" noChangeArrowheads="1"/>
          </p:cNvPicPr>
          <p:nvPr/>
        </p:nvPicPr>
        <p:blipFill>
          <a:blip r:embed="rId1"/>
          <a:srcRect/>
          <a:stretch>
            <a:fillRect/>
          </a:stretch>
        </p:blipFill>
        <p:spPr bwMode="auto">
          <a:xfrm>
            <a:off x="3978709" y="3945111"/>
            <a:ext cx="4532628" cy="22893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3" name="标题 2"/>
          <p:cNvSpPr>
            <a:spLocks noGrp="1"/>
          </p:cNvSpPr>
          <p:nvPr>
            <p:ph type="title"/>
          </p:nvPr>
        </p:nvSpPr>
        <p:spPr/>
        <p:txBody>
          <a:bodyPr>
            <a:normAutofit/>
          </a:bodyPr>
          <a:lstStyle/>
          <a:p>
            <a:r>
              <a:rPr lang="en-US" altLang="zh-CN" dirty="0" smtClean="0"/>
              <a:t>for</a:t>
            </a:r>
            <a:r>
              <a:rPr lang="zh-CN" altLang="en-US" dirty="0" smtClean="0"/>
              <a:t>循环</a:t>
            </a:r>
            <a:endParaRPr lang="zh-CN" altLang="en-US" dirty="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sp>
        <p:nvSpPr>
          <p:cNvPr id="7" name="内容占位符 2"/>
          <p:cNvSpPr>
            <a:spLocks noGrp="1"/>
          </p:cNvSpPr>
          <p:nvPr>
            <p:ph idx="1"/>
          </p:nvPr>
        </p:nvSpPr>
        <p:spPr>
          <a:xfrm>
            <a:off x="214282" y="1428742"/>
            <a:ext cx="8715436" cy="3214710"/>
          </a:xfrm>
        </p:spPr>
        <p:txBody>
          <a:bodyPr>
            <a:normAutofit/>
          </a:bodyPr>
          <a:lstStyle/>
          <a:p>
            <a:r>
              <a:rPr lang="zh-CN" altLang="en-US" dirty="0"/>
              <a:t>使用</a:t>
            </a:r>
            <a:r>
              <a:rPr lang="en-US" altLang="zh-CN" dirty="0"/>
              <a:t>for</a:t>
            </a:r>
            <a:r>
              <a:rPr lang="zh-CN" altLang="en-US" dirty="0"/>
              <a:t>循环实现</a:t>
            </a:r>
            <a:r>
              <a:rPr lang="en-US" altLang="zh-CN" dirty="0"/>
              <a:t>1 ~ 100</a:t>
            </a:r>
            <a:r>
              <a:rPr lang="zh-CN" altLang="en-US" dirty="0"/>
              <a:t>累加</a:t>
            </a:r>
            <a:endParaRPr lang="zh-CN" altLang="en-US" dirty="0"/>
          </a:p>
        </p:txBody>
      </p:sp>
      <p:graphicFrame>
        <p:nvGraphicFramePr>
          <p:cNvPr id="8" name="表格 7"/>
          <p:cNvGraphicFramePr>
            <a:graphicFrameLocks noGrp="1"/>
          </p:cNvGraphicFramePr>
          <p:nvPr/>
        </p:nvGraphicFramePr>
        <p:xfrm>
          <a:off x="457200" y="2322733"/>
          <a:ext cx="7929618" cy="2773680"/>
        </p:xfrm>
        <a:graphic>
          <a:graphicData uri="http://schemas.openxmlformats.org/drawingml/2006/table">
            <a:tbl>
              <a:tblPr/>
              <a:tblGrid>
                <a:gridCol w="2356443"/>
                <a:gridCol w="5573175"/>
              </a:tblGrid>
              <a:tr h="0">
                <a:tc gridSpan="2">
                  <a:txBody>
                    <a:bodyPr/>
                    <a:lstStyle/>
                    <a:p>
                      <a:pPr algn="l">
                        <a:spcAft>
                          <a:spcPts val="0"/>
                        </a:spcAft>
                      </a:pPr>
                      <a:r>
                        <a:rPr lang="en-US" sz="1400" b="1" kern="0">
                          <a:solidFill>
                            <a:srgbClr val="7F0055"/>
                          </a:solidFill>
                          <a:latin typeface="Consolas" panose="020B0609020204030204"/>
                          <a:ea typeface="宋体" panose="02010600030101010101" pitchFamily="2" charset="-122"/>
                          <a:cs typeface="Times New Roman" panose="02020603050405020304"/>
                        </a:rPr>
                        <a:t>public</a:t>
                      </a:r>
                      <a:r>
                        <a:rPr lang="en-US" sz="1400" kern="0">
                          <a:solidFill>
                            <a:srgbClr val="000000"/>
                          </a:solidFill>
                          <a:latin typeface="Consolas" panose="020B0609020204030204"/>
                          <a:ea typeface="宋体" panose="02010600030101010101" pitchFamily="2" charset="-122"/>
                          <a:cs typeface="Times New Roman" panose="02020603050405020304"/>
                        </a:rPr>
                        <a:t> </a:t>
                      </a:r>
                      <a:r>
                        <a:rPr lang="en-US" sz="1400" b="1" kern="0">
                          <a:solidFill>
                            <a:srgbClr val="7F0055"/>
                          </a:solidFill>
                          <a:latin typeface="Consolas" panose="020B0609020204030204"/>
                          <a:ea typeface="宋体" panose="02010600030101010101" pitchFamily="2" charset="-122"/>
                          <a:cs typeface="Times New Roman" panose="02020603050405020304"/>
                        </a:rPr>
                        <a:t>class</a:t>
                      </a:r>
                      <a:r>
                        <a:rPr lang="en-US" sz="1400" kern="0">
                          <a:solidFill>
                            <a:srgbClr val="000000"/>
                          </a:solidFill>
                          <a:latin typeface="Consolas" panose="020B0609020204030204"/>
                          <a:ea typeface="宋体" panose="02010600030101010101" pitchFamily="2" charset="-122"/>
                          <a:cs typeface="Times New Roman" panose="02020603050405020304"/>
                        </a:rPr>
                        <a:t> TestDemo {</a:t>
                      </a:r>
                      <a:endParaRPr lang="zh-CN" sz="1400" kern="100">
                        <a:latin typeface="Times New Roman" panose="02020603050405020304"/>
                        <a:ea typeface="宋体" panose="02010600030101010101" pitchFamily="2" charset="-122"/>
                        <a:cs typeface="Times New Roman" panose="02020603050405020304"/>
                      </a:endParaRPr>
                    </a:p>
                    <a:p>
                      <a:pPr algn="l">
                        <a:spcAft>
                          <a:spcPts val="0"/>
                        </a:spcAft>
                      </a:pPr>
                      <a:r>
                        <a:rPr lang="en-US" sz="1400" kern="0">
                          <a:solidFill>
                            <a:srgbClr val="000000"/>
                          </a:solidFill>
                          <a:latin typeface="Consolas" panose="020B0609020204030204"/>
                          <a:ea typeface="宋体" panose="02010600030101010101" pitchFamily="2" charset="-122"/>
                          <a:cs typeface="Times New Roman" panose="02020603050405020304"/>
                        </a:rPr>
                        <a:t>	</a:t>
                      </a:r>
                      <a:r>
                        <a:rPr lang="en-US" sz="1400" b="1" kern="0">
                          <a:solidFill>
                            <a:srgbClr val="7F0055"/>
                          </a:solidFill>
                          <a:latin typeface="Consolas" panose="020B0609020204030204"/>
                          <a:ea typeface="宋体" panose="02010600030101010101" pitchFamily="2" charset="-122"/>
                          <a:cs typeface="Times New Roman" panose="02020603050405020304"/>
                        </a:rPr>
                        <a:t>public</a:t>
                      </a:r>
                      <a:r>
                        <a:rPr lang="en-US" sz="1400" kern="0">
                          <a:solidFill>
                            <a:srgbClr val="000000"/>
                          </a:solidFill>
                          <a:latin typeface="Consolas" panose="020B0609020204030204"/>
                          <a:ea typeface="宋体" panose="02010600030101010101" pitchFamily="2" charset="-122"/>
                          <a:cs typeface="Times New Roman" panose="02020603050405020304"/>
                        </a:rPr>
                        <a:t> </a:t>
                      </a:r>
                      <a:r>
                        <a:rPr lang="en-US" sz="1400" b="1" kern="0">
                          <a:solidFill>
                            <a:srgbClr val="7F0055"/>
                          </a:solidFill>
                          <a:latin typeface="Consolas" panose="020B0609020204030204"/>
                          <a:ea typeface="宋体" panose="02010600030101010101" pitchFamily="2" charset="-122"/>
                          <a:cs typeface="Times New Roman" panose="02020603050405020304"/>
                        </a:rPr>
                        <a:t>static</a:t>
                      </a:r>
                      <a:r>
                        <a:rPr lang="en-US" sz="1400" kern="0">
                          <a:solidFill>
                            <a:srgbClr val="000000"/>
                          </a:solidFill>
                          <a:latin typeface="Consolas" panose="020B0609020204030204"/>
                          <a:ea typeface="宋体" panose="02010600030101010101" pitchFamily="2" charset="-122"/>
                          <a:cs typeface="Times New Roman" panose="02020603050405020304"/>
                        </a:rPr>
                        <a:t> </a:t>
                      </a:r>
                      <a:r>
                        <a:rPr lang="en-US" sz="1400" b="1" kern="0">
                          <a:solidFill>
                            <a:srgbClr val="7F0055"/>
                          </a:solidFill>
                          <a:latin typeface="Consolas" panose="020B0609020204030204"/>
                          <a:ea typeface="宋体" panose="02010600030101010101" pitchFamily="2" charset="-122"/>
                          <a:cs typeface="Times New Roman" panose="02020603050405020304"/>
                        </a:rPr>
                        <a:t>void</a:t>
                      </a:r>
                      <a:r>
                        <a:rPr lang="en-US" sz="1400" kern="0">
                          <a:solidFill>
                            <a:srgbClr val="000000"/>
                          </a:solidFill>
                          <a:latin typeface="Consolas" panose="020B0609020204030204"/>
                          <a:ea typeface="宋体" panose="02010600030101010101" pitchFamily="2" charset="-122"/>
                          <a:cs typeface="Times New Roman" panose="02020603050405020304"/>
                        </a:rPr>
                        <a:t> main(String </a:t>
                      </a:r>
                      <a:r>
                        <a:rPr lang="en-US" sz="1400" kern="0">
                          <a:solidFill>
                            <a:srgbClr val="6A3E3E"/>
                          </a:solidFill>
                          <a:latin typeface="Consolas" panose="020B0609020204030204"/>
                          <a:ea typeface="宋体" panose="02010600030101010101" pitchFamily="2" charset="-122"/>
                          <a:cs typeface="Times New Roman" panose="02020603050405020304"/>
                        </a:rPr>
                        <a:t>args</a:t>
                      </a:r>
                      <a:r>
                        <a:rPr lang="en-US" sz="1400" kern="0">
                          <a:solidFill>
                            <a:srgbClr val="000000"/>
                          </a:solidFill>
                          <a:latin typeface="Consolas" panose="020B0609020204030204"/>
                          <a:ea typeface="宋体" panose="02010600030101010101" pitchFamily="2" charset="-122"/>
                          <a:cs typeface="Times New Roman" panose="02020603050405020304"/>
                        </a:rPr>
                        <a:t>[]) {</a:t>
                      </a:r>
                      <a:endParaRPr lang="zh-CN" sz="1400" kern="100">
                        <a:latin typeface="Times New Roman" panose="02020603050405020304"/>
                        <a:ea typeface="宋体" panose="02010600030101010101" pitchFamily="2" charset="-122"/>
                        <a:cs typeface="Times New Roman" panose="02020603050405020304"/>
                      </a:endParaRPr>
                    </a:p>
                    <a:p>
                      <a:pPr algn="l">
                        <a:spcAft>
                          <a:spcPts val="0"/>
                        </a:spcAft>
                      </a:pPr>
                      <a:r>
                        <a:rPr lang="en-US" sz="1400" kern="0">
                          <a:solidFill>
                            <a:srgbClr val="000000"/>
                          </a:solidFill>
                          <a:latin typeface="Consolas" panose="020B0609020204030204"/>
                          <a:ea typeface="宋体" panose="02010600030101010101" pitchFamily="2" charset="-122"/>
                          <a:cs typeface="Times New Roman" panose="02020603050405020304"/>
                        </a:rPr>
                        <a:t>		</a:t>
                      </a:r>
                      <a:r>
                        <a:rPr lang="en-US" sz="1400" b="1" kern="0">
                          <a:solidFill>
                            <a:srgbClr val="7F0055"/>
                          </a:solidFill>
                          <a:latin typeface="Consolas" panose="020B0609020204030204"/>
                          <a:ea typeface="宋体" panose="02010600030101010101" pitchFamily="2" charset="-122"/>
                          <a:cs typeface="Times New Roman" panose="02020603050405020304"/>
                        </a:rPr>
                        <a:t>int</a:t>
                      </a:r>
                      <a:r>
                        <a:rPr lang="en-US" sz="1400" kern="0">
                          <a:solidFill>
                            <a:srgbClr val="000000"/>
                          </a:solidFill>
                          <a:latin typeface="Consolas" panose="020B0609020204030204"/>
                          <a:ea typeface="宋体" panose="02010600030101010101" pitchFamily="2" charset="-122"/>
                          <a:cs typeface="Times New Roman" panose="02020603050405020304"/>
                        </a:rPr>
                        <a:t> </a:t>
                      </a:r>
                      <a:r>
                        <a:rPr lang="en-US" sz="1400" kern="0">
                          <a:solidFill>
                            <a:srgbClr val="6A3E3E"/>
                          </a:solidFill>
                          <a:latin typeface="Consolas" panose="020B0609020204030204"/>
                          <a:ea typeface="宋体" panose="02010600030101010101" pitchFamily="2" charset="-122"/>
                          <a:cs typeface="Times New Roman" panose="02020603050405020304"/>
                        </a:rPr>
                        <a:t>sum</a:t>
                      </a:r>
                      <a:r>
                        <a:rPr lang="en-US" sz="1400" kern="0">
                          <a:solidFill>
                            <a:srgbClr val="000000"/>
                          </a:solidFill>
                          <a:latin typeface="Consolas" panose="020B0609020204030204"/>
                          <a:ea typeface="宋体" panose="02010600030101010101" pitchFamily="2" charset="-122"/>
                          <a:cs typeface="Times New Roman" panose="02020603050405020304"/>
                        </a:rPr>
                        <a:t> = 0; 		</a:t>
                      </a:r>
                      <a:r>
                        <a:rPr lang="en-US" sz="1400" kern="0" smtClean="0">
                          <a:solidFill>
                            <a:srgbClr val="3F7F5F"/>
                          </a:solidFill>
                          <a:latin typeface="Consolas" panose="020B0609020204030204"/>
                          <a:ea typeface="宋体" panose="02010600030101010101" pitchFamily="2" charset="-122"/>
                          <a:cs typeface="Times New Roman" panose="02020603050405020304"/>
                        </a:rPr>
                        <a:t>// </a:t>
                      </a:r>
                      <a:r>
                        <a:rPr lang="zh-CN" sz="1400" kern="0">
                          <a:solidFill>
                            <a:srgbClr val="3F7F5F"/>
                          </a:solidFill>
                          <a:latin typeface="Consolas" panose="020B0609020204030204"/>
                          <a:ea typeface="宋体" panose="02010600030101010101" pitchFamily="2" charset="-122"/>
                          <a:cs typeface="Consolas" panose="020B0609020204030204"/>
                        </a:rPr>
                        <a:t>保存总和</a:t>
                      </a:r>
                      <a:endParaRPr lang="zh-CN" sz="1400" kern="100">
                        <a:latin typeface="Times New Roman" panose="02020603050405020304"/>
                        <a:ea typeface="宋体" panose="02010600030101010101" pitchFamily="2" charset="-122"/>
                        <a:cs typeface="Times New Roman" panose="02020603050405020304"/>
                      </a:endParaRPr>
                    </a:p>
                    <a:p>
                      <a:pPr algn="l">
                        <a:spcAft>
                          <a:spcPts val="0"/>
                        </a:spcAft>
                      </a:pPr>
                      <a:r>
                        <a:rPr lang="en-US" sz="1400" kern="0">
                          <a:solidFill>
                            <a:srgbClr val="000000"/>
                          </a:solidFill>
                          <a:latin typeface="Consolas" panose="020B0609020204030204"/>
                          <a:ea typeface="宋体" panose="02010600030101010101" pitchFamily="2" charset="-122"/>
                          <a:cs typeface="Times New Roman" panose="02020603050405020304"/>
                        </a:rPr>
                        <a:t>		</a:t>
                      </a:r>
                      <a:r>
                        <a:rPr lang="en-US" sz="1400" kern="0">
                          <a:solidFill>
                            <a:srgbClr val="3F7F5F"/>
                          </a:solidFill>
                          <a:latin typeface="Consolas" panose="020B0609020204030204"/>
                          <a:ea typeface="宋体" panose="02010600030101010101" pitchFamily="2" charset="-122"/>
                          <a:cs typeface="Times New Roman" panose="02020603050405020304"/>
                        </a:rPr>
                        <a:t>// </a:t>
                      </a:r>
                      <a:r>
                        <a:rPr lang="zh-CN" sz="1400" kern="0">
                          <a:solidFill>
                            <a:srgbClr val="3F7F5F"/>
                          </a:solidFill>
                          <a:latin typeface="Consolas" panose="020B0609020204030204"/>
                          <a:ea typeface="宋体" panose="02010600030101010101" pitchFamily="2" charset="-122"/>
                          <a:cs typeface="Consolas" panose="020B0609020204030204"/>
                        </a:rPr>
                        <a:t>设置循环初始化条件</a:t>
                      </a:r>
                      <a:r>
                        <a:rPr lang="en-US" sz="1400" kern="0">
                          <a:solidFill>
                            <a:srgbClr val="3F7F5F"/>
                          </a:solidFill>
                          <a:latin typeface="Consolas" panose="020B0609020204030204"/>
                          <a:ea typeface="宋体" panose="02010600030101010101" pitchFamily="2" charset="-122"/>
                          <a:cs typeface="Times New Roman" panose="02020603050405020304"/>
                        </a:rPr>
                        <a:t>current</a:t>
                      </a:r>
                      <a:r>
                        <a:rPr lang="zh-CN" sz="1400" kern="0">
                          <a:solidFill>
                            <a:srgbClr val="3F7F5F"/>
                          </a:solidFill>
                          <a:latin typeface="Consolas" panose="020B0609020204030204"/>
                          <a:ea typeface="宋体" panose="02010600030101010101" pitchFamily="2" charset="-122"/>
                          <a:cs typeface="Consolas" panose="020B0609020204030204"/>
                        </a:rPr>
                        <a:t>，同时此变量作为累加操作使用</a:t>
                      </a:r>
                      <a:endParaRPr lang="zh-CN" sz="1400" kern="100">
                        <a:latin typeface="Times New Roman" panose="02020603050405020304"/>
                        <a:ea typeface="宋体" panose="02010600030101010101" pitchFamily="2" charset="-122"/>
                        <a:cs typeface="Times New Roman" panose="02020603050405020304"/>
                      </a:endParaRPr>
                    </a:p>
                    <a:p>
                      <a:pPr algn="l">
                        <a:spcAft>
                          <a:spcPts val="0"/>
                        </a:spcAft>
                      </a:pPr>
                      <a:r>
                        <a:rPr lang="en-US" sz="1400" kern="0">
                          <a:solidFill>
                            <a:srgbClr val="000000"/>
                          </a:solidFill>
                          <a:latin typeface="Consolas" panose="020B0609020204030204"/>
                          <a:ea typeface="宋体" panose="02010600030101010101" pitchFamily="2" charset="-122"/>
                          <a:cs typeface="Times New Roman" panose="02020603050405020304"/>
                        </a:rPr>
                        <a:t>		</a:t>
                      </a:r>
                      <a:r>
                        <a:rPr lang="en-US" sz="1400" kern="0">
                          <a:solidFill>
                            <a:srgbClr val="3F7F5F"/>
                          </a:solidFill>
                          <a:latin typeface="Consolas" panose="020B0609020204030204"/>
                          <a:ea typeface="宋体" panose="02010600030101010101" pitchFamily="2" charset="-122"/>
                          <a:cs typeface="Times New Roman" panose="02020603050405020304"/>
                        </a:rPr>
                        <a:t>// </a:t>
                      </a:r>
                      <a:r>
                        <a:rPr lang="zh-CN" sz="1400" kern="0">
                          <a:solidFill>
                            <a:srgbClr val="3F7F5F"/>
                          </a:solidFill>
                          <a:latin typeface="Consolas" panose="020B0609020204030204"/>
                          <a:ea typeface="宋体" panose="02010600030101010101" pitchFamily="2" charset="-122"/>
                          <a:cs typeface="Consolas" panose="020B0609020204030204"/>
                        </a:rPr>
                        <a:t>每次执行循环体前都要进行循环判断（</a:t>
                      </a:r>
                      <a:r>
                        <a:rPr lang="en-US" sz="1400" kern="0">
                          <a:solidFill>
                            <a:srgbClr val="3F7F5F"/>
                          </a:solidFill>
                          <a:latin typeface="Consolas" panose="020B0609020204030204"/>
                          <a:ea typeface="宋体" panose="02010600030101010101" pitchFamily="2" charset="-122"/>
                          <a:cs typeface="Times New Roman" panose="02020603050405020304"/>
                        </a:rPr>
                        <a:t>current &lt;= 100</a:t>
                      </a:r>
                      <a:r>
                        <a:rPr lang="zh-CN" sz="1400" kern="0">
                          <a:solidFill>
                            <a:srgbClr val="3F7F5F"/>
                          </a:solidFill>
                          <a:latin typeface="Consolas" panose="020B0609020204030204"/>
                          <a:ea typeface="宋体" panose="02010600030101010101" pitchFamily="2" charset="-122"/>
                          <a:cs typeface="Consolas" panose="020B0609020204030204"/>
                        </a:rPr>
                        <a:t>）</a:t>
                      </a:r>
                      <a:endParaRPr lang="zh-CN" sz="1400" kern="100">
                        <a:latin typeface="Times New Roman" panose="02020603050405020304"/>
                        <a:ea typeface="宋体" panose="02010600030101010101" pitchFamily="2" charset="-122"/>
                        <a:cs typeface="Times New Roman" panose="02020603050405020304"/>
                      </a:endParaRPr>
                    </a:p>
                    <a:p>
                      <a:pPr algn="l">
                        <a:spcAft>
                          <a:spcPts val="0"/>
                        </a:spcAft>
                      </a:pPr>
                      <a:r>
                        <a:rPr lang="en-US" sz="1400" kern="0">
                          <a:solidFill>
                            <a:srgbClr val="000000"/>
                          </a:solidFill>
                          <a:latin typeface="Consolas" panose="020B0609020204030204"/>
                          <a:ea typeface="宋体" panose="02010600030101010101" pitchFamily="2" charset="-122"/>
                          <a:cs typeface="Times New Roman" panose="02020603050405020304"/>
                        </a:rPr>
                        <a:t>		</a:t>
                      </a:r>
                      <a:r>
                        <a:rPr lang="en-US" sz="1400" kern="0">
                          <a:solidFill>
                            <a:srgbClr val="3F7F5F"/>
                          </a:solidFill>
                          <a:latin typeface="Consolas" panose="020B0609020204030204"/>
                          <a:ea typeface="宋体" panose="02010600030101010101" pitchFamily="2" charset="-122"/>
                          <a:cs typeface="Times New Roman" panose="02020603050405020304"/>
                        </a:rPr>
                        <a:t>// </a:t>
                      </a:r>
                      <a:r>
                        <a:rPr lang="zh-CN" sz="1400" kern="0">
                          <a:solidFill>
                            <a:srgbClr val="3F7F5F"/>
                          </a:solidFill>
                          <a:latin typeface="Consolas" panose="020B0609020204030204"/>
                          <a:ea typeface="宋体" panose="02010600030101010101" pitchFamily="2" charset="-122"/>
                          <a:cs typeface="Consolas" panose="020B0609020204030204"/>
                        </a:rPr>
                        <a:t>循环体执行完毕后会自动执行</a:t>
                      </a:r>
                      <a:r>
                        <a:rPr lang="en-US" sz="1400" kern="0">
                          <a:solidFill>
                            <a:srgbClr val="3F7F5F"/>
                          </a:solidFill>
                          <a:latin typeface="Consolas" panose="020B0609020204030204"/>
                          <a:ea typeface="宋体" panose="02010600030101010101" pitchFamily="2" charset="-122"/>
                          <a:cs typeface="Times New Roman" panose="02020603050405020304"/>
                        </a:rPr>
                        <a:t>“current++”</a:t>
                      </a:r>
                      <a:r>
                        <a:rPr lang="zh-CN" sz="1400" kern="0">
                          <a:solidFill>
                            <a:srgbClr val="3F7F5F"/>
                          </a:solidFill>
                          <a:latin typeface="Consolas" panose="020B0609020204030204"/>
                          <a:ea typeface="宋体" panose="02010600030101010101" pitchFamily="2" charset="-122"/>
                          <a:cs typeface="Consolas" panose="020B0609020204030204"/>
                        </a:rPr>
                        <a:t>改变循环条件</a:t>
                      </a:r>
                      <a:endParaRPr lang="zh-CN" sz="1400" kern="100">
                        <a:latin typeface="Times New Roman" panose="02020603050405020304"/>
                        <a:ea typeface="宋体" panose="02010600030101010101" pitchFamily="2" charset="-122"/>
                        <a:cs typeface="Times New Roman" panose="02020603050405020304"/>
                      </a:endParaRPr>
                    </a:p>
                    <a:p>
                      <a:pPr algn="l">
                        <a:spcAft>
                          <a:spcPts val="0"/>
                        </a:spcAft>
                      </a:pPr>
                      <a:r>
                        <a:rPr lang="en-US" sz="1400" kern="0">
                          <a:solidFill>
                            <a:srgbClr val="000000"/>
                          </a:solidFill>
                          <a:latin typeface="Consolas" panose="020B0609020204030204"/>
                          <a:ea typeface="宋体" panose="02010600030101010101" pitchFamily="2" charset="-122"/>
                          <a:cs typeface="Times New Roman" panose="02020603050405020304"/>
                        </a:rPr>
                        <a:t>		</a:t>
                      </a:r>
                      <a:r>
                        <a:rPr lang="en-US" sz="1400" b="1" kern="0">
                          <a:solidFill>
                            <a:srgbClr val="7F0055"/>
                          </a:solidFill>
                          <a:latin typeface="Consolas" panose="020B0609020204030204"/>
                          <a:ea typeface="宋体" panose="02010600030101010101" pitchFamily="2" charset="-122"/>
                          <a:cs typeface="Times New Roman" panose="02020603050405020304"/>
                        </a:rPr>
                        <a:t>for</a:t>
                      </a:r>
                      <a:r>
                        <a:rPr lang="en-US" sz="1400" kern="0">
                          <a:solidFill>
                            <a:srgbClr val="000000"/>
                          </a:solidFill>
                          <a:latin typeface="Consolas" panose="020B0609020204030204"/>
                          <a:ea typeface="宋体" panose="02010600030101010101" pitchFamily="2" charset="-122"/>
                          <a:cs typeface="Times New Roman" panose="02020603050405020304"/>
                        </a:rPr>
                        <a:t> (</a:t>
                      </a:r>
                      <a:r>
                        <a:rPr lang="en-US" sz="1400" b="1" kern="0">
                          <a:solidFill>
                            <a:srgbClr val="7F0055"/>
                          </a:solidFill>
                          <a:latin typeface="Consolas" panose="020B0609020204030204"/>
                          <a:ea typeface="宋体" panose="02010600030101010101" pitchFamily="2" charset="-122"/>
                          <a:cs typeface="Times New Roman" panose="02020603050405020304"/>
                        </a:rPr>
                        <a:t>int</a:t>
                      </a:r>
                      <a:r>
                        <a:rPr lang="en-US" sz="1400" kern="0">
                          <a:solidFill>
                            <a:srgbClr val="000000"/>
                          </a:solidFill>
                          <a:latin typeface="Consolas" panose="020B0609020204030204"/>
                          <a:ea typeface="宋体" panose="02010600030101010101" pitchFamily="2" charset="-122"/>
                          <a:cs typeface="Times New Roman" panose="02020603050405020304"/>
                        </a:rPr>
                        <a:t> </a:t>
                      </a:r>
                      <a:r>
                        <a:rPr lang="en-US" sz="1400" kern="0">
                          <a:solidFill>
                            <a:srgbClr val="6A3E3E"/>
                          </a:solidFill>
                          <a:latin typeface="Consolas" panose="020B0609020204030204"/>
                          <a:ea typeface="宋体" panose="02010600030101010101" pitchFamily="2" charset="-122"/>
                          <a:cs typeface="Times New Roman" panose="02020603050405020304"/>
                        </a:rPr>
                        <a:t>current</a:t>
                      </a:r>
                      <a:r>
                        <a:rPr lang="en-US" sz="1400" kern="0">
                          <a:solidFill>
                            <a:srgbClr val="000000"/>
                          </a:solidFill>
                          <a:latin typeface="Consolas" panose="020B0609020204030204"/>
                          <a:ea typeface="宋体" panose="02010600030101010101" pitchFamily="2" charset="-122"/>
                          <a:cs typeface="Times New Roman" panose="02020603050405020304"/>
                        </a:rPr>
                        <a:t> = 1; </a:t>
                      </a:r>
                      <a:r>
                        <a:rPr lang="en-US" sz="1400" kern="0">
                          <a:solidFill>
                            <a:srgbClr val="6A3E3E"/>
                          </a:solidFill>
                          <a:latin typeface="Consolas" panose="020B0609020204030204"/>
                          <a:ea typeface="宋体" panose="02010600030101010101" pitchFamily="2" charset="-122"/>
                          <a:cs typeface="Times New Roman" panose="02020603050405020304"/>
                        </a:rPr>
                        <a:t>current</a:t>
                      </a:r>
                      <a:r>
                        <a:rPr lang="en-US" sz="1400" kern="0">
                          <a:solidFill>
                            <a:srgbClr val="000000"/>
                          </a:solidFill>
                          <a:latin typeface="Consolas" panose="020B0609020204030204"/>
                          <a:ea typeface="宋体" panose="02010600030101010101" pitchFamily="2" charset="-122"/>
                          <a:cs typeface="Times New Roman" panose="02020603050405020304"/>
                        </a:rPr>
                        <a:t> &lt;= 100; </a:t>
                      </a:r>
                      <a:r>
                        <a:rPr lang="en-US" sz="1400" kern="0">
                          <a:solidFill>
                            <a:srgbClr val="6A3E3E"/>
                          </a:solidFill>
                          <a:latin typeface="Consolas" panose="020B0609020204030204"/>
                          <a:ea typeface="宋体" panose="02010600030101010101" pitchFamily="2" charset="-122"/>
                          <a:cs typeface="Times New Roman" panose="02020603050405020304"/>
                        </a:rPr>
                        <a:t>current</a:t>
                      </a:r>
                      <a:r>
                        <a:rPr lang="en-US" sz="1400" kern="0">
                          <a:solidFill>
                            <a:srgbClr val="000000"/>
                          </a:solidFill>
                          <a:latin typeface="Consolas" panose="020B0609020204030204"/>
                          <a:ea typeface="宋体" panose="02010600030101010101" pitchFamily="2" charset="-122"/>
                          <a:cs typeface="Times New Roman" panose="02020603050405020304"/>
                        </a:rPr>
                        <a:t>++) {</a:t>
                      </a:r>
                      <a:endParaRPr lang="zh-CN" sz="1400" kern="100">
                        <a:latin typeface="Times New Roman" panose="02020603050405020304"/>
                        <a:ea typeface="宋体" panose="02010600030101010101" pitchFamily="2" charset="-122"/>
                        <a:cs typeface="Times New Roman" panose="02020603050405020304"/>
                      </a:endParaRPr>
                    </a:p>
                    <a:p>
                      <a:pPr algn="l">
                        <a:spcAft>
                          <a:spcPts val="0"/>
                        </a:spcAft>
                      </a:pPr>
                      <a:r>
                        <a:rPr lang="en-US" sz="1400" kern="0">
                          <a:solidFill>
                            <a:srgbClr val="000000"/>
                          </a:solidFill>
                          <a:latin typeface="Consolas" panose="020B0609020204030204"/>
                          <a:ea typeface="宋体" panose="02010600030101010101" pitchFamily="2" charset="-122"/>
                          <a:cs typeface="Times New Roman" panose="02020603050405020304"/>
                        </a:rPr>
                        <a:t>			</a:t>
                      </a:r>
                      <a:r>
                        <a:rPr lang="en-US" sz="1400" kern="0">
                          <a:solidFill>
                            <a:srgbClr val="6A3E3E"/>
                          </a:solidFill>
                          <a:latin typeface="Consolas" panose="020B0609020204030204"/>
                          <a:ea typeface="宋体" panose="02010600030101010101" pitchFamily="2" charset="-122"/>
                          <a:cs typeface="Times New Roman" panose="02020603050405020304"/>
                        </a:rPr>
                        <a:t>sum</a:t>
                      </a:r>
                      <a:r>
                        <a:rPr lang="en-US" sz="1400" kern="0">
                          <a:solidFill>
                            <a:srgbClr val="000000"/>
                          </a:solidFill>
                          <a:latin typeface="Consolas" panose="020B0609020204030204"/>
                          <a:ea typeface="宋体" panose="02010600030101010101" pitchFamily="2" charset="-122"/>
                          <a:cs typeface="Times New Roman" panose="02020603050405020304"/>
                        </a:rPr>
                        <a:t> += </a:t>
                      </a:r>
                      <a:r>
                        <a:rPr lang="en-US" sz="1400" kern="0">
                          <a:solidFill>
                            <a:srgbClr val="6A3E3E"/>
                          </a:solidFill>
                          <a:latin typeface="Consolas" panose="020B0609020204030204"/>
                          <a:ea typeface="宋体" panose="02010600030101010101" pitchFamily="2" charset="-122"/>
                          <a:cs typeface="Times New Roman" panose="02020603050405020304"/>
                        </a:rPr>
                        <a:t>current</a:t>
                      </a:r>
                      <a:r>
                        <a:rPr lang="en-US" sz="1400" kern="0">
                          <a:solidFill>
                            <a:srgbClr val="000000"/>
                          </a:solidFill>
                          <a:latin typeface="Consolas" panose="020B0609020204030204"/>
                          <a:ea typeface="宋体" panose="02010600030101010101" pitchFamily="2" charset="-122"/>
                          <a:cs typeface="Times New Roman" panose="02020603050405020304"/>
                        </a:rPr>
                        <a:t>;	</a:t>
                      </a:r>
                      <a:r>
                        <a:rPr lang="en-US" sz="1400" kern="0" smtClean="0">
                          <a:solidFill>
                            <a:srgbClr val="3F7F5F"/>
                          </a:solidFill>
                          <a:latin typeface="Consolas" panose="020B0609020204030204"/>
                          <a:ea typeface="宋体" panose="02010600030101010101" pitchFamily="2" charset="-122"/>
                          <a:cs typeface="Times New Roman" panose="02020603050405020304"/>
                        </a:rPr>
                        <a:t>// </a:t>
                      </a:r>
                      <a:r>
                        <a:rPr lang="zh-CN" sz="1400" kern="0">
                          <a:solidFill>
                            <a:srgbClr val="3F7F5F"/>
                          </a:solidFill>
                          <a:latin typeface="Consolas" panose="020B0609020204030204"/>
                          <a:ea typeface="宋体" panose="02010600030101010101" pitchFamily="2" charset="-122"/>
                          <a:cs typeface="Consolas" panose="020B0609020204030204"/>
                        </a:rPr>
                        <a:t>循环体中实现累加操作</a:t>
                      </a:r>
                      <a:endParaRPr lang="zh-CN" sz="1400" kern="100">
                        <a:latin typeface="Times New Roman" panose="02020603050405020304"/>
                        <a:ea typeface="宋体" panose="02010600030101010101" pitchFamily="2" charset="-122"/>
                        <a:cs typeface="Times New Roman" panose="02020603050405020304"/>
                      </a:endParaRPr>
                    </a:p>
                    <a:p>
                      <a:pPr algn="l">
                        <a:spcAft>
                          <a:spcPts val="0"/>
                        </a:spcAft>
                      </a:pPr>
                      <a:r>
                        <a:rPr lang="en-US" sz="1400" kern="0">
                          <a:solidFill>
                            <a:srgbClr val="000000"/>
                          </a:solidFill>
                          <a:latin typeface="Consolas" panose="020B0609020204030204"/>
                          <a:ea typeface="宋体" panose="02010600030101010101" pitchFamily="2" charset="-122"/>
                          <a:cs typeface="Times New Roman" panose="02020603050405020304"/>
                        </a:rPr>
                        <a:t>		}</a:t>
                      </a:r>
                      <a:endParaRPr lang="zh-CN" sz="1400" kern="100">
                        <a:latin typeface="Times New Roman" panose="02020603050405020304"/>
                        <a:ea typeface="宋体" panose="02010600030101010101" pitchFamily="2" charset="-122"/>
                        <a:cs typeface="Times New Roman" panose="02020603050405020304"/>
                      </a:endParaRPr>
                    </a:p>
                    <a:p>
                      <a:pPr algn="l">
                        <a:spcAft>
                          <a:spcPts val="0"/>
                        </a:spcAft>
                      </a:pPr>
                      <a:r>
                        <a:rPr lang="en-US" sz="1400" kern="0">
                          <a:solidFill>
                            <a:srgbClr val="000000"/>
                          </a:solidFill>
                          <a:latin typeface="Consolas" panose="020B0609020204030204"/>
                          <a:ea typeface="宋体" panose="02010600030101010101" pitchFamily="2" charset="-122"/>
                          <a:cs typeface="Times New Roman" panose="02020603050405020304"/>
                        </a:rPr>
                        <a:t>		System.</a:t>
                      </a:r>
                      <a:r>
                        <a:rPr lang="en-US" sz="1400" b="1" i="1" kern="0">
                          <a:solidFill>
                            <a:srgbClr val="0000C0"/>
                          </a:solidFill>
                          <a:latin typeface="Consolas" panose="020B0609020204030204"/>
                          <a:ea typeface="宋体" panose="02010600030101010101" pitchFamily="2" charset="-122"/>
                          <a:cs typeface="Times New Roman" panose="02020603050405020304"/>
                        </a:rPr>
                        <a:t>out</a:t>
                      </a:r>
                      <a:r>
                        <a:rPr lang="en-US" sz="1400" kern="0">
                          <a:solidFill>
                            <a:srgbClr val="000000"/>
                          </a:solidFill>
                          <a:latin typeface="Consolas" panose="020B0609020204030204"/>
                          <a:ea typeface="宋体" panose="02010600030101010101" pitchFamily="2" charset="-122"/>
                          <a:cs typeface="Times New Roman" panose="02020603050405020304"/>
                        </a:rPr>
                        <a:t>.println(</a:t>
                      </a:r>
                      <a:r>
                        <a:rPr lang="en-US" sz="1400" kern="0">
                          <a:solidFill>
                            <a:srgbClr val="6A3E3E"/>
                          </a:solidFill>
                          <a:latin typeface="Consolas" panose="020B0609020204030204"/>
                          <a:ea typeface="宋体" panose="02010600030101010101" pitchFamily="2" charset="-122"/>
                          <a:cs typeface="Times New Roman" panose="02020603050405020304"/>
                        </a:rPr>
                        <a:t>sum</a:t>
                      </a:r>
                      <a:r>
                        <a:rPr lang="en-US" sz="1400" kern="0">
                          <a:solidFill>
                            <a:srgbClr val="000000"/>
                          </a:solidFill>
                          <a:latin typeface="Consolas" panose="020B0609020204030204"/>
                          <a:ea typeface="宋体" panose="02010600030101010101" pitchFamily="2" charset="-122"/>
                          <a:cs typeface="Times New Roman" panose="02020603050405020304"/>
                        </a:rPr>
                        <a:t>);</a:t>
                      </a:r>
                      <a:endParaRPr lang="zh-CN" sz="1400" kern="100">
                        <a:latin typeface="Times New Roman" panose="02020603050405020304"/>
                        <a:ea typeface="宋体" panose="02010600030101010101" pitchFamily="2" charset="-122"/>
                        <a:cs typeface="Times New Roman" panose="02020603050405020304"/>
                      </a:endParaRPr>
                    </a:p>
                    <a:p>
                      <a:pPr algn="l">
                        <a:spcAft>
                          <a:spcPts val="0"/>
                        </a:spcAft>
                      </a:pPr>
                      <a:r>
                        <a:rPr lang="en-US" sz="1400" kern="0">
                          <a:solidFill>
                            <a:srgbClr val="000000"/>
                          </a:solidFill>
                          <a:latin typeface="Consolas" panose="020B0609020204030204"/>
                          <a:ea typeface="宋体" panose="02010600030101010101" pitchFamily="2" charset="-122"/>
                          <a:cs typeface="Times New Roman" panose="02020603050405020304"/>
                        </a:rPr>
                        <a:t>	}</a:t>
                      </a:r>
                      <a:endParaRPr lang="zh-CN" sz="1400" kern="100">
                        <a:latin typeface="Times New Roman" panose="02020603050405020304"/>
                        <a:ea typeface="宋体" panose="02010600030101010101" pitchFamily="2" charset="-122"/>
                        <a:cs typeface="Times New Roman" panose="02020603050405020304"/>
                      </a:endParaRPr>
                    </a:p>
                    <a:p>
                      <a:pPr algn="l">
                        <a:spcAft>
                          <a:spcPts val="0"/>
                        </a:spcAft>
                      </a:pPr>
                      <a:r>
                        <a:rPr lang="en-US" sz="1400" kern="0">
                          <a:solidFill>
                            <a:srgbClr val="000000"/>
                          </a:solidFill>
                          <a:latin typeface="Consolas" panose="020B0609020204030204"/>
                          <a:ea typeface="宋体" panose="02010600030101010101" pitchFamily="2" charset="-122"/>
                          <a:cs typeface="Times New Roman" panose="02020603050405020304"/>
                        </a:rPr>
                        <a:t>}</a:t>
                      </a:r>
                      <a:endParaRPr lang="zh-CN" sz="1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0">
                <a:tc>
                  <a:txBody>
                    <a:bodyPr/>
                    <a:lstStyle/>
                    <a:p>
                      <a:pPr algn="l">
                        <a:spcAft>
                          <a:spcPts val="0"/>
                        </a:spcAft>
                      </a:pPr>
                      <a:r>
                        <a:rPr lang="zh-CN" sz="1400" b="1" kern="0">
                          <a:solidFill>
                            <a:srgbClr val="7F0055"/>
                          </a:solidFill>
                          <a:latin typeface="Consolas" panose="020B0609020204030204"/>
                          <a:ea typeface="宋体" panose="02010600030101010101" pitchFamily="2" charset="-122"/>
                          <a:cs typeface="Consolas" panose="020B0609020204030204"/>
                        </a:rPr>
                        <a:t>程序执行结果：</a:t>
                      </a:r>
                      <a:endParaRPr lang="zh-CN" sz="1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dirty="0">
                          <a:solidFill>
                            <a:srgbClr val="000000"/>
                          </a:solidFill>
                          <a:latin typeface="Consolas" panose="020B0609020204030204"/>
                          <a:ea typeface="宋体" panose="02010600030101010101" pitchFamily="2" charset="-122"/>
                          <a:cs typeface="Times New Roman" panose="02020603050405020304"/>
                        </a:rPr>
                        <a:t>5050</a:t>
                      </a:r>
                      <a:endParaRPr lang="zh-CN" sz="1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3" name="标题 2"/>
          <p:cNvSpPr>
            <a:spLocks noGrp="1"/>
          </p:cNvSpPr>
          <p:nvPr>
            <p:ph type="title"/>
          </p:nvPr>
        </p:nvSpPr>
        <p:spPr/>
        <p:txBody>
          <a:bodyPr>
            <a:normAutofit/>
          </a:bodyPr>
          <a:lstStyle/>
          <a:p>
            <a:r>
              <a:rPr lang="zh-CN" altLang="en-US" dirty="0"/>
              <a:t>循环控制</a:t>
            </a:r>
            <a:endParaRPr lang="zh-CN" altLang="en-US" dirty="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sp>
        <p:nvSpPr>
          <p:cNvPr id="7" name="内容占位符 2"/>
          <p:cNvSpPr>
            <a:spLocks noGrp="1"/>
          </p:cNvSpPr>
          <p:nvPr>
            <p:ph idx="1"/>
          </p:nvPr>
        </p:nvSpPr>
        <p:spPr>
          <a:xfrm>
            <a:off x="214282" y="1428742"/>
            <a:ext cx="8715436" cy="3214710"/>
          </a:xfrm>
        </p:spPr>
        <p:txBody>
          <a:bodyPr>
            <a:normAutofit/>
          </a:bodyPr>
          <a:lstStyle/>
          <a:p>
            <a:r>
              <a:rPr lang="zh-CN" altLang="en-US" dirty="0"/>
              <a:t>正常情况下只要执行了循环，那么只要循环条件满足，循环体的代码就会一直执行，但是在程序之中也提供有两个循环停止的控制语句</a:t>
            </a:r>
            <a:r>
              <a:rPr lang="zh-CN" altLang="en-US" dirty="0" smtClean="0"/>
              <a:t>：</a:t>
            </a:r>
            <a:endParaRPr lang="en-US" altLang="zh-CN" dirty="0" smtClean="0"/>
          </a:p>
          <a:p>
            <a:pPr lvl="1"/>
            <a:r>
              <a:rPr lang="en-US" altLang="zh-CN" dirty="0" smtClean="0"/>
              <a:t>continue</a:t>
            </a:r>
            <a:r>
              <a:rPr lang="zh-CN" altLang="en-US" dirty="0"/>
              <a:t>（退出本次循环）、</a:t>
            </a:r>
            <a:r>
              <a:rPr lang="en-US" altLang="zh-CN" dirty="0"/>
              <a:t>break</a:t>
            </a:r>
            <a:r>
              <a:rPr lang="zh-CN" altLang="en-US" dirty="0"/>
              <a:t>（退出整个循环）</a:t>
            </a:r>
            <a:r>
              <a:rPr lang="zh-CN" altLang="en-US" dirty="0" smtClean="0"/>
              <a:t>。</a:t>
            </a:r>
            <a:endParaRPr lang="en-US" altLang="zh-CN" dirty="0" smtClean="0"/>
          </a:p>
          <a:p>
            <a:pPr lvl="1"/>
            <a:r>
              <a:rPr lang="zh-CN" altLang="en-US" dirty="0" smtClean="0"/>
              <a:t>此</a:t>
            </a:r>
            <a:r>
              <a:rPr lang="zh-CN" altLang="en-US" dirty="0"/>
              <a:t>类的语句在使用时往往要结合分支语句进行判断。</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3" name="标题 2"/>
          <p:cNvSpPr>
            <a:spLocks noGrp="1"/>
          </p:cNvSpPr>
          <p:nvPr>
            <p:ph type="title"/>
          </p:nvPr>
        </p:nvSpPr>
        <p:spPr/>
        <p:txBody>
          <a:bodyPr>
            <a:normAutofit/>
          </a:bodyPr>
          <a:lstStyle/>
          <a:p>
            <a:r>
              <a:rPr lang="zh-CN" altLang="en-US" dirty="0"/>
              <a:t>循环控制</a:t>
            </a:r>
            <a:endParaRPr lang="zh-CN" altLang="en-US" dirty="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sp>
        <p:nvSpPr>
          <p:cNvPr id="7" name="内容占位符 2"/>
          <p:cNvSpPr>
            <a:spLocks noGrp="1"/>
          </p:cNvSpPr>
          <p:nvPr>
            <p:ph idx="1"/>
          </p:nvPr>
        </p:nvSpPr>
        <p:spPr>
          <a:xfrm>
            <a:off x="214282" y="1428742"/>
            <a:ext cx="8715436" cy="3214710"/>
          </a:xfrm>
        </p:spPr>
        <p:txBody>
          <a:bodyPr>
            <a:normAutofit/>
          </a:bodyPr>
          <a:lstStyle/>
          <a:p>
            <a:r>
              <a:rPr lang="en-US" altLang="zh-CN" dirty="0" smtClean="0"/>
              <a:t>break</a:t>
            </a:r>
            <a:endParaRPr lang="zh-CN" altLang="en-US" dirty="0"/>
          </a:p>
        </p:txBody>
      </p:sp>
      <p:graphicFrame>
        <p:nvGraphicFramePr>
          <p:cNvPr id="10" name="表格 9"/>
          <p:cNvGraphicFramePr>
            <a:graphicFrameLocks noGrp="1"/>
          </p:cNvGraphicFramePr>
          <p:nvPr/>
        </p:nvGraphicFramePr>
        <p:xfrm>
          <a:off x="500034" y="1854647"/>
          <a:ext cx="8072494" cy="2011680"/>
        </p:xfrm>
        <a:graphic>
          <a:graphicData uri="http://schemas.openxmlformats.org/drawingml/2006/table">
            <a:tbl>
              <a:tblPr/>
              <a:tblGrid>
                <a:gridCol w="4036247"/>
                <a:gridCol w="4036247"/>
              </a:tblGrid>
              <a:tr h="1767699">
                <a:tc gridSpan="2">
                  <a:txBody>
                    <a:bodyPr/>
                    <a:lstStyle/>
                    <a:p>
                      <a:pPr algn="l">
                        <a:spcAft>
                          <a:spcPts val="0"/>
                        </a:spcAft>
                      </a:pPr>
                      <a:r>
                        <a:rPr lang="en-US" sz="1200" b="1" kern="0" dirty="0">
                          <a:solidFill>
                            <a:srgbClr val="7F0055"/>
                          </a:solidFill>
                          <a:latin typeface="Consolas" panose="020B0609020204030204"/>
                          <a:ea typeface="宋体" panose="02010600030101010101" pitchFamily="2" charset="-122"/>
                          <a:cs typeface="Times New Roman" panose="02020603050405020304"/>
                        </a:rPr>
                        <a:t>public</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b="1" kern="0" dirty="0">
                          <a:solidFill>
                            <a:srgbClr val="7F0055"/>
                          </a:solidFill>
                          <a:latin typeface="Consolas" panose="020B0609020204030204"/>
                          <a:ea typeface="宋体" panose="02010600030101010101" pitchFamily="2" charset="-122"/>
                          <a:cs typeface="Times New Roman" panose="02020603050405020304"/>
                        </a:rPr>
                        <a:t>class</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kern="0" dirty="0" err="1">
                          <a:solidFill>
                            <a:srgbClr val="000000"/>
                          </a:solidFill>
                          <a:latin typeface="Consolas" panose="020B0609020204030204"/>
                          <a:ea typeface="宋体" panose="02010600030101010101" pitchFamily="2" charset="-122"/>
                          <a:cs typeface="Times New Roman" panose="02020603050405020304"/>
                        </a:rPr>
                        <a:t>TestDemo</a:t>
                      </a:r>
                      <a:r>
                        <a:rPr lang="en-US" sz="1200" kern="0" dirty="0">
                          <a:solidFill>
                            <a:srgbClr val="000000"/>
                          </a:solidFill>
                          <a:latin typeface="Consolas" panose="020B0609020204030204"/>
                          <a:ea typeface="宋体" panose="02010600030101010101" pitchFamily="2" charset="-122"/>
                          <a:cs typeface="Times New Roman" panose="02020603050405020304"/>
                        </a:rPr>
                        <a:t> {</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b="1" kern="0" dirty="0">
                          <a:solidFill>
                            <a:srgbClr val="7F0055"/>
                          </a:solidFill>
                          <a:latin typeface="Consolas" panose="020B0609020204030204"/>
                          <a:ea typeface="宋体" panose="02010600030101010101" pitchFamily="2" charset="-122"/>
                          <a:cs typeface="Times New Roman" panose="02020603050405020304"/>
                        </a:rPr>
                        <a:t>public</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b="1" kern="0" dirty="0">
                          <a:solidFill>
                            <a:srgbClr val="7F0055"/>
                          </a:solidFill>
                          <a:latin typeface="Consolas" panose="020B0609020204030204"/>
                          <a:ea typeface="宋体" panose="02010600030101010101" pitchFamily="2" charset="-122"/>
                          <a:cs typeface="Times New Roman" panose="02020603050405020304"/>
                        </a:rPr>
                        <a:t>static</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b="1" kern="0" dirty="0">
                          <a:solidFill>
                            <a:srgbClr val="7F0055"/>
                          </a:solidFill>
                          <a:latin typeface="Consolas" panose="020B0609020204030204"/>
                          <a:ea typeface="宋体" panose="02010600030101010101" pitchFamily="2" charset="-122"/>
                          <a:cs typeface="Times New Roman" panose="02020603050405020304"/>
                        </a:rPr>
                        <a:t>void</a:t>
                      </a:r>
                      <a:r>
                        <a:rPr lang="en-US" sz="1200" kern="0" dirty="0">
                          <a:solidFill>
                            <a:srgbClr val="000000"/>
                          </a:solidFill>
                          <a:latin typeface="Consolas" panose="020B0609020204030204"/>
                          <a:ea typeface="宋体" panose="02010600030101010101" pitchFamily="2" charset="-122"/>
                          <a:cs typeface="Times New Roman" panose="02020603050405020304"/>
                        </a:rPr>
                        <a:t> main(String </a:t>
                      </a:r>
                      <a:r>
                        <a:rPr lang="en-US" sz="1200" kern="0" dirty="0" err="1">
                          <a:solidFill>
                            <a:srgbClr val="6A3E3E"/>
                          </a:solidFill>
                          <a:latin typeface="Consolas" panose="020B0609020204030204"/>
                          <a:ea typeface="宋体" panose="02010600030101010101" pitchFamily="2" charset="-122"/>
                          <a:cs typeface="Times New Roman" panose="02020603050405020304"/>
                        </a:rPr>
                        <a:t>args</a:t>
                      </a:r>
                      <a:r>
                        <a:rPr lang="en-US" sz="1200" kern="0" dirty="0">
                          <a:solidFill>
                            <a:srgbClr val="000000"/>
                          </a:solidFill>
                          <a:latin typeface="Consolas" panose="020B0609020204030204"/>
                          <a:ea typeface="宋体" panose="02010600030101010101" pitchFamily="2" charset="-122"/>
                          <a:cs typeface="Times New Roman" panose="02020603050405020304"/>
                        </a:rPr>
                        <a:t>[]) {</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b="1" kern="0" dirty="0">
                          <a:solidFill>
                            <a:srgbClr val="7F0055"/>
                          </a:solidFill>
                          <a:latin typeface="Consolas" panose="020B0609020204030204"/>
                          <a:ea typeface="宋体" panose="02010600030101010101" pitchFamily="2" charset="-122"/>
                          <a:cs typeface="Times New Roman" panose="02020603050405020304"/>
                        </a:rPr>
                        <a:t>for</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b="1" kern="0" dirty="0" err="1">
                          <a:solidFill>
                            <a:srgbClr val="7F0055"/>
                          </a:solidFill>
                          <a:latin typeface="Consolas" panose="020B0609020204030204"/>
                          <a:ea typeface="宋体" panose="02010600030101010101" pitchFamily="2" charset="-122"/>
                          <a:cs typeface="Times New Roman" panose="02020603050405020304"/>
                        </a:rPr>
                        <a:t>int</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kern="0" dirty="0">
                          <a:solidFill>
                            <a:srgbClr val="6A3E3E"/>
                          </a:solidFill>
                          <a:latin typeface="Consolas" panose="020B0609020204030204"/>
                          <a:ea typeface="宋体" panose="02010600030101010101" pitchFamily="2" charset="-122"/>
                          <a:cs typeface="Times New Roman" panose="02020603050405020304"/>
                        </a:rPr>
                        <a:t>x</a:t>
                      </a:r>
                      <a:r>
                        <a:rPr lang="en-US" sz="1200" kern="0" dirty="0">
                          <a:solidFill>
                            <a:srgbClr val="000000"/>
                          </a:solidFill>
                          <a:latin typeface="Consolas" panose="020B0609020204030204"/>
                          <a:ea typeface="宋体" panose="02010600030101010101" pitchFamily="2" charset="-122"/>
                          <a:cs typeface="Times New Roman" panose="02020603050405020304"/>
                        </a:rPr>
                        <a:t> = 0; </a:t>
                      </a:r>
                      <a:r>
                        <a:rPr lang="en-US" sz="1200" kern="0" dirty="0">
                          <a:solidFill>
                            <a:srgbClr val="6A3E3E"/>
                          </a:solidFill>
                          <a:latin typeface="Consolas" panose="020B0609020204030204"/>
                          <a:ea typeface="宋体" panose="02010600030101010101" pitchFamily="2" charset="-122"/>
                          <a:cs typeface="Times New Roman" panose="02020603050405020304"/>
                        </a:rPr>
                        <a:t>x</a:t>
                      </a:r>
                      <a:r>
                        <a:rPr lang="en-US" sz="1200" kern="0" dirty="0">
                          <a:solidFill>
                            <a:srgbClr val="000000"/>
                          </a:solidFill>
                          <a:latin typeface="Consolas" panose="020B0609020204030204"/>
                          <a:ea typeface="宋体" panose="02010600030101010101" pitchFamily="2" charset="-122"/>
                          <a:cs typeface="Times New Roman" panose="02020603050405020304"/>
                        </a:rPr>
                        <a:t> &lt; 10; </a:t>
                      </a:r>
                      <a:r>
                        <a:rPr lang="en-US" sz="1200" kern="0" dirty="0">
                          <a:solidFill>
                            <a:srgbClr val="6A3E3E"/>
                          </a:solidFill>
                          <a:latin typeface="Consolas" panose="020B0609020204030204"/>
                          <a:ea typeface="宋体" panose="02010600030101010101" pitchFamily="2" charset="-122"/>
                          <a:cs typeface="Times New Roman" panose="02020603050405020304"/>
                        </a:rPr>
                        <a:t>x</a:t>
                      </a:r>
                      <a:r>
                        <a:rPr lang="en-US" sz="1200" kern="0" dirty="0">
                          <a:solidFill>
                            <a:srgbClr val="000000"/>
                          </a:solidFill>
                          <a:latin typeface="Consolas" panose="020B0609020204030204"/>
                          <a:ea typeface="宋体" panose="02010600030101010101" pitchFamily="2" charset="-122"/>
                          <a:cs typeface="Times New Roman" panose="02020603050405020304"/>
                        </a:rPr>
                        <a:t>++) {</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b="1" kern="0" dirty="0">
                          <a:solidFill>
                            <a:srgbClr val="7F0055"/>
                          </a:solidFill>
                          <a:latin typeface="Consolas" panose="020B0609020204030204"/>
                          <a:ea typeface="宋体" panose="02010600030101010101" pitchFamily="2" charset="-122"/>
                          <a:cs typeface="Times New Roman" panose="02020603050405020304"/>
                        </a:rPr>
                        <a:t>if</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kern="0" dirty="0">
                          <a:solidFill>
                            <a:srgbClr val="6A3E3E"/>
                          </a:solidFill>
                          <a:latin typeface="Consolas" panose="020B0609020204030204"/>
                          <a:ea typeface="宋体" panose="02010600030101010101" pitchFamily="2" charset="-122"/>
                          <a:cs typeface="Times New Roman" panose="02020603050405020304"/>
                        </a:rPr>
                        <a:t>x</a:t>
                      </a:r>
                      <a:r>
                        <a:rPr lang="en-US" sz="1200" kern="0" dirty="0">
                          <a:solidFill>
                            <a:srgbClr val="000000"/>
                          </a:solidFill>
                          <a:latin typeface="Consolas" panose="020B0609020204030204"/>
                          <a:ea typeface="宋体" panose="02010600030101010101" pitchFamily="2" charset="-122"/>
                          <a:cs typeface="Times New Roman" panose="02020603050405020304"/>
                        </a:rPr>
                        <a:t> == 3) {</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b="1" kern="0" dirty="0">
                          <a:solidFill>
                            <a:srgbClr val="7F0055"/>
                          </a:solidFill>
                          <a:latin typeface="Consolas" panose="020B0609020204030204"/>
                          <a:ea typeface="宋体" panose="02010600030101010101" pitchFamily="2" charset="-122"/>
                          <a:cs typeface="Times New Roman" panose="02020603050405020304"/>
                        </a:rPr>
                        <a:t>break</a:t>
                      </a: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kern="0" dirty="0">
                          <a:solidFill>
                            <a:srgbClr val="3F7F5F"/>
                          </a:solidFill>
                          <a:latin typeface="Consolas" panose="020B0609020204030204"/>
                          <a:ea typeface="宋体" panose="02010600030101010101" pitchFamily="2" charset="-122"/>
                          <a:cs typeface="Times New Roman" panose="02020603050405020304"/>
                        </a:rPr>
                        <a:t>// </a:t>
                      </a:r>
                      <a:r>
                        <a:rPr lang="zh-CN" sz="1200" kern="0" dirty="0">
                          <a:solidFill>
                            <a:srgbClr val="3F7F5F"/>
                          </a:solidFill>
                          <a:latin typeface="Consolas" panose="020B0609020204030204"/>
                          <a:ea typeface="宋体" panose="02010600030101010101" pitchFamily="2" charset="-122"/>
                          <a:cs typeface="Consolas" panose="020B0609020204030204"/>
                        </a:rPr>
                        <a:t>退出整个循环</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 </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r>
                        <a:rPr lang="en-US" sz="1200" kern="0" dirty="0" err="1">
                          <a:solidFill>
                            <a:srgbClr val="000000"/>
                          </a:solidFill>
                          <a:latin typeface="Consolas" panose="020B0609020204030204"/>
                          <a:ea typeface="宋体" panose="02010600030101010101" pitchFamily="2" charset="-122"/>
                          <a:cs typeface="Times New Roman" panose="02020603050405020304"/>
                        </a:rPr>
                        <a:t>System.</a:t>
                      </a:r>
                      <a:r>
                        <a:rPr lang="en-US" sz="1200" b="1" i="1" kern="0" dirty="0" err="1">
                          <a:solidFill>
                            <a:srgbClr val="0000C0"/>
                          </a:solidFill>
                          <a:latin typeface="Consolas" panose="020B0609020204030204"/>
                          <a:ea typeface="宋体" panose="02010600030101010101" pitchFamily="2" charset="-122"/>
                          <a:cs typeface="Times New Roman" panose="02020603050405020304"/>
                        </a:rPr>
                        <a:t>out</a:t>
                      </a:r>
                      <a:r>
                        <a:rPr lang="en-US" sz="1200" kern="0" dirty="0" err="1">
                          <a:solidFill>
                            <a:srgbClr val="000000"/>
                          </a:solidFill>
                          <a:latin typeface="Consolas" panose="020B0609020204030204"/>
                          <a:ea typeface="宋体" panose="02010600030101010101" pitchFamily="2" charset="-122"/>
                          <a:cs typeface="Times New Roman" panose="02020603050405020304"/>
                        </a:rPr>
                        <a:t>.print</a:t>
                      </a:r>
                      <a:r>
                        <a:rPr lang="en-US" sz="1200" kern="0" dirty="0">
                          <a:solidFill>
                            <a:srgbClr val="000000"/>
                          </a:solidFill>
                          <a:latin typeface="Consolas" panose="020B0609020204030204"/>
                          <a:ea typeface="宋体" panose="02010600030101010101" pitchFamily="2" charset="-122"/>
                          <a:cs typeface="Times New Roman" panose="02020603050405020304"/>
                        </a:rPr>
                        <a:t>(</a:t>
                      </a:r>
                      <a:r>
                        <a:rPr lang="en-US" sz="1200" kern="0" dirty="0">
                          <a:solidFill>
                            <a:srgbClr val="2A00FF"/>
                          </a:solidFill>
                          <a:latin typeface="Consolas" panose="020B0609020204030204"/>
                          <a:ea typeface="宋体" panose="02010600030101010101" pitchFamily="2" charset="-122"/>
                          <a:cs typeface="Times New Roman" panose="02020603050405020304"/>
                        </a:rPr>
                        <a:t>"x = "</a:t>
                      </a:r>
                      <a:r>
                        <a:rPr lang="en-US" sz="1200" kern="0" dirty="0">
                          <a:solidFill>
                            <a:srgbClr val="000000"/>
                          </a:solidFill>
                          <a:latin typeface="Consolas" panose="020B0609020204030204"/>
                          <a:ea typeface="宋体" panose="02010600030101010101" pitchFamily="2" charset="-122"/>
                          <a:cs typeface="Times New Roman" panose="02020603050405020304"/>
                        </a:rPr>
                        <a:t> + </a:t>
                      </a:r>
                      <a:r>
                        <a:rPr lang="en-US" sz="1200" kern="0" dirty="0">
                          <a:solidFill>
                            <a:srgbClr val="6A3E3E"/>
                          </a:solidFill>
                          <a:latin typeface="Consolas" panose="020B0609020204030204"/>
                          <a:ea typeface="宋体" panose="02010600030101010101" pitchFamily="2" charset="-122"/>
                          <a:cs typeface="Times New Roman" panose="02020603050405020304"/>
                        </a:rPr>
                        <a:t>x</a:t>
                      </a:r>
                      <a:r>
                        <a:rPr lang="en-US" sz="1200" kern="0" dirty="0">
                          <a:solidFill>
                            <a:srgbClr val="000000"/>
                          </a:solidFill>
                          <a:latin typeface="Consolas" panose="020B0609020204030204"/>
                          <a:ea typeface="宋体" panose="02010600030101010101" pitchFamily="2" charset="-122"/>
                          <a:cs typeface="Times New Roman" panose="02020603050405020304"/>
                        </a:rPr>
                        <a:t> + </a:t>
                      </a:r>
                      <a:r>
                        <a:rPr lang="en-US" sz="1200" kern="0" dirty="0">
                          <a:solidFill>
                            <a:srgbClr val="2A00FF"/>
                          </a:solidFill>
                          <a:latin typeface="Consolas" panose="020B0609020204030204"/>
                          <a:ea typeface="宋体" panose="02010600030101010101" pitchFamily="2" charset="-122"/>
                          <a:cs typeface="Times New Roman" panose="02020603050405020304"/>
                        </a:rPr>
                        <a:t>"</a:t>
                      </a:r>
                      <a:r>
                        <a:rPr lang="zh-CN" sz="1200" kern="0" dirty="0">
                          <a:solidFill>
                            <a:srgbClr val="2A00FF"/>
                          </a:solidFill>
                          <a:latin typeface="Consolas" panose="020B0609020204030204"/>
                          <a:ea typeface="宋体" panose="02010600030101010101" pitchFamily="2" charset="-122"/>
                          <a:cs typeface="Consolas" panose="020B0609020204030204"/>
                        </a:rPr>
                        <a:t>、</a:t>
                      </a:r>
                      <a:r>
                        <a:rPr lang="en-US" sz="1200" kern="0" dirty="0">
                          <a:solidFill>
                            <a:srgbClr val="2A00FF"/>
                          </a:solidFill>
                          <a:latin typeface="Consolas" panose="020B0609020204030204"/>
                          <a:ea typeface="宋体" panose="02010600030101010101" pitchFamily="2" charset="-122"/>
                          <a:cs typeface="Times New Roman" panose="02020603050405020304"/>
                        </a:rPr>
                        <a:t>"</a:t>
                      </a:r>
                      <a:r>
                        <a:rPr lang="en-US" sz="1200" kern="0" dirty="0">
                          <a:solidFill>
                            <a:srgbClr val="000000"/>
                          </a:solidFill>
                          <a:latin typeface="Consolas" panose="020B0609020204030204"/>
                          <a:ea typeface="宋体" panose="02010600030101010101" pitchFamily="2" charset="-122"/>
                          <a:cs typeface="Times New Roman" panose="02020603050405020304"/>
                        </a:rPr>
                        <a:t>);</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	}</a:t>
                      </a:r>
                      <a:endParaRPr lang="zh-CN" sz="12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a:t>
                      </a:r>
                      <a:endParaRPr lang="zh-CN" sz="12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176769">
                <a:tc>
                  <a:txBody>
                    <a:bodyPr/>
                    <a:lstStyle/>
                    <a:p>
                      <a:pPr algn="l">
                        <a:spcAft>
                          <a:spcPts val="0"/>
                        </a:spcAft>
                      </a:pPr>
                      <a:r>
                        <a:rPr lang="zh-CN" sz="1200" b="1" kern="0" dirty="0">
                          <a:solidFill>
                            <a:srgbClr val="7F0055"/>
                          </a:solidFill>
                          <a:latin typeface="Consolas" panose="020B0609020204030204"/>
                          <a:ea typeface="宋体" panose="02010600030101010101" pitchFamily="2" charset="-122"/>
                          <a:cs typeface="Consolas" panose="020B0609020204030204"/>
                        </a:rPr>
                        <a:t>程序执行结果：</a:t>
                      </a:r>
                      <a:endParaRPr lang="zh-CN" sz="12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latin typeface="Consolas" panose="020B0609020204030204"/>
                          <a:ea typeface="宋体" panose="02010600030101010101" pitchFamily="2" charset="-122"/>
                          <a:cs typeface="Times New Roman" panose="02020603050405020304"/>
                        </a:rPr>
                        <a:t>x = 0</a:t>
                      </a:r>
                      <a:r>
                        <a:rPr lang="zh-CN" sz="1200" kern="0" dirty="0">
                          <a:solidFill>
                            <a:srgbClr val="000000"/>
                          </a:solidFill>
                          <a:latin typeface="Consolas" panose="020B0609020204030204"/>
                          <a:ea typeface="宋体" panose="02010600030101010101" pitchFamily="2" charset="-122"/>
                          <a:cs typeface="Consolas" panose="020B0609020204030204"/>
                        </a:rPr>
                        <a:t>、</a:t>
                      </a:r>
                      <a:r>
                        <a:rPr lang="en-US" sz="1200" kern="0" dirty="0">
                          <a:solidFill>
                            <a:srgbClr val="000000"/>
                          </a:solidFill>
                          <a:latin typeface="Consolas" panose="020B0609020204030204"/>
                          <a:ea typeface="宋体" panose="02010600030101010101" pitchFamily="2" charset="-122"/>
                          <a:cs typeface="Times New Roman" panose="02020603050405020304"/>
                        </a:rPr>
                        <a:t>x = 1</a:t>
                      </a:r>
                      <a:r>
                        <a:rPr lang="zh-CN" sz="1200" kern="0" dirty="0">
                          <a:solidFill>
                            <a:srgbClr val="000000"/>
                          </a:solidFill>
                          <a:latin typeface="Consolas" panose="020B0609020204030204"/>
                          <a:ea typeface="宋体" panose="02010600030101010101" pitchFamily="2" charset="-122"/>
                          <a:cs typeface="Consolas" panose="020B0609020204030204"/>
                        </a:rPr>
                        <a:t>、</a:t>
                      </a:r>
                      <a:r>
                        <a:rPr lang="en-US" sz="1200" kern="0" dirty="0">
                          <a:solidFill>
                            <a:srgbClr val="000000"/>
                          </a:solidFill>
                          <a:latin typeface="Consolas" panose="020B0609020204030204"/>
                          <a:ea typeface="宋体" panose="02010600030101010101" pitchFamily="2" charset="-122"/>
                          <a:cs typeface="Times New Roman" panose="02020603050405020304"/>
                        </a:rPr>
                        <a:t>x = 2</a:t>
                      </a:r>
                      <a:r>
                        <a:rPr lang="zh-CN" sz="1200" kern="0" dirty="0">
                          <a:solidFill>
                            <a:srgbClr val="000000"/>
                          </a:solidFill>
                          <a:latin typeface="Consolas" panose="020B0609020204030204"/>
                          <a:ea typeface="宋体" panose="02010600030101010101" pitchFamily="2" charset="-122"/>
                          <a:cs typeface="Consolas" panose="020B0609020204030204"/>
                        </a:rPr>
                        <a:t>、</a:t>
                      </a:r>
                      <a:endParaRPr lang="zh-CN" sz="12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1" name="Picture 2"/>
          <p:cNvPicPr>
            <a:picLocks noChangeAspect="1" noChangeArrowheads="1"/>
          </p:cNvPicPr>
          <p:nvPr/>
        </p:nvPicPr>
        <p:blipFill>
          <a:blip r:embed="rId1"/>
          <a:srcRect/>
          <a:stretch>
            <a:fillRect/>
          </a:stretch>
        </p:blipFill>
        <p:spPr bwMode="auto">
          <a:xfrm>
            <a:off x="2541795" y="4028758"/>
            <a:ext cx="4461262" cy="25227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sp>
        <p:nvSpPr>
          <p:cNvPr id="14" name="内容占位符 2"/>
          <p:cNvSpPr txBox="1"/>
          <p:nvPr/>
        </p:nvSpPr>
        <p:spPr>
          <a:xfrm>
            <a:off x="214282" y="1428742"/>
            <a:ext cx="8715436" cy="3214710"/>
          </a:xfrm>
          <a:prstGeom prst="rect">
            <a:avLst/>
          </a:prstGeom>
        </p:spPr>
        <p:txBody>
          <a:bodyPr vert="horz" lIns="0" tIns="45720" rIns="91440" bIns="45720" rtlCol="0">
            <a:normAutofit/>
          </a:bodyPr>
          <a:lstStyle>
            <a:lvl1pPr marL="363855" indent="-363855" algn="l" defTabSz="457200" rtl="0" eaLnBrk="1" latinLnBrk="0" hangingPunct="1">
              <a:spcBef>
                <a:spcPct val="20000"/>
              </a:spcBef>
              <a:buClr>
                <a:schemeClr val="accent1"/>
              </a:buClr>
              <a:buSzPct val="70000"/>
              <a:buFont typeface="Wingdings" panose="05000000000000000000" pitchFamily="2" charset="2"/>
              <a:buChar char="n"/>
              <a:defRPr sz="1600" b="0" i="0" kern="1200">
                <a:solidFill>
                  <a:schemeClr val="tx1"/>
                </a:solidFill>
                <a:latin typeface="Myriad Pro" panose="020B0503030403020204"/>
                <a:ea typeface="+mn-ea"/>
                <a:cs typeface="Myriad Pro" panose="020B0503030403020204"/>
              </a:defRPr>
            </a:lvl1pPr>
            <a:lvl2pPr marL="742950" indent="-285750" algn="l" defTabSz="457200" rtl="0" eaLnBrk="1" latinLnBrk="0" hangingPunct="1">
              <a:spcBef>
                <a:spcPct val="20000"/>
              </a:spcBef>
              <a:buFont typeface="Arial" panose="020B0604020202020204"/>
              <a:buChar char="–"/>
              <a:defRPr sz="1400" b="0" i="0" kern="1200">
                <a:solidFill>
                  <a:schemeClr val="tx1"/>
                </a:solidFill>
                <a:latin typeface="Myriad Pro" panose="020B0503030403020204"/>
                <a:ea typeface="+mn-ea"/>
                <a:cs typeface="Myriad Pro" panose="020B0503030403020204"/>
              </a:defRPr>
            </a:lvl2pPr>
            <a:lvl3pPr marL="1143000" indent="-228600" algn="l" defTabSz="457200" rtl="0" eaLnBrk="1" latinLnBrk="0" hangingPunct="1">
              <a:spcBef>
                <a:spcPct val="20000"/>
              </a:spcBef>
              <a:buFont typeface="Arial" panose="020B0604020202020204"/>
              <a:buChar char="•"/>
              <a:defRPr sz="1200" b="0" i="0" kern="1200">
                <a:solidFill>
                  <a:schemeClr val="tx1"/>
                </a:solidFill>
                <a:latin typeface="Myriad Pro" panose="020B0503030403020204"/>
                <a:ea typeface="+mn-ea"/>
                <a:cs typeface="Myriad Pro" panose="020B0503030403020204"/>
              </a:defRPr>
            </a:lvl3pPr>
            <a:lvl4pPr marL="1600200" indent="-228600" algn="l" defTabSz="457200" rtl="0" eaLnBrk="1" latinLnBrk="0" hangingPunct="1">
              <a:spcBef>
                <a:spcPct val="20000"/>
              </a:spcBef>
              <a:buFont typeface="Arial" panose="020B0604020202020204"/>
              <a:buChar char="–"/>
              <a:defRPr sz="1000" b="0" i="0" kern="1200">
                <a:solidFill>
                  <a:schemeClr val="tx1"/>
                </a:solidFill>
                <a:latin typeface="Myriad Pro" panose="020B0503030403020204"/>
                <a:ea typeface="+mn-ea"/>
                <a:cs typeface="Myriad Pro" panose="020B0503030403020204"/>
              </a:defRPr>
            </a:lvl4pPr>
            <a:lvl5pPr marL="2057400" indent="-228600" algn="l" defTabSz="457200" rtl="0" eaLnBrk="1" latinLnBrk="0" hangingPunct="1">
              <a:spcBef>
                <a:spcPct val="20000"/>
              </a:spcBef>
              <a:buFont typeface="Arial" panose="020B0604020202020204"/>
              <a:buChar char="»"/>
              <a:defRPr sz="900" b="0" i="0" kern="1200">
                <a:solidFill>
                  <a:schemeClr val="tx1"/>
                </a:solidFill>
                <a:latin typeface="Myriad Pro" panose="020B0503030403020204"/>
                <a:ea typeface="+mn-ea"/>
                <a:cs typeface="Myriad Pro" panose="020B0503030403020204"/>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smtClean="0"/>
              <a:t>方法的主要功能是封装可以执行的一段代码，这样不仅可以进行重复调用，更可以方便的实现代码的维护，而本次使用的方法定义语法如下所示。</a:t>
            </a:r>
            <a:endParaRPr lang="en-US" altLang="zh-CN" smtClean="0"/>
          </a:p>
          <a:p>
            <a:endParaRPr lang="en-US" altLang="zh-CN" smtClean="0"/>
          </a:p>
          <a:p>
            <a:endParaRPr lang="en-US" altLang="zh-CN" smtClean="0"/>
          </a:p>
          <a:p>
            <a:r>
              <a:rPr lang="zh-CN" altLang="en-US" smtClean="0"/>
              <a:t>在本定义格式之中，发现方法有一个返回值类型，指的是这个方法返回结果，对于此类的类型可以有两种：</a:t>
            </a:r>
            <a:endParaRPr lang="zh-CN" altLang="en-US" smtClean="0"/>
          </a:p>
          <a:p>
            <a:pPr lvl="1"/>
            <a:r>
              <a:rPr lang="zh-CN" altLang="en-US" smtClean="0"/>
              <a:t>直接设置</a:t>
            </a:r>
            <a:r>
              <a:rPr lang="en-US" smtClean="0"/>
              <a:t>Java</a:t>
            </a:r>
            <a:r>
              <a:rPr lang="zh-CN" altLang="en-US" smtClean="0"/>
              <a:t>中的数据类型（基本数据类型、引用数据类型），如果方法设置了返回值，那么必须使用</a:t>
            </a:r>
            <a:r>
              <a:rPr lang="en-US" smtClean="0"/>
              <a:t>return</a:t>
            </a:r>
            <a:r>
              <a:rPr lang="zh-CN" altLang="en-US" smtClean="0"/>
              <a:t>语句返回与之数据类型对应的数据；</a:t>
            </a:r>
            <a:endParaRPr lang="en-US" altLang="zh-CN" smtClean="0"/>
          </a:p>
          <a:p>
            <a:pPr lvl="1"/>
            <a:r>
              <a:rPr lang="zh-CN" altLang="en-US" smtClean="0"/>
              <a:t>方法没有返回值：</a:t>
            </a:r>
            <a:r>
              <a:rPr lang="en-US" smtClean="0"/>
              <a:t>void</a:t>
            </a:r>
            <a:r>
              <a:rPr lang="zh-CN" altLang="en-US" smtClean="0"/>
              <a:t>，可以不使用</a:t>
            </a:r>
            <a:r>
              <a:rPr lang="en-US" smtClean="0"/>
              <a:t>return</a:t>
            </a:r>
            <a:r>
              <a:rPr lang="zh-CN" altLang="en-US" smtClean="0"/>
              <a:t>返回内容，但是可以使用</a:t>
            </a:r>
            <a:r>
              <a:rPr lang="en-US" smtClean="0"/>
              <a:t>return</a:t>
            </a:r>
            <a:r>
              <a:rPr lang="zh-CN" altLang="en-US" smtClean="0"/>
              <a:t>结束方法调用。</a:t>
            </a:r>
            <a:endParaRPr lang="en-US" altLang="zh-CN" smtClean="0"/>
          </a:p>
          <a:p>
            <a:endParaRPr lang="zh-CN" altLang="en-US" dirty="0"/>
          </a:p>
        </p:txBody>
      </p:sp>
      <p:graphicFrame>
        <p:nvGraphicFramePr>
          <p:cNvPr id="15" name="表格 14"/>
          <p:cNvGraphicFramePr>
            <a:graphicFrameLocks noGrp="1"/>
          </p:cNvGraphicFramePr>
          <p:nvPr/>
        </p:nvGraphicFramePr>
        <p:xfrm>
          <a:off x="1111689" y="4216732"/>
          <a:ext cx="5357850" cy="853440"/>
        </p:xfrm>
        <a:graphic>
          <a:graphicData uri="http://schemas.openxmlformats.org/drawingml/2006/table">
            <a:tbl>
              <a:tblPr/>
              <a:tblGrid>
                <a:gridCol w="5357850"/>
              </a:tblGrid>
              <a:tr h="0">
                <a:tc>
                  <a:txBody>
                    <a:bodyPr/>
                    <a:lstStyle/>
                    <a:p>
                      <a:pPr algn="just">
                        <a:spcAft>
                          <a:spcPts val="0"/>
                        </a:spcAft>
                      </a:pPr>
                      <a:r>
                        <a:rPr lang="en-US" sz="1400" b="1" kern="100" dirty="0">
                          <a:latin typeface="Times New Roman" panose="02020603050405020304"/>
                          <a:ea typeface="宋体" panose="02010600030101010101" pitchFamily="2" charset="-122"/>
                          <a:cs typeface="Times New Roman" panose="02020603050405020304"/>
                        </a:rPr>
                        <a:t>public static </a:t>
                      </a:r>
                      <a:r>
                        <a:rPr lang="zh-CN" sz="1400" b="1" kern="100" dirty="0">
                          <a:latin typeface="Times New Roman" panose="02020603050405020304"/>
                          <a:ea typeface="宋体" panose="02010600030101010101" pitchFamily="2" charset="-122"/>
                          <a:cs typeface="Times New Roman" panose="02020603050405020304"/>
                        </a:rPr>
                        <a:t>返回值类型 方法名称</a:t>
                      </a:r>
                      <a:r>
                        <a:rPr lang="en-US" sz="1400" b="1" kern="100" dirty="0">
                          <a:latin typeface="Times New Roman" panose="02020603050405020304"/>
                          <a:ea typeface="宋体" panose="02010600030101010101" pitchFamily="2" charset="-122"/>
                          <a:cs typeface="Times New Roman" panose="02020603050405020304"/>
                        </a:rPr>
                        <a:t>(</a:t>
                      </a:r>
                      <a:r>
                        <a:rPr lang="zh-CN" sz="1400" b="1" kern="100" dirty="0">
                          <a:latin typeface="Times New Roman" panose="02020603050405020304"/>
                          <a:ea typeface="宋体" panose="02010600030101010101" pitchFamily="2" charset="-122"/>
                          <a:cs typeface="Times New Roman" panose="02020603050405020304"/>
                        </a:rPr>
                        <a:t>参数类型 参数变量</a:t>
                      </a:r>
                      <a:r>
                        <a:rPr lang="en-US" sz="1400" b="1" kern="100" dirty="0">
                          <a:latin typeface="Times New Roman" panose="02020603050405020304"/>
                          <a:ea typeface="宋体" panose="02010600030101010101" pitchFamily="2" charset="-122"/>
                          <a:cs typeface="Times New Roman" panose="02020603050405020304"/>
                        </a:rPr>
                        <a:t>, ...) {</a:t>
                      </a:r>
                      <a:endParaRPr lang="zh-CN" sz="1400" kern="100" dirty="0">
                        <a:latin typeface="Times New Roman" panose="02020603050405020304"/>
                        <a:ea typeface="宋体" panose="02010600030101010101" pitchFamily="2" charset="-122"/>
                        <a:cs typeface="Times New Roman" panose="02020603050405020304"/>
                      </a:endParaRPr>
                    </a:p>
                    <a:p>
                      <a:pPr algn="just">
                        <a:spcAft>
                          <a:spcPts val="0"/>
                        </a:spcAft>
                      </a:pPr>
                      <a:r>
                        <a:rPr lang="en-US" sz="1400" kern="100" dirty="0">
                          <a:latin typeface="Times New Roman" panose="02020603050405020304"/>
                          <a:ea typeface="宋体" panose="02010600030101010101" pitchFamily="2" charset="-122"/>
                          <a:cs typeface="Times New Roman" panose="02020603050405020304"/>
                        </a:rPr>
                        <a:t>	</a:t>
                      </a:r>
                      <a:r>
                        <a:rPr lang="zh-CN" sz="1400" kern="100" dirty="0">
                          <a:latin typeface="Times New Roman" panose="02020603050405020304"/>
                          <a:ea typeface="宋体" panose="02010600030101010101" pitchFamily="2" charset="-122"/>
                          <a:cs typeface="Times New Roman" panose="02020603050405020304"/>
                        </a:rPr>
                        <a:t>方法体（本方法要执行的若干操作）</a:t>
                      </a:r>
                      <a:r>
                        <a:rPr lang="en-US" sz="1400" kern="100" dirty="0">
                          <a:latin typeface="Times New Roman" panose="02020603050405020304"/>
                          <a:ea typeface="宋体" panose="02010600030101010101" pitchFamily="2" charset="-122"/>
                          <a:cs typeface="Times New Roman" panose="02020603050405020304"/>
                        </a:rPr>
                        <a:t> ;</a:t>
                      </a:r>
                      <a:endParaRPr lang="zh-CN" sz="1400" kern="100" dirty="0">
                        <a:latin typeface="Times New Roman" panose="02020603050405020304"/>
                        <a:ea typeface="宋体" panose="02010600030101010101" pitchFamily="2" charset="-122"/>
                        <a:cs typeface="Times New Roman" panose="02020603050405020304"/>
                      </a:endParaRPr>
                    </a:p>
                    <a:p>
                      <a:pPr algn="just">
                        <a:spcAft>
                          <a:spcPts val="0"/>
                        </a:spcAft>
                      </a:pPr>
                      <a:r>
                        <a:rPr lang="en-US" sz="1400" kern="100" dirty="0">
                          <a:latin typeface="Times New Roman" panose="02020603050405020304"/>
                          <a:ea typeface="宋体" panose="02010600030101010101" pitchFamily="2" charset="-122"/>
                          <a:cs typeface="Times New Roman" panose="02020603050405020304"/>
                        </a:rPr>
                        <a:t>	[return [</a:t>
                      </a:r>
                      <a:r>
                        <a:rPr lang="zh-CN" sz="1400" kern="100" dirty="0">
                          <a:latin typeface="Times New Roman" panose="02020603050405020304"/>
                          <a:ea typeface="宋体" panose="02010600030101010101" pitchFamily="2" charset="-122"/>
                          <a:cs typeface="Times New Roman" panose="02020603050405020304"/>
                        </a:rPr>
                        <a:t>返回值</a:t>
                      </a:r>
                      <a:r>
                        <a:rPr lang="en-US" sz="1400" kern="100" dirty="0">
                          <a:latin typeface="Times New Roman" panose="02020603050405020304"/>
                          <a:ea typeface="宋体" panose="02010600030101010101" pitchFamily="2" charset="-122"/>
                          <a:cs typeface="Times New Roman" panose="02020603050405020304"/>
                        </a:rPr>
                        <a:t>] ;]</a:t>
                      </a:r>
                      <a:endParaRPr lang="zh-CN" sz="1400" kern="100" dirty="0">
                        <a:latin typeface="Times New Roman" panose="02020603050405020304"/>
                        <a:ea typeface="宋体" panose="02010600030101010101" pitchFamily="2" charset="-122"/>
                        <a:cs typeface="Times New Roman" panose="02020603050405020304"/>
                      </a:endParaRPr>
                    </a:p>
                    <a:p>
                      <a:pPr algn="just">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 name="标题 2"/>
          <p:cNvSpPr>
            <a:spLocks noGrp="1"/>
          </p:cNvSpPr>
          <p:nvPr>
            <p:ph type="title"/>
          </p:nvPr>
        </p:nvSpPr>
        <p:spPr>
          <a:xfrm>
            <a:off x="457200" y="739228"/>
            <a:ext cx="8229600" cy="588829"/>
          </a:xfrm>
        </p:spPr>
        <p:txBody>
          <a:bodyPr>
            <a:normAutofit/>
          </a:bodyPr>
          <a:lstStyle/>
          <a:p>
            <a:r>
              <a:rPr lang="zh-CN" altLang="en-US" dirty="0" smtClean="0"/>
              <a:t>方法的基本概念</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sp>
        <p:nvSpPr>
          <p:cNvPr id="14" name="内容占位符 2"/>
          <p:cNvSpPr txBox="1"/>
          <p:nvPr/>
        </p:nvSpPr>
        <p:spPr>
          <a:xfrm>
            <a:off x="214282" y="1428742"/>
            <a:ext cx="8715436" cy="3214710"/>
          </a:xfrm>
          <a:prstGeom prst="rect">
            <a:avLst/>
          </a:prstGeom>
        </p:spPr>
        <p:txBody>
          <a:bodyPr vert="horz" lIns="0" tIns="45720" rIns="91440" bIns="45720" rtlCol="0">
            <a:normAutofit/>
          </a:bodyPr>
          <a:lstStyle>
            <a:lvl1pPr marL="363855" indent="-363855" algn="l" defTabSz="457200" rtl="0" eaLnBrk="1" latinLnBrk="0" hangingPunct="1">
              <a:spcBef>
                <a:spcPct val="20000"/>
              </a:spcBef>
              <a:buClr>
                <a:schemeClr val="accent1"/>
              </a:buClr>
              <a:buSzPct val="70000"/>
              <a:buFont typeface="Wingdings" panose="05000000000000000000" pitchFamily="2" charset="2"/>
              <a:buChar char="n"/>
              <a:defRPr sz="1600" b="0" i="0" kern="1200">
                <a:solidFill>
                  <a:schemeClr val="tx1"/>
                </a:solidFill>
                <a:latin typeface="Myriad Pro" panose="020B0503030403020204"/>
                <a:ea typeface="+mn-ea"/>
                <a:cs typeface="Myriad Pro" panose="020B0503030403020204"/>
              </a:defRPr>
            </a:lvl1pPr>
            <a:lvl2pPr marL="742950" indent="-285750" algn="l" defTabSz="457200" rtl="0" eaLnBrk="1" latinLnBrk="0" hangingPunct="1">
              <a:spcBef>
                <a:spcPct val="20000"/>
              </a:spcBef>
              <a:buFont typeface="Arial" panose="020B0604020202020204"/>
              <a:buChar char="–"/>
              <a:defRPr sz="1400" b="0" i="0" kern="1200">
                <a:solidFill>
                  <a:schemeClr val="tx1"/>
                </a:solidFill>
                <a:latin typeface="Myriad Pro" panose="020B0503030403020204"/>
                <a:ea typeface="+mn-ea"/>
                <a:cs typeface="Myriad Pro" panose="020B0503030403020204"/>
              </a:defRPr>
            </a:lvl2pPr>
            <a:lvl3pPr marL="1143000" indent="-228600" algn="l" defTabSz="457200" rtl="0" eaLnBrk="1" latinLnBrk="0" hangingPunct="1">
              <a:spcBef>
                <a:spcPct val="20000"/>
              </a:spcBef>
              <a:buFont typeface="Arial" panose="020B0604020202020204"/>
              <a:buChar char="•"/>
              <a:defRPr sz="1200" b="0" i="0" kern="1200">
                <a:solidFill>
                  <a:schemeClr val="tx1"/>
                </a:solidFill>
                <a:latin typeface="Myriad Pro" panose="020B0503030403020204"/>
                <a:ea typeface="+mn-ea"/>
                <a:cs typeface="Myriad Pro" panose="020B0503030403020204"/>
              </a:defRPr>
            </a:lvl3pPr>
            <a:lvl4pPr marL="1600200" indent="-228600" algn="l" defTabSz="457200" rtl="0" eaLnBrk="1" latinLnBrk="0" hangingPunct="1">
              <a:spcBef>
                <a:spcPct val="20000"/>
              </a:spcBef>
              <a:buFont typeface="Arial" panose="020B0604020202020204"/>
              <a:buChar char="–"/>
              <a:defRPr sz="1000" b="0" i="0" kern="1200">
                <a:solidFill>
                  <a:schemeClr val="tx1"/>
                </a:solidFill>
                <a:latin typeface="Myriad Pro" panose="020B0503030403020204"/>
                <a:ea typeface="+mn-ea"/>
                <a:cs typeface="Myriad Pro" panose="020B0503030403020204"/>
              </a:defRPr>
            </a:lvl4pPr>
            <a:lvl5pPr marL="2057400" indent="-228600" algn="l" defTabSz="457200" rtl="0" eaLnBrk="1" latinLnBrk="0" hangingPunct="1">
              <a:spcBef>
                <a:spcPct val="20000"/>
              </a:spcBef>
              <a:buFont typeface="Arial" panose="020B0604020202020204"/>
              <a:buChar char="»"/>
              <a:defRPr sz="900" b="0" i="0" kern="1200">
                <a:solidFill>
                  <a:schemeClr val="tx1"/>
                </a:solidFill>
                <a:latin typeface="Myriad Pro" panose="020B0503030403020204"/>
                <a:ea typeface="+mn-ea"/>
                <a:cs typeface="Myriad Pro" panose="020B0503030403020204"/>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endParaRPr lang="zh-CN" altLang="en-US" dirty="0"/>
          </a:p>
        </p:txBody>
      </p:sp>
      <p:sp>
        <p:nvSpPr>
          <p:cNvPr id="16" name="标题 2"/>
          <p:cNvSpPr>
            <a:spLocks noGrp="1"/>
          </p:cNvSpPr>
          <p:nvPr>
            <p:ph type="title"/>
          </p:nvPr>
        </p:nvSpPr>
        <p:spPr>
          <a:xfrm>
            <a:off x="457200" y="739228"/>
            <a:ext cx="8229600" cy="588829"/>
          </a:xfrm>
        </p:spPr>
        <p:txBody>
          <a:bodyPr>
            <a:normAutofit/>
          </a:bodyPr>
          <a:lstStyle/>
          <a:p>
            <a:r>
              <a:rPr lang="zh-CN" altLang="en-US" dirty="0"/>
              <a:t>定义一个没有参数没有返回值的方法</a:t>
            </a:r>
            <a:endParaRPr lang="zh-CN" altLang="en-US" dirty="0"/>
          </a:p>
        </p:txBody>
      </p:sp>
      <p:graphicFrame>
        <p:nvGraphicFramePr>
          <p:cNvPr id="7" name="表格 6"/>
          <p:cNvGraphicFramePr>
            <a:graphicFrameLocks noGrp="1"/>
          </p:cNvGraphicFramePr>
          <p:nvPr/>
        </p:nvGraphicFramePr>
        <p:xfrm>
          <a:off x="549700" y="1416520"/>
          <a:ext cx="8072494" cy="3352800"/>
        </p:xfrm>
        <a:graphic>
          <a:graphicData uri="http://schemas.openxmlformats.org/drawingml/2006/table">
            <a:tbl>
              <a:tblPr/>
              <a:tblGrid>
                <a:gridCol w="4036247"/>
                <a:gridCol w="4036247"/>
              </a:tblGrid>
              <a:tr h="0">
                <a:tc gridSpan="2">
                  <a:txBody>
                    <a:bodyPr/>
                    <a:lstStyle/>
                    <a:p>
                      <a:pPr algn="l">
                        <a:spcAft>
                          <a:spcPts val="0"/>
                        </a:spcAft>
                      </a:pPr>
                      <a:r>
                        <a:rPr lang="en-US" sz="1100" b="1" kern="0" dirty="0">
                          <a:solidFill>
                            <a:srgbClr val="7F0055"/>
                          </a:solidFill>
                          <a:latin typeface="Consolas" panose="020B0609020204030204"/>
                          <a:ea typeface="宋体" panose="02010600030101010101" pitchFamily="2" charset="-122"/>
                          <a:cs typeface="Times New Roman" panose="02020603050405020304"/>
                        </a:rPr>
                        <a:t>public</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class</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kern="0" dirty="0" err="1">
                          <a:solidFill>
                            <a:srgbClr val="000000"/>
                          </a:solidFill>
                          <a:latin typeface="Consolas" panose="020B0609020204030204"/>
                          <a:ea typeface="宋体" panose="02010600030101010101" pitchFamily="2" charset="-122"/>
                          <a:cs typeface="Times New Roman" panose="02020603050405020304"/>
                        </a:rPr>
                        <a:t>TestDemo</a:t>
                      </a:r>
                      <a:r>
                        <a:rPr lang="en-US" sz="1100" kern="0" dirty="0">
                          <a:solidFill>
                            <a:srgbClr val="000000"/>
                          </a:solidFill>
                          <a:latin typeface="Consolas" panose="020B0609020204030204"/>
                          <a:ea typeface="宋体" panose="02010600030101010101" pitchFamily="2" charset="-122"/>
                          <a:cs typeface="Times New Roman" panose="02020603050405020304"/>
                        </a:rPr>
                        <a:t> {</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public</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static</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void</a:t>
                      </a:r>
                      <a:r>
                        <a:rPr lang="en-US" sz="1100" kern="0" dirty="0">
                          <a:solidFill>
                            <a:srgbClr val="000000"/>
                          </a:solidFill>
                          <a:latin typeface="Consolas" panose="020B0609020204030204"/>
                          <a:ea typeface="宋体" panose="02010600030101010101" pitchFamily="2" charset="-122"/>
                          <a:cs typeface="Times New Roman" panose="02020603050405020304"/>
                        </a:rPr>
                        <a:t> main(String </a:t>
                      </a:r>
                      <a:r>
                        <a:rPr lang="en-US" sz="1100" kern="0" dirty="0" err="1">
                          <a:solidFill>
                            <a:srgbClr val="6A3E3E"/>
                          </a:solidFill>
                          <a:latin typeface="Consolas" panose="020B0609020204030204"/>
                          <a:ea typeface="宋体" panose="02010600030101010101" pitchFamily="2" charset="-122"/>
                          <a:cs typeface="Times New Roman" panose="02020603050405020304"/>
                        </a:rPr>
                        <a:t>args</a:t>
                      </a:r>
                      <a:r>
                        <a:rPr lang="en-US" sz="1100" kern="0" dirty="0">
                          <a:solidFill>
                            <a:srgbClr val="000000"/>
                          </a:solidFill>
                          <a:latin typeface="Consolas" panose="020B0609020204030204"/>
                          <a:ea typeface="宋体" panose="02010600030101010101" pitchFamily="2" charset="-122"/>
                          <a:cs typeface="Times New Roman" panose="02020603050405020304"/>
                        </a:rPr>
                        <a:t>[]) {</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i="1" kern="0" dirty="0" err="1">
                          <a:solidFill>
                            <a:srgbClr val="000000"/>
                          </a:solidFill>
                          <a:latin typeface="Consolas" panose="020B0609020204030204"/>
                          <a:ea typeface="宋体" panose="02010600030101010101" pitchFamily="2" charset="-122"/>
                          <a:cs typeface="Times New Roman" panose="02020603050405020304"/>
                        </a:rPr>
                        <a:t>printInfo</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kern="0" dirty="0" smtClean="0">
                          <a:solidFill>
                            <a:srgbClr val="3F7F5F"/>
                          </a:solidFill>
                          <a:latin typeface="Consolas" panose="020B0609020204030204"/>
                          <a:ea typeface="宋体" panose="02010600030101010101" pitchFamily="2" charset="-122"/>
                          <a:cs typeface="Times New Roman" panose="02020603050405020304"/>
                        </a:rPr>
                        <a:t>// </a:t>
                      </a:r>
                      <a:r>
                        <a:rPr lang="zh-CN" sz="1100" kern="0" dirty="0">
                          <a:solidFill>
                            <a:srgbClr val="3F7F5F"/>
                          </a:solidFill>
                          <a:latin typeface="Consolas" panose="020B0609020204030204"/>
                          <a:ea typeface="宋体" panose="02010600030101010101" pitchFamily="2" charset="-122"/>
                          <a:cs typeface="Consolas" panose="020B0609020204030204"/>
                        </a:rPr>
                        <a:t>直接调用方法</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i="1" kern="0" dirty="0" err="1">
                          <a:solidFill>
                            <a:srgbClr val="000000"/>
                          </a:solidFill>
                          <a:latin typeface="Consolas" panose="020B0609020204030204"/>
                          <a:ea typeface="宋体" panose="02010600030101010101" pitchFamily="2" charset="-122"/>
                          <a:cs typeface="Times New Roman" panose="02020603050405020304"/>
                        </a:rPr>
                        <a:t>printInfo</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kern="0" dirty="0" smtClean="0">
                          <a:solidFill>
                            <a:srgbClr val="3F7F5F"/>
                          </a:solidFill>
                          <a:latin typeface="Consolas" panose="020B0609020204030204"/>
                          <a:ea typeface="宋体" panose="02010600030101010101" pitchFamily="2" charset="-122"/>
                          <a:cs typeface="Times New Roman" panose="02020603050405020304"/>
                        </a:rPr>
                        <a:t>// </a:t>
                      </a:r>
                      <a:r>
                        <a:rPr lang="zh-CN" sz="1100" kern="0" dirty="0">
                          <a:solidFill>
                            <a:srgbClr val="3F7F5F"/>
                          </a:solidFill>
                          <a:latin typeface="Consolas" panose="020B0609020204030204"/>
                          <a:ea typeface="宋体" panose="02010600030101010101" pitchFamily="2" charset="-122"/>
                          <a:cs typeface="Consolas" panose="020B0609020204030204"/>
                        </a:rPr>
                        <a:t>直接调用方法</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kern="0" dirty="0">
                          <a:solidFill>
                            <a:srgbClr val="3F5FBF"/>
                          </a:solidFill>
                          <a:latin typeface="Consolas" panose="020B0609020204030204"/>
                          <a:ea typeface="宋体" panose="02010600030101010101" pitchFamily="2" charset="-122"/>
                          <a:cs typeface="Times New Roman" panose="02020603050405020304"/>
                        </a:rPr>
                        <a:t>/**</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3F5FBF"/>
                          </a:solidFill>
                          <a:latin typeface="Consolas" panose="020B0609020204030204"/>
                          <a:ea typeface="宋体" panose="02010600030101010101" pitchFamily="2" charset="-122"/>
                          <a:cs typeface="Times New Roman" panose="02020603050405020304"/>
                        </a:rPr>
                        <a:t>	 * </a:t>
                      </a:r>
                      <a:r>
                        <a:rPr lang="zh-CN" sz="1100" kern="0" dirty="0">
                          <a:solidFill>
                            <a:srgbClr val="3F5FBF"/>
                          </a:solidFill>
                          <a:latin typeface="Consolas" panose="020B0609020204030204"/>
                          <a:ea typeface="宋体" panose="02010600030101010101" pitchFamily="2" charset="-122"/>
                          <a:cs typeface="Consolas" panose="020B0609020204030204"/>
                        </a:rPr>
                        <a:t>信息输出操作</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3F5FBF"/>
                          </a:solidFill>
                          <a:latin typeface="Consolas" panose="020B0609020204030204"/>
                          <a:ea typeface="宋体" panose="02010600030101010101" pitchFamily="2" charset="-122"/>
                          <a:cs typeface="Times New Roman" panose="02020603050405020304"/>
                        </a:rPr>
                        <a:t>	 */</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public</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static</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void</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kern="0" dirty="0" err="1">
                          <a:solidFill>
                            <a:srgbClr val="000000"/>
                          </a:solidFill>
                          <a:latin typeface="Consolas" panose="020B0609020204030204"/>
                          <a:ea typeface="宋体" panose="02010600030101010101" pitchFamily="2" charset="-122"/>
                          <a:cs typeface="Times New Roman" panose="02020603050405020304"/>
                        </a:rPr>
                        <a:t>printInfo</a:t>
                      </a:r>
                      <a:r>
                        <a:rPr lang="en-US" sz="1100" kern="0" dirty="0">
                          <a:solidFill>
                            <a:srgbClr val="000000"/>
                          </a:solidFill>
                          <a:latin typeface="Consolas" panose="020B0609020204030204"/>
                          <a:ea typeface="宋体" panose="02010600030101010101" pitchFamily="2" charset="-122"/>
                          <a:cs typeface="Times New Roman" panose="02020603050405020304"/>
                        </a:rPr>
                        <a:t>() {	</a:t>
                      </a:r>
                      <a:r>
                        <a:rPr lang="en-US" sz="1100" kern="0" dirty="0">
                          <a:solidFill>
                            <a:srgbClr val="3F7F5F"/>
                          </a:solidFill>
                          <a:latin typeface="Consolas" panose="020B0609020204030204"/>
                          <a:ea typeface="宋体" panose="02010600030101010101" pitchFamily="2" charset="-122"/>
                          <a:cs typeface="Times New Roman" panose="02020603050405020304"/>
                        </a:rPr>
                        <a:t>// </a:t>
                      </a:r>
                      <a:r>
                        <a:rPr lang="zh-CN" sz="1100" kern="0" dirty="0">
                          <a:solidFill>
                            <a:srgbClr val="3F7F5F"/>
                          </a:solidFill>
                          <a:latin typeface="Consolas" panose="020B0609020204030204"/>
                          <a:ea typeface="宋体" panose="02010600030101010101" pitchFamily="2" charset="-122"/>
                          <a:cs typeface="Consolas" panose="020B0609020204030204"/>
                        </a:rPr>
                        <a:t>定义没有参数，没有返回值的方法</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kern="0" dirty="0" err="1">
                          <a:solidFill>
                            <a:srgbClr val="000000"/>
                          </a:solidFill>
                          <a:latin typeface="Consolas" panose="020B0609020204030204"/>
                          <a:ea typeface="宋体" panose="02010600030101010101" pitchFamily="2" charset="-122"/>
                          <a:cs typeface="Times New Roman" panose="02020603050405020304"/>
                        </a:rPr>
                        <a:t>System.</a:t>
                      </a:r>
                      <a:r>
                        <a:rPr lang="en-US" sz="1100" b="1" i="1" kern="0" dirty="0" err="1">
                          <a:solidFill>
                            <a:srgbClr val="0000C0"/>
                          </a:solidFill>
                          <a:latin typeface="Consolas" panose="020B0609020204030204"/>
                          <a:ea typeface="宋体" panose="02010600030101010101" pitchFamily="2" charset="-122"/>
                          <a:cs typeface="Times New Roman" panose="02020603050405020304"/>
                        </a:rPr>
                        <a:t>out</a:t>
                      </a:r>
                      <a:r>
                        <a:rPr lang="en-US" sz="1100" kern="0" dirty="0" err="1">
                          <a:solidFill>
                            <a:srgbClr val="000000"/>
                          </a:solidFill>
                          <a:latin typeface="Consolas" panose="020B0609020204030204"/>
                          <a:ea typeface="宋体" panose="02010600030101010101" pitchFamily="2" charset="-122"/>
                          <a:cs typeface="Times New Roman" panose="02020603050405020304"/>
                        </a:rPr>
                        <a:t>.println</a:t>
                      </a:r>
                      <a:r>
                        <a:rPr lang="en-US" sz="1100" kern="0" dirty="0">
                          <a:solidFill>
                            <a:srgbClr val="000000"/>
                          </a:solidFill>
                          <a:latin typeface="Consolas" panose="020B0609020204030204"/>
                          <a:ea typeface="宋体" panose="02010600030101010101" pitchFamily="2" charset="-122"/>
                          <a:cs typeface="Times New Roman" panose="02020603050405020304"/>
                        </a:rPr>
                        <a:t>(</a:t>
                      </a:r>
                      <a:r>
                        <a:rPr lang="en-US" sz="1100" kern="0" dirty="0">
                          <a:solidFill>
                            <a:srgbClr val="2A00FF"/>
                          </a:solidFill>
                          <a:latin typeface="Consolas" panose="020B0609020204030204"/>
                          <a:ea typeface="宋体" panose="02010600030101010101" pitchFamily="2" charset="-122"/>
                          <a:cs typeface="Times New Roman" panose="02020603050405020304"/>
                        </a:rPr>
                        <a:t>"*********************"</a:t>
                      </a:r>
                      <a:r>
                        <a:rPr lang="en-US" sz="1100" kern="0" dirty="0">
                          <a:solidFill>
                            <a:srgbClr val="000000"/>
                          </a:solidFill>
                          <a:latin typeface="Consolas" panose="020B0609020204030204"/>
                          <a:ea typeface="宋体" panose="02010600030101010101" pitchFamily="2" charset="-122"/>
                          <a:cs typeface="Times New Roman" panose="02020603050405020304"/>
                        </a:rPr>
                        <a:t>);</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kern="0" dirty="0" err="1">
                          <a:solidFill>
                            <a:srgbClr val="000000"/>
                          </a:solidFill>
                          <a:latin typeface="Consolas" panose="020B0609020204030204"/>
                          <a:ea typeface="宋体" panose="02010600030101010101" pitchFamily="2" charset="-122"/>
                          <a:cs typeface="Times New Roman" panose="02020603050405020304"/>
                        </a:rPr>
                        <a:t>System.</a:t>
                      </a:r>
                      <a:r>
                        <a:rPr lang="en-US" sz="1100" b="1" i="1" kern="0" dirty="0" err="1">
                          <a:solidFill>
                            <a:srgbClr val="0000C0"/>
                          </a:solidFill>
                          <a:latin typeface="Consolas" panose="020B0609020204030204"/>
                          <a:ea typeface="宋体" panose="02010600030101010101" pitchFamily="2" charset="-122"/>
                          <a:cs typeface="Times New Roman" panose="02020603050405020304"/>
                        </a:rPr>
                        <a:t>out</a:t>
                      </a:r>
                      <a:r>
                        <a:rPr lang="en-US" sz="1100" kern="0" dirty="0" err="1">
                          <a:solidFill>
                            <a:srgbClr val="000000"/>
                          </a:solidFill>
                          <a:latin typeface="Consolas" panose="020B0609020204030204"/>
                          <a:ea typeface="宋体" panose="02010600030101010101" pitchFamily="2" charset="-122"/>
                          <a:cs typeface="Times New Roman" panose="02020603050405020304"/>
                        </a:rPr>
                        <a:t>.println</a:t>
                      </a:r>
                      <a:r>
                        <a:rPr lang="en-US" sz="1100" kern="0" dirty="0">
                          <a:solidFill>
                            <a:srgbClr val="000000"/>
                          </a:solidFill>
                          <a:latin typeface="Consolas" panose="020B0609020204030204"/>
                          <a:ea typeface="宋体" panose="02010600030101010101" pitchFamily="2" charset="-122"/>
                          <a:cs typeface="Times New Roman" panose="02020603050405020304"/>
                        </a:rPr>
                        <a:t>(</a:t>
                      </a:r>
                      <a:r>
                        <a:rPr lang="en-US" sz="1100" kern="0" dirty="0">
                          <a:solidFill>
                            <a:srgbClr val="2A00FF"/>
                          </a:solidFill>
                          <a:latin typeface="Consolas" panose="020B0609020204030204"/>
                          <a:ea typeface="宋体" panose="02010600030101010101" pitchFamily="2" charset="-122"/>
                          <a:cs typeface="Times New Roman" panose="02020603050405020304"/>
                        </a:rPr>
                        <a:t>"*   </a:t>
                      </a:r>
                      <a:r>
                        <a:rPr lang="en-US" sz="1100" kern="0" dirty="0" err="1">
                          <a:solidFill>
                            <a:srgbClr val="2A00FF"/>
                          </a:solidFill>
                          <a:latin typeface="Consolas" panose="020B0609020204030204"/>
                          <a:ea typeface="宋体" panose="02010600030101010101" pitchFamily="2" charset="-122"/>
                          <a:cs typeface="Times New Roman" panose="02020603050405020304"/>
                        </a:rPr>
                        <a:t>www.yootk.com</a:t>
                      </a:r>
                      <a:r>
                        <a:rPr lang="en-US" sz="1100" kern="0" dirty="0">
                          <a:solidFill>
                            <a:srgbClr val="2A00FF"/>
                          </a:solidFill>
                          <a:latin typeface="Consolas" panose="020B0609020204030204"/>
                          <a:ea typeface="宋体" panose="02010600030101010101" pitchFamily="2" charset="-122"/>
                          <a:cs typeface="Times New Roman" panose="02020603050405020304"/>
                        </a:rPr>
                        <a:t>   *"</a:t>
                      </a:r>
                      <a:r>
                        <a:rPr lang="en-US" sz="1100" kern="0" dirty="0">
                          <a:solidFill>
                            <a:srgbClr val="000000"/>
                          </a:solidFill>
                          <a:latin typeface="Consolas" panose="020B0609020204030204"/>
                          <a:ea typeface="宋体" panose="02010600030101010101" pitchFamily="2" charset="-122"/>
                          <a:cs typeface="Times New Roman" panose="02020603050405020304"/>
                        </a:rPr>
                        <a:t>);</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kern="0" dirty="0" err="1">
                          <a:solidFill>
                            <a:srgbClr val="000000"/>
                          </a:solidFill>
                          <a:latin typeface="Consolas" panose="020B0609020204030204"/>
                          <a:ea typeface="宋体" panose="02010600030101010101" pitchFamily="2" charset="-122"/>
                          <a:cs typeface="Times New Roman" panose="02020603050405020304"/>
                        </a:rPr>
                        <a:t>System.</a:t>
                      </a:r>
                      <a:r>
                        <a:rPr lang="en-US" sz="1100" b="1" i="1" kern="0" dirty="0" err="1">
                          <a:solidFill>
                            <a:srgbClr val="0000C0"/>
                          </a:solidFill>
                          <a:latin typeface="Consolas" panose="020B0609020204030204"/>
                          <a:ea typeface="宋体" panose="02010600030101010101" pitchFamily="2" charset="-122"/>
                          <a:cs typeface="Times New Roman" panose="02020603050405020304"/>
                        </a:rPr>
                        <a:t>out</a:t>
                      </a:r>
                      <a:r>
                        <a:rPr lang="en-US" sz="1100" kern="0" dirty="0" err="1">
                          <a:solidFill>
                            <a:srgbClr val="000000"/>
                          </a:solidFill>
                          <a:latin typeface="Consolas" panose="020B0609020204030204"/>
                          <a:ea typeface="宋体" panose="02010600030101010101" pitchFamily="2" charset="-122"/>
                          <a:cs typeface="Times New Roman" panose="02020603050405020304"/>
                        </a:rPr>
                        <a:t>.println</a:t>
                      </a:r>
                      <a:r>
                        <a:rPr lang="en-US" sz="1100" kern="0" dirty="0">
                          <a:solidFill>
                            <a:srgbClr val="000000"/>
                          </a:solidFill>
                          <a:latin typeface="Consolas" panose="020B0609020204030204"/>
                          <a:ea typeface="宋体" panose="02010600030101010101" pitchFamily="2" charset="-122"/>
                          <a:cs typeface="Times New Roman" panose="02020603050405020304"/>
                        </a:rPr>
                        <a:t>(</a:t>
                      </a:r>
                      <a:r>
                        <a:rPr lang="en-US" sz="1100" kern="0" dirty="0">
                          <a:solidFill>
                            <a:srgbClr val="2A00FF"/>
                          </a:solidFill>
                          <a:latin typeface="Consolas" panose="020B0609020204030204"/>
                          <a:ea typeface="宋体" panose="02010600030101010101" pitchFamily="2" charset="-122"/>
                          <a:cs typeface="Times New Roman" panose="02020603050405020304"/>
                        </a:rPr>
                        <a:t>"*********************"</a:t>
                      </a:r>
                      <a:r>
                        <a:rPr lang="en-US" sz="1100" kern="0" dirty="0">
                          <a:solidFill>
                            <a:srgbClr val="000000"/>
                          </a:solidFill>
                          <a:latin typeface="Consolas" panose="020B0609020204030204"/>
                          <a:ea typeface="宋体" panose="02010600030101010101" pitchFamily="2" charset="-122"/>
                          <a:cs typeface="Times New Roman" panose="02020603050405020304"/>
                        </a:rPr>
                        <a:t>);</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a:t>
                      </a:r>
                      <a:endParaRPr lang="zh-CN" sz="11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0">
                <a:tc>
                  <a:txBody>
                    <a:bodyPr/>
                    <a:lstStyle/>
                    <a:p>
                      <a:pPr algn="l">
                        <a:spcAft>
                          <a:spcPts val="0"/>
                        </a:spcAft>
                      </a:pPr>
                      <a:r>
                        <a:rPr lang="zh-CN" sz="1100" b="1" kern="0">
                          <a:solidFill>
                            <a:srgbClr val="7F0055"/>
                          </a:solidFill>
                          <a:latin typeface="Consolas" panose="020B0609020204030204"/>
                          <a:ea typeface="宋体" panose="02010600030101010101" pitchFamily="2" charset="-122"/>
                          <a:cs typeface="Consolas" panose="020B0609020204030204"/>
                        </a:rPr>
                        <a:t>程序执行结果</a:t>
                      </a:r>
                      <a:r>
                        <a:rPr lang="en-US" sz="1100" b="1" kern="0">
                          <a:solidFill>
                            <a:srgbClr val="7F0055"/>
                          </a:solidFill>
                          <a:latin typeface="Consolas" panose="020B0609020204030204"/>
                          <a:ea typeface="宋体" panose="02010600030101010101" pitchFamily="2" charset="-122"/>
                          <a:cs typeface="Times New Roman" panose="02020603050405020304"/>
                        </a:rPr>
                        <a:t>:</a:t>
                      </a:r>
                      <a:endParaRPr lang="zh-CN" sz="11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kern="0" dirty="0" err="1">
                          <a:solidFill>
                            <a:srgbClr val="000000"/>
                          </a:solidFill>
                          <a:latin typeface="Consolas" panose="020B0609020204030204"/>
                          <a:ea typeface="宋体" panose="02010600030101010101" pitchFamily="2" charset="-122"/>
                          <a:cs typeface="Times New Roman" panose="02020603050405020304"/>
                        </a:rPr>
                        <a:t>www.yootk.com</a:t>
                      </a:r>
                      <a:r>
                        <a:rPr lang="en-US" sz="1100" kern="0" dirty="0">
                          <a:solidFill>
                            <a:srgbClr val="000000"/>
                          </a:solidFill>
                          <a:latin typeface="Consolas" panose="020B0609020204030204"/>
                          <a:ea typeface="宋体" panose="02010600030101010101" pitchFamily="2" charset="-122"/>
                          <a:cs typeface="Times New Roman" panose="02020603050405020304"/>
                        </a:rPr>
                        <a:t>   *</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kern="0" dirty="0" err="1">
                          <a:solidFill>
                            <a:srgbClr val="000000"/>
                          </a:solidFill>
                          <a:latin typeface="Consolas" panose="020B0609020204030204"/>
                          <a:ea typeface="宋体" panose="02010600030101010101" pitchFamily="2" charset="-122"/>
                          <a:cs typeface="Times New Roman" panose="02020603050405020304"/>
                        </a:rPr>
                        <a:t>www.yootk.com</a:t>
                      </a:r>
                      <a:r>
                        <a:rPr lang="en-US" sz="1100" kern="0" dirty="0">
                          <a:solidFill>
                            <a:srgbClr val="000000"/>
                          </a:solidFill>
                          <a:latin typeface="Consolas" panose="020B0609020204030204"/>
                          <a:ea typeface="宋体" panose="02010600030101010101" pitchFamily="2" charset="-122"/>
                          <a:cs typeface="Times New Roman" panose="02020603050405020304"/>
                        </a:rPr>
                        <a:t>   *</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a:t>
                      </a:r>
                      <a:endParaRPr lang="zh-CN" sz="11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sp>
        <p:nvSpPr>
          <p:cNvPr id="14" name="内容占位符 2"/>
          <p:cNvSpPr txBox="1"/>
          <p:nvPr/>
        </p:nvSpPr>
        <p:spPr>
          <a:xfrm>
            <a:off x="214282" y="1428742"/>
            <a:ext cx="8715436" cy="3214710"/>
          </a:xfrm>
          <a:prstGeom prst="rect">
            <a:avLst/>
          </a:prstGeom>
        </p:spPr>
        <p:txBody>
          <a:bodyPr vert="horz" lIns="0" tIns="45720" rIns="91440" bIns="45720" rtlCol="0">
            <a:normAutofit/>
          </a:bodyPr>
          <a:lstStyle>
            <a:lvl1pPr marL="363855" indent="-363855" algn="l" defTabSz="457200" rtl="0" eaLnBrk="1" latinLnBrk="0" hangingPunct="1">
              <a:spcBef>
                <a:spcPct val="20000"/>
              </a:spcBef>
              <a:buClr>
                <a:schemeClr val="accent1"/>
              </a:buClr>
              <a:buSzPct val="70000"/>
              <a:buFont typeface="Wingdings" panose="05000000000000000000" pitchFamily="2" charset="2"/>
              <a:buChar char="n"/>
              <a:defRPr sz="1600" b="0" i="0" kern="1200">
                <a:solidFill>
                  <a:schemeClr val="tx1"/>
                </a:solidFill>
                <a:latin typeface="Myriad Pro" panose="020B0503030403020204"/>
                <a:ea typeface="+mn-ea"/>
                <a:cs typeface="Myriad Pro" panose="020B0503030403020204"/>
              </a:defRPr>
            </a:lvl1pPr>
            <a:lvl2pPr marL="742950" indent="-285750" algn="l" defTabSz="457200" rtl="0" eaLnBrk="1" latinLnBrk="0" hangingPunct="1">
              <a:spcBef>
                <a:spcPct val="20000"/>
              </a:spcBef>
              <a:buFont typeface="Arial" panose="020B0604020202020204"/>
              <a:buChar char="–"/>
              <a:defRPr sz="1400" b="0" i="0" kern="1200">
                <a:solidFill>
                  <a:schemeClr val="tx1"/>
                </a:solidFill>
                <a:latin typeface="Myriad Pro" panose="020B0503030403020204"/>
                <a:ea typeface="+mn-ea"/>
                <a:cs typeface="Myriad Pro" panose="020B0503030403020204"/>
              </a:defRPr>
            </a:lvl2pPr>
            <a:lvl3pPr marL="1143000" indent="-228600" algn="l" defTabSz="457200" rtl="0" eaLnBrk="1" latinLnBrk="0" hangingPunct="1">
              <a:spcBef>
                <a:spcPct val="20000"/>
              </a:spcBef>
              <a:buFont typeface="Arial" panose="020B0604020202020204"/>
              <a:buChar char="•"/>
              <a:defRPr sz="1200" b="0" i="0" kern="1200">
                <a:solidFill>
                  <a:schemeClr val="tx1"/>
                </a:solidFill>
                <a:latin typeface="Myriad Pro" panose="020B0503030403020204"/>
                <a:ea typeface="+mn-ea"/>
                <a:cs typeface="Myriad Pro" panose="020B0503030403020204"/>
              </a:defRPr>
            </a:lvl3pPr>
            <a:lvl4pPr marL="1600200" indent="-228600" algn="l" defTabSz="457200" rtl="0" eaLnBrk="1" latinLnBrk="0" hangingPunct="1">
              <a:spcBef>
                <a:spcPct val="20000"/>
              </a:spcBef>
              <a:buFont typeface="Arial" panose="020B0604020202020204"/>
              <a:buChar char="–"/>
              <a:defRPr sz="1000" b="0" i="0" kern="1200">
                <a:solidFill>
                  <a:schemeClr val="tx1"/>
                </a:solidFill>
                <a:latin typeface="Myriad Pro" panose="020B0503030403020204"/>
                <a:ea typeface="+mn-ea"/>
                <a:cs typeface="Myriad Pro" panose="020B0503030403020204"/>
              </a:defRPr>
            </a:lvl4pPr>
            <a:lvl5pPr marL="2057400" indent="-228600" algn="l" defTabSz="457200" rtl="0" eaLnBrk="1" latinLnBrk="0" hangingPunct="1">
              <a:spcBef>
                <a:spcPct val="20000"/>
              </a:spcBef>
              <a:buFont typeface="Arial" panose="020B0604020202020204"/>
              <a:buChar char="»"/>
              <a:defRPr sz="900" b="0" i="0" kern="1200">
                <a:solidFill>
                  <a:schemeClr val="tx1"/>
                </a:solidFill>
                <a:latin typeface="Myriad Pro" panose="020B0503030403020204"/>
                <a:ea typeface="+mn-ea"/>
                <a:cs typeface="Myriad Pro" panose="020B0503030403020204"/>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endParaRPr lang="zh-CN" altLang="en-US" dirty="0"/>
          </a:p>
        </p:txBody>
      </p:sp>
      <p:sp>
        <p:nvSpPr>
          <p:cNvPr id="16" name="标题 2"/>
          <p:cNvSpPr>
            <a:spLocks noGrp="1"/>
          </p:cNvSpPr>
          <p:nvPr>
            <p:ph type="title"/>
          </p:nvPr>
        </p:nvSpPr>
        <p:spPr>
          <a:xfrm>
            <a:off x="457200" y="739228"/>
            <a:ext cx="8229600" cy="588829"/>
          </a:xfrm>
        </p:spPr>
        <p:txBody>
          <a:bodyPr>
            <a:normAutofit/>
          </a:bodyPr>
          <a:lstStyle/>
          <a:p>
            <a:r>
              <a:rPr lang="zh-CN" altLang="en-US" dirty="0" smtClean="0"/>
              <a:t>方法调用流程</a:t>
            </a:r>
            <a:endParaRPr lang="zh-CN" altLang="en-US" dirty="0"/>
          </a:p>
        </p:txBody>
      </p:sp>
      <p:pic>
        <p:nvPicPr>
          <p:cNvPr id="8" name="Picture 2"/>
          <p:cNvPicPr>
            <a:picLocks noChangeAspect="1" noChangeArrowheads="1"/>
          </p:cNvPicPr>
          <p:nvPr/>
        </p:nvPicPr>
        <p:blipFill>
          <a:blip r:embed="rId1"/>
          <a:srcRect/>
          <a:stretch>
            <a:fillRect/>
          </a:stretch>
        </p:blipFill>
        <p:spPr bwMode="auto">
          <a:xfrm>
            <a:off x="962375" y="1760753"/>
            <a:ext cx="7219250" cy="37862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3" name="标题 2"/>
          <p:cNvSpPr>
            <a:spLocks noGrp="1"/>
          </p:cNvSpPr>
          <p:nvPr>
            <p:ph type="title"/>
          </p:nvPr>
        </p:nvSpPr>
        <p:spPr/>
        <p:txBody>
          <a:bodyPr/>
          <a:lstStyle/>
          <a:p>
            <a:r>
              <a:rPr lang="zh-CN" altLang="en-US" dirty="0"/>
              <a:t>定义一个有参数无返回值的方法</a:t>
            </a:r>
            <a:endParaRPr lang="zh-CN" altLang="en-US" dirty="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sp>
        <p:nvSpPr>
          <p:cNvPr id="8" name="标题 1"/>
          <p:cNvSpPr txBox="1"/>
          <p:nvPr/>
        </p:nvSpPr>
        <p:spPr>
          <a:xfrm>
            <a:off x="214282" y="785800"/>
            <a:ext cx="8715436" cy="583407"/>
          </a:xfrm>
          <a:prstGeom prst="rect">
            <a:avLst/>
          </a:prstGeom>
        </p:spPr>
        <p:txBody>
          <a:bodyPr vert="horz" lIns="0" tIns="45720" rIns="91440" bIns="45720" rtlCol="0" anchor="ctr" anchorCtr="0">
            <a:normAutofit/>
          </a:bodyPr>
          <a:lstStyle>
            <a:lvl1pPr algn="l" defTabSz="457200" rtl="0" eaLnBrk="1" latinLnBrk="0" hangingPunct="1">
              <a:lnSpc>
                <a:spcPct val="100000"/>
              </a:lnSpc>
              <a:spcBef>
                <a:spcPct val="0"/>
              </a:spcBef>
              <a:buNone/>
              <a:defRPr sz="2400" b="0" i="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dirty="0"/>
          </a:p>
        </p:txBody>
      </p:sp>
      <p:graphicFrame>
        <p:nvGraphicFramePr>
          <p:cNvPr id="9" name="表格 8"/>
          <p:cNvGraphicFramePr>
            <a:graphicFrameLocks noGrp="1"/>
          </p:cNvGraphicFramePr>
          <p:nvPr/>
        </p:nvGraphicFramePr>
        <p:xfrm>
          <a:off x="500034" y="1345896"/>
          <a:ext cx="8215370" cy="3185160"/>
        </p:xfrm>
        <a:graphic>
          <a:graphicData uri="http://schemas.openxmlformats.org/drawingml/2006/table">
            <a:tbl>
              <a:tblPr/>
              <a:tblGrid>
                <a:gridCol w="2563643"/>
                <a:gridCol w="5651727"/>
              </a:tblGrid>
              <a:tr h="0">
                <a:tc gridSpan="2">
                  <a:txBody>
                    <a:bodyPr/>
                    <a:lstStyle/>
                    <a:p>
                      <a:pPr algn="l">
                        <a:spcAft>
                          <a:spcPts val="0"/>
                        </a:spcAft>
                      </a:pPr>
                      <a:r>
                        <a:rPr lang="en-US" sz="1100" b="1" kern="0">
                          <a:solidFill>
                            <a:srgbClr val="7F0055"/>
                          </a:solidFill>
                          <a:latin typeface="Consolas" panose="020B0609020204030204"/>
                          <a:ea typeface="宋体" panose="02010600030101010101" pitchFamily="2" charset="-122"/>
                          <a:cs typeface="Times New Roman" panose="02020603050405020304"/>
                        </a:rPr>
                        <a:t>public</a:t>
                      </a: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b="1" kern="0">
                          <a:solidFill>
                            <a:srgbClr val="7F0055"/>
                          </a:solidFill>
                          <a:latin typeface="Consolas" panose="020B0609020204030204"/>
                          <a:ea typeface="宋体" panose="02010600030101010101" pitchFamily="2" charset="-122"/>
                          <a:cs typeface="Times New Roman" panose="02020603050405020304"/>
                        </a:rPr>
                        <a:t>class</a:t>
                      </a:r>
                      <a:r>
                        <a:rPr lang="en-US" sz="1100" kern="0">
                          <a:solidFill>
                            <a:srgbClr val="000000"/>
                          </a:solidFill>
                          <a:latin typeface="Consolas" panose="020B0609020204030204"/>
                          <a:ea typeface="宋体" panose="02010600030101010101" pitchFamily="2" charset="-122"/>
                          <a:cs typeface="Times New Roman" panose="02020603050405020304"/>
                        </a:rPr>
                        <a:t> TestDemo {</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b="1" kern="0">
                          <a:solidFill>
                            <a:srgbClr val="7F0055"/>
                          </a:solidFill>
                          <a:latin typeface="Consolas" panose="020B0609020204030204"/>
                          <a:ea typeface="宋体" panose="02010600030101010101" pitchFamily="2" charset="-122"/>
                          <a:cs typeface="Times New Roman" panose="02020603050405020304"/>
                        </a:rPr>
                        <a:t>public</a:t>
                      </a: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b="1" kern="0">
                          <a:solidFill>
                            <a:srgbClr val="7F0055"/>
                          </a:solidFill>
                          <a:latin typeface="Consolas" panose="020B0609020204030204"/>
                          <a:ea typeface="宋体" panose="02010600030101010101" pitchFamily="2" charset="-122"/>
                          <a:cs typeface="Times New Roman" panose="02020603050405020304"/>
                        </a:rPr>
                        <a:t>static</a:t>
                      </a: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b="1" kern="0">
                          <a:solidFill>
                            <a:srgbClr val="7F0055"/>
                          </a:solidFill>
                          <a:latin typeface="Consolas" panose="020B0609020204030204"/>
                          <a:ea typeface="宋体" panose="02010600030101010101" pitchFamily="2" charset="-122"/>
                          <a:cs typeface="Times New Roman" panose="02020603050405020304"/>
                        </a:rPr>
                        <a:t>void</a:t>
                      </a:r>
                      <a:r>
                        <a:rPr lang="en-US" sz="1100" kern="0">
                          <a:solidFill>
                            <a:srgbClr val="000000"/>
                          </a:solidFill>
                          <a:latin typeface="Consolas" panose="020B0609020204030204"/>
                          <a:ea typeface="宋体" panose="02010600030101010101" pitchFamily="2" charset="-122"/>
                          <a:cs typeface="Times New Roman" panose="02020603050405020304"/>
                        </a:rPr>
                        <a:t> main(String </a:t>
                      </a:r>
                      <a:r>
                        <a:rPr lang="en-US" sz="1100" kern="0">
                          <a:solidFill>
                            <a:srgbClr val="6A3E3E"/>
                          </a:solidFill>
                          <a:latin typeface="Consolas" panose="020B0609020204030204"/>
                          <a:ea typeface="宋体" panose="02010600030101010101" pitchFamily="2" charset="-122"/>
                          <a:cs typeface="Times New Roman" panose="02020603050405020304"/>
                        </a:rPr>
                        <a:t>args</a:t>
                      </a:r>
                      <a:r>
                        <a:rPr lang="en-US" sz="1100" kern="0">
                          <a:solidFill>
                            <a:srgbClr val="000000"/>
                          </a:solidFill>
                          <a:latin typeface="Consolas" panose="020B0609020204030204"/>
                          <a:ea typeface="宋体" panose="02010600030101010101" pitchFamily="2" charset="-122"/>
                          <a:cs typeface="Times New Roman" panose="02020603050405020304"/>
                        </a:rPr>
                        <a:t>[]) {</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i="1" kern="0">
                          <a:solidFill>
                            <a:srgbClr val="000000"/>
                          </a:solidFill>
                          <a:latin typeface="Consolas" panose="020B0609020204030204"/>
                          <a:ea typeface="宋体" panose="02010600030101010101" pitchFamily="2" charset="-122"/>
                          <a:cs typeface="Times New Roman" panose="02020603050405020304"/>
                        </a:rPr>
                        <a:t>pay</a:t>
                      </a:r>
                      <a:r>
                        <a:rPr lang="en-US" sz="1100" kern="0">
                          <a:solidFill>
                            <a:srgbClr val="000000"/>
                          </a:solidFill>
                          <a:latin typeface="Consolas" panose="020B0609020204030204"/>
                          <a:ea typeface="宋体" panose="02010600030101010101" pitchFamily="2" charset="-122"/>
                          <a:cs typeface="Times New Roman" panose="02020603050405020304"/>
                        </a:rPr>
                        <a:t>(10.0);			</a:t>
                      </a:r>
                      <a:r>
                        <a:rPr lang="en-US" sz="1100" kern="0">
                          <a:solidFill>
                            <a:srgbClr val="3F7F5F"/>
                          </a:solidFill>
                          <a:latin typeface="Consolas" panose="020B0609020204030204"/>
                          <a:ea typeface="宋体" panose="02010600030101010101" pitchFamily="2" charset="-122"/>
                          <a:cs typeface="Times New Roman" panose="02020603050405020304"/>
                        </a:rPr>
                        <a:t>// </a:t>
                      </a:r>
                      <a:r>
                        <a:rPr lang="zh-CN" sz="1100" kern="0">
                          <a:solidFill>
                            <a:srgbClr val="3F7F5F"/>
                          </a:solidFill>
                          <a:latin typeface="Consolas" panose="020B0609020204030204"/>
                          <a:ea typeface="宋体" panose="02010600030101010101" pitchFamily="2" charset="-122"/>
                          <a:cs typeface="Consolas" panose="020B0609020204030204"/>
                        </a:rPr>
                        <a:t>调用方法</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i="1" kern="0">
                          <a:solidFill>
                            <a:srgbClr val="000000"/>
                          </a:solidFill>
                          <a:latin typeface="Consolas" panose="020B0609020204030204"/>
                          <a:ea typeface="宋体" panose="02010600030101010101" pitchFamily="2" charset="-122"/>
                          <a:cs typeface="Times New Roman" panose="02020603050405020304"/>
                        </a:rPr>
                        <a:t>pay</a:t>
                      </a:r>
                      <a:r>
                        <a:rPr lang="en-US" sz="1100" kern="0">
                          <a:solidFill>
                            <a:srgbClr val="000000"/>
                          </a:solidFill>
                          <a:latin typeface="Consolas" panose="020B0609020204030204"/>
                          <a:ea typeface="宋体" panose="02010600030101010101" pitchFamily="2" charset="-122"/>
                          <a:cs typeface="Times New Roman" panose="02020603050405020304"/>
                        </a:rPr>
                        <a:t>(-10.0);			</a:t>
                      </a:r>
                      <a:r>
                        <a:rPr lang="en-US" sz="1100" kern="0">
                          <a:solidFill>
                            <a:srgbClr val="3F7F5F"/>
                          </a:solidFill>
                          <a:latin typeface="Consolas" panose="020B0609020204030204"/>
                          <a:ea typeface="宋体" panose="02010600030101010101" pitchFamily="2" charset="-122"/>
                          <a:cs typeface="Times New Roman" panose="02020603050405020304"/>
                        </a:rPr>
                        <a:t>// </a:t>
                      </a:r>
                      <a:r>
                        <a:rPr lang="zh-CN" sz="1100" kern="0">
                          <a:solidFill>
                            <a:srgbClr val="3F7F5F"/>
                          </a:solidFill>
                          <a:latin typeface="Consolas" panose="020B0609020204030204"/>
                          <a:ea typeface="宋体" panose="02010600030101010101" pitchFamily="2" charset="-122"/>
                          <a:cs typeface="Consolas" panose="020B0609020204030204"/>
                        </a:rPr>
                        <a:t>调用方法</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kern="0">
                          <a:solidFill>
                            <a:srgbClr val="3F5FBF"/>
                          </a:solidFill>
                          <a:latin typeface="Consolas" panose="020B0609020204030204"/>
                          <a:ea typeface="宋体" panose="02010600030101010101" pitchFamily="2" charset="-122"/>
                          <a:cs typeface="Times New Roman" panose="02020603050405020304"/>
                        </a:rPr>
                        <a:t>/**</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3F5FBF"/>
                          </a:solidFill>
                          <a:latin typeface="Consolas" panose="020B0609020204030204"/>
                          <a:ea typeface="宋体" panose="02010600030101010101" pitchFamily="2" charset="-122"/>
                          <a:cs typeface="Times New Roman" panose="02020603050405020304"/>
                        </a:rPr>
                        <a:t>	 * </a:t>
                      </a:r>
                      <a:r>
                        <a:rPr lang="zh-CN" sz="1100" kern="0">
                          <a:solidFill>
                            <a:srgbClr val="3F5FBF"/>
                          </a:solidFill>
                          <a:latin typeface="Consolas" panose="020B0609020204030204"/>
                          <a:ea typeface="宋体" panose="02010600030101010101" pitchFamily="2" charset="-122"/>
                          <a:cs typeface="Consolas" panose="020B0609020204030204"/>
                        </a:rPr>
                        <a:t>定义一个支付的操作方法，如果支付金额大于</a:t>
                      </a:r>
                      <a:r>
                        <a:rPr lang="en-US" sz="1100" kern="0">
                          <a:solidFill>
                            <a:srgbClr val="3F5FBF"/>
                          </a:solidFill>
                          <a:latin typeface="Consolas" panose="020B0609020204030204"/>
                          <a:ea typeface="宋体" panose="02010600030101010101" pitchFamily="2" charset="-122"/>
                          <a:cs typeface="Times New Roman" panose="02020603050405020304"/>
                        </a:rPr>
                        <a:t>0</a:t>
                      </a:r>
                      <a:r>
                        <a:rPr lang="zh-CN" sz="1100" kern="0">
                          <a:solidFill>
                            <a:srgbClr val="3F5FBF"/>
                          </a:solidFill>
                          <a:latin typeface="Consolas" panose="020B0609020204030204"/>
                          <a:ea typeface="宋体" panose="02010600030101010101" pitchFamily="2" charset="-122"/>
                          <a:cs typeface="Consolas" panose="020B0609020204030204"/>
                        </a:rPr>
                        <a:t>则正常支付，否则会输出错误提示信息</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3F5FBF"/>
                          </a:solidFill>
                          <a:latin typeface="Consolas" panose="020B0609020204030204"/>
                          <a:ea typeface="宋体" panose="02010600030101010101" pitchFamily="2" charset="-122"/>
                          <a:cs typeface="Times New Roman" panose="02020603050405020304"/>
                        </a:rPr>
                        <a:t>	 * </a:t>
                      </a:r>
                      <a:r>
                        <a:rPr lang="en-US" sz="1100" b="1" kern="0">
                          <a:solidFill>
                            <a:srgbClr val="7F9FBF"/>
                          </a:solidFill>
                          <a:latin typeface="Consolas" panose="020B0609020204030204"/>
                          <a:ea typeface="宋体" panose="02010600030101010101" pitchFamily="2" charset="-122"/>
                          <a:cs typeface="Times New Roman" panose="02020603050405020304"/>
                        </a:rPr>
                        <a:t>@param</a:t>
                      </a:r>
                      <a:r>
                        <a:rPr lang="en-US" sz="1100" kern="0">
                          <a:solidFill>
                            <a:srgbClr val="3F5FBF"/>
                          </a:solidFill>
                          <a:latin typeface="Consolas" panose="020B0609020204030204"/>
                          <a:ea typeface="宋体" panose="02010600030101010101" pitchFamily="2" charset="-122"/>
                          <a:cs typeface="Times New Roman" panose="02020603050405020304"/>
                        </a:rPr>
                        <a:t> money </a:t>
                      </a:r>
                      <a:r>
                        <a:rPr lang="zh-CN" sz="1100" kern="0">
                          <a:solidFill>
                            <a:srgbClr val="3F5FBF"/>
                          </a:solidFill>
                          <a:latin typeface="Consolas" panose="020B0609020204030204"/>
                          <a:ea typeface="宋体" panose="02010600030101010101" pitchFamily="2" charset="-122"/>
                          <a:cs typeface="Consolas" panose="020B0609020204030204"/>
                        </a:rPr>
                        <a:t>要支付的金额</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3F5FBF"/>
                          </a:solidFill>
                          <a:latin typeface="Consolas" panose="020B0609020204030204"/>
                          <a:ea typeface="宋体" panose="02010600030101010101" pitchFamily="2" charset="-122"/>
                          <a:cs typeface="Times New Roman" panose="02020603050405020304"/>
                        </a:rPr>
                        <a:t>	 */</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b="1" kern="0">
                          <a:solidFill>
                            <a:srgbClr val="7F0055"/>
                          </a:solidFill>
                          <a:latin typeface="Consolas" panose="020B0609020204030204"/>
                          <a:ea typeface="宋体" panose="02010600030101010101" pitchFamily="2" charset="-122"/>
                          <a:cs typeface="Times New Roman" panose="02020603050405020304"/>
                        </a:rPr>
                        <a:t>public</a:t>
                      </a: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b="1" kern="0">
                          <a:solidFill>
                            <a:srgbClr val="7F0055"/>
                          </a:solidFill>
                          <a:latin typeface="Consolas" panose="020B0609020204030204"/>
                          <a:ea typeface="宋体" panose="02010600030101010101" pitchFamily="2" charset="-122"/>
                          <a:cs typeface="Times New Roman" panose="02020603050405020304"/>
                        </a:rPr>
                        <a:t>static</a:t>
                      </a: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b="1" kern="0">
                          <a:solidFill>
                            <a:srgbClr val="7F0055"/>
                          </a:solidFill>
                          <a:latin typeface="Consolas" panose="020B0609020204030204"/>
                          <a:ea typeface="宋体" panose="02010600030101010101" pitchFamily="2" charset="-122"/>
                          <a:cs typeface="Times New Roman" panose="02020603050405020304"/>
                        </a:rPr>
                        <a:t>void</a:t>
                      </a:r>
                      <a:r>
                        <a:rPr lang="en-US" sz="1100" kern="0">
                          <a:solidFill>
                            <a:srgbClr val="000000"/>
                          </a:solidFill>
                          <a:latin typeface="Consolas" panose="020B0609020204030204"/>
                          <a:ea typeface="宋体" panose="02010600030101010101" pitchFamily="2" charset="-122"/>
                          <a:cs typeface="Times New Roman" panose="02020603050405020304"/>
                        </a:rPr>
                        <a:t> pay(</a:t>
                      </a:r>
                      <a:r>
                        <a:rPr lang="en-US" sz="1100" b="1" kern="0">
                          <a:solidFill>
                            <a:srgbClr val="7F0055"/>
                          </a:solidFill>
                          <a:latin typeface="Consolas" panose="020B0609020204030204"/>
                          <a:ea typeface="宋体" panose="02010600030101010101" pitchFamily="2" charset="-122"/>
                          <a:cs typeface="Times New Roman" panose="02020603050405020304"/>
                        </a:rPr>
                        <a:t>double</a:t>
                      </a: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kern="0">
                          <a:solidFill>
                            <a:srgbClr val="6A3E3E"/>
                          </a:solidFill>
                          <a:latin typeface="Consolas" panose="020B0609020204030204"/>
                          <a:ea typeface="宋体" panose="02010600030101010101" pitchFamily="2" charset="-122"/>
                          <a:cs typeface="Times New Roman" panose="02020603050405020304"/>
                        </a:rPr>
                        <a:t>money</a:t>
                      </a:r>
                      <a:r>
                        <a:rPr lang="en-US" sz="1100" kern="0">
                          <a:solidFill>
                            <a:srgbClr val="000000"/>
                          </a:solidFill>
                          <a:latin typeface="Consolas" panose="020B0609020204030204"/>
                          <a:ea typeface="宋体" panose="02010600030101010101" pitchFamily="2" charset="-122"/>
                          <a:cs typeface="Times New Roman" panose="02020603050405020304"/>
                        </a:rPr>
                        <a:t>) { 	</a:t>
                      </a:r>
                      <a:r>
                        <a:rPr lang="en-US" sz="1100" kern="0">
                          <a:solidFill>
                            <a:srgbClr val="3F7F5F"/>
                          </a:solidFill>
                          <a:latin typeface="Consolas" panose="020B0609020204030204"/>
                          <a:ea typeface="宋体" panose="02010600030101010101" pitchFamily="2" charset="-122"/>
                          <a:cs typeface="Times New Roman" panose="02020603050405020304"/>
                        </a:rPr>
                        <a:t>// </a:t>
                      </a:r>
                      <a:r>
                        <a:rPr lang="zh-CN" sz="1100" kern="0">
                          <a:solidFill>
                            <a:srgbClr val="3F7F5F"/>
                          </a:solidFill>
                          <a:latin typeface="Consolas" panose="020B0609020204030204"/>
                          <a:ea typeface="宋体" panose="02010600030101010101" pitchFamily="2" charset="-122"/>
                          <a:cs typeface="Consolas" panose="020B0609020204030204"/>
                        </a:rPr>
                        <a:t>购买支付操作</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b="1" kern="0">
                          <a:solidFill>
                            <a:srgbClr val="7F0055"/>
                          </a:solidFill>
                          <a:latin typeface="Consolas" panose="020B0609020204030204"/>
                          <a:ea typeface="宋体" panose="02010600030101010101" pitchFamily="2" charset="-122"/>
                          <a:cs typeface="Times New Roman" panose="02020603050405020304"/>
                        </a:rPr>
                        <a:t>if</a:t>
                      </a: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kern="0">
                          <a:solidFill>
                            <a:srgbClr val="6A3E3E"/>
                          </a:solidFill>
                          <a:latin typeface="Consolas" panose="020B0609020204030204"/>
                          <a:ea typeface="宋体" panose="02010600030101010101" pitchFamily="2" charset="-122"/>
                          <a:cs typeface="Times New Roman" panose="02020603050405020304"/>
                        </a:rPr>
                        <a:t>money</a:t>
                      </a:r>
                      <a:r>
                        <a:rPr lang="en-US" sz="1100" kern="0">
                          <a:solidFill>
                            <a:srgbClr val="000000"/>
                          </a:solidFill>
                          <a:latin typeface="Consolas" panose="020B0609020204030204"/>
                          <a:ea typeface="宋体" panose="02010600030101010101" pitchFamily="2" charset="-122"/>
                          <a:cs typeface="Times New Roman" panose="02020603050405020304"/>
                        </a:rPr>
                        <a:t> &gt; 0.0) { 	</a:t>
                      </a:r>
                      <a:r>
                        <a:rPr lang="en-US" sz="1100" kern="0" smtClean="0">
                          <a:solidFill>
                            <a:srgbClr val="3F7F5F"/>
                          </a:solidFill>
                          <a:latin typeface="Consolas" panose="020B0609020204030204"/>
                          <a:ea typeface="宋体" panose="02010600030101010101" pitchFamily="2" charset="-122"/>
                          <a:cs typeface="Times New Roman" panose="02020603050405020304"/>
                        </a:rPr>
                        <a:t>// </a:t>
                      </a:r>
                      <a:r>
                        <a:rPr lang="zh-CN" sz="1100" kern="0">
                          <a:solidFill>
                            <a:srgbClr val="3F7F5F"/>
                          </a:solidFill>
                          <a:latin typeface="Consolas" panose="020B0609020204030204"/>
                          <a:ea typeface="宋体" panose="02010600030101010101" pitchFamily="2" charset="-122"/>
                          <a:cs typeface="Consolas" panose="020B0609020204030204"/>
                        </a:rPr>
                        <a:t>现在已经给钱</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System.</a:t>
                      </a:r>
                      <a:r>
                        <a:rPr lang="en-US" sz="1100" b="1" i="1" kern="0">
                          <a:solidFill>
                            <a:srgbClr val="0000C0"/>
                          </a:solidFill>
                          <a:latin typeface="Consolas" panose="020B0609020204030204"/>
                          <a:ea typeface="宋体" panose="02010600030101010101" pitchFamily="2" charset="-122"/>
                          <a:cs typeface="Times New Roman" panose="02020603050405020304"/>
                        </a:rPr>
                        <a:t>out</a:t>
                      </a:r>
                      <a:r>
                        <a:rPr lang="en-US" sz="1100" kern="0">
                          <a:solidFill>
                            <a:srgbClr val="000000"/>
                          </a:solidFill>
                          <a:latin typeface="Consolas" panose="020B0609020204030204"/>
                          <a:ea typeface="宋体" panose="02010600030101010101" pitchFamily="2" charset="-122"/>
                          <a:cs typeface="Times New Roman" panose="02020603050405020304"/>
                        </a:rPr>
                        <a:t>.println(</a:t>
                      </a:r>
                      <a:r>
                        <a:rPr lang="en-US" sz="1100" kern="0">
                          <a:solidFill>
                            <a:srgbClr val="2A00FF"/>
                          </a:solidFill>
                          <a:latin typeface="Consolas" panose="020B0609020204030204"/>
                          <a:ea typeface="宋体" panose="02010600030101010101" pitchFamily="2" charset="-122"/>
                          <a:cs typeface="Times New Roman" panose="02020603050405020304"/>
                        </a:rPr>
                        <a:t>"</a:t>
                      </a:r>
                      <a:r>
                        <a:rPr lang="zh-CN" sz="1100" kern="0">
                          <a:solidFill>
                            <a:srgbClr val="2A00FF"/>
                          </a:solidFill>
                          <a:latin typeface="Consolas" panose="020B0609020204030204"/>
                          <a:ea typeface="宋体" panose="02010600030101010101" pitchFamily="2" charset="-122"/>
                          <a:cs typeface="Consolas" panose="020B0609020204030204"/>
                        </a:rPr>
                        <a:t>可以进行支付！</a:t>
                      </a:r>
                      <a:r>
                        <a:rPr lang="en-US" sz="1100" kern="0">
                          <a:solidFill>
                            <a:srgbClr val="2A00FF"/>
                          </a:solidFill>
                          <a:latin typeface="Consolas" panose="020B0609020204030204"/>
                          <a:ea typeface="宋体" panose="02010600030101010101" pitchFamily="2" charset="-122"/>
                          <a:cs typeface="Times New Roman" panose="02020603050405020304"/>
                        </a:rPr>
                        <a:t>"</a:t>
                      </a:r>
                      <a:r>
                        <a:rPr lang="en-US" sz="1100" kern="0">
                          <a:solidFill>
                            <a:srgbClr val="000000"/>
                          </a:solidFill>
                          <a:latin typeface="Consolas" panose="020B0609020204030204"/>
                          <a:ea typeface="宋体" panose="02010600030101010101" pitchFamily="2" charset="-122"/>
                          <a:cs typeface="Times New Roman" panose="02020603050405020304"/>
                        </a:rPr>
                        <a:t>);</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 </a:t>
                      </a:r>
                      <a:r>
                        <a:rPr lang="en-US" sz="1100" b="1" kern="0">
                          <a:solidFill>
                            <a:srgbClr val="7F0055"/>
                          </a:solidFill>
                          <a:latin typeface="Consolas" panose="020B0609020204030204"/>
                          <a:ea typeface="宋体" panose="02010600030101010101" pitchFamily="2" charset="-122"/>
                          <a:cs typeface="Times New Roman" panose="02020603050405020304"/>
                        </a:rPr>
                        <a:t>else</a:t>
                      </a:r>
                      <a:r>
                        <a:rPr lang="en-US" sz="1100" kern="0">
                          <a:solidFill>
                            <a:srgbClr val="000000"/>
                          </a:solidFill>
                          <a:latin typeface="Consolas" panose="020B0609020204030204"/>
                          <a:ea typeface="宋体" panose="02010600030101010101" pitchFamily="2" charset="-122"/>
                          <a:cs typeface="Times New Roman" panose="02020603050405020304"/>
                        </a:rPr>
                        <a:t> {		</a:t>
                      </a:r>
                      <a:r>
                        <a:rPr lang="en-US" sz="1100" kern="0" smtClean="0">
                          <a:solidFill>
                            <a:srgbClr val="3F7F5F"/>
                          </a:solidFill>
                          <a:latin typeface="Consolas" panose="020B0609020204030204"/>
                          <a:ea typeface="宋体" panose="02010600030101010101" pitchFamily="2" charset="-122"/>
                          <a:cs typeface="Times New Roman" panose="02020603050405020304"/>
                        </a:rPr>
                        <a:t>// </a:t>
                      </a:r>
                      <a:r>
                        <a:rPr lang="zh-CN" sz="1100" kern="0">
                          <a:solidFill>
                            <a:srgbClr val="3F7F5F"/>
                          </a:solidFill>
                          <a:latin typeface="Consolas" panose="020B0609020204030204"/>
                          <a:ea typeface="宋体" panose="02010600030101010101" pitchFamily="2" charset="-122"/>
                          <a:cs typeface="Consolas" panose="020B0609020204030204"/>
                        </a:rPr>
                        <a:t>不能够支付</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System.</a:t>
                      </a:r>
                      <a:r>
                        <a:rPr lang="en-US" sz="1100" b="1" i="1" kern="0">
                          <a:solidFill>
                            <a:srgbClr val="0000C0"/>
                          </a:solidFill>
                          <a:latin typeface="Consolas" panose="020B0609020204030204"/>
                          <a:ea typeface="宋体" panose="02010600030101010101" pitchFamily="2" charset="-122"/>
                          <a:cs typeface="Times New Roman" panose="02020603050405020304"/>
                        </a:rPr>
                        <a:t>out</a:t>
                      </a:r>
                      <a:r>
                        <a:rPr lang="en-US" sz="1100" kern="0">
                          <a:solidFill>
                            <a:srgbClr val="000000"/>
                          </a:solidFill>
                          <a:latin typeface="Consolas" panose="020B0609020204030204"/>
                          <a:ea typeface="宋体" panose="02010600030101010101" pitchFamily="2" charset="-122"/>
                          <a:cs typeface="Times New Roman" panose="02020603050405020304"/>
                        </a:rPr>
                        <a:t>.println(</a:t>
                      </a:r>
                      <a:r>
                        <a:rPr lang="en-US" sz="1100" kern="0">
                          <a:solidFill>
                            <a:srgbClr val="2A00FF"/>
                          </a:solidFill>
                          <a:latin typeface="Consolas" panose="020B0609020204030204"/>
                          <a:ea typeface="宋体" panose="02010600030101010101" pitchFamily="2" charset="-122"/>
                          <a:cs typeface="Times New Roman" panose="02020603050405020304"/>
                        </a:rPr>
                        <a:t>"</a:t>
                      </a:r>
                      <a:r>
                        <a:rPr lang="zh-CN" sz="1100" kern="0">
                          <a:solidFill>
                            <a:srgbClr val="2A00FF"/>
                          </a:solidFill>
                          <a:latin typeface="Consolas" panose="020B0609020204030204"/>
                          <a:ea typeface="宋体" panose="02010600030101010101" pitchFamily="2" charset="-122"/>
                          <a:cs typeface="Consolas" panose="020B0609020204030204"/>
                        </a:rPr>
                        <a:t>你穷疯了，没钱还买东西！</a:t>
                      </a:r>
                      <a:r>
                        <a:rPr lang="en-US" sz="1100" kern="0">
                          <a:solidFill>
                            <a:srgbClr val="2A00FF"/>
                          </a:solidFill>
                          <a:latin typeface="Consolas" panose="020B0609020204030204"/>
                          <a:ea typeface="宋体" panose="02010600030101010101" pitchFamily="2" charset="-122"/>
                          <a:cs typeface="Times New Roman" panose="02020603050405020304"/>
                        </a:rPr>
                        <a:t>"</a:t>
                      </a:r>
                      <a:r>
                        <a:rPr lang="en-US" sz="1100" kern="0">
                          <a:solidFill>
                            <a:srgbClr val="000000"/>
                          </a:solidFill>
                          <a:latin typeface="Consolas" panose="020B0609020204030204"/>
                          <a:ea typeface="宋体" panose="02010600030101010101" pitchFamily="2" charset="-122"/>
                          <a:cs typeface="Times New Roman" panose="02020603050405020304"/>
                        </a:rPr>
                        <a:t>);</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a:t>
                      </a:r>
                      <a:endParaRPr lang="zh-CN" sz="11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0">
                <a:tc>
                  <a:txBody>
                    <a:bodyPr/>
                    <a:lstStyle/>
                    <a:p>
                      <a:pPr algn="l">
                        <a:spcAft>
                          <a:spcPts val="0"/>
                        </a:spcAft>
                      </a:pPr>
                      <a:r>
                        <a:rPr lang="zh-CN" sz="1100" b="1" kern="0">
                          <a:solidFill>
                            <a:srgbClr val="7F0055"/>
                          </a:solidFill>
                          <a:latin typeface="Consolas" panose="020B0609020204030204"/>
                          <a:ea typeface="宋体" panose="02010600030101010101" pitchFamily="2" charset="-122"/>
                          <a:cs typeface="Consolas" panose="020B0609020204030204"/>
                        </a:rPr>
                        <a:t>程序执行结果：</a:t>
                      </a:r>
                      <a:endParaRPr lang="zh-CN" sz="11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latin typeface="Consolas" panose="020B0609020204030204"/>
                          <a:ea typeface="宋体" panose="02010600030101010101" pitchFamily="2" charset="-122"/>
                          <a:cs typeface="Consolas" panose="020B0609020204030204"/>
                        </a:rPr>
                        <a:t>可以进行支付！（“</a:t>
                      </a:r>
                      <a:r>
                        <a:rPr lang="en-US" sz="1100" i="1" kern="0">
                          <a:solidFill>
                            <a:srgbClr val="000000"/>
                          </a:solidFill>
                          <a:latin typeface="Consolas" panose="020B0609020204030204"/>
                          <a:ea typeface="宋体" panose="02010600030101010101" pitchFamily="2" charset="-122"/>
                          <a:cs typeface="Times New Roman" panose="02020603050405020304"/>
                        </a:rPr>
                        <a:t>pay</a:t>
                      </a:r>
                      <a:r>
                        <a:rPr lang="en-US" sz="1100" kern="0">
                          <a:solidFill>
                            <a:srgbClr val="000000"/>
                          </a:solidFill>
                          <a:latin typeface="Consolas" panose="020B0609020204030204"/>
                          <a:ea typeface="宋体" panose="02010600030101010101" pitchFamily="2" charset="-122"/>
                          <a:cs typeface="Times New Roman" panose="02020603050405020304"/>
                        </a:rPr>
                        <a:t>(10.0)</a:t>
                      </a:r>
                      <a:r>
                        <a:rPr lang="zh-CN" sz="1100" kern="0">
                          <a:solidFill>
                            <a:srgbClr val="000000"/>
                          </a:solidFill>
                          <a:latin typeface="Consolas" panose="020B0609020204030204"/>
                          <a:ea typeface="宋体" panose="02010600030101010101" pitchFamily="2" charset="-122"/>
                          <a:cs typeface="Consolas" panose="020B0609020204030204"/>
                        </a:rPr>
                        <a:t>”调用执行）</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zh-CN" sz="1100" kern="0">
                          <a:solidFill>
                            <a:srgbClr val="000000"/>
                          </a:solidFill>
                          <a:latin typeface="Consolas" panose="020B0609020204030204"/>
                          <a:ea typeface="宋体" panose="02010600030101010101" pitchFamily="2" charset="-122"/>
                          <a:cs typeface="Consolas" panose="020B0609020204030204"/>
                        </a:rPr>
                        <a:t>你穷疯了，没钱还买东西！（“</a:t>
                      </a:r>
                      <a:r>
                        <a:rPr lang="en-US" sz="1100" i="1" kern="0">
                          <a:solidFill>
                            <a:srgbClr val="000000"/>
                          </a:solidFill>
                          <a:latin typeface="Consolas" panose="020B0609020204030204"/>
                          <a:ea typeface="宋体" panose="02010600030101010101" pitchFamily="2" charset="-122"/>
                          <a:cs typeface="Times New Roman" panose="02020603050405020304"/>
                        </a:rPr>
                        <a:t>pay</a:t>
                      </a:r>
                      <a:r>
                        <a:rPr lang="en-US" sz="1100" kern="0">
                          <a:solidFill>
                            <a:srgbClr val="000000"/>
                          </a:solidFill>
                          <a:latin typeface="Consolas" panose="020B0609020204030204"/>
                          <a:ea typeface="宋体" panose="02010600030101010101" pitchFamily="2" charset="-122"/>
                          <a:cs typeface="Times New Roman" panose="02020603050405020304"/>
                        </a:rPr>
                        <a:t>(-10.0)</a:t>
                      </a:r>
                      <a:r>
                        <a:rPr lang="zh-CN" sz="1100" kern="0">
                          <a:solidFill>
                            <a:srgbClr val="000000"/>
                          </a:solidFill>
                          <a:latin typeface="Consolas" panose="020B0609020204030204"/>
                          <a:ea typeface="宋体" panose="02010600030101010101" pitchFamily="2" charset="-122"/>
                          <a:cs typeface="Consolas" panose="020B0609020204030204"/>
                        </a:rPr>
                        <a:t>”调用执行）</a:t>
                      </a:r>
                      <a:endParaRPr lang="zh-CN" sz="11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3" name="标题 2"/>
          <p:cNvSpPr>
            <a:spLocks noGrp="1"/>
          </p:cNvSpPr>
          <p:nvPr>
            <p:ph type="title"/>
          </p:nvPr>
        </p:nvSpPr>
        <p:spPr/>
        <p:txBody>
          <a:bodyPr/>
          <a:lstStyle/>
          <a:p>
            <a:r>
              <a:rPr lang="zh-CN" altLang="en-US" dirty="0"/>
              <a:t>利用</a:t>
            </a:r>
            <a:r>
              <a:rPr lang="en-US" altLang="zh-CN" dirty="0"/>
              <a:t>return</a:t>
            </a:r>
            <a:r>
              <a:rPr lang="zh-CN" altLang="en-US" dirty="0"/>
              <a:t>结束方法调用</a:t>
            </a:r>
            <a:endParaRPr lang="zh-CN" altLang="en-US" dirty="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sp>
        <p:nvSpPr>
          <p:cNvPr id="5" name="标题 1"/>
          <p:cNvSpPr txBox="1"/>
          <p:nvPr/>
        </p:nvSpPr>
        <p:spPr>
          <a:xfrm>
            <a:off x="293914" y="785800"/>
            <a:ext cx="8635804" cy="583407"/>
          </a:xfrm>
          <a:prstGeom prst="rect">
            <a:avLst/>
          </a:prstGeom>
        </p:spPr>
        <p:txBody>
          <a:bodyPr vert="horz" lIns="0" tIns="45720" rIns="91440" bIns="45720" rtlCol="0" anchor="ctr" anchorCtr="0">
            <a:normAutofit/>
          </a:bodyPr>
          <a:lstStyle>
            <a:lvl1pPr algn="l" defTabSz="457200" rtl="0" eaLnBrk="1" latinLnBrk="0" hangingPunct="1">
              <a:lnSpc>
                <a:spcPct val="100000"/>
              </a:lnSpc>
              <a:spcBef>
                <a:spcPct val="0"/>
              </a:spcBef>
              <a:buNone/>
              <a:defRPr sz="2400" b="0" i="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dirty="0"/>
          </a:p>
        </p:txBody>
      </p:sp>
      <p:sp>
        <p:nvSpPr>
          <p:cNvPr id="7" name="内容占位符 2"/>
          <p:cNvSpPr>
            <a:spLocks noGrp="1"/>
          </p:cNvSpPr>
          <p:nvPr>
            <p:ph idx="1"/>
          </p:nvPr>
        </p:nvSpPr>
        <p:spPr>
          <a:xfrm>
            <a:off x="214282" y="1428742"/>
            <a:ext cx="8715436" cy="3214710"/>
          </a:xfrm>
        </p:spPr>
        <p:txBody>
          <a:bodyPr/>
          <a:lstStyle/>
          <a:p>
            <a:r>
              <a:rPr lang="zh-CN" altLang="en-US" dirty="0" smtClean="0"/>
              <a:t>如果在方法中执行</a:t>
            </a:r>
            <a:r>
              <a:rPr lang="en-US" dirty="0" smtClean="0"/>
              <a:t>return</a:t>
            </a:r>
            <a:r>
              <a:rPr lang="zh-CN" altLang="en-US" dirty="0" smtClean="0"/>
              <a:t>语句，那么就表示其之后的代码不再执行而直接结束方法调用，如果此时方法有返回值声明，那么必须返回相应类型的数据，如果没有返回值声明，则可以直接编写</a:t>
            </a:r>
            <a:r>
              <a:rPr lang="en-US" dirty="0" smtClean="0"/>
              <a:t>return</a:t>
            </a:r>
            <a:r>
              <a:rPr lang="zh-CN" altLang="en-US" dirty="0" smtClean="0"/>
              <a:t>。而此类操作一般都会结合分支判断一起使用。</a:t>
            </a:r>
            <a:endParaRPr lang="zh-CN" altLang="en-US" dirty="0"/>
          </a:p>
        </p:txBody>
      </p:sp>
      <p:graphicFrame>
        <p:nvGraphicFramePr>
          <p:cNvPr id="8" name="表格 7"/>
          <p:cNvGraphicFramePr>
            <a:graphicFrameLocks noGrp="1"/>
          </p:cNvGraphicFramePr>
          <p:nvPr/>
        </p:nvGraphicFramePr>
        <p:xfrm>
          <a:off x="396974" y="2413376"/>
          <a:ext cx="8429684" cy="3185160"/>
        </p:xfrm>
        <a:graphic>
          <a:graphicData uri="http://schemas.openxmlformats.org/drawingml/2006/table">
            <a:tbl>
              <a:tblPr/>
              <a:tblGrid>
                <a:gridCol w="2129511"/>
                <a:gridCol w="6300173"/>
              </a:tblGrid>
              <a:tr h="0">
                <a:tc gridSpan="2">
                  <a:txBody>
                    <a:bodyPr/>
                    <a:lstStyle/>
                    <a:p>
                      <a:pPr algn="l">
                        <a:spcAft>
                          <a:spcPts val="0"/>
                        </a:spcAft>
                      </a:pPr>
                      <a:r>
                        <a:rPr lang="en-US" sz="1100" b="1" kern="0">
                          <a:solidFill>
                            <a:srgbClr val="7F0055"/>
                          </a:solidFill>
                          <a:latin typeface="Consolas" panose="020B0609020204030204"/>
                          <a:ea typeface="宋体" panose="02010600030101010101" pitchFamily="2" charset="-122"/>
                          <a:cs typeface="Times New Roman" panose="02020603050405020304"/>
                        </a:rPr>
                        <a:t>public</a:t>
                      </a: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b="1" kern="0">
                          <a:solidFill>
                            <a:srgbClr val="7F0055"/>
                          </a:solidFill>
                          <a:latin typeface="Consolas" panose="020B0609020204030204"/>
                          <a:ea typeface="宋体" panose="02010600030101010101" pitchFamily="2" charset="-122"/>
                          <a:cs typeface="Times New Roman" panose="02020603050405020304"/>
                        </a:rPr>
                        <a:t>class</a:t>
                      </a:r>
                      <a:r>
                        <a:rPr lang="en-US" sz="1100" kern="0">
                          <a:solidFill>
                            <a:srgbClr val="000000"/>
                          </a:solidFill>
                          <a:latin typeface="Consolas" panose="020B0609020204030204"/>
                          <a:ea typeface="宋体" panose="02010600030101010101" pitchFamily="2" charset="-122"/>
                          <a:cs typeface="Times New Roman" panose="02020603050405020304"/>
                        </a:rPr>
                        <a:t> TestDemo {</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b="1" kern="0">
                          <a:solidFill>
                            <a:srgbClr val="7F0055"/>
                          </a:solidFill>
                          <a:latin typeface="Consolas" panose="020B0609020204030204"/>
                          <a:ea typeface="宋体" panose="02010600030101010101" pitchFamily="2" charset="-122"/>
                          <a:cs typeface="Times New Roman" panose="02020603050405020304"/>
                        </a:rPr>
                        <a:t>public</a:t>
                      </a: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b="1" kern="0">
                          <a:solidFill>
                            <a:srgbClr val="7F0055"/>
                          </a:solidFill>
                          <a:latin typeface="Consolas" panose="020B0609020204030204"/>
                          <a:ea typeface="宋体" panose="02010600030101010101" pitchFamily="2" charset="-122"/>
                          <a:cs typeface="Times New Roman" panose="02020603050405020304"/>
                        </a:rPr>
                        <a:t>static</a:t>
                      </a: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b="1" kern="0">
                          <a:solidFill>
                            <a:srgbClr val="7F0055"/>
                          </a:solidFill>
                          <a:latin typeface="Consolas" panose="020B0609020204030204"/>
                          <a:ea typeface="宋体" panose="02010600030101010101" pitchFamily="2" charset="-122"/>
                          <a:cs typeface="Times New Roman" panose="02020603050405020304"/>
                        </a:rPr>
                        <a:t>void</a:t>
                      </a:r>
                      <a:r>
                        <a:rPr lang="en-US" sz="1100" kern="0">
                          <a:solidFill>
                            <a:srgbClr val="000000"/>
                          </a:solidFill>
                          <a:latin typeface="Consolas" panose="020B0609020204030204"/>
                          <a:ea typeface="宋体" panose="02010600030101010101" pitchFamily="2" charset="-122"/>
                          <a:cs typeface="Times New Roman" panose="02020603050405020304"/>
                        </a:rPr>
                        <a:t> main(String </a:t>
                      </a:r>
                      <a:r>
                        <a:rPr lang="en-US" sz="1100" kern="0">
                          <a:solidFill>
                            <a:srgbClr val="6A3E3E"/>
                          </a:solidFill>
                          <a:latin typeface="Consolas" panose="020B0609020204030204"/>
                          <a:ea typeface="宋体" panose="02010600030101010101" pitchFamily="2" charset="-122"/>
                          <a:cs typeface="Times New Roman" panose="02020603050405020304"/>
                        </a:rPr>
                        <a:t>args</a:t>
                      </a:r>
                      <a:r>
                        <a:rPr lang="en-US" sz="1100" kern="0">
                          <a:solidFill>
                            <a:srgbClr val="000000"/>
                          </a:solidFill>
                          <a:latin typeface="Consolas" panose="020B0609020204030204"/>
                          <a:ea typeface="宋体" panose="02010600030101010101" pitchFamily="2" charset="-122"/>
                          <a:cs typeface="Times New Roman" panose="02020603050405020304"/>
                        </a:rPr>
                        <a:t>[]) {</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i="1" kern="0">
                          <a:solidFill>
                            <a:srgbClr val="000000"/>
                          </a:solidFill>
                          <a:latin typeface="Consolas" panose="020B0609020204030204"/>
                          <a:ea typeface="宋体" panose="02010600030101010101" pitchFamily="2" charset="-122"/>
                          <a:cs typeface="Times New Roman" panose="02020603050405020304"/>
                        </a:rPr>
                        <a:t>set</a:t>
                      </a:r>
                      <a:r>
                        <a:rPr lang="en-US" sz="1100" kern="0">
                          <a:solidFill>
                            <a:srgbClr val="000000"/>
                          </a:solidFill>
                          <a:latin typeface="Consolas" panose="020B0609020204030204"/>
                          <a:ea typeface="宋体" panose="02010600030101010101" pitchFamily="2" charset="-122"/>
                          <a:cs typeface="Times New Roman" panose="02020603050405020304"/>
                        </a:rPr>
                        <a:t>(100);			</a:t>
                      </a:r>
                      <a:r>
                        <a:rPr lang="en-US" sz="1100" kern="0" smtClean="0">
                          <a:solidFill>
                            <a:srgbClr val="3F7F5F"/>
                          </a:solidFill>
                          <a:latin typeface="Consolas" panose="020B0609020204030204"/>
                          <a:ea typeface="宋体" panose="02010600030101010101" pitchFamily="2" charset="-122"/>
                          <a:cs typeface="Times New Roman" panose="02020603050405020304"/>
                        </a:rPr>
                        <a:t>// </a:t>
                      </a:r>
                      <a:r>
                        <a:rPr lang="zh-CN" sz="1100" kern="0">
                          <a:solidFill>
                            <a:srgbClr val="3F7F5F"/>
                          </a:solidFill>
                          <a:latin typeface="Consolas" panose="020B0609020204030204"/>
                          <a:ea typeface="宋体" panose="02010600030101010101" pitchFamily="2" charset="-122"/>
                          <a:cs typeface="Consolas" panose="020B0609020204030204"/>
                        </a:rPr>
                        <a:t>正常执行输出</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i="1" kern="0">
                          <a:solidFill>
                            <a:srgbClr val="000000"/>
                          </a:solidFill>
                          <a:latin typeface="Consolas" panose="020B0609020204030204"/>
                          <a:ea typeface="宋体" panose="02010600030101010101" pitchFamily="2" charset="-122"/>
                          <a:cs typeface="Times New Roman" panose="02020603050405020304"/>
                        </a:rPr>
                        <a:t>set</a:t>
                      </a:r>
                      <a:r>
                        <a:rPr lang="en-US" sz="1100" kern="0">
                          <a:solidFill>
                            <a:srgbClr val="000000"/>
                          </a:solidFill>
                          <a:latin typeface="Consolas" panose="020B0609020204030204"/>
                          <a:ea typeface="宋体" panose="02010600030101010101" pitchFamily="2" charset="-122"/>
                          <a:cs typeface="Times New Roman" panose="02020603050405020304"/>
                        </a:rPr>
                        <a:t>(3);			</a:t>
                      </a:r>
                      <a:r>
                        <a:rPr lang="en-US" sz="1100" kern="0" smtClean="0">
                          <a:solidFill>
                            <a:srgbClr val="3F7F5F"/>
                          </a:solidFill>
                          <a:latin typeface="Consolas" panose="020B0609020204030204"/>
                          <a:ea typeface="宋体" panose="02010600030101010101" pitchFamily="2" charset="-122"/>
                          <a:cs typeface="Times New Roman" panose="02020603050405020304"/>
                        </a:rPr>
                        <a:t>// </a:t>
                      </a:r>
                      <a:r>
                        <a:rPr lang="zh-CN" sz="1100" kern="0">
                          <a:solidFill>
                            <a:srgbClr val="3F7F5F"/>
                          </a:solidFill>
                          <a:latin typeface="Consolas" panose="020B0609020204030204"/>
                          <a:ea typeface="宋体" panose="02010600030101010101" pitchFamily="2" charset="-122"/>
                          <a:cs typeface="Consolas" panose="020B0609020204030204"/>
                        </a:rPr>
                        <a:t>满足方法判断条件，会中断输出操作</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i="1" kern="0">
                          <a:solidFill>
                            <a:srgbClr val="000000"/>
                          </a:solidFill>
                          <a:latin typeface="Consolas" panose="020B0609020204030204"/>
                          <a:ea typeface="宋体" panose="02010600030101010101" pitchFamily="2" charset="-122"/>
                          <a:cs typeface="Times New Roman" panose="02020603050405020304"/>
                        </a:rPr>
                        <a:t>set</a:t>
                      </a:r>
                      <a:r>
                        <a:rPr lang="en-US" sz="1100" kern="0">
                          <a:solidFill>
                            <a:srgbClr val="000000"/>
                          </a:solidFill>
                          <a:latin typeface="Consolas" panose="020B0609020204030204"/>
                          <a:ea typeface="宋体" panose="02010600030101010101" pitchFamily="2" charset="-122"/>
                          <a:cs typeface="Times New Roman" panose="02020603050405020304"/>
                        </a:rPr>
                        <a:t>(10);			</a:t>
                      </a:r>
                      <a:r>
                        <a:rPr lang="en-US" sz="1100" kern="0" smtClean="0">
                          <a:solidFill>
                            <a:srgbClr val="3F7F5F"/>
                          </a:solidFill>
                          <a:latin typeface="Consolas" panose="020B0609020204030204"/>
                          <a:ea typeface="宋体" panose="02010600030101010101" pitchFamily="2" charset="-122"/>
                          <a:cs typeface="Times New Roman" panose="02020603050405020304"/>
                        </a:rPr>
                        <a:t>// </a:t>
                      </a:r>
                      <a:r>
                        <a:rPr lang="zh-CN" sz="1100" kern="0">
                          <a:solidFill>
                            <a:srgbClr val="3F7F5F"/>
                          </a:solidFill>
                          <a:latin typeface="Consolas" panose="020B0609020204030204"/>
                          <a:ea typeface="宋体" panose="02010600030101010101" pitchFamily="2" charset="-122"/>
                          <a:cs typeface="Consolas" panose="020B0609020204030204"/>
                        </a:rPr>
                        <a:t>正常执行输出</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kern="0">
                          <a:solidFill>
                            <a:srgbClr val="3F5FBF"/>
                          </a:solidFill>
                          <a:latin typeface="Consolas" panose="020B0609020204030204"/>
                          <a:ea typeface="宋体" panose="02010600030101010101" pitchFamily="2" charset="-122"/>
                          <a:cs typeface="Times New Roman" panose="02020603050405020304"/>
                        </a:rPr>
                        <a:t>/**</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3F5FBF"/>
                          </a:solidFill>
                          <a:latin typeface="Consolas" panose="020B0609020204030204"/>
                          <a:ea typeface="宋体" panose="02010600030101010101" pitchFamily="2" charset="-122"/>
                          <a:cs typeface="Times New Roman" panose="02020603050405020304"/>
                        </a:rPr>
                        <a:t>	 * </a:t>
                      </a:r>
                      <a:r>
                        <a:rPr lang="zh-CN" sz="1100" kern="0">
                          <a:solidFill>
                            <a:srgbClr val="3F5FBF"/>
                          </a:solidFill>
                          <a:latin typeface="Consolas" panose="020B0609020204030204"/>
                          <a:ea typeface="宋体" panose="02010600030101010101" pitchFamily="2" charset="-122"/>
                          <a:cs typeface="Consolas" panose="020B0609020204030204"/>
                        </a:rPr>
                        <a:t>定义一个设置数据的操作方法，如果该数据为</a:t>
                      </a:r>
                      <a:r>
                        <a:rPr lang="en-US" sz="1100" kern="0">
                          <a:solidFill>
                            <a:srgbClr val="3F5FBF"/>
                          </a:solidFill>
                          <a:latin typeface="Consolas" panose="020B0609020204030204"/>
                          <a:ea typeface="宋体" panose="02010600030101010101" pitchFamily="2" charset="-122"/>
                          <a:cs typeface="Times New Roman" panose="02020603050405020304"/>
                        </a:rPr>
                        <a:t>3</a:t>
                      </a:r>
                      <a:r>
                        <a:rPr lang="zh-CN" sz="1100" kern="0">
                          <a:solidFill>
                            <a:srgbClr val="3F5FBF"/>
                          </a:solidFill>
                          <a:latin typeface="Consolas" panose="020B0609020204030204"/>
                          <a:ea typeface="宋体" panose="02010600030101010101" pitchFamily="2" charset="-122"/>
                          <a:cs typeface="Consolas" panose="020B0609020204030204"/>
                        </a:rPr>
                        <a:t>将无法设置</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3F5FBF"/>
                          </a:solidFill>
                          <a:latin typeface="Consolas" panose="020B0609020204030204"/>
                          <a:ea typeface="宋体" panose="02010600030101010101" pitchFamily="2" charset="-122"/>
                          <a:cs typeface="Times New Roman" panose="02020603050405020304"/>
                        </a:rPr>
                        <a:t>	 * </a:t>
                      </a:r>
                      <a:r>
                        <a:rPr lang="en-US" sz="1100" b="1" kern="0">
                          <a:solidFill>
                            <a:srgbClr val="7F9FBF"/>
                          </a:solidFill>
                          <a:latin typeface="Consolas" panose="020B0609020204030204"/>
                          <a:ea typeface="宋体" panose="02010600030101010101" pitchFamily="2" charset="-122"/>
                          <a:cs typeface="Times New Roman" panose="02020603050405020304"/>
                        </a:rPr>
                        <a:t>@param</a:t>
                      </a:r>
                      <a:r>
                        <a:rPr lang="en-US" sz="1100" kern="0">
                          <a:solidFill>
                            <a:srgbClr val="3F5FBF"/>
                          </a:solidFill>
                          <a:latin typeface="Consolas" panose="020B0609020204030204"/>
                          <a:ea typeface="宋体" panose="02010600030101010101" pitchFamily="2" charset="-122"/>
                          <a:cs typeface="Times New Roman" panose="02020603050405020304"/>
                        </a:rPr>
                        <a:t> x </a:t>
                      </a:r>
                      <a:r>
                        <a:rPr lang="zh-CN" sz="1100" kern="0">
                          <a:solidFill>
                            <a:srgbClr val="3F5FBF"/>
                          </a:solidFill>
                          <a:latin typeface="Consolas" panose="020B0609020204030204"/>
                          <a:ea typeface="宋体" panose="02010600030101010101" pitchFamily="2" charset="-122"/>
                          <a:cs typeface="Consolas" panose="020B0609020204030204"/>
                        </a:rPr>
                        <a:t>要设置的数据内容</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3F5FBF"/>
                          </a:solidFill>
                          <a:latin typeface="Consolas" panose="020B0609020204030204"/>
                          <a:ea typeface="宋体" panose="02010600030101010101" pitchFamily="2" charset="-122"/>
                          <a:cs typeface="Times New Roman" panose="02020603050405020304"/>
                        </a:rPr>
                        <a:t>	 */</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b="1" kern="0">
                          <a:solidFill>
                            <a:srgbClr val="7F0055"/>
                          </a:solidFill>
                          <a:latin typeface="Consolas" panose="020B0609020204030204"/>
                          <a:ea typeface="宋体" panose="02010600030101010101" pitchFamily="2" charset="-122"/>
                          <a:cs typeface="Times New Roman" panose="02020603050405020304"/>
                        </a:rPr>
                        <a:t>public</a:t>
                      </a: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b="1" kern="0">
                          <a:solidFill>
                            <a:srgbClr val="7F0055"/>
                          </a:solidFill>
                          <a:latin typeface="Consolas" panose="020B0609020204030204"/>
                          <a:ea typeface="宋体" panose="02010600030101010101" pitchFamily="2" charset="-122"/>
                          <a:cs typeface="Times New Roman" panose="02020603050405020304"/>
                        </a:rPr>
                        <a:t>static</a:t>
                      </a: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b="1" kern="0">
                          <a:solidFill>
                            <a:srgbClr val="7F0055"/>
                          </a:solidFill>
                          <a:latin typeface="Consolas" panose="020B0609020204030204"/>
                          <a:ea typeface="宋体" panose="02010600030101010101" pitchFamily="2" charset="-122"/>
                          <a:cs typeface="Times New Roman" panose="02020603050405020304"/>
                        </a:rPr>
                        <a:t>void</a:t>
                      </a:r>
                      <a:r>
                        <a:rPr lang="en-US" sz="1100" kern="0">
                          <a:solidFill>
                            <a:srgbClr val="000000"/>
                          </a:solidFill>
                          <a:latin typeface="Consolas" panose="020B0609020204030204"/>
                          <a:ea typeface="宋体" panose="02010600030101010101" pitchFamily="2" charset="-122"/>
                          <a:cs typeface="Times New Roman" panose="02020603050405020304"/>
                        </a:rPr>
                        <a:t> set(</a:t>
                      </a:r>
                      <a:r>
                        <a:rPr lang="en-US" sz="1100" b="1" kern="0">
                          <a:solidFill>
                            <a:srgbClr val="7F0055"/>
                          </a:solidFill>
                          <a:latin typeface="Consolas" panose="020B0609020204030204"/>
                          <a:ea typeface="宋体" panose="02010600030101010101" pitchFamily="2" charset="-122"/>
                          <a:cs typeface="Times New Roman" panose="02020603050405020304"/>
                        </a:rPr>
                        <a:t>int</a:t>
                      </a: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kern="0">
                          <a:solidFill>
                            <a:srgbClr val="6A3E3E"/>
                          </a:solidFill>
                          <a:latin typeface="Consolas" panose="020B0609020204030204"/>
                          <a:ea typeface="宋体" panose="02010600030101010101" pitchFamily="2" charset="-122"/>
                          <a:cs typeface="Times New Roman" panose="02020603050405020304"/>
                        </a:rPr>
                        <a:t>x</a:t>
                      </a:r>
                      <a:r>
                        <a:rPr lang="en-US" sz="1100" kern="0">
                          <a:solidFill>
                            <a:srgbClr val="000000"/>
                          </a:solidFill>
                          <a:latin typeface="Consolas" panose="020B0609020204030204"/>
                          <a:ea typeface="宋体" panose="02010600030101010101" pitchFamily="2" charset="-122"/>
                          <a:cs typeface="Times New Roman" panose="02020603050405020304"/>
                        </a:rPr>
                        <a:t>) {	</a:t>
                      </a:r>
                      <a:r>
                        <a:rPr lang="en-US" sz="1100" kern="0">
                          <a:solidFill>
                            <a:srgbClr val="3F7F5F"/>
                          </a:solidFill>
                          <a:latin typeface="Consolas" panose="020B0609020204030204"/>
                          <a:ea typeface="宋体" panose="02010600030101010101" pitchFamily="2" charset="-122"/>
                          <a:cs typeface="Times New Roman" panose="02020603050405020304"/>
                        </a:rPr>
                        <a:t>// </a:t>
                      </a:r>
                      <a:r>
                        <a:rPr lang="zh-CN" sz="1100" kern="0">
                          <a:solidFill>
                            <a:srgbClr val="3F7F5F"/>
                          </a:solidFill>
                          <a:latin typeface="Consolas" panose="020B0609020204030204"/>
                          <a:ea typeface="宋体" panose="02010600030101010101" pitchFamily="2" charset="-122"/>
                          <a:cs typeface="Consolas" panose="020B0609020204030204"/>
                        </a:rPr>
                        <a:t>方法声明为</a:t>
                      </a:r>
                      <a:r>
                        <a:rPr lang="en-US" sz="1100" kern="0">
                          <a:solidFill>
                            <a:srgbClr val="3F7F5F"/>
                          </a:solidFill>
                          <a:latin typeface="Consolas" panose="020B0609020204030204"/>
                          <a:ea typeface="宋体" panose="02010600030101010101" pitchFamily="2" charset="-122"/>
                          <a:cs typeface="Times New Roman" panose="02020603050405020304"/>
                        </a:rPr>
                        <a:t>void</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b="1" kern="0">
                          <a:solidFill>
                            <a:srgbClr val="7F0055"/>
                          </a:solidFill>
                          <a:latin typeface="Consolas" panose="020B0609020204030204"/>
                          <a:ea typeface="宋体" panose="02010600030101010101" pitchFamily="2" charset="-122"/>
                          <a:cs typeface="Times New Roman" panose="02020603050405020304"/>
                        </a:rPr>
                        <a:t>if</a:t>
                      </a: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kern="0">
                          <a:solidFill>
                            <a:srgbClr val="6A3E3E"/>
                          </a:solidFill>
                          <a:latin typeface="Consolas" panose="020B0609020204030204"/>
                          <a:ea typeface="宋体" panose="02010600030101010101" pitchFamily="2" charset="-122"/>
                          <a:cs typeface="Times New Roman" panose="02020603050405020304"/>
                        </a:rPr>
                        <a:t>x</a:t>
                      </a:r>
                      <a:r>
                        <a:rPr lang="en-US" sz="1100" kern="0">
                          <a:solidFill>
                            <a:srgbClr val="000000"/>
                          </a:solidFill>
                          <a:latin typeface="Consolas" panose="020B0609020204030204"/>
                          <a:ea typeface="宋体" panose="02010600030101010101" pitchFamily="2" charset="-122"/>
                          <a:cs typeface="Times New Roman" panose="02020603050405020304"/>
                        </a:rPr>
                        <a:t> == 3) {	</a:t>
                      </a:r>
                      <a:r>
                        <a:rPr lang="en-US" sz="1100" kern="0" smtClean="0">
                          <a:solidFill>
                            <a:srgbClr val="3F7F5F"/>
                          </a:solidFill>
                          <a:latin typeface="Consolas" panose="020B0609020204030204"/>
                          <a:ea typeface="宋体" panose="02010600030101010101" pitchFamily="2" charset="-122"/>
                          <a:cs typeface="Times New Roman" panose="02020603050405020304"/>
                        </a:rPr>
                        <a:t>// </a:t>
                      </a:r>
                      <a:r>
                        <a:rPr lang="zh-CN" sz="1100" kern="0">
                          <a:solidFill>
                            <a:srgbClr val="3F7F5F"/>
                          </a:solidFill>
                          <a:latin typeface="Consolas" panose="020B0609020204030204"/>
                          <a:ea typeface="宋体" panose="02010600030101010101" pitchFamily="2" charset="-122"/>
                          <a:cs typeface="Consolas" panose="020B0609020204030204"/>
                        </a:rPr>
                        <a:t>判断语句</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b="1" kern="0">
                          <a:solidFill>
                            <a:srgbClr val="7F0055"/>
                          </a:solidFill>
                          <a:latin typeface="Consolas" panose="020B0609020204030204"/>
                          <a:ea typeface="宋体" panose="02010600030101010101" pitchFamily="2" charset="-122"/>
                          <a:cs typeface="Times New Roman" panose="02020603050405020304"/>
                        </a:rPr>
                        <a:t>return</a:t>
                      </a:r>
                      <a:r>
                        <a:rPr lang="en-US" sz="1100" kern="0">
                          <a:solidFill>
                            <a:srgbClr val="000000"/>
                          </a:solidFill>
                          <a:latin typeface="Consolas" panose="020B0609020204030204"/>
                          <a:ea typeface="宋体" panose="02010600030101010101" pitchFamily="2" charset="-122"/>
                          <a:cs typeface="Times New Roman" panose="02020603050405020304"/>
                        </a:rPr>
                        <a:t>; 	</a:t>
                      </a:r>
                      <a:r>
                        <a:rPr lang="en-US" sz="1100" kern="0" smtClean="0">
                          <a:solidFill>
                            <a:srgbClr val="3F7F5F"/>
                          </a:solidFill>
                          <a:latin typeface="Consolas" panose="020B0609020204030204"/>
                          <a:ea typeface="宋体" panose="02010600030101010101" pitchFamily="2" charset="-122"/>
                          <a:cs typeface="Times New Roman" panose="02020603050405020304"/>
                        </a:rPr>
                        <a:t>// </a:t>
                      </a:r>
                      <a:r>
                        <a:rPr lang="zh-CN" sz="1100" kern="0">
                          <a:solidFill>
                            <a:srgbClr val="3F7F5F"/>
                          </a:solidFill>
                          <a:latin typeface="Consolas" panose="020B0609020204030204"/>
                          <a:ea typeface="宋体" panose="02010600030101010101" pitchFamily="2" charset="-122"/>
                          <a:cs typeface="Consolas" panose="020B0609020204030204"/>
                        </a:rPr>
                        <a:t>方法后面的内容不执行了</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System.</a:t>
                      </a:r>
                      <a:r>
                        <a:rPr lang="en-US" sz="1100" b="1" i="1" kern="0">
                          <a:solidFill>
                            <a:srgbClr val="0000C0"/>
                          </a:solidFill>
                          <a:latin typeface="Consolas" panose="020B0609020204030204"/>
                          <a:ea typeface="宋体" panose="02010600030101010101" pitchFamily="2" charset="-122"/>
                          <a:cs typeface="Times New Roman" panose="02020603050405020304"/>
                        </a:rPr>
                        <a:t>out</a:t>
                      </a:r>
                      <a:r>
                        <a:rPr lang="en-US" sz="1100" kern="0">
                          <a:solidFill>
                            <a:srgbClr val="000000"/>
                          </a:solidFill>
                          <a:latin typeface="Consolas" panose="020B0609020204030204"/>
                          <a:ea typeface="宋体" panose="02010600030101010101" pitchFamily="2" charset="-122"/>
                          <a:cs typeface="Times New Roman" panose="02020603050405020304"/>
                        </a:rPr>
                        <a:t>.println(</a:t>
                      </a:r>
                      <a:r>
                        <a:rPr lang="en-US" sz="1100" kern="0">
                          <a:solidFill>
                            <a:srgbClr val="2A00FF"/>
                          </a:solidFill>
                          <a:latin typeface="Consolas" panose="020B0609020204030204"/>
                          <a:ea typeface="宋体" panose="02010600030101010101" pitchFamily="2" charset="-122"/>
                          <a:cs typeface="Times New Roman" panose="02020603050405020304"/>
                        </a:rPr>
                        <a:t>"x = "</a:t>
                      </a:r>
                      <a:r>
                        <a:rPr lang="en-US" sz="1100" kern="0">
                          <a:solidFill>
                            <a:srgbClr val="000000"/>
                          </a:solidFill>
                          <a:latin typeface="Consolas" panose="020B0609020204030204"/>
                          <a:ea typeface="宋体" panose="02010600030101010101" pitchFamily="2" charset="-122"/>
                          <a:cs typeface="Times New Roman" panose="02020603050405020304"/>
                        </a:rPr>
                        <a:t> + </a:t>
                      </a:r>
                      <a:r>
                        <a:rPr lang="en-US" sz="1100" kern="0">
                          <a:solidFill>
                            <a:srgbClr val="6A3E3E"/>
                          </a:solidFill>
                          <a:latin typeface="Consolas" panose="020B0609020204030204"/>
                          <a:ea typeface="宋体" panose="02010600030101010101" pitchFamily="2" charset="-122"/>
                          <a:cs typeface="Times New Roman" panose="02020603050405020304"/>
                        </a:rPr>
                        <a:t>x</a:t>
                      </a:r>
                      <a:r>
                        <a:rPr lang="en-US" sz="1100" kern="0">
                          <a:solidFill>
                            <a:srgbClr val="000000"/>
                          </a:solidFill>
                          <a:latin typeface="Consolas" panose="020B0609020204030204"/>
                          <a:ea typeface="宋体" panose="02010600030101010101" pitchFamily="2" charset="-122"/>
                          <a:cs typeface="Times New Roman" panose="02020603050405020304"/>
                        </a:rPr>
                        <a:t>);</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	}</a:t>
                      </a:r>
                      <a:endParaRPr lang="zh-CN" sz="1100" kern="100">
                        <a:latin typeface="Times New Roman" panose="02020603050405020304"/>
                        <a:ea typeface="宋体" panose="02010600030101010101" pitchFamily="2" charset="-122"/>
                        <a:cs typeface="Times New Roman" panose="02020603050405020304"/>
                      </a:endParaRPr>
                    </a:p>
                    <a:p>
                      <a:pPr algn="l">
                        <a:spcAft>
                          <a:spcPts val="0"/>
                        </a:spcAft>
                      </a:pPr>
                      <a:r>
                        <a:rPr lang="en-US" sz="1100" kern="0">
                          <a:solidFill>
                            <a:srgbClr val="000000"/>
                          </a:solidFill>
                          <a:latin typeface="Consolas" panose="020B0609020204030204"/>
                          <a:ea typeface="宋体" panose="02010600030101010101" pitchFamily="2" charset="-122"/>
                          <a:cs typeface="Times New Roman" panose="02020603050405020304"/>
                        </a:rPr>
                        <a:t>}</a:t>
                      </a:r>
                      <a:endParaRPr lang="zh-CN" sz="11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0">
                <a:tc>
                  <a:txBody>
                    <a:bodyPr/>
                    <a:lstStyle/>
                    <a:p>
                      <a:pPr algn="l">
                        <a:spcAft>
                          <a:spcPts val="0"/>
                        </a:spcAft>
                      </a:pPr>
                      <a:r>
                        <a:rPr lang="zh-CN" sz="1100" b="1" kern="0">
                          <a:solidFill>
                            <a:srgbClr val="7F0055"/>
                          </a:solidFill>
                          <a:latin typeface="Consolas" panose="020B0609020204030204"/>
                          <a:ea typeface="宋体" panose="02010600030101010101" pitchFamily="2" charset="-122"/>
                          <a:cs typeface="Consolas" panose="020B0609020204030204"/>
                        </a:rPr>
                        <a:t>程序执行结果：</a:t>
                      </a:r>
                      <a:endParaRPr lang="zh-CN" sz="11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x = 100</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x = 10</a:t>
                      </a:r>
                      <a:endParaRPr lang="zh-CN" sz="11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3" name="标题 2"/>
          <p:cNvSpPr>
            <a:spLocks noGrp="1"/>
          </p:cNvSpPr>
          <p:nvPr>
            <p:ph type="title"/>
          </p:nvPr>
        </p:nvSpPr>
        <p:spPr/>
        <p:txBody>
          <a:bodyPr/>
          <a:lstStyle/>
          <a:p>
            <a:r>
              <a:rPr lang="zh-CN" altLang="en-US" dirty="0" smtClean="0"/>
              <a:t>方法重载</a:t>
            </a:r>
            <a:endParaRPr lang="zh-CN" altLang="en-US" dirty="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sp>
        <p:nvSpPr>
          <p:cNvPr id="7" name="内容占位符 2"/>
          <p:cNvSpPr>
            <a:spLocks noGrp="1"/>
          </p:cNvSpPr>
          <p:nvPr>
            <p:ph idx="1"/>
          </p:nvPr>
        </p:nvSpPr>
        <p:spPr>
          <a:xfrm>
            <a:off x="214282" y="1428742"/>
            <a:ext cx="8715436" cy="3214710"/>
          </a:xfrm>
        </p:spPr>
        <p:txBody>
          <a:bodyPr>
            <a:normAutofit/>
          </a:bodyPr>
          <a:lstStyle/>
          <a:p>
            <a:r>
              <a:rPr lang="zh-CN" altLang="en-US" dirty="0" smtClean="0"/>
              <a:t>方法重载指的是方法名称相同，参数的类型或个数不同，调用的时候将会按照传递的参数类型和个数完成不同的方法体的执行。</a:t>
            </a:r>
            <a:endParaRPr lang="en-US" altLang="zh-CN" dirty="0" smtClean="0"/>
          </a:p>
          <a:p>
            <a:r>
              <a:rPr lang="zh-CN" altLang="en-US" dirty="0" smtClean="0"/>
              <a:t>如果说现在有一个方法名称，有可能要执行多项操作，例如：一个</a:t>
            </a:r>
            <a:r>
              <a:rPr lang="en-US" dirty="0" smtClean="0"/>
              <a:t>add()</a:t>
            </a:r>
            <a:r>
              <a:rPr lang="zh-CN" altLang="en-US" dirty="0" smtClean="0"/>
              <a:t>方法，它可能执行两个整数的相加，也可能执行三个整数的相加，或者可能执行两个小数的相加，那么在这样的情况，很明显，一个方法体肯定无法满足于要求，需要为</a:t>
            </a:r>
            <a:r>
              <a:rPr lang="en-US" dirty="0" smtClean="0"/>
              <a:t>add()</a:t>
            </a:r>
            <a:r>
              <a:rPr lang="zh-CN" altLang="en-US" dirty="0" smtClean="0"/>
              <a:t>方法定义多个不同的功能实现，所以此时就需要方法重载概念的支持。</a:t>
            </a:r>
            <a:endParaRPr lang="zh-CN" altLang="en-US" dirty="0"/>
          </a:p>
        </p:txBody>
      </p:sp>
      <p:graphicFrame>
        <p:nvGraphicFramePr>
          <p:cNvPr id="8" name="表格 7"/>
          <p:cNvGraphicFramePr>
            <a:graphicFrameLocks noGrp="1"/>
          </p:cNvGraphicFramePr>
          <p:nvPr/>
        </p:nvGraphicFramePr>
        <p:xfrm>
          <a:off x="620485" y="3113209"/>
          <a:ext cx="7637552" cy="3214710"/>
        </p:xfrm>
        <a:graphic>
          <a:graphicData uri="http://schemas.openxmlformats.org/drawingml/2006/table">
            <a:tbl>
              <a:tblPr/>
              <a:tblGrid>
                <a:gridCol w="7637552"/>
              </a:tblGrid>
              <a:tr h="3214710">
                <a:tc>
                  <a:txBody>
                    <a:bodyPr/>
                    <a:lstStyle/>
                    <a:p>
                      <a:pPr algn="l">
                        <a:spcAft>
                          <a:spcPts val="0"/>
                        </a:spcAft>
                      </a:pPr>
                      <a:r>
                        <a:rPr lang="en-US" sz="1100" b="1" kern="0" dirty="0">
                          <a:solidFill>
                            <a:srgbClr val="7F0055"/>
                          </a:solidFill>
                          <a:latin typeface="Consolas" panose="020B0609020204030204"/>
                          <a:ea typeface="宋体" panose="02010600030101010101" pitchFamily="2" charset="-122"/>
                          <a:cs typeface="Times New Roman" panose="02020603050405020304"/>
                        </a:rPr>
                        <a:t>public</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class</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kern="0" dirty="0" err="1">
                          <a:solidFill>
                            <a:srgbClr val="000000"/>
                          </a:solidFill>
                          <a:latin typeface="Consolas" panose="020B0609020204030204"/>
                          <a:ea typeface="宋体" panose="02010600030101010101" pitchFamily="2" charset="-122"/>
                          <a:cs typeface="Times New Roman" panose="02020603050405020304"/>
                        </a:rPr>
                        <a:t>TestDemo</a:t>
                      </a:r>
                      <a:r>
                        <a:rPr lang="en-US" sz="1100" kern="0" dirty="0">
                          <a:solidFill>
                            <a:srgbClr val="000000"/>
                          </a:solidFill>
                          <a:latin typeface="Consolas" panose="020B0609020204030204"/>
                          <a:ea typeface="宋体" panose="02010600030101010101" pitchFamily="2" charset="-122"/>
                          <a:cs typeface="Times New Roman" panose="02020603050405020304"/>
                        </a:rPr>
                        <a:t> {</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public</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static</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void</a:t>
                      </a:r>
                      <a:r>
                        <a:rPr lang="en-US" sz="1100" kern="0" dirty="0">
                          <a:solidFill>
                            <a:srgbClr val="000000"/>
                          </a:solidFill>
                          <a:latin typeface="Consolas" panose="020B0609020204030204"/>
                          <a:ea typeface="宋体" panose="02010600030101010101" pitchFamily="2" charset="-122"/>
                          <a:cs typeface="Times New Roman" panose="02020603050405020304"/>
                        </a:rPr>
                        <a:t> main(String </a:t>
                      </a:r>
                      <a:r>
                        <a:rPr lang="en-US" sz="1100" kern="0" dirty="0" err="1">
                          <a:solidFill>
                            <a:srgbClr val="6A3E3E"/>
                          </a:solidFill>
                          <a:latin typeface="Consolas" panose="020B0609020204030204"/>
                          <a:ea typeface="宋体" panose="02010600030101010101" pitchFamily="2" charset="-122"/>
                          <a:cs typeface="Times New Roman" panose="02020603050405020304"/>
                        </a:rPr>
                        <a:t>args</a:t>
                      </a:r>
                      <a:r>
                        <a:rPr lang="en-US" sz="1100" kern="0" dirty="0">
                          <a:solidFill>
                            <a:srgbClr val="000000"/>
                          </a:solidFill>
                          <a:latin typeface="Consolas" panose="020B0609020204030204"/>
                          <a:ea typeface="宋体" panose="02010600030101010101" pitchFamily="2" charset="-122"/>
                          <a:cs typeface="Times New Roman" panose="02020603050405020304"/>
                        </a:rPr>
                        <a:t>[]) {</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kern="0" dirty="0">
                          <a:solidFill>
                            <a:srgbClr val="3F7F5F"/>
                          </a:solidFill>
                          <a:latin typeface="Consolas" panose="020B0609020204030204"/>
                          <a:ea typeface="宋体" panose="02010600030101010101" pitchFamily="2" charset="-122"/>
                          <a:cs typeface="Times New Roman" panose="02020603050405020304"/>
                        </a:rPr>
                        <a:t>// </a:t>
                      </a:r>
                      <a:r>
                        <a:rPr lang="zh-CN" sz="1100" kern="0" dirty="0">
                          <a:solidFill>
                            <a:srgbClr val="3F7F5F"/>
                          </a:solidFill>
                          <a:latin typeface="Consolas" panose="020B0609020204030204"/>
                          <a:ea typeface="宋体" panose="02010600030101010101" pitchFamily="2" charset="-122"/>
                          <a:cs typeface="Consolas" panose="020B0609020204030204"/>
                        </a:rPr>
                        <a:t>方法重载之后执行时会根据传入参数的类型或个数的不同调用不同的方法体</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kern="0" dirty="0" err="1">
                          <a:solidFill>
                            <a:srgbClr val="000000"/>
                          </a:solidFill>
                          <a:latin typeface="Consolas" panose="020B0609020204030204"/>
                          <a:ea typeface="宋体" panose="02010600030101010101" pitchFamily="2" charset="-122"/>
                          <a:cs typeface="Times New Roman" panose="02020603050405020304"/>
                        </a:rPr>
                        <a:t>System.</a:t>
                      </a:r>
                      <a:r>
                        <a:rPr lang="en-US" sz="1100" b="1" i="1" kern="0" dirty="0" err="1">
                          <a:solidFill>
                            <a:srgbClr val="0000C0"/>
                          </a:solidFill>
                          <a:latin typeface="Consolas" panose="020B0609020204030204"/>
                          <a:ea typeface="宋体" panose="02010600030101010101" pitchFamily="2" charset="-122"/>
                          <a:cs typeface="Times New Roman" panose="02020603050405020304"/>
                        </a:rPr>
                        <a:t>out</a:t>
                      </a:r>
                      <a:r>
                        <a:rPr lang="en-US" sz="1100" kern="0" dirty="0" err="1">
                          <a:solidFill>
                            <a:srgbClr val="000000"/>
                          </a:solidFill>
                          <a:latin typeface="Consolas" panose="020B0609020204030204"/>
                          <a:ea typeface="宋体" panose="02010600030101010101" pitchFamily="2" charset="-122"/>
                          <a:cs typeface="Times New Roman" panose="02020603050405020304"/>
                        </a:rPr>
                        <a:t>.println</a:t>
                      </a:r>
                      <a:r>
                        <a:rPr lang="en-US" sz="1100" kern="0" dirty="0">
                          <a:solidFill>
                            <a:srgbClr val="000000"/>
                          </a:solidFill>
                          <a:latin typeface="Consolas" panose="020B0609020204030204"/>
                          <a:ea typeface="宋体" panose="02010600030101010101" pitchFamily="2" charset="-122"/>
                          <a:cs typeface="Times New Roman" panose="02020603050405020304"/>
                        </a:rPr>
                        <a:t>(</a:t>
                      </a:r>
                      <a:r>
                        <a:rPr lang="en-US" sz="1100" kern="0" dirty="0">
                          <a:solidFill>
                            <a:srgbClr val="2A00FF"/>
                          </a:solidFill>
                          <a:latin typeface="Consolas" panose="020B0609020204030204"/>
                          <a:ea typeface="宋体" panose="02010600030101010101" pitchFamily="2" charset="-122"/>
                          <a:cs typeface="Times New Roman" panose="02020603050405020304"/>
                        </a:rPr>
                        <a:t>"</a:t>
                      </a:r>
                      <a:r>
                        <a:rPr lang="zh-CN" sz="1100" kern="0" dirty="0">
                          <a:solidFill>
                            <a:srgbClr val="2A00FF"/>
                          </a:solidFill>
                          <a:latin typeface="Consolas" panose="020B0609020204030204"/>
                          <a:ea typeface="宋体" panose="02010600030101010101" pitchFamily="2" charset="-122"/>
                          <a:cs typeface="Consolas" panose="020B0609020204030204"/>
                        </a:rPr>
                        <a:t>两个整型参数：</a:t>
                      </a:r>
                      <a:r>
                        <a:rPr lang="en-US" sz="1100" kern="0" dirty="0">
                          <a:solidFill>
                            <a:srgbClr val="2A00FF"/>
                          </a:solidFill>
                          <a:latin typeface="Consolas" panose="020B0609020204030204"/>
                          <a:ea typeface="宋体" panose="02010600030101010101" pitchFamily="2" charset="-122"/>
                          <a:cs typeface="Times New Roman" panose="02020603050405020304"/>
                        </a:rPr>
                        <a:t>"</a:t>
                      </a:r>
                      <a:r>
                        <a:rPr lang="en-US" sz="1100" kern="0" dirty="0">
                          <a:solidFill>
                            <a:srgbClr val="000000"/>
                          </a:solidFill>
                          <a:latin typeface="Consolas" panose="020B0609020204030204"/>
                          <a:ea typeface="宋体" panose="02010600030101010101" pitchFamily="2" charset="-122"/>
                          <a:cs typeface="Times New Roman" panose="02020603050405020304"/>
                        </a:rPr>
                        <a:t> + </a:t>
                      </a:r>
                      <a:r>
                        <a:rPr lang="en-US" sz="1100" i="1" kern="0" dirty="0">
                          <a:solidFill>
                            <a:srgbClr val="000000"/>
                          </a:solidFill>
                          <a:latin typeface="Consolas" panose="020B0609020204030204"/>
                          <a:ea typeface="宋体" panose="02010600030101010101" pitchFamily="2" charset="-122"/>
                          <a:cs typeface="Times New Roman" panose="02020603050405020304"/>
                        </a:rPr>
                        <a:t>add</a:t>
                      </a:r>
                      <a:r>
                        <a:rPr lang="en-US" sz="1100" kern="0" dirty="0">
                          <a:solidFill>
                            <a:srgbClr val="000000"/>
                          </a:solidFill>
                          <a:latin typeface="Consolas" panose="020B0609020204030204"/>
                          <a:ea typeface="宋体" panose="02010600030101010101" pitchFamily="2" charset="-122"/>
                          <a:cs typeface="Times New Roman" panose="02020603050405020304"/>
                        </a:rPr>
                        <a:t>(10, 20)); </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kern="0" dirty="0" err="1">
                          <a:solidFill>
                            <a:srgbClr val="000000"/>
                          </a:solidFill>
                          <a:latin typeface="Consolas" panose="020B0609020204030204"/>
                          <a:ea typeface="宋体" panose="02010600030101010101" pitchFamily="2" charset="-122"/>
                          <a:cs typeface="Times New Roman" panose="02020603050405020304"/>
                        </a:rPr>
                        <a:t>System.</a:t>
                      </a:r>
                      <a:r>
                        <a:rPr lang="en-US" sz="1100" b="1" i="1" kern="0" dirty="0" err="1">
                          <a:solidFill>
                            <a:srgbClr val="0000C0"/>
                          </a:solidFill>
                          <a:latin typeface="Consolas" panose="020B0609020204030204"/>
                          <a:ea typeface="宋体" panose="02010600030101010101" pitchFamily="2" charset="-122"/>
                          <a:cs typeface="Times New Roman" panose="02020603050405020304"/>
                        </a:rPr>
                        <a:t>out</a:t>
                      </a:r>
                      <a:r>
                        <a:rPr lang="en-US" sz="1100" kern="0" dirty="0" err="1">
                          <a:solidFill>
                            <a:srgbClr val="000000"/>
                          </a:solidFill>
                          <a:latin typeface="Consolas" panose="020B0609020204030204"/>
                          <a:ea typeface="宋体" panose="02010600030101010101" pitchFamily="2" charset="-122"/>
                          <a:cs typeface="Times New Roman" panose="02020603050405020304"/>
                        </a:rPr>
                        <a:t>.println</a:t>
                      </a:r>
                      <a:r>
                        <a:rPr lang="en-US" sz="1100" kern="0" dirty="0">
                          <a:solidFill>
                            <a:srgbClr val="000000"/>
                          </a:solidFill>
                          <a:latin typeface="Consolas" panose="020B0609020204030204"/>
                          <a:ea typeface="宋体" panose="02010600030101010101" pitchFamily="2" charset="-122"/>
                          <a:cs typeface="Times New Roman" panose="02020603050405020304"/>
                        </a:rPr>
                        <a:t>(</a:t>
                      </a:r>
                      <a:r>
                        <a:rPr lang="en-US" sz="1100" kern="0" dirty="0">
                          <a:solidFill>
                            <a:srgbClr val="2A00FF"/>
                          </a:solidFill>
                          <a:latin typeface="Consolas" panose="020B0609020204030204"/>
                          <a:ea typeface="宋体" panose="02010600030101010101" pitchFamily="2" charset="-122"/>
                          <a:cs typeface="Times New Roman" panose="02020603050405020304"/>
                        </a:rPr>
                        <a:t>"</a:t>
                      </a:r>
                      <a:r>
                        <a:rPr lang="zh-CN" sz="1100" kern="0" dirty="0">
                          <a:solidFill>
                            <a:srgbClr val="2A00FF"/>
                          </a:solidFill>
                          <a:latin typeface="Consolas" panose="020B0609020204030204"/>
                          <a:ea typeface="宋体" panose="02010600030101010101" pitchFamily="2" charset="-122"/>
                          <a:cs typeface="Consolas" panose="020B0609020204030204"/>
                        </a:rPr>
                        <a:t>三个整型参数：</a:t>
                      </a:r>
                      <a:r>
                        <a:rPr lang="en-US" sz="1100" kern="0" dirty="0">
                          <a:solidFill>
                            <a:srgbClr val="2A00FF"/>
                          </a:solidFill>
                          <a:latin typeface="Consolas" panose="020B0609020204030204"/>
                          <a:ea typeface="宋体" panose="02010600030101010101" pitchFamily="2" charset="-122"/>
                          <a:cs typeface="Times New Roman" panose="02020603050405020304"/>
                        </a:rPr>
                        <a:t>"</a:t>
                      </a:r>
                      <a:r>
                        <a:rPr lang="en-US" sz="1100" kern="0" dirty="0">
                          <a:solidFill>
                            <a:srgbClr val="000000"/>
                          </a:solidFill>
                          <a:latin typeface="Consolas" panose="020B0609020204030204"/>
                          <a:ea typeface="宋体" panose="02010600030101010101" pitchFamily="2" charset="-122"/>
                          <a:cs typeface="Times New Roman" panose="02020603050405020304"/>
                        </a:rPr>
                        <a:t> + </a:t>
                      </a:r>
                      <a:r>
                        <a:rPr lang="en-US" sz="1100" i="1" kern="0" dirty="0">
                          <a:solidFill>
                            <a:srgbClr val="000000"/>
                          </a:solidFill>
                          <a:latin typeface="Consolas" panose="020B0609020204030204"/>
                          <a:ea typeface="宋体" panose="02010600030101010101" pitchFamily="2" charset="-122"/>
                          <a:cs typeface="Times New Roman" panose="02020603050405020304"/>
                        </a:rPr>
                        <a:t>add</a:t>
                      </a:r>
                      <a:r>
                        <a:rPr lang="en-US" sz="1100" kern="0" dirty="0">
                          <a:solidFill>
                            <a:srgbClr val="000000"/>
                          </a:solidFill>
                          <a:latin typeface="Consolas" panose="020B0609020204030204"/>
                          <a:ea typeface="宋体" panose="02010600030101010101" pitchFamily="2" charset="-122"/>
                          <a:cs typeface="Times New Roman" panose="02020603050405020304"/>
                        </a:rPr>
                        <a:t>(10, 20, 30)); </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kern="0" dirty="0" err="1">
                          <a:solidFill>
                            <a:srgbClr val="000000"/>
                          </a:solidFill>
                          <a:latin typeface="Consolas" panose="020B0609020204030204"/>
                          <a:ea typeface="宋体" panose="02010600030101010101" pitchFamily="2" charset="-122"/>
                          <a:cs typeface="Times New Roman" panose="02020603050405020304"/>
                        </a:rPr>
                        <a:t>System.</a:t>
                      </a:r>
                      <a:r>
                        <a:rPr lang="en-US" sz="1100" b="1" i="1" kern="0" dirty="0" err="1">
                          <a:solidFill>
                            <a:srgbClr val="0000C0"/>
                          </a:solidFill>
                          <a:latin typeface="Consolas" panose="020B0609020204030204"/>
                          <a:ea typeface="宋体" panose="02010600030101010101" pitchFamily="2" charset="-122"/>
                          <a:cs typeface="Times New Roman" panose="02020603050405020304"/>
                        </a:rPr>
                        <a:t>out</a:t>
                      </a:r>
                      <a:r>
                        <a:rPr lang="en-US" sz="1100" kern="0" dirty="0" err="1">
                          <a:solidFill>
                            <a:srgbClr val="000000"/>
                          </a:solidFill>
                          <a:latin typeface="Consolas" panose="020B0609020204030204"/>
                          <a:ea typeface="宋体" panose="02010600030101010101" pitchFamily="2" charset="-122"/>
                          <a:cs typeface="Times New Roman" panose="02020603050405020304"/>
                        </a:rPr>
                        <a:t>.println</a:t>
                      </a:r>
                      <a:r>
                        <a:rPr lang="en-US" sz="1100" kern="0" dirty="0">
                          <a:solidFill>
                            <a:srgbClr val="000000"/>
                          </a:solidFill>
                          <a:latin typeface="Consolas" panose="020B0609020204030204"/>
                          <a:ea typeface="宋体" panose="02010600030101010101" pitchFamily="2" charset="-122"/>
                          <a:cs typeface="Times New Roman" panose="02020603050405020304"/>
                        </a:rPr>
                        <a:t>(</a:t>
                      </a:r>
                      <a:r>
                        <a:rPr lang="en-US" sz="1100" kern="0" dirty="0">
                          <a:solidFill>
                            <a:srgbClr val="2A00FF"/>
                          </a:solidFill>
                          <a:latin typeface="Consolas" panose="020B0609020204030204"/>
                          <a:ea typeface="宋体" panose="02010600030101010101" pitchFamily="2" charset="-122"/>
                          <a:cs typeface="Times New Roman" panose="02020603050405020304"/>
                        </a:rPr>
                        <a:t>"</a:t>
                      </a:r>
                      <a:r>
                        <a:rPr lang="zh-CN" sz="1100" kern="0" dirty="0">
                          <a:solidFill>
                            <a:srgbClr val="2A00FF"/>
                          </a:solidFill>
                          <a:latin typeface="Consolas" panose="020B0609020204030204"/>
                          <a:ea typeface="宋体" panose="02010600030101010101" pitchFamily="2" charset="-122"/>
                          <a:cs typeface="Consolas" panose="020B0609020204030204"/>
                        </a:rPr>
                        <a:t>两个浮点型参数：</a:t>
                      </a:r>
                      <a:r>
                        <a:rPr lang="en-US" sz="1100" kern="0" dirty="0">
                          <a:solidFill>
                            <a:srgbClr val="2A00FF"/>
                          </a:solidFill>
                          <a:latin typeface="Consolas" panose="020B0609020204030204"/>
                          <a:ea typeface="宋体" panose="02010600030101010101" pitchFamily="2" charset="-122"/>
                          <a:cs typeface="Times New Roman" panose="02020603050405020304"/>
                        </a:rPr>
                        <a:t>"</a:t>
                      </a:r>
                      <a:r>
                        <a:rPr lang="en-US" sz="1100" kern="0" dirty="0">
                          <a:solidFill>
                            <a:srgbClr val="000000"/>
                          </a:solidFill>
                          <a:latin typeface="Consolas" panose="020B0609020204030204"/>
                          <a:ea typeface="宋体" panose="02010600030101010101" pitchFamily="2" charset="-122"/>
                          <a:cs typeface="Times New Roman" panose="02020603050405020304"/>
                        </a:rPr>
                        <a:t> + </a:t>
                      </a:r>
                      <a:r>
                        <a:rPr lang="en-US" sz="1100" i="1" kern="0" dirty="0">
                          <a:solidFill>
                            <a:srgbClr val="000000"/>
                          </a:solidFill>
                          <a:latin typeface="Consolas" panose="020B0609020204030204"/>
                          <a:ea typeface="宋体" panose="02010600030101010101" pitchFamily="2" charset="-122"/>
                          <a:cs typeface="Times New Roman" panose="02020603050405020304"/>
                        </a:rPr>
                        <a:t>add</a:t>
                      </a:r>
                      <a:r>
                        <a:rPr lang="en-US" sz="1100" kern="0" dirty="0">
                          <a:solidFill>
                            <a:srgbClr val="000000"/>
                          </a:solidFill>
                          <a:latin typeface="Consolas" panose="020B0609020204030204"/>
                          <a:ea typeface="宋体" panose="02010600030101010101" pitchFamily="2" charset="-122"/>
                          <a:cs typeface="Times New Roman" panose="02020603050405020304"/>
                        </a:rPr>
                        <a:t>(10.2, 20.3)); </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public</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static</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err="1">
                          <a:solidFill>
                            <a:srgbClr val="7F0055"/>
                          </a:solidFill>
                          <a:latin typeface="Consolas" panose="020B0609020204030204"/>
                          <a:ea typeface="宋体" panose="02010600030101010101" pitchFamily="2" charset="-122"/>
                          <a:cs typeface="Times New Roman" panose="02020603050405020304"/>
                        </a:rPr>
                        <a:t>int</a:t>
                      </a:r>
                      <a:r>
                        <a:rPr lang="en-US" sz="1100" kern="0" dirty="0">
                          <a:solidFill>
                            <a:srgbClr val="000000"/>
                          </a:solidFill>
                          <a:latin typeface="Consolas" panose="020B0609020204030204"/>
                          <a:ea typeface="宋体" panose="02010600030101010101" pitchFamily="2" charset="-122"/>
                          <a:cs typeface="Times New Roman" panose="02020603050405020304"/>
                        </a:rPr>
                        <a:t> add(</a:t>
                      </a:r>
                      <a:r>
                        <a:rPr lang="en-US" sz="1100" b="1" kern="0" dirty="0" err="1">
                          <a:solidFill>
                            <a:srgbClr val="7F0055"/>
                          </a:solidFill>
                          <a:latin typeface="Consolas" panose="020B0609020204030204"/>
                          <a:ea typeface="宋体" panose="02010600030101010101" pitchFamily="2" charset="-122"/>
                          <a:cs typeface="Times New Roman" panose="02020603050405020304"/>
                        </a:rPr>
                        <a:t>int</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kern="0" dirty="0">
                          <a:solidFill>
                            <a:srgbClr val="6A3E3E"/>
                          </a:solidFill>
                          <a:latin typeface="Consolas" panose="020B0609020204030204"/>
                          <a:ea typeface="宋体" panose="02010600030101010101" pitchFamily="2" charset="-122"/>
                          <a:cs typeface="Times New Roman" panose="02020603050405020304"/>
                        </a:rPr>
                        <a:t>x</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err="1">
                          <a:solidFill>
                            <a:srgbClr val="7F0055"/>
                          </a:solidFill>
                          <a:latin typeface="Consolas" panose="020B0609020204030204"/>
                          <a:ea typeface="宋体" panose="02010600030101010101" pitchFamily="2" charset="-122"/>
                          <a:cs typeface="Times New Roman" panose="02020603050405020304"/>
                        </a:rPr>
                        <a:t>int</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kern="0" dirty="0">
                          <a:solidFill>
                            <a:srgbClr val="6A3E3E"/>
                          </a:solidFill>
                          <a:latin typeface="Consolas" panose="020B0609020204030204"/>
                          <a:ea typeface="宋体" panose="02010600030101010101" pitchFamily="2" charset="-122"/>
                          <a:cs typeface="Times New Roman" panose="02020603050405020304"/>
                        </a:rPr>
                        <a:t>y</a:t>
                      </a:r>
                      <a:r>
                        <a:rPr lang="en-US" sz="1100" kern="0" dirty="0">
                          <a:solidFill>
                            <a:srgbClr val="000000"/>
                          </a:solidFill>
                          <a:latin typeface="Consolas" panose="020B0609020204030204"/>
                          <a:ea typeface="宋体" panose="02010600030101010101" pitchFamily="2" charset="-122"/>
                          <a:cs typeface="Times New Roman" panose="02020603050405020304"/>
                        </a:rPr>
                        <a:t>) { 	</a:t>
                      </a:r>
                      <a:r>
                        <a:rPr lang="en-US" sz="1100" kern="0" dirty="0" smtClean="0">
                          <a:solidFill>
                            <a:srgbClr val="3F7F5F"/>
                          </a:solidFill>
                          <a:latin typeface="Consolas" panose="020B0609020204030204"/>
                          <a:ea typeface="宋体" panose="02010600030101010101" pitchFamily="2" charset="-122"/>
                          <a:cs typeface="Times New Roman" panose="02020603050405020304"/>
                        </a:rPr>
                        <a:t>// </a:t>
                      </a:r>
                      <a:r>
                        <a:rPr lang="en-US" sz="1100" kern="0" dirty="0">
                          <a:solidFill>
                            <a:srgbClr val="3F7F5F"/>
                          </a:solidFill>
                          <a:latin typeface="Consolas" panose="020B0609020204030204"/>
                          <a:ea typeface="宋体" panose="02010600030101010101" pitchFamily="2" charset="-122"/>
                          <a:cs typeface="Times New Roman" panose="02020603050405020304"/>
                        </a:rPr>
                        <a:t>add()</a:t>
                      </a:r>
                      <a:r>
                        <a:rPr lang="zh-CN" sz="1100" kern="0" dirty="0">
                          <a:solidFill>
                            <a:srgbClr val="3F7F5F"/>
                          </a:solidFill>
                          <a:latin typeface="Consolas" panose="020B0609020204030204"/>
                          <a:ea typeface="宋体" panose="02010600030101010101" pitchFamily="2" charset="-122"/>
                          <a:cs typeface="Consolas" panose="020B0609020204030204"/>
                        </a:rPr>
                        <a:t>方法一共被重载三次</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return</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kern="0" dirty="0">
                          <a:solidFill>
                            <a:srgbClr val="6A3E3E"/>
                          </a:solidFill>
                          <a:latin typeface="Consolas" panose="020B0609020204030204"/>
                          <a:ea typeface="宋体" panose="02010600030101010101" pitchFamily="2" charset="-122"/>
                          <a:cs typeface="Times New Roman" panose="02020603050405020304"/>
                        </a:rPr>
                        <a:t>x</a:t>
                      </a:r>
                      <a:r>
                        <a:rPr lang="en-US" sz="1100" kern="0" dirty="0">
                          <a:solidFill>
                            <a:srgbClr val="000000"/>
                          </a:solidFill>
                          <a:latin typeface="Consolas" panose="020B0609020204030204"/>
                          <a:ea typeface="宋体" panose="02010600030101010101" pitchFamily="2" charset="-122"/>
                          <a:cs typeface="Times New Roman" panose="02020603050405020304"/>
                        </a:rPr>
                        <a:t> + </a:t>
                      </a:r>
                      <a:r>
                        <a:rPr lang="en-US" sz="1100" kern="0" dirty="0">
                          <a:solidFill>
                            <a:srgbClr val="6A3E3E"/>
                          </a:solidFill>
                          <a:latin typeface="Consolas" panose="020B0609020204030204"/>
                          <a:ea typeface="宋体" panose="02010600030101010101" pitchFamily="2" charset="-122"/>
                          <a:cs typeface="Times New Roman" panose="02020603050405020304"/>
                        </a:rPr>
                        <a:t>y</a:t>
                      </a:r>
                      <a:r>
                        <a:rPr lang="en-US" sz="1100" kern="0" dirty="0">
                          <a:solidFill>
                            <a:srgbClr val="000000"/>
                          </a:solidFill>
                          <a:latin typeface="Consolas" panose="020B0609020204030204"/>
                          <a:ea typeface="宋体" panose="02010600030101010101" pitchFamily="2" charset="-122"/>
                          <a:cs typeface="Times New Roman" panose="02020603050405020304"/>
                        </a:rPr>
                        <a:t>;</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public</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static</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err="1">
                          <a:solidFill>
                            <a:srgbClr val="7F0055"/>
                          </a:solidFill>
                          <a:latin typeface="Consolas" panose="020B0609020204030204"/>
                          <a:ea typeface="宋体" panose="02010600030101010101" pitchFamily="2" charset="-122"/>
                          <a:cs typeface="Times New Roman" panose="02020603050405020304"/>
                        </a:rPr>
                        <a:t>int</a:t>
                      </a:r>
                      <a:r>
                        <a:rPr lang="en-US" sz="1100" kern="0" dirty="0">
                          <a:solidFill>
                            <a:srgbClr val="000000"/>
                          </a:solidFill>
                          <a:latin typeface="Consolas" panose="020B0609020204030204"/>
                          <a:ea typeface="宋体" panose="02010600030101010101" pitchFamily="2" charset="-122"/>
                          <a:cs typeface="Times New Roman" panose="02020603050405020304"/>
                        </a:rPr>
                        <a:t> add(</a:t>
                      </a:r>
                      <a:r>
                        <a:rPr lang="en-US" sz="1100" b="1" kern="0" dirty="0" err="1">
                          <a:solidFill>
                            <a:srgbClr val="7F0055"/>
                          </a:solidFill>
                          <a:latin typeface="Consolas" panose="020B0609020204030204"/>
                          <a:ea typeface="宋体" panose="02010600030101010101" pitchFamily="2" charset="-122"/>
                          <a:cs typeface="Times New Roman" panose="02020603050405020304"/>
                        </a:rPr>
                        <a:t>int</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kern="0" dirty="0">
                          <a:solidFill>
                            <a:srgbClr val="6A3E3E"/>
                          </a:solidFill>
                          <a:latin typeface="Consolas" panose="020B0609020204030204"/>
                          <a:ea typeface="宋体" panose="02010600030101010101" pitchFamily="2" charset="-122"/>
                          <a:cs typeface="Times New Roman" panose="02020603050405020304"/>
                        </a:rPr>
                        <a:t>x</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err="1">
                          <a:solidFill>
                            <a:srgbClr val="7F0055"/>
                          </a:solidFill>
                          <a:latin typeface="Consolas" panose="020B0609020204030204"/>
                          <a:ea typeface="宋体" panose="02010600030101010101" pitchFamily="2" charset="-122"/>
                          <a:cs typeface="Times New Roman" panose="02020603050405020304"/>
                        </a:rPr>
                        <a:t>int</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kern="0" dirty="0">
                          <a:solidFill>
                            <a:srgbClr val="6A3E3E"/>
                          </a:solidFill>
                          <a:latin typeface="Consolas" panose="020B0609020204030204"/>
                          <a:ea typeface="宋体" panose="02010600030101010101" pitchFamily="2" charset="-122"/>
                          <a:cs typeface="Times New Roman" panose="02020603050405020304"/>
                        </a:rPr>
                        <a:t>y</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err="1">
                          <a:solidFill>
                            <a:srgbClr val="7F0055"/>
                          </a:solidFill>
                          <a:latin typeface="Consolas" panose="020B0609020204030204"/>
                          <a:ea typeface="宋体" panose="02010600030101010101" pitchFamily="2" charset="-122"/>
                          <a:cs typeface="Times New Roman" panose="02020603050405020304"/>
                        </a:rPr>
                        <a:t>int</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kern="0" dirty="0">
                          <a:solidFill>
                            <a:srgbClr val="6A3E3E"/>
                          </a:solidFill>
                          <a:latin typeface="Consolas" panose="020B0609020204030204"/>
                          <a:ea typeface="宋体" panose="02010600030101010101" pitchFamily="2" charset="-122"/>
                          <a:cs typeface="Times New Roman" panose="02020603050405020304"/>
                        </a:rPr>
                        <a:t>z</a:t>
                      </a:r>
                      <a:r>
                        <a:rPr lang="en-US" sz="1100" kern="0" dirty="0">
                          <a:solidFill>
                            <a:srgbClr val="000000"/>
                          </a:solidFill>
                          <a:latin typeface="Consolas" panose="020B0609020204030204"/>
                          <a:ea typeface="宋体" panose="02010600030101010101" pitchFamily="2" charset="-122"/>
                          <a:cs typeface="Times New Roman" panose="02020603050405020304"/>
                        </a:rPr>
                        <a:t>) { 	</a:t>
                      </a:r>
                      <a:r>
                        <a:rPr lang="en-US" sz="1100" kern="0" dirty="0">
                          <a:solidFill>
                            <a:srgbClr val="3F7F5F"/>
                          </a:solidFill>
                          <a:latin typeface="Consolas" panose="020B0609020204030204"/>
                          <a:ea typeface="宋体" panose="02010600030101010101" pitchFamily="2" charset="-122"/>
                          <a:cs typeface="Times New Roman" panose="02020603050405020304"/>
                        </a:rPr>
                        <a:t>// </a:t>
                      </a:r>
                      <a:r>
                        <a:rPr lang="zh-CN" sz="1100" kern="0" dirty="0">
                          <a:solidFill>
                            <a:srgbClr val="3F7F5F"/>
                          </a:solidFill>
                          <a:latin typeface="Consolas" panose="020B0609020204030204"/>
                          <a:ea typeface="宋体" panose="02010600030101010101" pitchFamily="2" charset="-122"/>
                          <a:cs typeface="Consolas" panose="020B0609020204030204"/>
                        </a:rPr>
                        <a:t>与之前的</a:t>
                      </a:r>
                      <a:r>
                        <a:rPr lang="en-US" sz="1100" kern="0" dirty="0">
                          <a:solidFill>
                            <a:srgbClr val="3F7F5F"/>
                          </a:solidFill>
                          <a:latin typeface="Consolas" panose="020B0609020204030204"/>
                          <a:ea typeface="宋体" panose="02010600030101010101" pitchFamily="2" charset="-122"/>
                          <a:cs typeface="Times New Roman" panose="02020603050405020304"/>
                        </a:rPr>
                        <a:t>add()</a:t>
                      </a:r>
                      <a:r>
                        <a:rPr lang="zh-CN" sz="1100" kern="0" dirty="0">
                          <a:solidFill>
                            <a:srgbClr val="3F7F5F"/>
                          </a:solidFill>
                          <a:latin typeface="Consolas" panose="020B0609020204030204"/>
                          <a:ea typeface="宋体" panose="02010600030101010101" pitchFamily="2" charset="-122"/>
                          <a:cs typeface="Consolas" panose="020B0609020204030204"/>
                        </a:rPr>
                        <a:t>方法的参数个数不一样</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return</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kern="0" dirty="0">
                          <a:solidFill>
                            <a:srgbClr val="6A3E3E"/>
                          </a:solidFill>
                          <a:latin typeface="Consolas" panose="020B0609020204030204"/>
                          <a:ea typeface="宋体" panose="02010600030101010101" pitchFamily="2" charset="-122"/>
                          <a:cs typeface="Times New Roman" panose="02020603050405020304"/>
                        </a:rPr>
                        <a:t>x</a:t>
                      </a:r>
                      <a:r>
                        <a:rPr lang="en-US" sz="1100" kern="0" dirty="0">
                          <a:solidFill>
                            <a:srgbClr val="000000"/>
                          </a:solidFill>
                          <a:latin typeface="Consolas" panose="020B0609020204030204"/>
                          <a:ea typeface="宋体" panose="02010600030101010101" pitchFamily="2" charset="-122"/>
                          <a:cs typeface="Times New Roman" panose="02020603050405020304"/>
                        </a:rPr>
                        <a:t> + </a:t>
                      </a:r>
                      <a:r>
                        <a:rPr lang="en-US" sz="1100" kern="0" dirty="0">
                          <a:solidFill>
                            <a:srgbClr val="6A3E3E"/>
                          </a:solidFill>
                          <a:latin typeface="Consolas" panose="020B0609020204030204"/>
                          <a:ea typeface="宋体" panose="02010600030101010101" pitchFamily="2" charset="-122"/>
                          <a:cs typeface="Times New Roman" panose="02020603050405020304"/>
                        </a:rPr>
                        <a:t>y</a:t>
                      </a:r>
                      <a:r>
                        <a:rPr lang="en-US" sz="1100" kern="0" dirty="0">
                          <a:solidFill>
                            <a:srgbClr val="000000"/>
                          </a:solidFill>
                          <a:latin typeface="Consolas" panose="020B0609020204030204"/>
                          <a:ea typeface="宋体" panose="02010600030101010101" pitchFamily="2" charset="-122"/>
                          <a:cs typeface="Times New Roman" panose="02020603050405020304"/>
                        </a:rPr>
                        <a:t> + </a:t>
                      </a:r>
                      <a:r>
                        <a:rPr lang="en-US" sz="1100" kern="0" dirty="0">
                          <a:solidFill>
                            <a:srgbClr val="6A3E3E"/>
                          </a:solidFill>
                          <a:latin typeface="Consolas" panose="020B0609020204030204"/>
                          <a:ea typeface="宋体" panose="02010600030101010101" pitchFamily="2" charset="-122"/>
                          <a:cs typeface="Times New Roman" panose="02020603050405020304"/>
                        </a:rPr>
                        <a:t>z</a:t>
                      </a:r>
                      <a:r>
                        <a:rPr lang="en-US" sz="1100" kern="0" dirty="0">
                          <a:solidFill>
                            <a:srgbClr val="000000"/>
                          </a:solidFill>
                          <a:latin typeface="Consolas" panose="020B0609020204030204"/>
                          <a:ea typeface="宋体" panose="02010600030101010101" pitchFamily="2" charset="-122"/>
                          <a:cs typeface="Times New Roman" panose="02020603050405020304"/>
                        </a:rPr>
                        <a:t>;</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public</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static</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double</a:t>
                      </a:r>
                      <a:r>
                        <a:rPr lang="en-US" sz="1100" kern="0" dirty="0">
                          <a:solidFill>
                            <a:srgbClr val="000000"/>
                          </a:solidFill>
                          <a:latin typeface="Consolas" panose="020B0609020204030204"/>
                          <a:ea typeface="宋体" panose="02010600030101010101" pitchFamily="2" charset="-122"/>
                          <a:cs typeface="Times New Roman" panose="02020603050405020304"/>
                        </a:rPr>
                        <a:t> add(</a:t>
                      </a:r>
                      <a:r>
                        <a:rPr lang="en-US" sz="1100" b="1" kern="0" dirty="0">
                          <a:solidFill>
                            <a:srgbClr val="7F0055"/>
                          </a:solidFill>
                          <a:latin typeface="Consolas" panose="020B0609020204030204"/>
                          <a:ea typeface="宋体" panose="02010600030101010101" pitchFamily="2" charset="-122"/>
                          <a:cs typeface="Times New Roman" panose="02020603050405020304"/>
                        </a:rPr>
                        <a:t>double</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kern="0" dirty="0">
                          <a:solidFill>
                            <a:srgbClr val="6A3E3E"/>
                          </a:solidFill>
                          <a:latin typeface="Consolas" panose="020B0609020204030204"/>
                          <a:ea typeface="宋体" panose="02010600030101010101" pitchFamily="2" charset="-122"/>
                          <a:cs typeface="Times New Roman" panose="02020603050405020304"/>
                        </a:rPr>
                        <a:t>x</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double</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kern="0" dirty="0">
                          <a:solidFill>
                            <a:srgbClr val="6A3E3E"/>
                          </a:solidFill>
                          <a:latin typeface="Consolas" panose="020B0609020204030204"/>
                          <a:ea typeface="宋体" panose="02010600030101010101" pitchFamily="2" charset="-122"/>
                          <a:cs typeface="Times New Roman" panose="02020603050405020304"/>
                        </a:rPr>
                        <a:t>y</a:t>
                      </a:r>
                      <a:r>
                        <a:rPr lang="en-US" sz="1100" kern="0" dirty="0">
                          <a:solidFill>
                            <a:srgbClr val="000000"/>
                          </a:solidFill>
                          <a:latin typeface="Consolas" panose="020B0609020204030204"/>
                          <a:ea typeface="宋体" panose="02010600030101010101" pitchFamily="2" charset="-122"/>
                          <a:cs typeface="Times New Roman" panose="02020603050405020304"/>
                        </a:rPr>
                        <a:t>) {	</a:t>
                      </a:r>
                      <a:r>
                        <a:rPr lang="en-US" sz="1100" kern="0" dirty="0">
                          <a:solidFill>
                            <a:srgbClr val="3F7F5F"/>
                          </a:solidFill>
                          <a:latin typeface="Consolas" panose="020B0609020204030204"/>
                          <a:ea typeface="宋体" panose="02010600030101010101" pitchFamily="2" charset="-122"/>
                          <a:cs typeface="Times New Roman" panose="02020603050405020304"/>
                        </a:rPr>
                        <a:t>// </a:t>
                      </a:r>
                      <a:r>
                        <a:rPr lang="zh-CN" sz="1100" kern="0" dirty="0">
                          <a:solidFill>
                            <a:srgbClr val="3F7F5F"/>
                          </a:solidFill>
                          <a:latin typeface="Consolas" panose="020B0609020204030204"/>
                          <a:ea typeface="宋体" panose="02010600030101010101" pitchFamily="2" charset="-122"/>
                          <a:cs typeface="Consolas" panose="020B0609020204030204"/>
                        </a:rPr>
                        <a:t>与之前的</a:t>
                      </a:r>
                      <a:r>
                        <a:rPr lang="en-US" sz="1100" kern="0" dirty="0">
                          <a:solidFill>
                            <a:srgbClr val="3F7F5F"/>
                          </a:solidFill>
                          <a:latin typeface="Consolas" panose="020B0609020204030204"/>
                          <a:ea typeface="宋体" panose="02010600030101010101" pitchFamily="2" charset="-122"/>
                          <a:cs typeface="Times New Roman" panose="02020603050405020304"/>
                        </a:rPr>
                        <a:t>add()</a:t>
                      </a:r>
                      <a:r>
                        <a:rPr lang="zh-CN" sz="1100" kern="0" dirty="0">
                          <a:solidFill>
                            <a:srgbClr val="3F7F5F"/>
                          </a:solidFill>
                          <a:latin typeface="Consolas" panose="020B0609020204030204"/>
                          <a:ea typeface="宋体" panose="02010600030101010101" pitchFamily="2" charset="-122"/>
                          <a:cs typeface="Consolas" panose="020B0609020204030204"/>
                        </a:rPr>
                        <a:t>方法的参数类型不一样</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b="1" kern="0" dirty="0">
                          <a:solidFill>
                            <a:srgbClr val="7F0055"/>
                          </a:solidFill>
                          <a:latin typeface="Consolas" panose="020B0609020204030204"/>
                          <a:ea typeface="宋体" panose="02010600030101010101" pitchFamily="2" charset="-122"/>
                          <a:cs typeface="Times New Roman" panose="02020603050405020304"/>
                        </a:rPr>
                        <a:t>return</a:t>
                      </a:r>
                      <a:r>
                        <a:rPr lang="en-US" sz="1100" kern="0" dirty="0">
                          <a:solidFill>
                            <a:srgbClr val="000000"/>
                          </a:solidFill>
                          <a:latin typeface="Consolas" panose="020B0609020204030204"/>
                          <a:ea typeface="宋体" panose="02010600030101010101" pitchFamily="2" charset="-122"/>
                          <a:cs typeface="Times New Roman" panose="02020603050405020304"/>
                        </a:rPr>
                        <a:t> </a:t>
                      </a:r>
                      <a:r>
                        <a:rPr lang="en-US" sz="1100" kern="0" dirty="0">
                          <a:solidFill>
                            <a:srgbClr val="6A3E3E"/>
                          </a:solidFill>
                          <a:latin typeface="Consolas" panose="020B0609020204030204"/>
                          <a:ea typeface="宋体" panose="02010600030101010101" pitchFamily="2" charset="-122"/>
                          <a:cs typeface="Times New Roman" panose="02020603050405020304"/>
                        </a:rPr>
                        <a:t>x</a:t>
                      </a:r>
                      <a:r>
                        <a:rPr lang="en-US" sz="1100" kern="0" dirty="0">
                          <a:solidFill>
                            <a:srgbClr val="000000"/>
                          </a:solidFill>
                          <a:latin typeface="Consolas" panose="020B0609020204030204"/>
                          <a:ea typeface="宋体" panose="02010600030101010101" pitchFamily="2" charset="-122"/>
                          <a:cs typeface="Times New Roman" panose="02020603050405020304"/>
                        </a:rPr>
                        <a:t> + </a:t>
                      </a:r>
                      <a:r>
                        <a:rPr lang="en-US" sz="1100" kern="0" dirty="0">
                          <a:solidFill>
                            <a:srgbClr val="6A3E3E"/>
                          </a:solidFill>
                          <a:latin typeface="Consolas" panose="020B0609020204030204"/>
                          <a:ea typeface="宋体" panose="02010600030101010101" pitchFamily="2" charset="-122"/>
                          <a:cs typeface="Times New Roman" panose="02020603050405020304"/>
                        </a:rPr>
                        <a:t>y</a:t>
                      </a:r>
                      <a:r>
                        <a:rPr lang="en-US" sz="1100" kern="0" dirty="0">
                          <a:solidFill>
                            <a:srgbClr val="000000"/>
                          </a:solidFill>
                          <a:latin typeface="Consolas" panose="020B0609020204030204"/>
                          <a:ea typeface="宋体" panose="02010600030101010101" pitchFamily="2" charset="-122"/>
                          <a:cs typeface="Times New Roman" panose="02020603050405020304"/>
                        </a:rPr>
                        <a:t>;</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	}</a:t>
                      </a:r>
                      <a:endParaRPr lang="zh-CN" sz="11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100" kern="0" dirty="0">
                          <a:solidFill>
                            <a:srgbClr val="000000"/>
                          </a:solidFill>
                          <a:latin typeface="Consolas" panose="020B0609020204030204"/>
                          <a:ea typeface="宋体" panose="02010600030101010101" pitchFamily="2" charset="-122"/>
                          <a:cs typeface="Times New Roman" panose="02020603050405020304"/>
                        </a:rPr>
                        <a:t>}</a:t>
                      </a:r>
                      <a:endParaRPr lang="zh-CN" sz="1100" kern="100" dirty="0">
                        <a:latin typeface="Times New Roman" panose="02020603050405020304"/>
                        <a:ea typeface="宋体" panose="02010600030101010101" pitchFamily="2" charset="-122"/>
                        <a:cs typeface="Times New Roman" panose="02020603050405020304"/>
                      </a:endParaRPr>
                    </a:p>
                  </a:txBody>
                  <a:tcPr marL="48381" marR="48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3" name="标题 2"/>
          <p:cNvSpPr>
            <a:spLocks noGrp="1"/>
          </p:cNvSpPr>
          <p:nvPr>
            <p:ph type="title"/>
          </p:nvPr>
        </p:nvSpPr>
        <p:spPr/>
        <p:txBody>
          <a:bodyPr/>
          <a:lstStyle/>
          <a:p>
            <a:r>
              <a:rPr lang="zh-CN" altLang="en-US" dirty="0" smtClean="0"/>
              <a:t>学习目标</a:t>
            </a:r>
            <a:endParaRPr lang="zh-CN" altLang="en-US" dirty="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sp>
        <p:nvSpPr>
          <p:cNvPr id="7" name="内容占位符 2"/>
          <p:cNvSpPr>
            <a:spLocks noGrp="1"/>
          </p:cNvSpPr>
          <p:nvPr>
            <p:ph idx="1"/>
          </p:nvPr>
        </p:nvSpPr>
        <p:spPr>
          <a:xfrm>
            <a:off x="214282" y="1428742"/>
            <a:ext cx="8715436" cy="3214710"/>
          </a:xfrm>
        </p:spPr>
        <p:txBody>
          <a:bodyPr/>
          <a:lstStyle/>
          <a:p>
            <a:r>
              <a:rPr lang="zh-CN" altLang="en-US" dirty="0"/>
              <a:t>掌握</a:t>
            </a:r>
            <a:r>
              <a:rPr lang="en-US" altLang="zh-CN" dirty="0"/>
              <a:t>Java</a:t>
            </a:r>
            <a:r>
              <a:rPr lang="zh-CN" altLang="en-US" dirty="0"/>
              <a:t>中标识符的定义；</a:t>
            </a:r>
            <a:endParaRPr lang="en-US" altLang="zh-CN" dirty="0"/>
          </a:p>
          <a:p>
            <a:r>
              <a:rPr lang="zh-CN" altLang="en-US" dirty="0"/>
              <a:t>掌握</a:t>
            </a:r>
            <a:r>
              <a:rPr lang="en-US" altLang="zh-CN" dirty="0"/>
              <a:t>Java</a:t>
            </a:r>
            <a:r>
              <a:rPr lang="zh-CN" altLang="en-US" dirty="0"/>
              <a:t>中数据类型的划分以及基本数据类型的使用原则；</a:t>
            </a:r>
            <a:endParaRPr lang="en-US" altLang="zh-CN" dirty="0"/>
          </a:p>
          <a:p>
            <a:r>
              <a:rPr lang="zh-CN" altLang="en-US" dirty="0"/>
              <a:t>掌握</a:t>
            </a:r>
            <a:r>
              <a:rPr lang="en-US" altLang="zh-CN" dirty="0"/>
              <a:t>Java</a:t>
            </a:r>
            <a:r>
              <a:rPr lang="zh-CN" altLang="en-US" dirty="0"/>
              <a:t>运算符的使用；</a:t>
            </a:r>
            <a:endParaRPr lang="en-US" altLang="zh-CN" dirty="0"/>
          </a:p>
          <a:p>
            <a:r>
              <a:rPr lang="zh-CN" altLang="en-US" dirty="0"/>
              <a:t>掌握</a:t>
            </a:r>
            <a:r>
              <a:rPr lang="en-US" altLang="zh-CN" dirty="0"/>
              <a:t>Java</a:t>
            </a:r>
            <a:r>
              <a:rPr lang="zh-CN" altLang="en-US" dirty="0"/>
              <a:t>分支结构、循环结构、循环控制语法的使用；</a:t>
            </a:r>
            <a:endParaRPr lang="en-US" altLang="zh-CN" dirty="0"/>
          </a:p>
          <a:p>
            <a:r>
              <a:rPr lang="zh-CN" altLang="en-US" dirty="0"/>
              <a:t>掌握方法的定义结构以及方法重载的概念应用。</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3" name="标题 2"/>
          <p:cNvSpPr>
            <a:spLocks noGrp="1"/>
          </p:cNvSpPr>
          <p:nvPr>
            <p:ph type="title"/>
          </p:nvPr>
        </p:nvSpPr>
        <p:spPr/>
        <p:txBody>
          <a:bodyPr/>
          <a:lstStyle/>
          <a:p>
            <a:r>
              <a:rPr lang="zh-CN" altLang="en-US" dirty="0" smtClean="0"/>
              <a:t>方法重载调用</a:t>
            </a:r>
            <a:endParaRPr lang="zh-CN" altLang="en-US" dirty="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pic>
        <p:nvPicPr>
          <p:cNvPr id="5" name="Picture 2"/>
          <p:cNvPicPr>
            <a:picLocks noChangeAspect="1" noChangeArrowheads="1"/>
          </p:cNvPicPr>
          <p:nvPr/>
        </p:nvPicPr>
        <p:blipFill>
          <a:blip r:embed="rId1"/>
          <a:srcRect/>
          <a:stretch>
            <a:fillRect/>
          </a:stretch>
        </p:blipFill>
        <p:spPr bwMode="auto">
          <a:xfrm>
            <a:off x="428596" y="1643056"/>
            <a:ext cx="8433786" cy="1857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sp>
        <p:nvSpPr>
          <p:cNvPr id="4" name="标题 2"/>
          <p:cNvSpPr>
            <a:spLocks noGrp="1"/>
          </p:cNvSpPr>
          <p:nvPr/>
        </p:nvSpPr>
        <p:spPr>
          <a:xfrm>
            <a:off x="584200" y="866228"/>
            <a:ext cx="8229600" cy="588829"/>
          </a:xfrm>
          <a:prstGeom prst="rect">
            <a:avLst/>
          </a:prstGeom>
        </p:spPr>
        <p:txBody>
          <a:bodyPr vert="horz" lIns="0" tIns="45720" rIns="91440" bIns="45720" rtlCol="0" anchor="ctr" anchorCtr="0">
            <a:normAutofit/>
          </a:bodyPr>
          <a:lstStyle>
            <a:lvl1pPr algn="l" defTabSz="457200" rtl="0" eaLnBrk="1" latinLnBrk="0" hangingPunct="1">
              <a:lnSpc>
                <a:spcPct val="100000"/>
              </a:lnSpc>
              <a:spcBef>
                <a:spcPct val="0"/>
              </a:spcBef>
              <a:buNone/>
              <a:defRPr sz="2400" b="0" i="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Java 封装</a:t>
            </a:r>
            <a:endParaRPr lang="zh-CN" altLang="en-US" dirty="0" smtClean="0"/>
          </a:p>
        </p:txBody>
      </p:sp>
      <p:sp>
        <p:nvSpPr>
          <p:cNvPr id="11" name="内容占位符 2"/>
          <p:cNvSpPr>
            <a:spLocks noGrp="1"/>
          </p:cNvSpPr>
          <p:nvPr>
            <p:ph idx="1"/>
          </p:nvPr>
        </p:nvSpPr>
        <p:spPr>
          <a:xfrm>
            <a:off x="215900" y="1428750"/>
            <a:ext cx="8713470" cy="5264150"/>
          </a:xfrm>
        </p:spPr>
        <p:txBody>
          <a:bodyPr>
            <a:noAutofit/>
          </a:bodyPr>
          <a:lstStyle/>
          <a:p>
            <a:pPr algn="l"/>
            <a:r>
              <a:rPr lang="zh-CN" altLang="en-US" sz="1400" dirty="0" smtClean="0"/>
              <a:t>在面向对象程式设计方法中，封装（英语：Encapsulation）是指一种将抽象性函式接口的实现细节部份包装、隐藏起来的方法。</a:t>
            </a:r>
            <a:endParaRPr lang="zh-CN" altLang="en-US" sz="1400" dirty="0" smtClean="0"/>
          </a:p>
          <a:p>
            <a:pPr algn="l"/>
            <a:r>
              <a:rPr lang="zh-CN" altLang="en-US" sz="1400" dirty="0" smtClean="0"/>
              <a:t>封装可以被认为是一个保护屏障，防止该类的代码和数据被外部类定义的代码随机访问。</a:t>
            </a:r>
            <a:endParaRPr lang="zh-CN" altLang="en-US" sz="1400" dirty="0" smtClean="0"/>
          </a:p>
          <a:p>
            <a:pPr algn="l"/>
            <a:r>
              <a:rPr lang="zh-CN" altLang="en-US" sz="1400" dirty="0" smtClean="0"/>
              <a:t>要访问该类的代码和数据，必须通过严格的接口控制。</a:t>
            </a:r>
            <a:endParaRPr sz="1400" smtClean="0"/>
          </a:p>
          <a:p>
            <a:r>
              <a:rPr lang="zh-CN" altLang="en-US" sz="1400" dirty="0" smtClean="0"/>
              <a:t>适当的封装可以让程式码更容易理解与维护，也加强了程式码的安全性。</a:t>
            </a:r>
            <a:endParaRPr lang="zh-CN" altLang="en-US" sz="1400" dirty="0" smtClean="0"/>
          </a:p>
          <a:p>
            <a:endParaRPr lang="zh-CN" altLang="en-US" sz="1400" dirty="0"/>
          </a:p>
          <a:p>
            <a:endParaRPr lang="zh-CN" altLang="en-US" sz="1400" dirty="0"/>
          </a:p>
        </p:txBody>
      </p:sp>
      <p:pic>
        <p:nvPicPr>
          <p:cNvPr id="13" name="图片 12"/>
          <p:cNvPicPr>
            <a:picLocks noChangeAspect="1"/>
          </p:cNvPicPr>
          <p:nvPr/>
        </p:nvPicPr>
        <p:blipFill>
          <a:blip r:embed="rId1"/>
          <a:stretch>
            <a:fillRect/>
          </a:stretch>
        </p:blipFill>
        <p:spPr>
          <a:xfrm>
            <a:off x="382270" y="2741295"/>
            <a:ext cx="2885440" cy="3768090"/>
          </a:xfrm>
          <a:prstGeom prst="rect">
            <a:avLst/>
          </a:prstGeom>
        </p:spPr>
      </p:pic>
      <p:pic>
        <p:nvPicPr>
          <p:cNvPr id="14" name="图片 13"/>
          <p:cNvPicPr>
            <a:picLocks noChangeAspect="1"/>
          </p:cNvPicPr>
          <p:nvPr/>
        </p:nvPicPr>
        <p:blipFill>
          <a:blip r:embed="rId2"/>
          <a:stretch>
            <a:fillRect/>
          </a:stretch>
        </p:blipFill>
        <p:spPr>
          <a:xfrm>
            <a:off x="4231005" y="3451860"/>
            <a:ext cx="3971290" cy="17145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sp>
        <p:nvSpPr>
          <p:cNvPr id="4" name="标题 2"/>
          <p:cNvSpPr>
            <a:spLocks noGrp="1"/>
          </p:cNvSpPr>
          <p:nvPr/>
        </p:nvSpPr>
        <p:spPr>
          <a:xfrm>
            <a:off x="584200" y="866228"/>
            <a:ext cx="8229600" cy="588829"/>
          </a:xfrm>
          <a:prstGeom prst="rect">
            <a:avLst/>
          </a:prstGeom>
        </p:spPr>
        <p:txBody>
          <a:bodyPr vert="horz" lIns="0" tIns="45720" rIns="91440" bIns="45720" rtlCol="0" anchor="ctr" anchorCtr="0">
            <a:normAutofit/>
          </a:bodyPr>
          <a:lstStyle>
            <a:lvl1pPr algn="l" defTabSz="457200" rtl="0" eaLnBrk="1" latinLnBrk="0" hangingPunct="1">
              <a:lnSpc>
                <a:spcPct val="100000"/>
              </a:lnSpc>
              <a:spcBef>
                <a:spcPct val="0"/>
              </a:spcBef>
              <a:buNone/>
              <a:defRPr sz="2400" b="0" i="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Java 继承</a:t>
            </a:r>
            <a:endParaRPr lang="en-US" altLang="zh-CN" dirty="0" smtClean="0"/>
          </a:p>
        </p:txBody>
      </p:sp>
      <p:sp>
        <p:nvSpPr>
          <p:cNvPr id="11" name="内容占位符 2"/>
          <p:cNvSpPr>
            <a:spLocks noGrp="1"/>
          </p:cNvSpPr>
          <p:nvPr>
            <p:ph idx="1"/>
          </p:nvPr>
        </p:nvSpPr>
        <p:spPr>
          <a:xfrm>
            <a:off x="215900" y="1428750"/>
            <a:ext cx="8713470" cy="5264150"/>
          </a:xfrm>
        </p:spPr>
        <p:txBody>
          <a:bodyPr>
            <a:noAutofit/>
          </a:bodyPr>
          <a:lstStyle/>
          <a:p>
            <a:pPr marL="0" indent="0" algn="l">
              <a:buNone/>
            </a:pPr>
            <a:endParaRPr lang="zh-CN" altLang="en-US" sz="1400" dirty="0" smtClean="0"/>
          </a:p>
          <a:p>
            <a:pPr algn="l"/>
            <a:r>
              <a:rPr lang="zh-CN" altLang="en-US" sz="1400" dirty="0" smtClean="0"/>
              <a:t>继承就是子类继承父类的特征和行为，使得子类对象（实例）具有父类的实例域和方法，或子类从父类继承方法，使得子类具有父类相同的行为。</a:t>
            </a:r>
            <a:endParaRPr lang="zh-CN" altLang="en-US" sz="1400" dirty="0" smtClean="0"/>
          </a:p>
          <a:p>
            <a:pPr algn="l"/>
            <a:r>
              <a:rPr lang="zh-CN" altLang="en-US" sz="1400" dirty="0" smtClean="0">
                <a:sym typeface="+mn-ea"/>
              </a:rPr>
              <a:t>用来提高代码的复用性</a:t>
            </a:r>
            <a:endParaRPr lang="zh-CN" altLang="en-US" sz="1400" dirty="0" smtClean="0"/>
          </a:p>
          <a:p>
            <a:pPr marL="0" indent="0" algn="l">
              <a:buNone/>
            </a:pPr>
            <a:endParaRPr lang="zh-CN" altLang="en-US" sz="1400" dirty="0" smtClean="0"/>
          </a:p>
          <a:p>
            <a:endParaRPr lang="zh-CN" altLang="en-US" sz="1400" dirty="0"/>
          </a:p>
          <a:p>
            <a:pPr marL="0" indent="0">
              <a:buNone/>
            </a:pPr>
            <a:r>
              <a:rPr lang="zh-CN" altLang="en-US" dirty="0"/>
              <a:t>继承的特性</a:t>
            </a:r>
            <a:endParaRPr lang="zh-CN" altLang="en-US" dirty="0"/>
          </a:p>
          <a:p>
            <a:r>
              <a:rPr lang="zh-CN" altLang="en-US" sz="1400" dirty="0"/>
              <a:t>子类拥有父类非 private 的属性、方法。</a:t>
            </a:r>
            <a:endParaRPr lang="zh-CN" altLang="en-US" sz="1400" dirty="0"/>
          </a:p>
          <a:p>
            <a:r>
              <a:rPr lang="zh-CN" altLang="en-US" sz="1400" dirty="0"/>
              <a:t>子类可以拥有自己的属性和方法，即子类可以对父类进行扩展。</a:t>
            </a:r>
            <a:endParaRPr lang="zh-CN" altLang="en-US" sz="1400" dirty="0"/>
          </a:p>
          <a:p>
            <a:r>
              <a:rPr lang="zh-CN" altLang="en-US" sz="1400" dirty="0"/>
              <a:t>子类可以用自己的方式实现父类的方法。</a:t>
            </a:r>
            <a:endParaRPr lang="zh-CN" altLang="en-US" sz="1400" dirty="0"/>
          </a:p>
          <a:p>
            <a:r>
              <a:rPr lang="zh-CN" altLang="en-US" sz="1400" dirty="0"/>
              <a:t>Java 的继承是单继承，但是可以多重继承，单继承就是一个子类只能继承一个父类，多重继承就是，例如 A 类继承 B 类，B 类继承 C 类，所以按照关系就是 C 类是 B 类的父类，B 类是 A 类的父类</a:t>
            </a:r>
            <a:endParaRPr lang="zh-CN" altLang="en-US" sz="1400" dirty="0"/>
          </a:p>
          <a:p>
            <a:endParaRPr lang="zh-CN" altLang="en-US" sz="1400" dirty="0"/>
          </a:p>
          <a:p>
            <a:pPr marL="0" indent="0">
              <a:buNone/>
            </a:pPr>
            <a:r>
              <a:rPr lang="zh-CN" altLang="en-US" dirty="0"/>
              <a:t>继承关键字</a:t>
            </a:r>
            <a:endParaRPr lang="zh-CN" altLang="en-US" dirty="0"/>
          </a:p>
          <a:p>
            <a:r>
              <a:rPr lang="zh-CN" altLang="en-US" sz="1400" dirty="0"/>
              <a:t>可以使用 extends 和 implements 这两个关键字来实现继承，而且所有的类都是继承于 java.lang.Object，当一个类没有继承的两个关键字，则默认继承object（这个类在 java.lang 包中，所以不需要 import）祖先类。</a:t>
            </a:r>
            <a:endParaRPr lang="zh-CN" altLang="en-US" sz="1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sp>
        <p:nvSpPr>
          <p:cNvPr id="4" name="标题 2"/>
          <p:cNvSpPr>
            <a:spLocks noGrp="1"/>
          </p:cNvSpPr>
          <p:nvPr/>
        </p:nvSpPr>
        <p:spPr>
          <a:xfrm>
            <a:off x="584200" y="866228"/>
            <a:ext cx="8229600" cy="588829"/>
          </a:xfrm>
          <a:prstGeom prst="rect">
            <a:avLst/>
          </a:prstGeom>
        </p:spPr>
        <p:txBody>
          <a:bodyPr vert="horz" lIns="0" tIns="45720" rIns="91440" bIns="45720" rtlCol="0" anchor="ctr" anchorCtr="0">
            <a:normAutofit/>
          </a:bodyPr>
          <a:lstStyle>
            <a:lvl1pPr algn="l" defTabSz="457200" rtl="0" eaLnBrk="1" latinLnBrk="0" hangingPunct="1">
              <a:lnSpc>
                <a:spcPct val="100000"/>
              </a:lnSpc>
              <a:spcBef>
                <a:spcPct val="0"/>
              </a:spcBef>
              <a:buNone/>
              <a:defRPr sz="2400" b="0" i="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Java 多态</a:t>
            </a:r>
            <a:endParaRPr lang="en-US" altLang="zh-CN" dirty="0" smtClean="0"/>
          </a:p>
        </p:txBody>
      </p:sp>
      <p:sp>
        <p:nvSpPr>
          <p:cNvPr id="11" name="内容占位符 2"/>
          <p:cNvSpPr>
            <a:spLocks noGrp="1"/>
          </p:cNvSpPr>
          <p:nvPr>
            <p:ph idx="1"/>
          </p:nvPr>
        </p:nvSpPr>
        <p:spPr>
          <a:xfrm>
            <a:off x="215900" y="1428750"/>
            <a:ext cx="8713470" cy="5264150"/>
          </a:xfrm>
        </p:spPr>
        <p:txBody>
          <a:bodyPr>
            <a:noAutofit/>
          </a:bodyPr>
          <a:lstStyle/>
          <a:p>
            <a:pPr marL="0" indent="0" algn="l">
              <a:buNone/>
            </a:pPr>
            <a:r>
              <a:rPr lang="zh-CN" altLang="en-US" sz="1400" dirty="0" smtClean="0"/>
              <a:t>概念</a:t>
            </a:r>
            <a:endParaRPr lang="zh-CN" altLang="en-US" sz="1400" dirty="0" smtClean="0"/>
          </a:p>
          <a:p>
            <a:pPr algn="l"/>
            <a:r>
              <a:rPr lang="zh-CN" altLang="en-US" sz="1400" dirty="0" smtClean="0"/>
              <a:t>多态是同一个行为具有多个不同表现形式或形态的能力。</a:t>
            </a:r>
            <a:endParaRPr lang="zh-CN" altLang="en-US" sz="1400" dirty="0" smtClean="0"/>
          </a:p>
          <a:p>
            <a:pPr algn="l"/>
            <a:r>
              <a:rPr lang="zh-CN" altLang="en-US" sz="1400" dirty="0" smtClean="0">
                <a:sym typeface="+mn-ea"/>
              </a:rPr>
              <a:t>多态就是同一个接口，使用不同的实例而执行不同操作</a:t>
            </a:r>
            <a:endParaRPr lang="en-US" altLang="zh-CN" sz="1400" dirty="0" smtClean="0">
              <a:sym typeface="+mn-ea"/>
            </a:endParaRPr>
          </a:p>
          <a:p>
            <a:endParaRPr lang="zh-CN" altLang="en-US" sz="1400" dirty="0"/>
          </a:p>
          <a:p>
            <a:pPr marL="0" indent="0">
              <a:buNone/>
            </a:pPr>
            <a:r>
              <a:rPr lang="zh-CN" altLang="en-US" dirty="0"/>
              <a:t>多态存在的三个必要条件</a:t>
            </a:r>
            <a:endParaRPr lang="zh-CN" altLang="en-US" dirty="0"/>
          </a:p>
          <a:p>
            <a:r>
              <a:rPr lang="zh-CN" altLang="en-US" sz="1400" dirty="0"/>
              <a:t>继承</a:t>
            </a:r>
            <a:endParaRPr lang="zh-CN" altLang="en-US" sz="1400" dirty="0"/>
          </a:p>
          <a:p>
            <a:r>
              <a:rPr lang="zh-CN" altLang="en-US" sz="1400" dirty="0"/>
              <a:t>重写</a:t>
            </a:r>
            <a:endParaRPr lang="zh-CN" altLang="en-US" sz="1400" dirty="0"/>
          </a:p>
          <a:p>
            <a:r>
              <a:rPr lang="zh-CN" altLang="en-US" sz="1400" dirty="0"/>
              <a:t>父类引用指向子类对象</a:t>
            </a:r>
            <a:endParaRPr lang="zh-CN" altLang="en-US" sz="1400" dirty="0"/>
          </a:p>
          <a:p>
            <a:endParaRPr lang="zh-CN" altLang="en-US" sz="1400" dirty="0"/>
          </a:p>
          <a:p>
            <a:pPr marL="0" indent="0">
              <a:buNone/>
            </a:pPr>
            <a:endParaRPr lang="zh-CN" altLang="en-US" sz="1400" dirty="0"/>
          </a:p>
        </p:txBody>
      </p:sp>
      <p:pic>
        <p:nvPicPr>
          <p:cNvPr id="3" name="图片 2"/>
          <p:cNvPicPr>
            <a:picLocks noChangeAspect="1"/>
          </p:cNvPicPr>
          <p:nvPr/>
        </p:nvPicPr>
        <p:blipFill>
          <a:blip r:embed="rId1"/>
          <a:stretch>
            <a:fillRect/>
          </a:stretch>
        </p:blipFill>
        <p:spPr>
          <a:xfrm>
            <a:off x="2505710" y="3108960"/>
            <a:ext cx="2914015" cy="3666490"/>
          </a:xfrm>
          <a:prstGeom prst="rect">
            <a:avLst/>
          </a:prstGeom>
        </p:spPr>
      </p:pic>
      <p:pic>
        <p:nvPicPr>
          <p:cNvPr id="5" name="图片 4"/>
          <p:cNvPicPr>
            <a:picLocks noChangeAspect="1"/>
          </p:cNvPicPr>
          <p:nvPr/>
        </p:nvPicPr>
        <p:blipFill>
          <a:blip r:embed="rId2"/>
          <a:stretch>
            <a:fillRect/>
          </a:stretch>
        </p:blipFill>
        <p:spPr>
          <a:xfrm>
            <a:off x="5183505" y="2216150"/>
            <a:ext cx="3885565" cy="397129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sp>
        <p:nvSpPr>
          <p:cNvPr id="4" name="标题 2"/>
          <p:cNvSpPr>
            <a:spLocks noGrp="1"/>
          </p:cNvSpPr>
          <p:nvPr/>
        </p:nvSpPr>
        <p:spPr>
          <a:xfrm>
            <a:off x="584200" y="866228"/>
            <a:ext cx="8229600" cy="588829"/>
          </a:xfrm>
          <a:prstGeom prst="rect">
            <a:avLst/>
          </a:prstGeom>
        </p:spPr>
        <p:txBody>
          <a:bodyPr vert="horz" lIns="0" tIns="45720" rIns="91440" bIns="45720" rtlCol="0" anchor="ctr" anchorCtr="0">
            <a:normAutofit/>
          </a:bodyPr>
          <a:lstStyle>
            <a:lvl1pPr algn="l" defTabSz="457200" rtl="0" eaLnBrk="1" latinLnBrk="0" hangingPunct="1">
              <a:lnSpc>
                <a:spcPct val="100000"/>
              </a:lnSpc>
              <a:spcBef>
                <a:spcPct val="0"/>
              </a:spcBef>
              <a:buNone/>
              <a:defRPr sz="2400" b="0" i="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Java 抽象类</a:t>
            </a:r>
            <a:endParaRPr lang="en-US" altLang="zh-CN" dirty="0" smtClean="0"/>
          </a:p>
        </p:txBody>
      </p:sp>
      <p:sp>
        <p:nvSpPr>
          <p:cNvPr id="11" name="内容占位符 2"/>
          <p:cNvSpPr>
            <a:spLocks noGrp="1"/>
          </p:cNvSpPr>
          <p:nvPr>
            <p:ph idx="1"/>
          </p:nvPr>
        </p:nvSpPr>
        <p:spPr>
          <a:xfrm>
            <a:off x="215900" y="1428750"/>
            <a:ext cx="8713470" cy="5264150"/>
          </a:xfrm>
        </p:spPr>
        <p:txBody>
          <a:bodyPr>
            <a:noAutofit/>
          </a:bodyPr>
          <a:lstStyle/>
          <a:p>
            <a:pPr marL="0" indent="0" algn="l">
              <a:buNone/>
            </a:pPr>
            <a:r>
              <a:rPr lang="zh-CN" altLang="en-US" sz="1400" dirty="0" smtClean="0"/>
              <a:t>概念</a:t>
            </a:r>
            <a:endParaRPr lang="zh-CN" altLang="en-US" sz="1400" dirty="0" smtClean="0"/>
          </a:p>
          <a:p>
            <a:pPr algn="l"/>
            <a:r>
              <a:rPr lang="zh-CN" altLang="en-US" sz="1400" dirty="0" smtClean="0"/>
              <a:t>在面向对象的概念中，所有的对象都是通过类来描绘的，但是反过来，并不是所有的类都是用来描绘对象的，如果一个类中没有包含足够的信息来描绘一个具体的对象，这样的类就是抽象类。</a:t>
            </a:r>
            <a:endParaRPr lang="zh-CN" altLang="en-US" sz="1400" dirty="0" smtClean="0"/>
          </a:p>
          <a:p>
            <a:pPr algn="l"/>
            <a:r>
              <a:rPr lang="zh-CN" altLang="en-US" sz="1400" dirty="0" smtClean="0">
                <a:sym typeface="+mn-ea"/>
              </a:rPr>
              <a:t>抽象类除了不能实例化对象之外，类的其它功能依然存在，成员变量、成员方法和构造方法的访问方式和普通类一样。</a:t>
            </a:r>
            <a:endParaRPr lang="zh-CN" altLang="en-US" sz="1400" dirty="0" smtClean="0">
              <a:sym typeface="+mn-ea"/>
            </a:endParaRPr>
          </a:p>
          <a:p>
            <a:pPr algn="l"/>
            <a:r>
              <a:rPr lang="zh-CN" altLang="en-US" sz="1400" dirty="0" smtClean="0">
                <a:sym typeface="+mn-ea"/>
              </a:rPr>
              <a:t>由于抽象类不能实例化对象，所以抽象类必须被继承，才能被使用。也是因为这个原因，通常在设计阶段决定要不要设计抽象类。</a:t>
            </a:r>
            <a:r>
              <a:rPr lang="en-US" altLang="zh-CN" sz="1400" dirty="0" smtClean="0">
                <a:sym typeface="+mn-ea"/>
              </a:rPr>
              <a:t>	</a:t>
            </a:r>
            <a:endParaRPr lang="en-US" altLang="zh-CN" sz="1400" dirty="0" smtClean="0">
              <a:sym typeface="+mn-ea"/>
            </a:endParaRPr>
          </a:p>
          <a:p>
            <a:endParaRPr lang="zh-CN" altLang="en-US" sz="1400" dirty="0"/>
          </a:p>
          <a:p>
            <a:pPr marL="0" indent="0">
              <a:buNone/>
            </a:pPr>
            <a:endParaRPr lang="zh-CN" altLang="en-US" sz="1400" dirty="0"/>
          </a:p>
          <a:p>
            <a:endParaRPr lang="zh-CN" altLang="en-US" sz="1400" dirty="0"/>
          </a:p>
          <a:p>
            <a:pPr marL="0" indent="0">
              <a:buNone/>
            </a:pPr>
            <a:endParaRPr lang="zh-CN" altLang="en-US" sz="1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sp>
        <p:nvSpPr>
          <p:cNvPr id="4" name="标题 2"/>
          <p:cNvSpPr>
            <a:spLocks noGrp="1"/>
          </p:cNvSpPr>
          <p:nvPr/>
        </p:nvSpPr>
        <p:spPr>
          <a:xfrm>
            <a:off x="584200" y="866228"/>
            <a:ext cx="8229600" cy="588829"/>
          </a:xfrm>
          <a:prstGeom prst="rect">
            <a:avLst/>
          </a:prstGeom>
        </p:spPr>
        <p:txBody>
          <a:bodyPr vert="horz" lIns="0" tIns="45720" rIns="91440" bIns="45720" rtlCol="0" anchor="ctr" anchorCtr="0">
            <a:normAutofit/>
          </a:bodyPr>
          <a:lstStyle>
            <a:lvl1pPr algn="l" defTabSz="457200" rtl="0" eaLnBrk="1" latinLnBrk="0" hangingPunct="1">
              <a:lnSpc>
                <a:spcPct val="100000"/>
              </a:lnSpc>
              <a:spcBef>
                <a:spcPct val="0"/>
              </a:spcBef>
              <a:buNone/>
              <a:defRPr sz="2400" b="0" i="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Java 接口</a:t>
            </a:r>
            <a:endParaRPr lang="en-US" altLang="zh-CN" dirty="0" smtClean="0"/>
          </a:p>
        </p:txBody>
      </p:sp>
      <p:sp>
        <p:nvSpPr>
          <p:cNvPr id="11" name="内容占位符 2"/>
          <p:cNvSpPr>
            <a:spLocks noGrp="1"/>
          </p:cNvSpPr>
          <p:nvPr>
            <p:ph idx="1"/>
          </p:nvPr>
        </p:nvSpPr>
        <p:spPr>
          <a:xfrm>
            <a:off x="215900" y="1428750"/>
            <a:ext cx="8713470" cy="5264150"/>
          </a:xfrm>
        </p:spPr>
        <p:txBody>
          <a:bodyPr>
            <a:noAutofit/>
          </a:bodyPr>
          <a:lstStyle/>
          <a:p>
            <a:pPr marL="0" indent="0" algn="l">
              <a:buNone/>
            </a:pPr>
            <a:r>
              <a:rPr lang="zh-CN" altLang="en-US" sz="1400" dirty="0" smtClean="0"/>
              <a:t>概念</a:t>
            </a:r>
            <a:endParaRPr lang="zh-CN" altLang="en-US" sz="1400" dirty="0" smtClean="0"/>
          </a:p>
          <a:p>
            <a:pPr algn="l"/>
            <a:r>
              <a:rPr lang="zh-CN" altLang="en-US" sz="1400" dirty="0" smtClean="0"/>
              <a:t>接口（英文：Interface），在JAVA编程语言中是一个抽象类型，是抽象方法的集合，接口通常以interface来声明。一个类通过继承接口的方式，从而来继承接口的抽象方法。</a:t>
            </a:r>
            <a:endParaRPr lang="zh-CN" altLang="en-US" sz="1400" dirty="0" smtClean="0"/>
          </a:p>
          <a:p>
            <a:pPr algn="l"/>
            <a:r>
              <a:rPr lang="zh-CN" altLang="en-US" sz="1400" dirty="0" smtClean="0">
                <a:sym typeface="+mn-ea"/>
              </a:rPr>
              <a:t>接口并不是类，编写接口的方式和类很相似，但是它们属于不同的概念。类描述对象的属性和方法。接口则包含类要实现的方法。</a:t>
            </a:r>
            <a:endParaRPr lang="zh-CN" altLang="en-US" sz="1400" dirty="0" smtClean="0">
              <a:sym typeface="+mn-ea"/>
            </a:endParaRPr>
          </a:p>
          <a:p>
            <a:pPr algn="l"/>
            <a:r>
              <a:rPr lang="zh-CN" altLang="en-US" sz="1400" dirty="0" smtClean="0">
                <a:sym typeface="+mn-ea"/>
              </a:rPr>
              <a:t>除非实现接口的类是抽象类，否则该类要定义接口中的所有方法。</a:t>
            </a:r>
            <a:endParaRPr lang="zh-CN" altLang="en-US" sz="1400" dirty="0" smtClean="0">
              <a:sym typeface="+mn-ea"/>
            </a:endParaRPr>
          </a:p>
          <a:p>
            <a:pPr marL="0" indent="0" algn="l">
              <a:buNone/>
            </a:pPr>
            <a:r>
              <a:rPr lang="en-US" altLang="zh-CN" sz="1400" dirty="0" smtClean="0">
                <a:sym typeface="+mn-ea"/>
              </a:rPr>
              <a:t>抽象类和接口的区别</a:t>
            </a:r>
            <a:endParaRPr lang="en-US" altLang="zh-CN" sz="1400" dirty="0" smtClean="0">
              <a:sym typeface="+mn-ea"/>
            </a:endParaRPr>
          </a:p>
          <a:p>
            <a:pPr marL="0" indent="0" algn="l">
              <a:buNone/>
            </a:pPr>
            <a:r>
              <a:rPr lang="en-US" altLang="zh-CN" sz="1400" dirty="0" smtClean="0">
                <a:sym typeface="+mn-ea"/>
              </a:rPr>
              <a:t>	1. 抽象类中的方法可以有方法体，就是能实现方法的具体功能，但是接口中的方法不行。</a:t>
            </a:r>
            <a:endParaRPr lang="en-US" altLang="zh-CN" sz="1400" dirty="0" smtClean="0">
              <a:sym typeface="+mn-ea"/>
            </a:endParaRPr>
          </a:p>
          <a:p>
            <a:pPr marL="0" indent="0" algn="l">
              <a:buNone/>
            </a:pPr>
            <a:r>
              <a:rPr lang="en-US" altLang="zh-CN" sz="1400" dirty="0" smtClean="0">
                <a:sym typeface="+mn-ea"/>
              </a:rPr>
              <a:t>	2. 抽象类中的成员变量可以是各种类型的，而接口中的成员变量只能是 public static final 类型的。</a:t>
            </a:r>
            <a:endParaRPr lang="en-US" altLang="zh-CN" sz="1400" dirty="0" smtClean="0">
              <a:sym typeface="+mn-ea"/>
            </a:endParaRPr>
          </a:p>
          <a:p>
            <a:pPr marL="0" indent="0" algn="l">
              <a:buNone/>
            </a:pPr>
            <a:r>
              <a:rPr lang="en-US" altLang="zh-CN" sz="1400" dirty="0" smtClean="0">
                <a:sym typeface="+mn-ea"/>
              </a:rPr>
              <a:t>	3. 接口中不能含有静态代码块以及静态方法(用 static 修饰的方法)，而抽象类是可以有静态代码块和静态		方法。</a:t>
            </a:r>
            <a:endParaRPr lang="en-US" altLang="zh-CN" sz="1400" dirty="0" smtClean="0">
              <a:sym typeface="+mn-ea"/>
            </a:endParaRPr>
          </a:p>
          <a:p>
            <a:pPr marL="0" indent="0" algn="l">
              <a:buNone/>
            </a:pPr>
            <a:r>
              <a:rPr lang="en-US" altLang="zh-CN" sz="1400" dirty="0" smtClean="0">
                <a:sym typeface="+mn-ea"/>
              </a:rPr>
              <a:t>	4. 一个类只能继承一个抽象类，而一个类却可以实现多个接口。	</a:t>
            </a:r>
            <a:endParaRPr lang="en-US" altLang="zh-CN" sz="1400" dirty="0" smtClean="0">
              <a:sym typeface="+mn-ea"/>
            </a:endParaRPr>
          </a:p>
          <a:p>
            <a:endParaRPr lang="zh-CN" altLang="en-US" sz="1400" dirty="0"/>
          </a:p>
          <a:p>
            <a:pPr marL="0" indent="0">
              <a:buNone/>
            </a:pPr>
            <a:endParaRPr lang="zh-CN" altLang="en-US" sz="1400" dirty="0"/>
          </a:p>
          <a:p>
            <a:endParaRPr lang="zh-CN" altLang="en-US" sz="1400" dirty="0"/>
          </a:p>
          <a:p>
            <a:pPr marL="0" indent="0">
              <a:buNone/>
            </a:pPr>
            <a:endParaRPr lang="zh-CN" altLang="en-US" sz="1400" dirty="0"/>
          </a:p>
        </p:txBody>
      </p:sp>
      <p:pic>
        <p:nvPicPr>
          <p:cNvPr id="3" name="图片 2"/>
          <p:cNvPicPr>
            <a:picLocks noChangeAspect="1"/>
          </p:cNvPicPr>
          <p:nvPr/>
        </p:nvPicPr>
        <p:blipFill>
          <a:blip r:embed="rId1"/>
          <a:stretch>
            <a:fillRect/>
          </a:stretch>
        </p:blipFill>
        <p:spPr>
          <a:xfrm>
            <a:off x="455295" y="4730750"/>
            <a:ext cx="2476500" cy="1162050"/>
          </a:xfrm>
          <a:prstGeom prst="rect">
            <a:avLst/>
          </a:prstGeom>
        </p:spPr>
      </p:pic>
      <p:pic>
        <p:nvPicPr>
          <p:cNvPr id="5" name="图片 4"/>
          <p:cNvPicPr>
            <a:picLocks noChangeAspect="1"/>
          </p:cNvPicPr>
          <p:nvPr/>
        </p:nvPicPr>
        <p:blipFill>
          <a:blip r:embed="rId2"/>
          <a:stretch>
            <a:fillRect/>
          </a:stretch>
        </p:blipFill>
        <p:spPr>
          <a:xfrm>
            <a:off x="4938395" y="4463415"/>
            <a:ext cx="3752215" cy="222948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sp>
        <p:nvSpPr>
          <p:cNvPr id="4" name="标题 2"/>
          <p:cNvSpPr>
            <a:spLocks noGrp="1"/>
          </p:cNvSpPr>
          <p:nvPr/>
        </p:nvSpPr>
        <p:spPr>
          <a:xfrm>
            <a:off x="584200" y="866228"/>
            <a:ext cx="8229600" cy="588829"/>
          </a:xfrm>
          <a:prstGeom prst="rect">
            <a:avLst/>
          </a:prstGeom>
        </p:spPr>
        <p:txBody>
          <a:bodyPr vert="horz" lIns="0" tIns="45720" rIns="91440" bIns="45720" rtlCol="0" anchor="ctr" anchorCtr="0">
            <a:normAutofit/>
          </a:bodyPr>
          <a:lstStyle>
            <a:lvl1pPr algn="l" defTabSz="457200" rtl="0" eaLnBrk="1" latinLnBrk="0" hangingPunct="1">
              <a:lnSpc>
                <a:spcPct val="100000"/>
              </a:lnSpc>
              <a:spcBef>
                <a:spcPct val="0"/>
              </a:spcBef>
              <a:buNone/>
              <a:defRPr sz="2400" b="0" i="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Java 集合框架</a:t>
            </a:r>
            <a:endParaRPr lang="en-US" altLang="zh-CN" dirty="0" smtClean="0"/>
          </a:p>
        </p:txBody>
      </p:sp>
      <p:sp>
        <p:nvSpPr>
          <p:cNvPr id="11" name="内容占位符 2"/>
          <p:cNvSpPr>
            <a:spLocks noGrp="1"/>
          </p:cNvSpPr>
          <p:nvPr>
            <p:ph idx="1"/>
          </p:nvPr>
        </p:nvSpPr>
        <p:spPr>
          <a:xfrm>
            <a:off x="215900" y="1428750"/>
            <a:ext cx="8713470" cy="5264150"/>
          </a:xfrm>
        </p:spPr>
        <p:txBody>
          <a:bodyPr>
            <a:noAutofit/>
          </a:bodyPr>
          <a:lstStyle/>
          <a:p>
            <a:pPr marL="0" indent="0" algn="l">
              <a:buNone/>
            </a:pPr>
            <a:r>
              <a:rPr lang="zh-CN" altLang="en-US" sz="1400" dirty="0" smtClean="0"/>
              <a:t>概念</a:t>
            </a:r>
            <a:endParaRPr lang="zh-CN" altLang="en-US" sz="1400" dirty="0" smtClean="0"/>
          </a:p>
          <a:p>
            <a:pPr algn="l"/>
            <a:r>
              <a:rPr lang="zh-CN" altLang="en-US" sz="1400" dirty="0" smtClean="0"/>
              <a:t>是一种工具类，可以存储任意数量、任意类型的对象（所以后面需要用到泛型，以约束集合中元素的类型）</a:t>
            </a:r>
            <a:endParaRPr lang="zh-CN" altLang="en-US" sz="1400" dirty="0" smtClean="0"/>
          </a:p>
          <a:p>
            <a:pPr marL="0" indent="0" algn="l">
              <a:buNone/>
            </a:pPr>
            <a:r>
              <a:rPr lang="zh-CN" altLang="en-US" sz="1400" dirty="0" smtClean="0">
                <a:sym typeface="+mn-ea"/>
              </a:rPr>
              <a:t>集合的作用：</a:t>
            </a:r>
            <a:endParaRPr lang="zh-CN" altLang="en-US" sz="1400" dirty="0" smtClean="0">
              <a:sym typeface="+mn-ea"/>
            </a:endParaRPr>
          </a:p>
          <a:p>
            <a:pPr algn="l"/>
            <a:r>
              <a:rPr lang="en-US" altLang="zh-CN" sz="1400" dirty="0" smtClean="0">
                <a:sym typeface="+mn-ea"/>
              </a:rPr>
              <a:t>某些集合接口，提供了一系列排列有序的元素，可以在序列中快速插入或删除</a:t>
            </a:r>
            <a:endParaRPr lang="zh-CN" altLang="en-US" sz="1400" dirty="0" smtClean="0">
              <a:sym typeface="+mn-ea"/>
            </a:endParaRPr>
          </a:p>
          <a:p>
            <a:pPr algn="l"/>
            <a:r>
              <a:rPr lang="en-US" altLang="zh-CN" sz="1400" dirty="0" smtClean="0">
                <a:sym typeface="+mn-ea"/>
              </a:rPr>
              <a:t>方便快速定位属性位置</a:t>
            </a:r>
            <a:endParaRPr lang="zh-CN" altLang="en-US" sz="1400" dirty="0" smtClean="0">
              <a:sym typeface="+mn-ea"/>
            </a:endParaRPr>
          </a:p>
          <a:p>
            <a:pPr algn="l"/>
            <a:r>
              <a:rPr lang="en-US" altLang="zh-CN" sz="1400" dirty="0" smtClean="0">
                <a:sym typeface="+mn-ea"/>
              </a:rPr>
              <a:t>某些集合接口，提供了映射关系，可以通过关键字（key）快速查找到对应的唯一对象，而这个key可以是任意类型</a:t>
            </a:r>
            <a:endParaRPr lang="zh-CN" altLang="en-US" sz="1400" dirty="0" smtClean="0">
              <a:sym typeface="+mn-ea"/>
            </a:endParaRPr>
          </a:p>
          <a:p>
            <a:pPr marL="0" indent="0" algn="l">
              <a:buNone/>
            </a:pPr>
            <a:r>
              <a:rPr lang="en-US" altLang="zh-CN" sz="1400" dirty="0" smtClean="0">
                <a:sym typeface="+mn-ea"/>
              </a:rPr>
              <a:t>集合与数组的差别：</a:t>
            </a:r>
            <a:endParaRPr lang="en-US" altLang="zh-CN" sz="1400" dirty="0" smtClean="0">
              <a:sym typeface="+mn-ea"/>
            </a:endParaRPr>
          </a:p>
          <a:p>
            <a:pPr algn="l"/>
            <a:r>
              <a:rPr lang="en-US" altLang="zh-CN" sz="1400" dirty="0" smtClean="0">
                <a:sym typeface="+mn-ea"/>
              </a:rPr>
              <a:t>　　1、数组长度固定，集合长度可变</a:t>
            </a:r>
            <a:endParaRPr lang="en-US" altLang="zh-CN" sz="1400" dirty="0" smtClean="0">
              <a:sym typeface="+mn-ea"/>
            </a:endParaRPr>
          </a:p>
          <a:p>
            <a:pPr algn="l"/>
            <a:r>
              <a:rPr lang="en-US" altLang="zh-CN" sz="1400" dirty="0" smtClean="0">
                <a:sym typeface="+mn-ea"/>
              </a:rPr>
              <a:t>　　2、数组只能通过下标访问具体元素，集合则可通过任意类型查找所映射的具体对象	</a:t>
            </a:r>
            <a:endParaRPr lang="en-US" altLang="zh-CN" sz="1400" dirty="0" smtClean="0">
              <a:sym typeface="+mn-ea"/>
            </a:endParaRPr>
          </a:p>
          <a:p>
            <a:endParaRPr lang="zh-CN" altLang="en-US" sz="1400" dirty="0"/>
          </a:p>
          <a:p>
            <a:pPr marL="0" indent="0">
              <a:buNone/>
            </a:pPr>
            <a:endParaRPr lang="zh-CN" altLang="en-US" sz="1400" dirty="0"/>
          </a:p>
          <a:p>
            <a:endParaRPr lang="zh-CN" altLang="en-US" sz="1400" dirty="0"/>
          </a:p>
          <a:p>
            <a:pPr marL="0" indent="0">
              <a:buNone/>
            </a:pPr>
            <a:endParaRPr lang="zh-CN" altLang="en-US" sz="1400" dirty="0"/>
          </a:p>
        </p:txBody>
      </p:sp>
      <p:pic>
        <p:nvPicPr>
          <p:cNvPr id="3" name="图片 2"/>
          <p:cNvPicPr>
            <a:picLocks noChangeAspect="1"/>
          </p:cNvPicPr>
          <p:nvPr/>
        </p:nvPicPr>
        <p:blipFill>
          <a:blip r:embed="rId1"/>
          <a:stretch>
            <a:fillRect/>
          </a:stretch>
        </p:blipFill>
        <p:spPr>
          <a:xfrm>
            <a:off x="1965325" y="4030980"/>
            <a:ext cx="5082540" cy="258699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sp>
        <p:nvSpPr>
          <p:cNvPr id="4" name="标题 2"/>
          <p:cNvSpPr>
            <a:spLocks noGrp="1"/>
          </p:cNvSpPr>
          <p:nvPr/>
        </p:nvSpPr>
        <p:spPr>
          <a:xfrm>
            <a:off x="584200" y="866228"/>
            <a:ext cx="8229600" cy="588829"/>
          </a:xfrm>
          <a:prstGeom prst="rect">
            <a:avLst/>
          </a:prstGeom>
        </p:spPr>
        <p:txBody>
          <a:bodyPr vert="horz" lIns="0" tIns="45720" rIns="91440" bIns="45720" rtlCol="0" anchor="ctr" anchorCtr="0">
            <a:normAutofit/>
          </a:bodyPr>
          <a:lstStyle>
            <a:lvl1pPr algn="l" defTabSz="457200" rtl="0" eaLnBrk="1" latinLnBrk="0" hangingPunct="1">
              <a:lnSpc>
                <a:spcPct val="100000"/>
              </a:lnSpc>
              <a:spcBef>
                <a:spcPct val="0"/>
              </a:spcBef>
              <a:buNone/>
              <a:defRPr sz="2400" b="0" i="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Java 集合的应用</a:t>
            </a:r>
            <a:endParaRPr lang="en-US" altLang="zh-CN" dirty="0" smtClean="0"/>
          </a:p>
        </p:txBody>
      </p:sp>
      <p:sp>
        <p:nvSpPr>
          <p:cNvPr id="11" name="内容占位符 2"/>
          <p:cNvSpPr>
            <a:spLocks noGrp="1"/>
          </p:cNvSpPr>
          <p:nvPr>
            <p:ph idx="1"/>
          </p:nvPr>
        </p:nvSpPr>
        <p:spPr>
          <a:xfrm>
            <a:off x="215900" y="1428750"/>
            <a:ext cx="8713470" cy="5264150"/>
          </a:xfrm>
        </p:spPr>
        <p:txBody>
          <a:bodyPr>
            <a:noAutofit/>
          </a:bodyPr>
          <a:lstStyle/>
          <a:p>
            <a:pPr marL="0" indent="0" algn="l">
              <a:buNone/>
            </a:pPr>
            <a:endParaRPr lang="en-US" altLang="zh-CN" sz="1400" dirty="0" smtClean="0">
              <a:sym typeface="+mn-ea"/>
            </a:endParaRPr>
          </a:p>
          <a:p>
            <a:endParaRPr lang="zh-CN" altLang="en-US" sz="1400" dirty="0"/>
          </a:p>
          <a:p>
            <a:pPr marL="0" indent="0">
              <a:buNone/>
            </a:pPr>
            <a:endParaRPr lang="zh-CN" altLang="en-US" sz="1400" dirty="0"/>
          </a:p>
          <a:p>
            <a:endParaRPr lang="zh-CN" altLang="en-US" sz="1400" dirty="0"/>
          </a:p>
          <a:p>
            <a:pPr marL="0" indent="0">
              <a:buNone/>
            </a:pPr>
            <a:endParaRPr lang="zh-CN" altLang="en-US" sz="1400" dirty="0"/>
          </a:p>
        </p:txBody>
      </p:sp>
      <p:pic>
        <p:nvPicPr>
          <p:cNvPr id="7" name="图片 6"/>
          <p:cNvPicPr>
            <a:picLocks noChangeAspect="1"/>
          </p:cNvPicPr>
          <p:nvPr/>
        </p:nvPicPr>
        <p:blipFill>
          <a:blip r:embed="rId1"/>
          <a:stretch>
            <a:fillRect/>
          </a:stretch>
        </p:blipFill>
        <p:spPr>
          <a:xfrm>
            <a:off x="4421505" y="1681480"/>
            <a:ext cx="4493260" cy="4758690"/>
          </a:xfrm>
          <a:prstGeom prst="rect">
            <a:avLst/>
          </a:prstGeom>
        </p:spPr>
      </p:pic>
      <p:pic>
        <p:nvPicPr>
          <p:cNvPr id="8" name="图片 7"/>
          <p:cNvPicPr>
            <a:picLocks noChangeAspect="1"/>
          </p:cNvPicPr>
          <p:nvPr/>
        </p:nvPicPr>
        <p:blipFill>
          <a:blip r:embed="rId2"/>
          <a:stretch>
            <a:fillRect/>
          </a:stretch>
        </p:blipFill>
        <p:spPr>
          <a:xfrm>
            <a:off x="479425" y="1520825"/>
            <a:ext cx="3564890" cy="508000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sp>
        <p:nvSpPr>
          <p:cNvPr id="4" name="标题 2"/>
          <p:cNvSpPr>
            <a:spLocks noGrp="1"/>
          </p:cNvSpPr>
          <p:nvPr/>
        </p:nvSpPr>
        <p:spPr>
          <a:xfrm>
            <a:off x="584200" y="866228"/>
            <a:ext cx="8229600" cy="588829"/>
          </a:xfrm>
          <a:prstGeom prst="rect">
            <a:avLst/>
          </a:prstGeom>
        </p:spPr>
        <p:txBody>
          <a:bodyPr vert="horz" lIns="0" tIns="45720" rIns="91440" bIns="45720" rtlCol="0" anchor="ctr" anchorCtr="0">
            <a:normAutofit/>
          </a:bodyPr>
          <a:lstStyle>
            <a:lvl1pPr algn="l" defTabSz="457200" rtl="0" eaLnBrk="1" latinLnBrk="0" hangingPunct="1">
              <a:lnSpc>
                <a:spcPct val="100000"/>
              </a:lnSpc>
              <a:spcBef>
                <a:spcPct val="0"/>
              </a:spcBef>
              <a:buNone/>
              <a:defRPr sz="2400" b="0" i="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Java 多线程编程</a:t>
            </a:r>
            <a:endParaRPr lang="zh-CN" altLang="en-US" dirty="0" smtClean="0"/>
          </a:p>
        </p:txBody>
      </p:sp>
      <p:sp>
        <p:nvSpPr>
          <p:cNvPr id="11" name="内容占位符 2"/>
          <p:cNvSpPr>
            <a:spLocks noGrp="1"/>
          </p:cNvSpPr>
          <p:nvPr>
            <p:ph idx="1"/>
          </p:nvPr>
        </p:nvSpPr>
        <p:spPr>
          <a:xfrm>
            <a:off x="215900" y="1428750"/>
            <a:ext cx="8713470" cy="5370830"/>
          </a:xfrm>
        </p:spPr>
        <p:txBody>
          <a:bodyPr>
            <a:noAutofit/>
          </a:bodyPr>
          <a:lstStyle/>
          <a:p>
            <a:pPr marL="0" indent="0" algn="l">
              <a:buNone/>
            </a:pPr>
            <a:r>
              <a:rPr lang="zh-CN" altLang="en-US" sz="1400" dirty="0" smtClean="0"/>
              <a:t>概念</a:t>
            </a:r>
            <a:endParaRPr lang="zh-CN" altLang="en-US" sz="1400" dirty="0" smtClean="0"/>
          </a:p>
          <a:p>
            <a:pPr marL="457200" lvl="1" indent="0" algn="l">
              <a:buNone/>
            </a:pPr>
            <a:r>
              <a:rPr lang="zh-CN" altLang="en-US" sz="1225" dirty="0" smtClean="0"/>
              <a:t>Java 给多线程编程提供了内置的支持。 一条线程指的是进程中一个单一顺序的控制流，一个进程中可以并发多个线程，每条线程并行执行不同的任务。</a:t>
            </a:r>
            <a:endParaRPr lang="zh-CN" altLang="en-US" sz="1225" dirty="0" smtClean="0"/>
          </a:p>
          <a:p>
            <a:pPr marL="0" indent="0" algn="l">
              <a:buNone/>
            </a:pPr>
            <a:r>
              <a:rPr lang="zh-CN" altLang="en-US" sz="1400" dirty="0" smtClean="0"/>
              <a:t>线程生命周期：</a:t>
            </a:r>
            <a:endParaRPr lang="zh-CN" altLang="en-US" sz="1400" dirty="0" smtClean="0"/>
          </a:p>
          <a:p>
            <a:pPr marL="457200" lvl="1" indent="0" algn="l">
              <a:buNone/>
            </a:pPr>
            <a:r>
              <a:rPr lang="en-US" altLang="zh-CN" sz="1225" dirty="0" smtClean="0"/>
              <a:t>1. </a:t>
            </a:r>
            <a:r>
              <a:rPr lang="zh-CN" altLang="en-US" sz="1225" dirty="0" smtClean="0"/>
              <a:t>新建状态:</a:t>
            </a:r>
            <a:endParaRPr lang="zh-CN" altLang="en-US" sz="1225" dirty="0" smtClean="0"/>
          </a:p>
          <a:p>
            <a:pPr marL="457200" lvl="1" indent="0" algn="l">
              <a:buNone/>
            </a:pPr>
            <a:r>
              <a:rPr lang="zh-CN" altLang="en-US" sz="1225" dirty="0" smtClean="0"/>
              <a:t>使用 new 关键字和 Thread 类或其子类建立一个线程对象后，该线程对象就处于新建状态。它保持这个状态直到程序 start() 这个线程。</a:t>
            </a:r>
            <a:endParaRPr lang="zh-CN" altLang="en-US" sz="1225" dirty="0" smtClean="0"/>
          </a:p>
          <a:p>
            <a:pPr marL="457200" lvl="1" indent="0" algn="l">
              <a:buNone/>
            </a:pPr>
            <a:r>
              <a:rPr lang="en-US" altLang="zh-CN" sz="1225" dirty="0" smtClean="0"/>
              <a:t>2. </a:t>
            </a:r>
            <a:r>
              <a:rPr lang="zh-CN" altLang="en-US" sz="1225" dirty="0" smtClean="0"/>
              <a:t>就绪状态:</a:t>
            </a:r>
            <a:endParaRPr lang="zh-CN" altLang="en-US" sz="1225" dirty="0" smtClean="0"/>
          </a:p>
          <a:p>
            <a:pPr marL="457200" lvl="1" indent="0" algn="l">
              <a:buNone/>
            </a:pPr>
            <a:r>
              <a:rPr lang="zh-CN" altLang="en-US" sz="1225" dirty="0" smtClean="0"/>
              <a:t>当线程对象调用了start()方法之后，该线程就进入就绪状态。就绪状态的线程处于就绪队列中，要等待JVM里线程调度器的调度。</a:t>
            </a:r>
            <a:endParaRPr lang="zh-CN" altLang="en-US" sz="1225" dirty="0" smtClean="0"/>
          </a:p>
          <a:p>
            <a:pPr marL="457200" lvl="1" indent="0" algn="l">
              <a:buNone/>
            </a:pPr>
            <a:r>
              <a:rPr lang="en-US" altLang="zh-CN" sz="1225" dirty="0" smtClean="0"/>
              <a:t>3. </a:t>
            </a:r>
            <a:r>
              <a:rPr lang="zh-CN" altLang="en-US" sz="1225" dirty="0" smtClean="0"/>
              <a:t>运行状态:</a:t>
            </a:r>
            <a:endParaRPr lang="zh-CN" altLang="en-US" sz="1225" dirty="0" smtClean="0"/>
          </a:p>
          <a:p>
            <a:pPr marL="457200" lvl="1" indent="0" algn="l">
              <a:buNone/>
            </a:pPr>
            <a:r>
              <a:rPr lang="zh-CN" altLang="en-US" sz="1225" dirty="0" smtClean="0"/>
              <a:t>如果就绪状态的线程获取 CPU 资源，就可以执行 run()，此时线程便处于运行状态。处于运行状态的线程最为复杂，它可以变为阻塞状态、就绪状态和死亡状态。</a:t>
            </a:r>
            <a:endParaRPr lang="zh-CN" altLang="en-US" sz="1225" dirty="0" smtClean="0"/>
          </a:p>
          <a:p>
            <a:pPr marL="457200" lvl="1" indent="0" algn="l">
              <a:buNone/>
            </a:pPr>
            <a:r>
              <a:rPr lang="en-US" altLang="zh-CN" sz="1225" dirty="0" smtClean="0"/>
              <a:t>4. </a:t>
            </a:r>
            <a:r>
              <a:rPr lang="zh-CN" altLang="en-US" sz="1225" dirty="0" smtClean="0"/>
              <a:t>阻塞状态:</a:t>
            </a:r>
            <a:endParaRPr lang="zh-CN" altLang="en-US" sz="1225" dirty="0" smtClean="0"/>
          </a:p>
          <a:p>
            <a:pPr marL="457200" lvl="1" indent="0" algn="l">
              <a:buNone/>
            </a:pPr>
            <a:r>
              <a:rPr lang="zh-CN" altLang="en-US" sz="1225" dirty="0" smtClean="0"/>
              <a:t>如果一个线程执行了sleep（睡眠）、suspend（挂起）等方法，失去所占用资源之后，该线程就从运行状态进入阻塞状态。在睡眠时间已到或获得设备资源后可以重新进入就绪状态。可以分为三种：</a:t>
            </a:r>
            <a:endParaRPr lang="zh-CN" altLang="en-US" sz="1225" dirty="0" smtClean="0"/>
          </a:p>
          <a:p>
            <a:pPr marL="914400" lvl="2" indent="0" algn="l">
              <a:buNone/>
            </a:pPr>
            <a:r>
              <a:rPr lang="zh-CN" altLang="en-US" sz="1050" dirty="0" smtClean="0"/>
              <a:t>等待阻塞：运行状态中的线程执行 wait() 方法，使线程进入到等待阻塞状态。</a:t>
            </a:r>
            <a:endParaRPr lang="zh-CN" altLang="en-US" sz="1050" dirty="0" smtClean="0"/>
          </a:p>
          <a:p>
            <a:pPr marL="914400" lvl="2" indent="0" algn="l">
              <a:buNone/>
            </a:pPr>
            <a:r>
              <a:rPr lang="zh-CN" altLang="en-US" sz="1050" dirty="0" smtClean="0"/>
              <a:t>同步阻塞：线程在获取 synchronized 同步锁失败(因为同步锁被其他线程占用)。</a:t>
            </a:r>
            <a:endParaRPr lang="zh-CN" altLang="en-US" sz="1050" dirty="0" smtClean="0"/>
          </a:p>
          <a:p>
            <a:pPr marL="914400" lvl="2" indent="0" algn="l">
              <a:buNone/>
            </a:pPr>
            <a:r>
              <a:rPr lang="zh-CN" altLang="en-US" sz="1050" dirty="0" smtClean="0"/>
              <a:t>其他阻塞：通过调用线程的 sleep() 或 join() 发出了 I/O 请求时，线程就会进入到阻塞状态。当sleep() 状态超时，join() 等待线程终止或超时，或者 I/O 处理完毕，线程重新转入就绪状态。</a:t>
            </a:r>
            <a:endParaRPr lang="zh-CN" altLang="en-US" sz="1050" dirty="0" smtClean="0"/>
          </a:p>
          <a:p>
            <a:pPr marL="0" indent="0" algn="l">
              <a:buNone/>
            </a:pPr>
            <a:endParaRPr lang="en-US" altLang="zh-CN" sz="1400" dirty="0" smtClean="0">
              <a:sym typeface="+mn-ea"/>
            </a:endParaRPr>
          </a:p>
          <a:p>
            <a:endParaRPr lang="zh-CN" altLang="en-US" sz="1400" dirty="0"/>
          </a:p>
          <a:p>
            <a:pPr marL="0" indent="0">
              <a:buNone/>
            </a:pPr>
            <a:endParaRPr lang="zh-CN" altLang="en-US" sz="1400" dirty="0"/>
          </a:p>
          <a:p>
            <a:endParaRPr lang="zh-CN" altLang="en-US" sz="1400" dirty="0"/>
          </a:p>
          <a:p>
            <a:pPr marL="0" indent="0">
              <a:buNone/>
            </a:pPr>
            <a:endParaRPr lang="zh-CN" altLang="en-US" sz="1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sp>
        <p:nvSpPr>
          <p:cNvPr id="4" name="标题 2"/>
          <p:cNvSpPr>
            <a:spLocks noGrp="1"/>
          </p:cNvSpPr>
          <p:nvPr/>
        </p:nvSpPr>
        <p:spPr>
          <a:xfrm>
            <a:off x="584200" y="866228"/>
            <a:ext cx="8229600" cy="588829"/>
          </a:xfrm>
          <a:prstGeom prst="rect">
            <a:avLst/>
          </a:prstGeom>
        </p:spPr>
        <p:txBody>
          <a:bodyPr vert="horz" lIns="0" tIns="45720" rIns="91440" bIns="45720" rtlCol="0" anchor="ctr" anchorCtr="0">
            <a:normAutofit/>
          </a:bodyPr>
          <a:lstStyle>
            <a:lvl1pPr algn="l" defTabSz="457200" rtl="0" eaLnBrk="1" latinLnBrk="0" hangingPunct="1">
              <a:lnSpc>
                <a:spcPct val="100000"/>
              </a:lnSpc>
              <a:spcBef>
                <a:spcPct val="0"/>
              </a:spcBef>
              <a:buNone/>
              <a:defRPr sz="2400" b="0" i="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Java 多线程编程</a:t>
            </a:r>
            <a:endParaRPr lang="zh-CN" altLang="en-US" dirty="0" smtClean="0"/>
          </a:p>
        </p:txBody>
      </p:sp>
      <p:sp>
        <p:nvSpPr>
          <p:cNvPr id="11" name="内容占位符 2"/>
          <p:cNvSpPr>
            <a:spLocks noGrp="1"/>
          </p:cNvSpPr>
          <p:nvPr>
            <p:ph idx="1"/>
          </p:nvPr>
        </p:nvSpPr>
        <p:spPr>
          <a:xfrm>
            <a:off x="215900" y="1428750"/>
            <a:ext cx="8713470" cy="5370830"/>
          </a:xfrm>
        </p:spPr>
        <p:txBody>
          <a:bodyPr>
            <a:noAutofit/>
          </a:bodyPr>
          <a:lstStyle/>
          <a:p>
            <a:pPr marL="0" indent="0" algn="l">
              <a:buNone/>
            </a:pPr>
            <a:r>
              <a:rPr lang="en-US" altLang="zh-CN" sz="1400" dirty="0" smtClean="0">
                <a:sym typeface="+mn-ea"/>
              </a:rPr>
              <a:t>创建一个线程</a:t>
            </a:r>
            <a:endParaRPr lang="en-US" altLang="zh-CN" sz="1400" dirty="0" smtClean="0">
              <a:sym typeface="+mn-ea"/>
            </a:endParaRPr>
          </a:p>
          <a:p>
            <a:pPr marL="0" indent="0" algn="l">
              <a:buNone/>
            </a:pPr>
            <a:r>
              <a:rPr lang="en-US" altLang="zh-CN" sz="1400" dirty="0" smtClean="0">
                <a:sym typeface="+mn-ea"/>
              </a:rPr>
              <a:t>	Java 提供了三种创建线程的方法：</a:t>
            </a:r>
            <a:endParaRPr lang="en-US" altLang="zh-CN" sz="1400" dirty="0" smtClean="0">
              <a:sym typeface="+mn-ea"/>
            </a:endParaRPr>
          </a:p>
          <a:p>
            <a:pPr marL="0" indent="0" algn="l">
              <a:buNone/>
            </a:pPr>
            <a:r>
              <a:rPr lang="en-US" altLang="zh-CN" sz="1400" dirty="0" smtClean="0">
                <a:sym typeface="+mn-ea"/>
              </a:rPr>
              <a:t>		1.通过实现 Runnable 接口；</a:t>
            </a:r>
            <a:endParaRPr lang="en-US" altLang="zh-CN" sz="1400" dirty="0" smtClean="0">
              <a:sym typeface="+mn-ea"/>
            </a:endParaRPr>
          </a:p>
          <a:p>
            <a:pPr marL="0" indent="0" algn="l">
              <a:buNone/>
            </a:pPr>
            <a:r>
              <a:rPr lang="en-US" altLang="zh-CN" sz="1400" dirty="0" smtClean="0">
                <a:sym typeface="+mn-ea"/>
              </a:rPr>
              <a:t>		2.通过继承 Thread 类本身；</a:t>
            </a:r>
            <a:endParaRPr lang="en-US" altLang="zh-CN" sz="1400" dirty="0" smtClean="0">
              <a:sym typeface="+mn-ea"/>
            </a:endParaRPr>
          </a:p>
          <a:p>
            <a:pPr marL="0" indent="0" algn="l">
              <a:buNone/>
            </a:pPr>
            <a:r>
              <a:rPr lang="en-US" altLang="zh-CN" sz="1400" dirty="0" smtClean="0">
                <a:sym typeface="+mn-ea"/>
              </a:rPr>
              <a:t>		3.通过 Callable 和 Future 创建线程。</a:t>
            </a:r>
            <a:endParaRPr lang="en-US" altLang="zh-CN" sz="1400" dirty="0" smtClean="0">
              <a:sym typeface="+mn-ea"/>
            </a:endParaRPr>
          </a:p>
          <a:p>
            <a:endParaRPr lang="zh-CN" altLang="en-US" sz="1400" dirty="0"/>
          </a:p>
          <a:p>
            <a:pPr marL="0" indent="0">
              <a:buNone/>
            </a:pPr>
            <a:endParaRPr lang="zh-CN" altLang="en-US" sz="1400" dirty="0"/>
          </a:p>
          <a:p>
            <a:endParaRPr lang="zh-CN" altLang="en-US" sz="1400" dirty="0"/>
          </a:p>
          <a:p>
            <a:pPr marL="0" indent="0">
              <a:buNone/>
            </a:pPr>
            <a:endParaRPr lang="zh-CN" alt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3" name="标题 2"/>
          <p:cNvSpPr>
            <a:spLocks noGrp="1"/>
          </p:cNvSpPr>
          <p:nvPr>
            <p:ph type="title"/>
          </p:nvPr>
        </p:nvSpPr>
        <p:spPr/>
        <p:txBody>
          <a:bodyPr/>
          <a:lstStyle/>
          <a:p>
            <a:r>
              <a:rPr lang="en-US" altLang="zh-CN" dirty="0" smtClean="0"/>
              <a:t>Java </a:t>
            </a:r>
            <a:r>
              <a:rPr lang="zh-CN" altLang="en-US" dirty="0" smtClean="0"/>
              <a:t>注释</a:t>
            </a:r>
            <a:endParaRPr lang="zh-CN" altLang="en-US" dirty="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sp>
        <p:nvSpPr>
          <p:cNvPr id="7" name="内容占位符 2"/>
          <p:cNvSpPr>
            <a:spLocks noGrp="1"/>
          </p:cNvSpPr>
          <p:nvPr>
            <p:ph idx="1"/>
          </p:nvPr>
        </p:nvSpPr>
        <p:spPr>
          <a:xfrm>
            <a:off x="214282" y="1428742"/>
            <a:ext cx="8715436" cy="3214710"/>
          </a:xfrm>
        </p:spPr>
        <p:txBody>
          <a:bodyPr>
            <a:normAutofit/>
          </a:bodyPr>
          <a:lstStyle/>
          <a:p>
            <a:r>
              <a:rPr lang="zh-CN" altLang="en-US" dirty="0"/>
              <a:t>在程序之中，由于其基本组成都是代码，所以考虑到程序的可维护性的特点，那么在编写代码的时候都要在每段代码上增加若干的说明文字，那么这些文字不需要被编译器编译，对于注释，</a:t>
            </a:r>
            <a:r>
              <a:rPr lang="en-US" altLang="zh-CN" dirty="0"/>
              <a:t>Java</a:t>
            </a:r>
            <a:r>
              <a:rPr lang="zh-CN" altLang="en-US" dirty="0"/>
              <a:t>一共分为三种形式：</a:t>
            </a:r>
            <a:r>
              <a:rPr lang="en-US" altLang="zh-CN" dirty="0"/>
              <a:t>	</a:t>
            </a:r>
            <a:endParaRPr lang="en-US" altLang="zh-CN" dirty="0"/>
          </a:p>
          <a:p>
            <a:pPr lvl="1"/>
            <a:r>
              <a:rPr lang="en-US" altLang="zh-CN" dirty="0"/>
              <a:t>// </a:t>
            </a:r>
            <a:r>
              <a:rPr lang="zh-CN" altLang="en-US" dirty="0"/>
              <a:t>注释：单行注释；</a:t>
            </a:r>
            <a:endParaRPr lang="zh-CN" altLang="en-US" dirty="0"/>
          </a:p>
          <a:p>
            <a:pPr lvl="1"/>
            <a:r>
              <a:rPr lang="en-US" altLang="zh-CN" dirty="0"/>
              <a:t>/* ... */</a:t>
            </a:r>
            <a:r>
              <a:rPr lang="zh-CN" altLang="en-US" dirty="0"/>
              <a:t>：多行注释；</a:t>
            </a:r>
            <a:endParaRPr lang="zh-CN" altLang="en-US" dirty="0"/>
          </a:p>
          <a:p>
            <a:pPr lvl="1"/>
            <a:r>
              <a:rPr lang="en-US" altLang="zh-CN" dirty="0"/>
              <a:t>/** ... */</a:t>
            </a:r>
            <a:r>
              <a:rPr lang="zh-CN" altLang="en-US" dirty="0"/>
              <a:t>：文档注释。</a:t>
            </a:r>
            <a:endParaRPr lang="en-US" altLang="zh-CN" dirty="0"/>
          </a:p>
          <a:p>
            <a:endParaRPr lang="en-US" altLang="zh-CN" dirty="0" smtClean="0"/>
          </a:p>
          <a:p>
            <a:r>
              <a:rPr lang="zh-CN" altLang="en-US" dirty="0"/>
              <a:t>单行注释，就是在注释内容前面加双斜线（</a:t>
            </a:r>
            <a:r>
              <a:rPr lang="en-US" altLang="zh-CN" dirty="0"/>
              <a:t>//</a:t>
            </a:r>
            <a:r>
              <a:rPr lang="zh-CN" altLang="en-US" dirty="0"/>
              <a:t>），</a:t>
            </a:r>
            <a:r>
              <a:rPr lang="en-US" altLang="zh-CN" dirty="0"/>
              <a:t>Java</a:t>
            </a:r>
            <a:r>
              <a:rPr lang="zh-CN" altLang="en-US" dirty="0"/>
              <a:t>编译器在进行程序编译时会忽略掉这部分信息。</a:t>
            </a:r>
            <a:endParaRPr lang="zh-CN" altLang="en-US" dirty="0"/>
          </a:p>
          <a:p>
            <a:endParaRPr lang="en-US" altLang="zh-CN" dirty="0" smtClean="0"/>
          </a:p>
          <a:p>
            <a:pPr lvl="1"/>
            <a:endParaRPr lang="zh-CN" altLang="en-US" dirty="0"/>
          </a:p>
        </p:txBody>
      </p:sp>
      <p:graphicFrame>
        <p:nvGraphicFramePr>
          <p:cNvPr id="10" name="表格 9"/>
          <p:cNvGraphicFramePr>
            <a:graphicFrameLocks noGrp="1"/>
          </p:cNvGraphicFramePr>
          <p:nvPr/>
        </p:nvGraphicFramePr>
        <p:xfrm>
          <a:off x="627263" y="4146232"/>
          <a:ext cx="7715304" cy="1645920"/>
        </p:xfrm>
        <a:graphic>
          <a:graphicData uri="http://schemas.openxmlformats.org/drawingml/2006/table">
            <a:tbl>
              <a:tblPr/>
              <a:tblGrid>
                <a:gridCol w="7715304"/>
              </a:tblGrid>
              <a:tr h="0">
                <a:tc>
                  <a:txBody>
                    <a:bodyPr/>
                    <a:lstStyle/>
                    <a:p>
                      <a:pPr algn="l">
                        <a:spcAft>
                          <a:spcPts val="0"/>
                        </a:spcAft>
                      </a:pPr>
                      <a:r>
                        <a:rPr lang="en-US" sz="1800" b="1" kern="0" dirty="0">
                          <a:solidFill>
                            <a:srgbClr val="7F0055"/>
                          </a:solidFill>
                          <a:latin typeface="Courier New" panose="02070309020205020404"/>
                          <a:ea typeface="宋体" panose="02010600030101010101" pitchFamily="2" charset="-122"/>
                          <a:cs typeface="Times New Roman" panose="02020603050405020304"/>
                        </a:rPr>
                        <a:t>public</a:t>
                      </a:r>
                      <a:r>
                        <a:rPr lang="en-US" sz="1800" kern="0" dirty="0">
                          <a:solidFill>
                            <a:srgbClr val="000000"/>
                          </a:solidFill>
                          <a:latin typeface="Courier New" panose="02070309020205020404"/>
                          <a:ea typeface="宋体" panose="02010600030101010101" pitchFamily="2" charset="-122"/>
                          <a:cs typeface="Times New Roman" panose="02020603050405020304"/>
                        </a:rPr>
                        <a:t> </a:t>
                      </a:r>
                      <a:r>
                        <a:rPr lang="en-US" sz="1800" b="1" kern="0" dirty="0">
                          <a:solidFill>
                            <a:srgbClr val="7F0055"/>
                          </a:solidFill>
                          <a:latin typeface="Courier New" panose="02070309020205020404"/>
                          <a:ea typeface="宋体" panose="02010600030101010101" pitchFamily="2" charset="-122"/>
                          <a:cs typeface="Times New Roman" panose="02020603050405020304"/>
                        </a:rPr>
                        <a:t>class</a:t>
                      </a:r>
                      <a:r>
                        <a:rPr lang="en-US" sz="1800" kern="0" dirty="0">
                          <a:solidFill>
                            <a:srgbClr val="000000"/>
                          </a:solidFill>
                          <a:latin typeface="Courier New" panose="02070309020205020404"/>
                          <a:ea typeface="宋体" panose="02010600030101010101" pitchFamily="2" charset="-122"/>
                          <a:cs typeface="Times New Roman" panose="02020603050405020304"/>
                        </a:rPr>
                        <a:t> </a:t>
                      </a:r>
                      <a:r>
                        <a:rPr lang="en-US" sz="1800" kern="0" dirty="0" err="1">
                          <a:solidFill>
                            <a:srgbClr val="000000"/>
                          </a:solidFill>
                          <a:latin typeface="Courier New" panose="02070309020205020404"/>
                          <a:ea typeface="宋体" panose="02010600030101010101" pitchFamily="2" charset="-122"/>
                          <a:cs typeface="Times New Roman" panose="02020603050405020304"/>
                        </a:rPr>
                        <a:t>TestDemo</a:t>
                      </a:r>
                      <a:r>
                        <a:rPr lang="en-US" sz="1800" kern="0" dirty="0">
                          <a:solidFill>
                            <a:srgbClr val="000000"/>
                          </a:solidFill>
                          <a:latin typeface="Courier New" panose="02070309020205020404"/>
                          <a:ea typeface="宋体" panose="02010600030101010101" pitchFamily="2" charset="-122"/>
                          <a:cs typeface="Times New Roman" panose="02020603050405020304"/>
                        </a:rPr>
                        <a:t> {</a:t>
                      </a:r>
                      <a:endParaRPr lang="zh-CN" sz="18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800" kern="0" dirty="0">
                          <a:solidFill>
                            <a:srgbClr val="000000"/>
                          </a:solidFill>
                          <a:latin typeface="Courier New" panose="02070309020205020404"/>
                          <a:ea typeface="宋体" panose="02010600030101010101" pitchFamily="2" charset="-122"/>
                          <a:cs typeface="Times New Roman" panose="02020603050405020304"/>
                        </a:rPr>
                        <a:t>	</a:t>
                      </a:r>
                      <a:r>
                        <a:rPr lang="en-US" sz="1800" b="1" kern="0" dirty="0">
                          <a:solidFill>
                            <a:srgbClr val="7F0055"/>
                          </a:solidFill>
                          <a:latin typeface="Courier New" panose="02070309020205020404"/>
                          <a:ea typeface="宋体" panose="02010600030101010101" pitchFamily="2" charset="-122"/>
                          <a:cs typeface="Times New Roman" panose="02020603050405020304"/>
                        </a:rPr>
                        <a:t>public</a:t>
                      </a:r>
                      <a:r>
                        <a:rPr lang="en-US" sz="1800" kern="0" dirty="0">
                          <a:solidFill>
                            <a:srgbClr val="000000"/>
                          </a:solidFill>
                          <a:latin typeface="Courier New" panose="02070309020205020404"/>
                          <a:ea typeface="宋体" panose="02010600030101010101" pitchFamily="2" charset="-122"/>
                          <a:cs typeface="Times New Roman" panose="02020603050405020304"/>
                        </a:rPr>
                        <a:t> </a:t>
                      </a:r>
                      <a:r>
                        <a:rPr lang="en-US" sz="1800" b="1" kern="0" dirty="0">
                          <a:solidFill>
                            <a:srgbClr val="7F0055"/>
                          </a:solidFill>
                          <a:latin typeface="Courier New" panose="02070309020205020404"/>
                          <a:ea typeface="宋体" panose="02010600030101010101" pitchFamily="2" charset="-122"/>
                          <a:cs typeface="Times New Roman" panose="02020603050405020304"/>
                        </a:rPr>
                        <a:t>static</a:t>
                      </a:r>
                      <a:r>
                        <a:rPr lang="en-US" sz="1800" kern="0" dirty="0">
                          <a:solidFill>
                            <a:srgbClr val="000000"/>
                          </a:solidFill>
                          <a:latin typeface="Courier New" panose="02070309020205020404"/>
                          <a:ea typeface="宋体" panose="02010600030101010101" pitchFamily="2" charset="-122"/>
                          <a:cs typeface="Times New Roman" panose="02020603050405020304"/>
                        </a:rPr>
                        <a:t> </a:t>
                      </a:r>
                      <a:r>
                        <a:rPr lang="en-US" sz="1800" b="1" kern="0" dirty="0">
                          <a:solidFill>
                            <a:srgbClr val="7F0055"/>
                          </a:solidFill>
                          <a:latin typeface="Courier New" panose="02070309020205020404"/>
                          <a:ea typeface="宋体" panose="02010600030101010101" pitchFamily="2" charset="-122"/>
                          <a:cs typeface="Times New Roman" panose="02020603050405020304"/>
                        </a:rPr>
                        <a:t>void</a:t>
                      </a:r>
                      <a:r>
                        <a:rPr lang="en-US" sz="1800" kern="0" dirty="0">
                          <a:solidFill>
                            <a:srgbClr val="000000"/>
                          </a:solidFill>
                          <a:latin typeface="Courier New" panose="02070309020205020404"/>
                          <a:ea typeface="宋体" panose="02010600030101010101" pitchFamily="2" charset="-122"/>
                          <a:cs typeface="Times New Roman" panose="02020603050405020304"/>
                        </a:rPr>
                        <a:t> main(String[] </a:t>
                      </a:r>
                      <a:r>
                        <a:rPr lang="en-US" sz="1800" kern="0" dirty="0" err="1">
                          <a:solidFill>
                            <a:srgbClr val="000000"/>
                          </a:solidFill>
                          <a:latin typeface="Courier New" panose="02070309020205020404"/>
                          <a:ea typeface="宋体" panose="02010600030101010101" pitchFamily="2" charset="-122"/>
                          <a:cs typeface="Times New Roman" panose="02020603050405020304"/>
                        </a:rPr>
                        <a:t>args</a:t>
                      </a:r>
                      <a:r>
                        <a:rPr lang="en-US" sz="1800" kern="0" dirty="0">
                          <a:solidFill>
                            <a:srgbClr val="000000"/>
                          </a:solidFill>
                          <a:latin typeface="Courier New" panose="02070309020205020404"/>
                          <a:ea typeface="宋体" panose="02010600030101010101" pitchFamily="2" charset="-122"/>
                          <a:cs typeface="Times New Roman" panose="02020603050405020304"/>
                        </a:rPr>
                        <a:t>) {</a:t>
                      </a:r>
                      <a:endParaRPr lang="zh-CN" sz="18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800" kern="0" dirty="0">
                          <a:solidFill>
                            <a:srgbClr val="000000"/>
                          </a:solidFill>
                          <a:latin typeface="Courier New" panose="02070309020205020404"/>
                          <a:ea typeface="宋体" panose="02010600030101010101" pitchFamily="2" charset="-122"/>
                          <a:cs typeface="Times New Roman" panose="02020603050405020304"/>
                        </a:rPr>
                        <a:t>		</a:t>
                      </a:r>
                      <a:r>
                        <a:rPr lang="en-US" sz="1800" kern="0" dirty="0">
                          <a:solidFill>
                            <a:srgbClr val="3F7F5F"/>
                          </a:solidFill>
                          <a:latin typeface="Courier New" panose="02070309020205020404"/>
                          <a:ea typeface="宋体" panose="02010600030101010101" pitchFamily="2" charset="-122"/>
                          <a:cs typeface="Times New Roman" panose="02020603050405020304"/>
                        </a:rPr>
                        <a:t>// </a:t>
                      </a:r>
                      <a:r>
                        <a:rPr lang="zh-CN" sz="1800" kern="0" dirty="0">
                          <a:solidFill>
                            <a:srgbClr val="3F7F5F"/>
                          </a:solidFill>
                          <a:latin typeface="Courier New" panose="02070309020205020404"/>
                          <a:ea typeface="宋体" panose="02010600030101010101" pitchFamily="2" charset="-122"/>
                          <a:cs typeface="Courier New" panose="02070309020205020404"/>
                        </a:rPr>
                        <a:t>此处为注释，编译代码时不编译</a:t>
                      </a:r>
                      <a:endParaRPr lang="zh-CN" sz="18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800" kern="0" dirty="0">
                          <a:solidFill>
                            <a:srgbClr val="000000"/>
                          </a:solidFill>
                          <a:latin typeface="Courier New" panose="02070309020205020404"/>
                          <a:ea typeface="宋体" panose="02010600030101010101" pitchFamily="2" charset="-122"/>
                          <a:cs typeface="Times New Roman" panose="02020603050405020304"/>
                        </a:rPr>
                        <a:t>		</a:t>
                      </a:r>
                      <a:r>
                        <a:rPr lang="en-US" sz="1800" kern="0" dirty="0" err="1">
                          <a:solidFill>
                            <a:srgbClr val="000000"/>
                          </a:solidFill>
                          <a:latin typeface="Courier New" panose="02070309020205020404"/>
                          <a:ea typeface="宋体" panose="02010600030101010101" pitchFamily="2" charset="-122"/>
                          <a:cs typeface="Times New Roman" panose="02020603050405020304"/>
                        </a:rPr>
                        <a:t>System.</a:t>
                      </a:r>
                      <a:r>
                        <a:rPr lang="en-US" sz="1800" i="1" kern="0" dirty="0" err="1">
                          <a:solidFill>
                            <a:srgbClr val="0000C0"/>
                          </a:solidFill>
                          <a:latin typeface="Courier New" panose="02070309020205020404"/>
                          <a:ea typeface="宋体" panose="02010600030101010101" pitchFamily="2" charset="-122"/>
                          <a:cs typeface="Times New Roman" panose="02020603050405020304"/>
                        </a:rPr>
                        <a:t>out</a:t>
                      </a:r>
                      <a:r>
                        <a:rPr lang="en-US" sz="1800" kern="0" dirty="0" err="1">
                          <a:solidFill>
                            <a:srgbClr val="000000"/>
                          </a:solidFill>
                          <a:latin typeface="Courier New" panose="02070309020205020404"/>
                          <a:ea typeface="宋体" panose="02010600030101010101" pitchFamily="2" charset="-122"/>
                          <a:cs typeface="Times New Roman" panose="02020603050405020304"/>
                        </a:rPr>
                        <a:t>.println</a:t>
                      </a:r>
                      <a:r>
                        <a:rPr lang="en-US" sz="1800" kern="0" dirty="0">
                          <a:solidFill>
                            <a:srgbClr val="000000"/>
                          </a:solidFill>
                          <a:latin typeface="Courier New" panose="02070309020205020404"/>
                          <a:ea typeface="宋体" panose="02010600030101010101" pitchFamily="2" charset="-122"/>
                          <a:cs typeface="Times New Roman" panose="02020603050405020304"/>
                        </a:rPr>
                        <a:t>(</a:t>
                      </a:r>
                      <a:r>
                        <a:rPr lang="en-US" sz="1800" kern="0" dirty="0">
                          <a:solidFill>
                            <a:srgbClr val="2A00FF"/>
                          </a:solidFill>
                          <a:latin typeface="Courier New" panose="02070309020205020404"/>
                          <a:ea typeface="宋体" panose="02010600030101010101" pitchFamily="2" charset="-122"/>
                          <a:cs typeface="Times New Roman" panose="02020603050405020304"/>
                        </a:rPr>
                        <a:t>"Hello </a:t>
                      </a:r>
                      <a:r>
                        <a:rPr lang="en-US" sz="1800" kern="0" dirty="0" smtClean="0">
                          <a:solidFill>
                            <a:srgbClr val="2A00FF"/>
                          </a:solidFill>
                          <a:latin typeface="Courier New" panose="02070309020205020404"/>
                          <a:ea typeface="宋体" panose="02010600030101010101" pitchFamily="2" charset="-122"/>
                          <a:cs typeface="Times New Roman" panose="02020603050405020304"/>
                        </a:rPr>
                        <a:t>World </a:t>
                      </a:r>
                      <a:r>
                        <a:rPr lang="en-US" sz="1800" kern="0" dirty="0">
                          <a:solidFill>
                            <a:srgbClr val="2A00FF"/>
                          </a:solidFill>
                          <a:latin typeface="Courier New" panose="02070309020205020404"/>
                          <a:ea typeface="宋体" panose="02010600030101010101" pitchFamily="2" charset="-122"/>
                          <a:cs typeface="Times New Roman" panose="02020603050405020304"/>
                        </a:rPr>
                        <a:t>."</a:t>
                      </a:r>
                      <a:r>
                        <a:rPr lang="en-US" sz="1800" kern="0" dirty="0">
                          <a:solidFill>
                            <a:srgbClr val="000000"/>
                          </a:solidFill>
                          <a:latin typeface="Courier New" panose="02070309020205020404"/>
                          <a:ea typeface="宋体" panose="02010600030101010101" pitchFamily="2" charset="-122"/>
                          <a:cs typeface="Times New Roman" panose="02020603050405020304"/>
                        </a:rPr>
                        <a:t>);</a:t>
                      </a:r>
                      <a:endParaRPr lang="zh-CN" sz="18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800" kern="0" dirty="0">
                          <a:solidFill>
                            <a:srgbClr val="000000"/>
                          </a:solidFill>
                          <a:latin typeface="Courier New" panose="02070309020205020404"/>
                          <a:ea typeface="宋体" panose="02010600030101010101" pitchFamily="2" charset="-122"/>
                          <a:cs typeface="Times New Roman" panose="02020603050405020304"/>
                        </a:rPr>
                        <a:t>	}</a:t>
                      </a:r>
                      <a:endParaRPr lang="zh-CN" sz="1800" kern="100" dirty="0">
                        <a:latin typeface="Times New Roman" panose="02020603050405020304"/>
                        <a:ea typeface="宋体" panose="02010600030101010101" pitchFamily="2" charset="-122"/>
                        <a:cs typeface="Times New Roman" panose="02020603050405020304"/>
                      </a:endParaRPr>
                    </a:p>
                    <a:p>
                      <a:pPr algn="just">
                        <a:spcAft>
                          <a:spcPts val="0"/>
                        </a:spcAft>
                      </a:pPr>
                      <a:r>
                        <a:rPr lang="en-US" sz="1800" kern="0" dirty="0">
                          <a:solidFill>
                            <a:srgbClr val="000000"/>
                          </a:solidFill>
                          <a:latin typeface="Courier New" panose="02070309020205020404"/>
                          <a:ea typeface="宋体" panose="02010600030101010101" pitchFamily="2" charset="-122"/>
                          <a:cs typeface="Times New Roman" panose="02020603050405020304"/>
                        </a:rPr>
                        <a:t>}</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3" name="标题 2"/>
          <p:cNvSpPr>
            <a:spLocks noGrp="1"/>
          </p:cNvSpPr>
          <p:nvPr>
            <p:ph type="title"/>
          </p:nvPr>
        </p:nvSpPr>
        <p:spPr/>
        <p:txBody>
          <a:bodyPr/>
          <a:lstStyle/>
          <a:p>
            <a:r>
              <a:rPr lang="zh-CN" altLang="en-US" dirty="0" smtClean="0"/>
              <a:t>基础语法小结</a:t>
            </a:r>
            <a:endParaRPr lang="zh-CN" altLang="en-US" dirty="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sp>
        <p:nvSpPr>
          <p:cNvPr id="5" name="内容占位符 2"/>
          <p:cNvSpPr>
            <a:spLocks noGrp="1"/>
          </p:cNvSpPr>
          <p:nvPr>
            <p:ph idx="1"/>
          </p:nvPr>
        </p:nvSpPr>
        <p:spPr>
          <a:xfrm>
            <a:off x="214282" y="1428742"/>
            <a:ext cx="8715436" cy="4754344"/>
          </a:xfrm>
        </p:spPr>
        <p:txBody>
          <a:bodyPr>
            <a:noAutofit/>
          </a:bodyPr>
          <a:lstStyle/>
          <a:p>
            <a:r>
              <a:rPr lang="en-US" sz="1400" dirty="0" smtClean="0"/>
              <a:t>Java</a:t>
            </a:r>
            <a:r>
              <a:rPr lang="zh-CN" altLang="en-US" sz="1400" dirty="0" smtClean="0"/>
              <a:t>的数据类型可分为下列两种：基本数据类型和引用数据类型。</a:t>
            </a:r>
            <a:endParaRPr lang="en-US" altLang="zh-CN" sz="1400" dirty="0" smtClean="0"/>
          </a:p>
          <a:p>
            <a:r>
              <a:rPr lang="en-US" sz="1400" dirty="0" smtClean="0"/>
              <a:t>Unicode</a:t>
            </a:r>
            <a:r>
              <a:rPr lang="zh-CN" altLang="en-US" sz="1400" dirty="0" smtClean="0"/>
              <a:t>，它为每个字符制订了一个唯一的数值，如此在任何的语言、平台、程序都可以安心地使用。</a:t>
            </a:r>
            <a:endParaRPr lang="en-US" altLang="zh-CN" sz="1400" dirty="0" smtClean="0"/>
          </a:p>
          <a:p>
            <a:r>
              <a:rPr lang="zh-CN" altLang="en-US" sz="1400" dirty="0" smtClean="0"/>
              <a:t>布尔（</a:t>
            </a:r>
            <a:r>
              <a:rPr lang="en-US" sz="1400" dirty="0" err="1" smtClean="0"/>
              <a:t>boolean</a:t>
            </a:r>
            <a:r>
              <a:rPr lang="zh-CN" altLang="en-US" sz="1400" dirty="0" smtClean="0"/>
              <a:t>）类型的变量，只有</a:t>
            </a:r>
            <a:r>
              <a:rPr lang="en-US" sz="1400" dirty="0" smtClean="0"/>
              <a:t>true</a:t>
            </a:r>
            <a:r>
              <a:rPr lang="zh-CN" altLang="en-US" sz="1400" dirty="0" smtClean="0"/>
              <a:t>（真）和</a:t>
            </a:r>
            <a:r>
              <a:rPr lang="en-US" sz="1400" dirty="0" smtClean="0"/>
              <a:t>false</a:t>
            </a:r>
            <a:r>
              <a:rPr lang="zh-CN" altLang="en-US" sz="1400" dirty="0" smtClean="0"/>
              <a:t>（假）两个值。</a:t>
            </a:r>
            <a:endParaRPr lang="en-US" altLang="zh-CN" sz="1400" dirty="0" smtClean="0"/>
          </a:p>
          <a:p>
            <a:r>
              <a:rPr lang="zh-CN" altLang="en-US" sz="1400" dirty="0" smtClean="0"/>
              <a:t>数据类型的转换可分为下列两种：“自动类型转换”与“强制类型转换”。</a:t>
            </a:r>
            <a:endParaRPr lang="en-US" altLang="zh-CN" sz="1400" dirty="0" smtClean="0"/>
          </a:p>
          <a:p>
            <a:r>
              <a:rPr lang="zh-CN" altLang="en-US" sz="1400" dirty="0" smtClean="0"/>
              <a:t>算术运算符的成员有：加法运算符、减法运算符、乘法运算符、除法运算符、求模运算符。</a:t>
            </a:r>
            <a:endParaRPr lang="en-US" altLang="zh-CN" sz="1400" dirty="0" smtClean="0"/>
          </a:p>
          <a:p>
            <a:r>
              <a:rPr lang="en-US" sz="1400" dirty="0" smtClean="0"/>
              <a:t>if</a:t>
            </a:r>
            <a:r>
              <a:rPr lang="zh-CN" altLang="en-US" sz="1400" dirty="0" smtClean="0"/>
              <a:t>语句可依据判断的结果来决定程序的流程。</a:t>
            </a:r>
            <a:endParaRPr lang="en-US" altLang="zh-CN" sz="1400" dirty="0" smtClean="0"/>
          </a:p>
          <a:p>
            <a:r>
              <a:rPr lang="zh-CN" altLang="en-US" sz="1400" dirty="0" smtClean="0"/>
              <a:t>递增与递减运算符有着相当大的便利性，善用它们可提高程序的简洁程度。</a:t>
            </a:r>
            <a:endParaRPr lang="en-US" altLang="zh-CN" sz="1400" dirty="0" smtClean="0"/>
          </a:p>
          <a:p>
            <a:r>
              <a:rPr lang="zh-CN" altLang="en-US" sz="1400" dirty="0"/>
              <a:t>括号（）是用来处理表达式的优先级的，也是</a:t>
            </a:r>
            <a:r>
              <a:rPr lang="en-US" altLang="zh-CN" sz="1400" dirty="0"/>
              <a:t>Java</a:t>
            </a:r>
            <a:r>
              <a:rPr lang="zh-CN" altLang="en-US" sz="1400" dirty="0"/>
              <a:t>的运算符。</a:t>
            </a:r>
            <a:endParaRPr lang="en-US" altLang="zh-CN" sz="1400" dirty="0"/>
          </a:p>
          <a:p>
            <a:r>
              <a:rPr lang="zh-CN" altLang="en-US" sz="1400" dirty="0"/>
              <a:t>需要重复执行某项功能时，循环就是最好的选择。可以根据程序的需求与习惯，选择使用</a:t>
            </a:r>
            <a:r>
              <a:rPr lang="en-US" altLang="zh-CN" sz="1400" dirty="0"/>
              <a:t>Java</a:t>
            </a:r>
            <a:r>
              <a:rPr lang="zh-CN" altLang="en-US" sz="1400" dirty="0"/>
              <a:t>所提供的</a:t>
            </a:r>
            <a:r>
              <a:rPr lang="en-US" altLang="zh-CN" sz="1400" dirty="0"/>
              <a:t>for</a:t>
            </a:r>
            <a:r>
              <a:rPr lang="zh-CN" altLang="en-US" sz="1400" dirty="0"/>
              <a:t>、</a:t>
            </a:r>
            <a:r>
              <a:rPr lang="en-US" altLang="zh-CN" sz="1400" dirty="0"/>
              <a:t>while</a:t>
            </a:r>
            <a:r>
              <a:rPr lang="zh-CN" altLang="en-US" sz="1400" dirty="0"/>
              <a:t>及</a:t>
            </a:r>
            <a:r>
              <a:rPr lang="en-US" altLang="zh-CN" sz="1400" dirty="0"/>
              <a:t>do…while</a:t>
            </a:r>
            <a:r>
              <a:rPr lang="zh-CN" altLang="en-US" sz="1400" dirty="0"/>
              <a:t>循环来完成。</a:t>
            </a:r>
            <a:endParaRPr lang="en-US" altLang="zh-CN" sz="1400" dirty="0"/>
          </a:p>
          <a:p>
            <a:r>
              <a:rPr lang="en-US" altLang="zh-CN" sz="1400" dirty="0"/>
              <a:t>break</a:t>
            </a:r>
            <a:r>
              <a:rPr lang="zh-CN" altLang="en-US" sz="1400" dirty="0"/>
              <a:t>语句可以让强制程序逃离循环。当程序运行到</a:t>
            </a:r>
            <a:r>
              <a:rPr lang="en-US" altLang="zh-CN" sz="1400" dirty="0"/>
              <a:t>break</a:t>
            </a:r>
            <a:r>
              <a:rPr lang="zh-CN" altLang="en-US" sz="1400" dirty="0"/>
              <a:t>语句时，即会离开循环，继续执行循环外的下一个语句，如果</a:t>
            </a:r>
            <a:r>
              <a:rPr lang="en-US" altLang="zh-CN" sz="1400" dirty="0"/>
              <a:t>break</a:t>
            </a:r>
            <a:r>
              <a:rPr lang="zh-CN" altLang="en-US" sz="1400" dirty="0"/>
              <a:t>语句出现在嵌套循环中的内层循环，则</a:t>
            </a:r>
            <a:r>
              <a:rPr lang="en-US" altLang="zh-CN" sz="1400" dirty="0"/>
              <a:t>break</a:t>
            </a:r>
            <a:r>
              <a:rPr lang="zh-CN" altLang="en-US" sz="1400" dirty="0"/>
              <a:t>语句只会逃离当前层循环。</a:t>
            </a:r>
            <a:endParaRPr lang="en-US" altLang="zh-CN" sz="1400" dirty="0"/>
          </a:p>
          <a:p>
            <a:r>
              <a:rPr lang="en-US" altLang="zh-CN" sz="1400" dirty="0"/>
              <a:t>continue</a:t>
            </a:r>
            <a:r>
              <a:rPr lang="zh-CN" altLang="en-US" sz="1400" dirty="0"/>
              <a:t>语句可以强制程序跳到循环的起始处，当程序运行到</a:t>
            </a:r>
            <a:r>
              <a:rPr lang="en-US" altLang="zh-CN" sz="1400" dirty="0"/>
              <a:t>continue</a:t>
            </a:r>
            <a:r>
              <a:rPr lang="zh-CN" altLang="en-US" sz="1400" dirty="0"/>
              <a:t>语句时，即会停止运行剩余的循环主体，而到循环的开始处继续运行</a:t>
            </a:r>
            <a:r>
              <a:rPr lang="zh-CN" altLang="en-US" sz="1400" dirty="0" smtClean="0"/>
              <a:t>。</a:t>
            </a:r>
            <a:endParaRPr lang="en-US" altLang="zh-CN" sz="1400" dirty="0" smtClean="0"/>
          </a:p>
          <a:p>
            <a:r>
              <a:rPr lang="zh-CN" altLang="en-US" sz="1400" dirty="0"/>
              <a:t>选择结构包括了</a:t>
            </a:r>
            <a:r>
              <a:rPr lang="en-US" altLang="zh-CN" sz="1400" dirty="0"/>
              <a:t>if</a:t>
            </a:r>
            <a:r>
              <a:rPr lang="zh-CN" altLang="en-US" sz="1400" dirty="0"/>
              <a:t>、</a:t>
            </a:r>
            <a:r>
              <a:rPr lang="en-US" altLang="zh-CN" sz="1400" dirty="0"/>
              <a:t>if-else</a:t>
            </a:r>
            <a:r>
              <a:rPr lang="zh-CN" altLang="en-US" sz="1400" dirty="0"/>
              <a:t>及</a:t>
            </a:r>
            <a:r>
              <a:rPr lang="en-US" altLang="zh-CN" sz="1400" dirty="0"/>
              <a:t>switch</a:t>
            </a:r>
            <a:r>
              <a:rPr lang="zh-CN" altLang="en-US" sz="1400" dirty="0"/>
              <a:t>语句，语句中加上了选择的结构之后，就像是十字路口，根据不同的选择，程序的运行会有不同的方向与结果。</a:t>
            </a:r>
            <a:endParaRPr lang="en-US" altLang="zh-CN" sz="1400" dirty="0"/>
          </a:p>
          <a:p>
            <a:r>
              <a:rPr lang="zh-CN" altLang="en-US" sz="1400" dirty="0"/>
              <a:t>方法是一段可重复调用的代码段，在本章中因为方法可以由主方法直接调用，所以要加入</a:t>
            </a:r>
            <a:r>
              <a:rPr lang="en-US" altLang="zh-CN" sz="1400" dirty="0"/>
              <a:t>public static</a:t>
            </a:r>
            <a:r>
              <a:rPr lang="zh-CN" altLang="en-US" sz="1400" dirty="0"/>
              <a:t>关键字修饰。</a:t>
            </a:r>
            <a:endParaRPr lang="en-US" altLang="zh-CN" sz="1400" dirty="0"/>
          </a:p>
          <a:p>
            <a:r>
              <a:rPr lang="zh-CN" altLang="en-US" sz="1400" dirty="0"/>
              <a:t>方法的重载：方法名称相同，参数的类型或个数不同，则此方法被称为重载</a:t>
            </a:r>
            <a:r>
              <a:rPr lang="zh-CN" altLang="en-US" sz="1400" dirty="0" smtClean="0"/>
              <a:t>。</a:t>
            </a:r>
            <a:endParaRPr lang="zh-CN" altLang="en-US" sz="1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dirty="0" smtClean="0"/>
              <a:t>Thank you!</a:t>
            </a:r>
            <a:br>
              <a:rPr lang="en-US" dirty="0" smtClean="0"/>
            </a:br>
            <a:r>
              <a:rPr lang="zh-CN" altLang="en-US" dirty="0" smtClean="0"/>
              <a:t>谢谢</a:t>
            </a:r>
            <a:endParaRPr lang="zh-CN" altLang="en-US" dirty="0"/>
          </a:p>
        </p:txBody>
      </p:sp>
      <p:sp>
        <p:nvSpPr>
          <p:cNvPr id="3" name="页脚占位符 2"/>
          <p:cNvSpPr>
            <a:spLocks noGrp="1"/>
          </p:cNvSpPr>
          <p:nvPr>
            <p:ph type="ftr" sz="quarter" idx="4294967295"/>
          </p:nvPr>
        </p:nvSpPr>
        <p:spPr>
          <a:xfrm>
            <a:off x="0" y="6327775"/>
            <a:ext cx="2895600" cy="365125"/>
          </a:xfrm>
        </p:spPr>
        <p:txBody>
          <a:bodyPr/>
          <a:lstStyle/>
          <a:p>
            <a:r>
              <a:rPr lang="en-US" altLang="zh-CN" dirty="0" smtClean="0"/>
              <a:t>M</a:t>
            </a:r>
            <a:r>
              <a:rPr lang="zh-CN" altLang="en-US" dirty="0" smtClean="0"/>
              <a:t>厂手机产品测试中心</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3" name="标题 2"/>
          <p:cNvSpPr>
            <a:spLocks noGrp="1"/>
          </p:cNvSpPr>
          <p:nvPr>
            <p:ph type="title"/>
          </p:nvPr>
        </p:nvSpPr>
        <p:spPr/>
        <p:txBody>
          <a:bodyPr/>
          <a:lstStyle/>
          <a:p>
            <a:r>
              <a:rPr lang="en-US" altLang="zh-CN" dirty="0" smtClean="0"/>
              <a:t>Java </a:t>
            </a:r>
            <a:r>
              <a:rPr lang="zh-CN" altLang="en-US" dirty="0" smtClean="0"/>
              <a:t>注释</a:t>
            </a:r>
            <a:endParaRPr lang="zh-CN" altLang="en-US" dirty="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sp>
        <p:nvSpPr>
          <p:cNvPr id="7" name="内容占位符 2"/>
          <p:cNvSpPr>
            <a:spLocks noGrp="1"/>
          </p:cNvSpPr>
          <p:nvPr>
            <p:ph idx="1"/>
          </p:nvPr>
        </p:nvSpPr>
        <p:spPr>
          <a:xfrm>
            <a:off x="214282" y="1428742"/>
            <a:ext cx="8715436" cy="3214710"/>
          </a:xfrm>
        </p:spPr>
        <p:txBody>
          <a:bodyPr>
            <a:normAutofit/>
          </a:bodyPr>
          <a:lstStyle/>
          <a:p>
            <a:r>
              <a:rPr lang="zh-CN" altLang="en-US" dirty="0"/>
              <a:t>多行注释，就是在注释内容前面以单斜线加一个星形标记（</a:t>
            </a:r>
            <a:r>
              <a:rPr lang="en-US" altLang="zh-CN" dirty="0"/>
              <a:t>/*</a:t>
            </a:r>
            <a:r>
              <a:rPr lang="zh-CN" altLang="en-US" dirty="0"/>
              <a:t>）开头，并在注释内容末尾以一个星形标记加单斜线（</a:t>
            </a:r>
            <a:r>
              <a:rPr lang="en-US" altLang="zh-CN" dirty="0"/>
              <a:t>*/</a:t>
            </a:r>
            <a:r>
              <a:rPr lang="zh-CN" altLang="en-US" dirty="0"/>
              <a:t>）结束。当注释内容超过一行时一般使用这种方法</a:t>
            </a:r>
            <a:endParaRPr lang="zh-CN" altLang="en-US" dirty="0"/>
          </a:p>
          <a:p>
            <a:pPr lvl="1"/>
            <a:endParaRPr lang="en-US" altLang="zh-CN" dirty="0"/>
          </a:p>
          <a:p>
            <a:endParaRPr lang="en-US" altLang="zh-CN" dirty="0" smtClean="0"/>
          </a:p>
          <a:p>
            <a:endParaRPr lang="en-US" altLang="zh-CN" dirty="0" smtClean="0"/>
          </a:p>
          <a:p>
            <a:pPr lvl="1"/>
            <a:endParaRPr lang="zh-CN" altLang="en-US" dirty="0"/>
          </a:p>
        </p:txBody>
      </p:sp>
      <p:graphicFrame>
        <p:nvGraphicFramePr>
          <p:cNvPr id="8" name="表格 7"/>
          <p:cNvGraphicFramePr>
            <a:graphicFrameLocks noGrp="1"/>
          </p:cNvGraphicFramePr>
          <p:nvPr/>
        </p:nvGraphicFramePr>
        <p:xfrm>
          <a:off x="361212" y="2540454"/>
          <a:ext cx="8358246" cy="1920240"/>
        </p:xfrm>
        <a:graphic>
          <a:graphicData uri="http://schemas.openxmlformats.org/drawingml/2006/table">
            <a:tbl>
              <a:tblPr/>
              <a:tblGrid>
                <a:gridCol w="8358246"/>
              </a:tblGrid>
              <a:tr h="0">
                <a:tc>
                  <a:txBody>
                    <a:bodyPr/>
                    <a:lstStyle/>
                    <a:p>
                      <a:pPr algn="l">
                        <a:spcAft>
                          <a:spcPts val="0"/>
                        </a:spcAft>
                      </a:pPr>
                      <a:r>
                        <a:rPr lang="en-US" sz="1400" b="1" kern="0" dirty="0">
                          <a:solidFill>
                            <a:srgbClr val="7F0055"/>
                          </a:solidFill>
                          <a:latin typeface="Courier New" panose="02070309020205020404"/>
                          <a:ea typeface="宋体" panose="02010600030101010101" pitchFamily="2" charset="-122"/>
                          <a:cs typeface="Times New Roman" panose="02020603050405020304"/>
                        </a:rPr>
                        <a:t>public</a:t>
                      </a:r>
                      <a:r>
                        <a:rPr lang="en-US" sz="1400" kern="0" dirty="0">
                          <a:solidFill>
                            <a:srgbClr val="000000"/>
                          </a:solidFill>
                          <a:latin typeface="Courier New" panose="02070309020205020404"/>
                          <a:ea typeface="宋体" panose="02010600030101010101" pitchFamily="2" charset="-122"/>
                          <a:cs typeface="Times New Roman" panose="02020603050405020304"/>
                        </a:rPr>
                        <a:t> </a:t>
                      </a:r>
                      <a:r>
                        <a:rPr lang="en-US" sz="1400" b="1" kern="0" dirty="0">
                          <a:solidFill>
                            <a:srgbClr val="7F0055"/>
                          </a:solidFill>
                          <a:latin typeface="Courier New" panose="02070309020205020404"/>
                          <a:ea typeface="宋体" panose="02010600030101010101" pitchFamily="2" charset="-122"/>
                          <a:cs typeface="Times New Roman" panose="02020603050405020304"/>
                        </a:rPr>
                        <a:t>class</a:t>
                      </a:r>
                      <a:r>
                        <a:rPr lang="en-US" sz="1400" kern="0" dirty="0">
                          <a:solidFill>
                            <a:srgbClr val="000000"/>
                          </a:solidFill>
                          <a:latin typeface="Courier New" panose="02070309020205020404"/>
                          <a:ea typeface="宋体" panose="02010600030101010101" pitchFamily="2" charset="-122"/>
                          <a:cs typeface="Times New Roman" panose="02020603050405020304"/>
                        </a:rPr>
                        <a:t> </a:t>
                      </a:r>
                      <a:r>
                        <a:rPr lang="en-US" sz="1400" kern="0" dirty="0" err="1">
                          <a:solidFill>
                            <a:srgbClr val="000000"/>
                          </a:solidFill>
                          <a:latin typeface="Courier New" panose="02070309020205020404"/>
                          <a:ea typeface="宋体" panose="02010600030101010101" pitchFamily="2" charset="-122"/>
                          <a:cs typeface="Times New Roman" panose="02020603050405020304"/>
                        </a:rPr>
                        <a:t>TestDemo</a:t>
                      </a:r>
                      <a:r>
                        <a:rPr lang="en-US" sz="1400" kern="0" dirty="0">
                          <a:solidFill>
                            <a:srgbClr val="000000"/>
                          </a:solidFill>
                          <a:latin typeface="Courier New" panose="02070309020205020404"/>
                          <a:ea typeface="宋体" panose="02010600030101010101" pitchFamily="2" charset="-122"/>
                          <a:cs typeface="Times New Roman" panose="02020603050405020304"/>
                        </a:rPr>
                        <a:t> {</a:t>
                      </a:r>
                      <a:endParaRPr lang="zh-CN" sz="14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400" kern="0" dirty="0">
                          <a:solidFill>
                            <a:srgbClr val="000000"/>
                          </a:solidFill>
                          <a:latin typeface="Courier New" panose="02070309020205020404"/>
                          <a:ea typeface="宋体" panose="02010600030101010101" pitchFamily="2" charset="-122"/>
                          <a:cs typeface="Times New Roman" panose="02020603050405020304"/>
                        </a:rPr>
                        <a:t>	</a:t>
                      </a:r>
                      <a:r>
                        <a:rPr lang="en-US" sz="1400" b="1" kern="0" dirty="0">
                          <a:solidFill>
                            <a:srgbClr val="7F0055"/>
                          </a:solidFill>
                          <a:latin typeface="Courier New" panose="02070309020205020404"/>
                          <a:ea typeface="宋体" panose="02010600030101010101" pitchFamily="2" charset="-122"/>
                          <a:cs typeface="Times New Roman" panose="02020603050405020304"/>
                        </a:rPr>
                        <a:t>public</a:t>
                      </a:r>
                      <a:r>
                        <a:rPr lang="en-US" sz="1400" kern="0" dirty="0">
                          <a:solidFill>
                            <a:srgbClr val="000000"/>
                          </a:solidFill>
                          <a:latin typeface="Courier New" panose="02070309020205020404"/>
                          <a:ea typeface="宋体" panose="02010600030101010101" pitchFamily="2" charset="-122"/>
                          <a:cs typeface="Times New Roman" panose="02020603050405020304"/>
                        </a:rPr>
                        <a:t> </a:t>
                      </a:r>
                      <a:r>
                        <a:rPr lang="en-US" sz="1400" b="1" kern="0" dirty="0">
                          <a:solidFill>
                            <a:srgbClr val="7F0055"/>
                          </a:solidFill>
                          <a:latin typeface="Courier New" panose="02070309020205020404"/>
                          <a:ea typeface="宋体" panose="02010600030101010101" pitchFamily="2" charset="-122"/>
                          <a:cs typeface="Times New Roman" panose="02020603050405020304"/>
                        </a:rPr>
                        <a:t>static</a:t>
                      </a:r>
                      <a:r>
                        <a:rPr lang="en-US" sz="1400" kern="0" dirty="0">
                          <a:solidFill>
                            <a:srgbClr val="000000"/>
                          </a:solidFill>
                          <a:latin typeface="Courier New" panose="02070309020205020404"/>
                          <a:ea typeface="宋体" panose="02010600030101010101" pitchFamily="2" charset="-122"/>
                          <a:cs typeface="Times New Roman" panose="02020603050405020304"/>
                        </a:rPr>
                        <a:t> </a:t>
                      </a:r>
                      <a:r>
                        <a:rPr lang="en-US" sz="1400" b="1" kern="0" dirty="0">
                          <a:solidFill>
                            <a:srgbClr val="7F0055"/>
                          </a:solidFill>
                          <a:latin typeface="Courier New" panose="02070309020205020404"/>
                          <a:ea typeface="宋体" panose="02010600030101010101" pitchFamily="2" charset="-122"/>
                          <a:cs typeface="Times New Roman" panose="02020603050405020304"/>
                        </a:rPr>
                        <a:t>void</a:t>
                      </a:r>
                      <a:r>
                        <a:rPr lang="en-US" sz="1400" kern="0" dirty="0">
                          <a:solidFill>
                            <a:srgbClr val="000000"/>
                          </a:solidFill>
                          <a:latin typeface="Courier New" panose="02070309020205020404"/>
                          <a:ea typeface="宋体" panose="02010600030101010101" pitchFamily="2" charset="-122"/>
                          <a:cs typeface="Times New Roman" panose="02020603050405020304"/>
                        </a:rPr>
                        <a:t> main(String[] </a:t>
                      </a:r>
                      <a:r>
                        <a:rPr lang="en-US" sz="1400" kern="0" dirty="0" err="1">
                          <a:solidFill>
                            <a:srgbClr val="000000"/>
                          </a:solidFill>
                          <a:latin typeface="Courier New" panose="02070309020205020404"/>
                          <a:ea typeface="宋体" panose="02010600030101010101" pitchFamily="2" charset="-122"/>
                          <a:cs typeface="Times New Roman" panose="02020603050405020304"/>
                        </a:rPr>
                        <a:t>args</a:t>
                      </a:r>
                      <a:r>
                        <a:rPr lang="en-US" sz="1400" kern="0" dirty="0">
                          <a:solidFill>
                            <a:srgbClr val="000000"/>
                          </a:solidFill>
                          <a:latin typeface="Courier New" panose="02070309020205020404"/>
                          <a:ea typeface="宋体" panose="02010600030101010101" pitchFamily="2" charset="-122"/>
                          <a:cs typeface="Times New Roman" panose="02020603050405020304"/>
                        </a:rPr>
                        <a:t>) {</a:t>
                      </a:r>
                      <a:endParaRPr lang="zh-CN" sz="14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400" kern="0" dirty="0">
                          <a:solidFill>
                            <a:srgbClr val="000000"/>
                          </a:solidFill>
                          <a:latin typeface="Courier New" panose="02070309020205020404"/>
                          <a:ea typeface="宋体" panose="02010600030101010101" pitchFamily="2" charset="-122"/>
                          <a:cs typeface="Times New Roman" panose="02020603050405020304"/>
                        </a:rPr>
                        <a:t>		</a:t>
                      </a:r>
                      <a:r>
                        <a:rPr lang="en-US" sz="1400" kern="0" dirty="0">
                          <a:solidFill>
                            <a:srgbClr val="3F7F5F"/>
                          </a:solidFill>
                          <a:latin typeface="Courier New" panose="02070309020205020404"/>
                          <a:ea typeface="宋体" panose="02010600030101010101" pitchFamily="2" charset="-122"/>
                          <a:cs typeface="Times New Roman" panose="02020603050405020304"/>
                        </a:rPr>
                        <a:t>/*</a:t>
                      </a:r>
                      <a:endParaRPr lang="zh-CN" sz="14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400" kern="0" dirty="0">
                          <a:solidFill>
                            <a:srgbClr val="3F7F5F"/>
                          </a:solidFill>
                          <a:latin typeface="Courier New" panose="02070309020205020404"/>
                          <a:ea typeface="宋体" panose="02010600030101010101" pitchFamily="2" charset="-122"/>
                          <a:cs typeface="Times New Roman" panose="02020603050405020304"/>
                        </a:rPr>
                        <a:t>		 *  </a:t>
                      </a:r>
                      <a:r>
                        <a:rPr lang="zh-CN" sz="1400" kern="0" dirty="0">
                          <a:solidFill>
                            <a:srgbClr val="3F7F5F"/>
                          </a:solidFill>
                          <a:latin typeface="Courier New" panose="02070309020205020404"/>
                          <a:ea typeface="宋体" panose="02010600030101010101" pitchFamily="2" charset="-122"/>
                          <a:cs typeface="Courier New" panose="02070309020205020404"/>
                        </a:rPr>
                        <a:t>此处为多行注释，编译代码时不编译</a:t>
                      </a:r>
                      <a:endParaRPr lang="zh-CN" sz="14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400" kern="0" dirty="0">
                          <a:solidFill>
                            <a:srgbClr val="3F7F5F"/>
                          </a:solidFill>
                          <a:latin typeface="Courier New" panose="02070309020205020404"/>
                          <a:ea typeface="宋体" panose="02010600030101010101" pitchFamily="2" charset="-122"/>
                          <a:cs typeface="Times New Roman" panose="02020603050405020304"/>
                        </a:rPr>
                        <a:t>		 *  </a:t>
                      </a:r>
                      <a:r>
                        <a:rPr lang="zh-CN" sz="1400" kern="0" dirty="0">
                          <a:solidFill>
                            <a:srgbClr val="3F7F5F"/>
                          </a:solidFill>
                          <a:latin typeface="Courier New" panose="02070309020205020404"/>
                          <a:ea typeface="宋体" panose="02010600030101010101" pitchFamily="2" charset="-122"/>
                          <a:cs typeface="Courier New" panose="02070309020205020404"/>
                        </a:rPr>
                        <a:t>如果要学习</a:t>
                      </a:r>
                      <a:r>
                        <a:rPr lang="en-US" sz="1400" kern="0" dirty="0">
                          <a:solidFill>
                            <a:srgbClr val="3F7F5F"/>
                          </a:solidFill>
                          <a:latin typeface="Courier New" panose="02070309020205020404"/>
                          <a:ea typeface="宋体" panose="02010600030101010101" pitchFamily="2" charset="-122"/>
                          <a:cs typeface="Times New Roman" panose="02020603050405020304"/>
                        </a:rPr>
                        <a:t>Java</a:t>
                      </a:r>
                      <a:r>
                        <a:rPr lang="zh-CN" sz="1400" kern="0" dirty="0">
                          <a:solidFill>
                            <a:srgbClr val="3F7F5F"/>
                          </a:solidFill>
                          <a:latin typeface="Courier New" panose="02070309020205020404"/>
                          <a:ea typeface="宋体" panose="02010600030101010101" pitchFamily="2" charset="-122"/>
                          <a:cs typeface="Courier New" panose="02070309020205020404"/>
                        </a:rPr>
                        <a:t>高端</a:t>
                      </a:r>
                      <a:r>
                        <a:rPr lang="zh-CN" sz="1400" kern="0" dirty="0" smtClean="0">
                          <a:solidFill>
                            <a:srgbClr val="3F7F5F"/>
                          </a:solidFill>
                          <a:latin typeface="Courier New" panose="02070309020205020404"/>
                          <a:ea typeface="宋体" panose="02010600030101010101" pitchFamily="2" charset="-122"/>
                          <a:cs typeface="Courier New" panose="02070309020205020404"/>
                        </a:rPr>
                        <a:t>课程</a:t>
                      </a:r>
                      <a:endParaRPr lang="zh-CN" sz="14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400" kern="0" dirty="0">
                          <a:solidFill>
                            <a:srgbClr val="3F7F5F"/>
                          </a:solidFill>
                          <a:latin typeface="Courier New" panose="02070309020205020404"/>
                          <a:ea typeface="宋体" panose="02010600030101010101" pitchFamily="2" charset="-122"/>
                          <a:cs typeface="Times New Roman" panose="02020603050405020304"/>
                        </a:rPr>
                        <a:t>		 */</a:t>
                      </a:r>
                      <a:endParaRPr lang="zh-CN" sz="14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400" kern="0" dirty="0">
                          <a:solidFill>
                            <a:srgbClr val="000000"/>
                          </a:solidFill>
                          <a:latin typeface="Courier New" panose="02070309020205020404"/>
                          <a:ea typeface="宋体" panose="02010600030101010101" pitchFamily="2" charset="-122"/>
                          <a:cs typeface="Times New Roman" panose="02020603050405020304"/>
                        </a:rPr>
                        <a:t>		</a:t>
                      </a:r>
                      <a:r>
                        <a:rPr lang="en-US" sz="1400" kern="0" dirty="0" err="1">
                          <a:solidFill>
                            <a:srgbClr val="000000"/>
                          </a:solidFill>
                          <a:latin typeface="Courier New" panose="02070309020205020404"/>
                          <a:ea typeface="宋体" panose="02010600030101010101" pitchFamily="2" charset="-122"/>
                          <a:cs typeface="Times New Roman" panose="02020603050405020304"/>
                        </a:rPr>
                        <a:t>System.</a:t>
                      </a:r>
                      <a:r>
                        <a:rPr lang="en-US" sz="1400" i="1" kern="0" dirty="0" err="1">
                          <a:solidFill>
                            <a:srgbClr val="0000C0"/>
                          </a:solidFill>
                          <a:latin typeface="Courier New" panose="02070309020205020404"/>
                          <a:ea typeface="宋体" panose="02010600030101010101" pitchFamily="2" charset="-122"/>
                          <a:cs typeface="Times New Roman" panose="02020603050405020304"/>
                        </a:rPr>
                        <a:t>out</a:t>
                      </a:r>
                      <a:r>
                        <a:rPr lang="en-US" sz="1400" kern="0" dirty="0" err="1">
                          <a:solidFill>
                            <a:srgbClr val="000000"/>
                          </a:solidFill>
                          <a:latin typeface="Courier New" panose="02070309020205020404"/>
                          <a:ea typeface="宋体" panose="02010600030101010101" pitchFamily="2" charset="-122"/>
                          <a:cs typeface="Times New Roman" panose="02020603050405020304"/>
                        </a:rPr>
                        <a:t>.println</a:t>
                      </a:r>
                      <a:r>
                        <a:rPr lang="en-US" sz="1400" kern="0" dirty="0">
                          <a:solidFill>
                            <a:srgbClr val="000000"/>
                          </a:solidFill>
                          <a:latin typeface="Courier New" panose="02070309020205020404"/>
                          <a:ea typeface="宋体" panose="02010600030101010101" pitchFamily="2" charset="-122"/>
                          <a:cs typeface="Times New Roman" panose="02020603050405020304"/>
                        </a:rPr>
                        <a:t>(</a:t>
                      </a:r>
                      <a:r>
                        <a:rPr lang="en-US" sz="1400" kern="0" dirty="0">
                          <a:solidFill>
                            <a:srgbClr val="2A00FF"/>
                          </a:solidFill>
                          <a:latin typeface="Courier New" panose="02070309020205020404"/>
                          <a:ea typeface="宋体" panose="02010600030101010101" pitchFamily="2" charset="-122"/>
                          <a:cs typeface="Times New Roman" panose="02020603050405020304"/>
                        </a:rPr>
                        <a:t>"Hello </a:t>
                      </a:r>
                      <a:r>
                        <a:rPr lang="en-US" sz="1400" kern="0" dirty="0" smtClean="0">
                          <a:solidFill>
                            <a:srgbClr val="2A00FF"/>
                          </a:solidFill>
                          <a:latin typeface="Courier New" panose="02070309020205020404"/>
                          <a:ea typeface="宋体" panose="02010600030101010101" pitchFamily="2" charset="-122"/>
                          <a:cs typeface="Times New Roman" panose="02020603050405020304"/>
                        </a:rPr>
                        <a:t>World."</a:t>
                      </a:r>
                      <a:r>
                        <a:rPr lang="en-US" sz="1400" kern="0" dirty="0" smtClean="0">
                          <a:solidFill>
                            <a:srgbClr val="000000"/>
                          </a:solidFill>
                          <a:latin typeface="Courier New" panose="02070309020205020404"/>
                          <a:ea typeface="宋体" panose="02010600030101010101" pitchFamily="2" charset="-122"/>
                          <a:cs typeface="Times New Roman" panose="02020603050405020304"/>
                        </a:rPr>
                        <a:t>);</a:t>
                      </a:r>
                      <a:endParaRPr lang="zh-CN" sz="14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400" kern="0" dirty="0">
                          <a:solidFill>
                            <a:srgbClr val="000000"/>
                          </a:solidFill>
                          <a:latin typeface="Courier New" panose="02070309020205020404"/>
                          <a:ea typeface="宋体" panose="02010600030101010101" pitchFamily="2" charset="-122"/>
                          <a:cs typeface="Times New Roman" panose="02020603050405020304"/>
                        </a:rPr>
                        <a:t>	}</a:t>
                      </a:r>
                      <a:endParaRPr lang="zh-CN" sz="1400" kern="100" dirty="0">
                        <a:latin typeface="Times New Roman" panose="02020603050405020304"/>
                        <a:ea typeface="宋体" panose="02010600030101010101" pitchFamily="2" charset="-122"/>
                        <a:cs typeface="Times New Roman" panose="02020603050405020304"/>
                      </a:endParaRPr>
                    </a:p>
                    <a:p>
                      <a:pPr algn="just">
                        <a:spcAft>
                          <a:spcPts val="0"/>
                        </a:spcAft>
                      </a:pPr>
                      <a:r>
                        <a:rPr lang="en-US" sz="1400" kern="0" dirty="0">
                          <a:solidFill>
                            <a:srgbClr val="000000"/>
                          </a:solidFill>
                          <a:latin typeface="Courier New" panose="02070309020205020404"/>
                          <a:ea typeface="宋体" panose="02010600030101010101" pitchFamily="2" charset="-122"/>
                          <a:cs typeface="Times New Roman" panose="02020603050405020304"/>
                        </a:rPr>
                        <a:t>}</a:t>
                      </a:r>
                      <a:endParaRPr lang="zh-CN" sz="1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3" name="标题 2"/>
          <p:cNvSpPr>
            <a:spLocks noGrp="1"/>
          </p:cNvSpPr>
          <p:nvPr>
            <p:ph type="title"/>
          </p:nvPr>
        </p:nvSpPr>
        <p:spPr/>
        <p:txBody>
          <a:bodyPr/>
          <a:lstStyle/>
          <a:p>
            <a:r>
              <a:rPr lang="en-US" altLang="zh-CN" dirty="0" smtClean="0"/>
              <a:t>Java </a:t>
            </a:r>
            <a:r>
              <a:rPr lang="zh-CN" altLang="en-US" dirty="0" smtClean="0"/>
              <a:t>注释</a:t>
            </a:r>
            <a:endParaRPr lang="zh-CN" altLang="en-US" dirty="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sp>
        <p:nvSpPr>
          <p:cNvPr id="7" name="内容占位符 2"/>
          <p:cNvSpPr>
            <a:spLocks noGrp="1"/>
          </p:cNvSpPr>
          <p:nvPr>
            <p:ph idx="1"/>
          </p:nvPr>
        </p:nvSpPr>
        <p:spPr>
          <a:xfrm>
            <a:off x="214282" y="1428742"/>
            <a:ext cx="8715436" cy="3214710"/>
          </a:xfrm>
        </p:spPr>
        <p:txBody>
          <a:bodyPr>
            <a:normAutofit/>
          </a:bodyPr>
          <a:lstStyle/>
          <a:p>
            <a:r>
              <a:rPr lang="zh-CN" altLang="en-US" dirty="0"/>
              <a:t>文档注释，是以单斜线加两个星形标记（</a:t>
            </a:r>
            <a:r>
              <a:rPr lang="en-US" altLang="zh-CN" dirty="0"/>
              <a:t>/**</a:t>
            </a:r>
            <a:r>
              <a:rPr lang="zh-CN" altLang="en-US" dirty="0"/>
              <a:t>）开头，并以一个星形标记加单斜线（</a:t>
            </a:r>
            <a:r>
              <a:rPr lang="en-US" altLang="zh-CN" dirty="0"/>
              <a:t>*/</a:t>
            </a:r>
            <a:r>
              <a:rPr lang="zh-CN" altLang="en-US" dirty="0"/>
              <a:t>）结束。用这种方法注释的内容会被解释成程序的正式文档，并能包含进如</a:t>
            </a:r>
            <a:r>
              <a:rPr lang="en-US" altLang="zh-CN" dirty="0" err="1"/>
              <a:t>javadoc</a:t>
            </a:r>
            <a:r>
              <a:rPr lang="zh-CN" altLang="en-US" dirty="0"/>
              <a:t>之类的工具生成的文档里，用以说明该程序的层次结构及其方法。</a:t>
            </a:r>
            <a:endParaRPr lang="zh-CN" altLang="en-US" dirty="0"/>
          </a:p>
          <a:p>
            <a:pPr lvl="1"/>
            <a:endParaRPr lang="en-US" altLang="zh-CN" dirty="0"/>
          </a:p>
          <a:p>
            <a:endParaRPr lang="en-US" altLang="zh-CN" dirty="0" smtClean="0"/>
          </a:p>
          <a:p>
            <a:endParaRPr lang="en-US" altLang="zh-CN" dirty="0" smtClean="0"/>
          </a:p>
          <a:p>
            <a:pPr lvl="1"/>
            <a:endParaRPr lang="zh-CN" altLang="en-US" dirty="0"/>
          </a:p>
        </p:txBody>
      </p:sp>
      <p:graphicFrame>
        <p:nvGraphicFramePr>
          <p:cNvPr id="9" name="表格 8"/>
          <p:cNvGraphicFramePr>
            <a:graphicFrameLocks noGrp="1"/>
          </p:cNvGraphicFramePr>
          <p:nvPr/>
        </p:nvGraphicFramePr>
        <p:xfrm>
          <a:off x="406824" y="2714626"/>
          <a:ext cx="8358246" cy="1920240"/>
        </p:xfrm>
        <a:graphic>
          <a:graphicData uri="http://schemas.openxmlformats.org/drawingml/2006/table">
            <a:tbl>
              <a:tblPr/>
              <a:tblGrid>
                <a:gridCol w="8358246"/>
              </a:tblGrid>
              <a:tr h="1714512">
                <a:tc>
                  <a:txBody>
                    <a:bodyPr/>
                    <a:lstStyle/>
                    <a:p>
                      <a:pPr algn="l">
                        <a:spcAft>
                          <a:spcPts val="0"/>
                        </a:spcAft>
                      </a:pPr>
                      <a:r>
                        <a:rPr lang="en-US" sz="1400" kern="0" dirty="0">
                          <a:solidFill>
                            <a:srgbClr val="3F5FBF"/>
                          </a:solidFill>
                          <a:latin typeface="Courier New" panose="02070309020205020404"/>
                          <a:ea typeface="宋体" panose="02010600030101010101" pitchFamily="2" charset="-122"/>
                          <a:cs typeface="Times New Roman" panose="02020603050405020304"/>
                        </a:rPr>
                        <a:t>/**</a:t>
                      </a:r>
                      <a:endParaRPr lang="zh-CN" sz="14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400" kern="0" dirty="0">
                          <a:solidFill>
                            <a:srgbClr val="3F5FBF"/>
                          </a:solidFill>
                          <a:latin typeface="Courier New" panose="02070309020205020404"/>
                          <a:ea typeface="宋体" panose="02010600030101010101" pitchFamily="2" charset="-122"/>
                          <a:cs typeface="Times New Roman" panose="02020603050405020304"/>
                        </a:rPr>
                        <a:t> * </a:t>
                      </a:r>
                      <a:r>
                        <a:rPr lang="zh-CN" sz="1400" kern="0" dirty="0">
                          <a:solidFill>
                            <a:srgbClr val="3F5FBF"/>
                          </a:solidFill>
                          <a:latin typeface="Courier New" panose="02070309020205020404"/>
                          <a:ea typeface="宋体" panose="02010600030101010101" pitchFamily="2" charset="-122"/>
                          <a:cs typeface="Courier New" panose="02070309020205020404"/>
                        </a:rPr>
                        <a:t>此处为文档注释</a:t>
                      </a:r>
                      <a:endParaRPr lang="zh-CN" sz="14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400" kern="0" dirty="0">
                          <a:solidFill>
                            <a:srgbClr val="3F5FBF"/>
                          </a:solidFill>
                          <a:latin typeface="Courier New" panose="02070309020205020404"/>
                          <a:ea typeface="宋体" panose="02010600030101010101" pitchFamily="2" charset="-122"/>
                          <a:cs typeface="Times New Roman" panose="02020603050405020304"/>
                        </a:rPr>
                        <a:t> * </a:t>
                      </a:r>
                      <a:r>
                        <a:rPr lang="en-US" sz="1400" b="1" kern="0" dirty="0">
                          <a:solidFill>
                            <a:srgbClr val="7F9FBF"/>
                          </a:solidFill>
                          <a:latin typeface="Courier New" panose="02070309020205020404"/>
                          <a:ea typeface="宋体" panose="02010600030101010101" pitchFamily="2" charset="-122"/>
                          <a:cs typeface="Times New Roman" panose="02020603050405020304"/>
                        </a:rPr>
                        <a:t>@author</a:t>
                      </a:r>
                      <a:r>
                        <a:rPr lang="en-US" sz="1400" kern="0" dirty="0">
                          <a:solidFill>
                            <a:srgbClr val="3F5FBF"/>
                          </a:solidFill>
                          <a:latin typeface="Courier New" panose="02070309020205020404"/>
                          <a:ea typeface="宋体" panose="02010600030101010101" pitchFamily="2" charset="-122"/>
                          <a:cs typeface="Times New Roman" panose="02020603050405020304"/>
                        </a:rPr>
                        <a:t> </a:t>
                      </a:r>
                      <a:endParaRPr lang="zh-CN" sz="1400" kern="100" dirty="0" smtClean="0">
                        <a:latin typeface="Times New Roman" panose="02020603050405020304"/>
                        <a:ea typeface="宋体" panose="02010600030101010101" pitchFamily="2" charset="-122"/>
                        <a:cs typeface="Times New Roman" panose="02020603050405020304"/>
                      </a:endParaRPr>
                    </a:p>
                    <a:p>
                      <a:pPr algn="l">
                        <a:spcAft>
                          <a:spcPts val="0"/>
                        </a:spcAft>
                      </a:pPr>
                      <a:r>
                        <a:rPr lang="en-US" sz="1400" kern="0" dirty="0" smtClean="0">
                          <a:solidFill>
                            <a:srgbClr val="3F5FBF"/>
                          </a:solidFill>
                          <a:latin typeface="Courier New" panose="02070309020205020404"/>
                          <a:ea typeface="宋体" panose="02010600030101010101" pitchFamily="2" charset="-122"/>
                          <a:cs typeface="Times New Roman" panose="02020603050405020304"/>
                        </a:rPr>
                        <a:t> */</a:t>
                      </a:r>
                      <a:endParaRPr lang="zh-CN" sz="1400" kern="100" dirty="0" smtClean="0">
                        <a:latin typeface="Times New Roman" panose="02020603050405020304"/>
                        <a:ea typeface="宋体" panose="02010600030101010101" pitchFamily="2" charset="-122"/>
                        <a:cs typeface="Times New Roman" panose="02020603050405020304"/>
                      </a:endParaRPr>
                    </a:p>
                    <a:p>
                      <a:pPr algn="l">
                        <a:spcAft>
                          <a:spcPts val="0"/>
                        </a:spcAft>
                      </a:pPr>
                      <a:r>
                        <a:rPr lang="en-US" sz="1400" b="1" kern="0" dirty="0" smtClean="0">
                          <a:solidFill>
                            <a:srgbClr val="7F0055"/>
                          </a:solidFill>
                          <a:latin typeface="Courier New" panose="02070309020205020404"/>
                          <a:ea typeface="宋体" panose="02010600030101010101" pitchFamily="2" charset="-122"/>
                          <a:cs typeface="Times New Roman" panose="02020603050405020304"/>
                        </a:rPr>
                        <a:t>public</a:t>
                      </a:r>
                      <a:r>
                        <a:rPr lang="en-US" sz="1400" kern="0" dirty="0" smtClean="0">
                          <a:solidFill>
                            <a:srgbClr val="000000"/>
                          </a:solidFill>
                          <a:latin typeface="Courier New" panose="02070309020205020404"/>
                          <a:ea typeface="宋体" panose="02010600030101010101" pitchFamily="2" charset="-122"/>
                          <a:cs typeface="Times New Roman" panose="02020603050405020304"/>
                        </a:rPr>
                        <a:t> </a:t>
                      </a:r>
                      <a:r>
                        <a:rPr lang="en-US" sz="1400" b="1" kern="0" dirty="0">
                          <a:solidFill>
                            <a:srgbClr val="7F0055"/>
                          </a:solidFill>
                          <a:latin typeface="Courier New" panose="02070309020205020404"/>
                          <a:ea typeface="宋体" panose="02010600030101010101" pitchFamily="2" charset="-122"/>
                          <a:cs typeface="Times New Roman" panose="02020603050405020304"/>
                        </a:rPr>
                        <a:t>class</a:t>
                      </a:r>
                      <a:r>
                        <a:rPr lang="en-US" sz="1400" kern="0" dirty="0">
                          <a:solidFill>
                            <a:srgbClr val="000000"/>
                          </a:solidFill>
                          <a:latin typeface="Courier New" panose="02070309020205020404"/>
                          <a:ea typeface="宋体" panose="02010600030101010101" pitchFamily="2" charset="-122"/>
                          <a:cs typeface="Times New Roman" panose="02020603050405020304"/>
                        </a:rPr>
                        <a:t> </a:t>
                      </a:r>
                      <a:r>
                        <a:rPr lang="en-US" sz="1400" kern="0" dirty="0" err="1">
                          <a:solidFill>
                            <a:srgbClr val="000000"/>
                          </a:solidFill>
                          <a:latin typeface="Courier New" panose="02070309020205020404"/>
                          <a:ea typeface="宋体" panose="02010600030101010101" pitchFamily="2" charset="-122"/>
                          <a:cs typeface="Times New Roman" panose="02020603050405020304"/>
                        </a:rPr>
                        <a:t>TestDemo</a:t>
                      </a:r>
                      <a:r>
                        <a:rPr lang="en-US" sz="1400" kern="0" dirty="0">
                          <a:solidFill>
                            <a:srgbClr val="000000"/>
                          </a:solidFill>
                          <a:latin typeface="Courier New" panose="02070309020205020404"/>
                          <a:ea typeface="宋体" panose="02010600030101010101" pitchFamily="2" charset="-122"/>
                          <a:cs typeface="Times New Roman" panose="02020603050405020304"/>
                        </a:rPr>
                        <a:t> {</a:t>
                      </a:r>
                      <a:endParaRPr lang="zh-CN" sz="14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400" kern="0" dirty="0">
                          <a:solidFill>
                            <a:srgbClr val="000000"/>
                          </a:solidFill>
                          <a:latin typeface="Courier New" panose="02070309020205020404"/>
                          <a:ea typeface="宋体" panose="02010600030101010101" pitchFamily="2" charset="-122"/>
                          <a:cs typeface="Times New Roman" panose="02020603050405020304"/>
                        </a:rPr>
                        <a:t>	</a:t>
                      </a:r>
                      <a:r>
                        <a:rPr lang="en-US" sz="1400" b="1" kern="0" dirty="0">
                          <a:solidFill>
                            <a:srgbClr val="7F0055"/>
                          </a:solidFill>
                          <a:latin typeface="Courier New" panose="02070309020205020404"/>
                          <a:ea typeface="宋体" panose="02010600030101010101" pitchFamily="2" charset="-122"/>
                          <a:cs typeface="Times New Roman" panose="02020603050405020304"/>
                        </a:rPr>
                        <a:t>public</a:t>
                      </a:r>
                      <a:r>
                        <a:rPr lang="en-US" sz="1400" kern="0" dirty="0">
                          <a:solidFill>
                            <a:srgbClr val="000000"/>
                          </a:solidFill>
                          <a:latin typeface="Courier New" panose="02070309020205020404"/>
                          <a:ea typeface="宋体" panose="02010600030101010101" pitchFamily="2" charset="-122"/>
                          <a:cs typeface="Times New Roman" panose="02020603050405020304"/>
                        </a:rPr>
                        <a:t> </a:t>
                      </a:r>
                      <a:r>
                        <a:rPr lang="en-US" sz="1400" b="1" kern="0" dirty="0">
                          <a:solidFill>
                            <a:srgbClr val="7F0055"/>
                          </a:solidFill>
                          <a:latin typeface="Courier New" panose="02070309020205020404"/>
                          <a:ea typeface="宋体" panose="02010600030101010101" pitchFamily="2" charset="-122"/>
                          <a:cs typeface="Times New Roman" panose="02020603050405020304"/>
                        </a:rPr>
                        <a:t>static</a:t>
                      </a:r>
                      <a:r>
                        <a:rPr lang="en-US" sz="1400" kern="0" dirty="0">
                          <a:solidFill>
                            <a:srgbClr val="000000"/>
                          </a:solidFill>
                          <a:latin typeface="Courier New" panose="02070309020205020404"/>
                          <a:ea typeface="宋体" panose="02010600030101010101" pitchFamily="2" charset="-122"/>
                          <a:cs typeface="Times New Roman" panose="02020603050405020304"/>
                        </a:rPr>
                        <a:t> </a:t>
                      </a:r>
                      <a:r>
                        <a:rPr lang="en-US" sz="1400" b="1" kern="0" dirty="0">
                          <a:solidFill>
                            <a:srgbClr val="7F0055"/>
                          </a:solidFill>
                          <a:latin typeface="Courier New" panose="02070309020205020404"/>
                          <a:ea typeface="宋体" panose="02010600030101010101" pitchFamily="2" charset="-122"/>
                          <a:cs typeface="Times New Roman" panose="02020603050405020304"/>
                        </a:rPr>
                        <a:t>void</a:t>
                      </a:r>
                      <a:r>
                        <a:rPr lang="en-US" sz="1400" kern="0" dirty="0">
                          <a:solidFill>
                            <a:srgbClr val="000000"/>
                          </a:solidFill>
                          <a:latin typeface="Courier New" panose="02070309020205020404"/>
                          <a:ea typeface="宋体" panose="02010600030101010101" pitchFamily="2" charset="-122"/>
                          <a:cs typeface="Times New Roman" panose="02020603050405020304"/>
                        </a:rPr>
                        <a:t> main(String[] </a:t>
                      </a:r>
                      <a:r>
                        <a:rPr lang="en-US" sz="1400" kern="0" dirty="0" err="1">
                          <a:solidFill>
                            <a:srgbClr val="000000"/>
                          </a:solidFill>
                          <a:latin typeface="Courier New" panose="02070309020205020404"/>
                          <a:ea typeface="宋体" panose="02010600030101010101" pitchFamily="2" charset="-122"/>
                          <a:cs typeface="Times New Roman" panose="02020603050405020304"/>
                        </a:rPr>
                        <a:t>args</a:t>
                      </a:r>
                      <a:r>
                        <a:rPr lang="en-US" sz="1400" kern="0" dirty="0">
                          <a:solidFill>
                            <a:srgbClr val="000000"/>
                          </a:solidFill>
                          <a:latin typeface="Courier New" panose="02070309020205020404"/>
                          <a:ea typeface="宋体" panose="02010600030101010101" pitchFamily="2" charset="-122"/>
                          <a:cs typeface="Times New Roman" panose="02020603050405020304"/>
                        </a:rPr>
                        <a:t>) {</a:t>
                      </a:r>
                      <a:endParaRPr lang="zh-CN" sz="14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400" kern="0" dirty="0">
                          <a:solidFill>
                            <a:srgbClr val="000000"/>
                          </a:solidFill>
                          <a:latin typeface="Courier New" panose="02070309020205020404"/>
                          <a:ea typeface="宋体" panose="02010600030101010101" pitchFamily="2" charset="-122"/>
                          <a:cs typeface="Times New Roman" panose="02020603050405020304"/>
                        </a:rPr>
                        <a:t>		</a:t>
                      </a:r>
                      <a:r>
                        <a:rPr lang="en-US" sz="1400" kern="0" dirty="0" err="1">
                          <a:solidFill>
                            <a:srgbClr val="000000"/>
                          </a:solidFill>
                          <a:latin typeface="Courier New" panose="02070309020205020404"/>
                          <a:ea typeface="宋体" panose="02010600030101010101" pitchFamily="2" charset="-122"/>
                          <a:cs typeface="Times New Roman" panose="02020603050405020304"/>
                        </a:rPr>
                        <a:t>System.</a:t>
                      </a:r>
                      <a:r>
                        <a:rPr lang="en-US" sz="1400" i="1" kern="0" dirty="0" err="1">
                          <a:solidFill>
                            <a:srgbClr val="0000C0"/>
                          </a:solidFill>
                          <a:latin typeface="Courier New" panose="02070309020205020404"/>
                          <a:ea typeface="宋体" panose="02010600030101010101" pitchFamily="2" charset="-122"/>
                          <a:cs typeface="Times New Roman" panose="02020603050405020304"/>
                        </a:rPr>
                        <a:t>out</a:t>
                      </a:r>
                      <a:r>
                        <a:rPr lang="en-US" sz="1400" kern="0" dirty="0" err="1">
                          <a:solidFill>
                            <a:srgbClr val="000000"/>
                          </a:solidFill>
                          <a:latin typeface="Courier New" panose="02070309020205020404"/>
                          <a:ea typeface="宋体" panose="02010600030101010101" pitchFamily="2" charset="-122"/>
                          <a:cs typeface="Times New Roman" panose="02020603050405020304"/>
                        </a:rPr>
                        <a:t>.println</a:t>
                      </a:r>
                      <a:r>
                        <a:rPr lang="en-US" sz="1400" kern="0" dirty="0">
                          <a:solidFill>
                            <a:srgbClr val="000000"/>
                          </a:solidFill>
                          <a:latin typeface="Courier New" panose="02070309020205020404"/>
                          <a:ea typeface="宋体" panose="02010600030101010101" pitchFamily="2" charset="-122"/>
                          <a:cs typeface="Times New Roman" panose="02020603050405020304"/>
                        </a:rPr>
                        <a:t>(</a:t>
                      </a:r>
                      <a:r>
                        <a:rPr lang="en-US" sz="1400" kern="0" dirty="0">
                          <a:solidFill>
                            <a:srgbClr val="2A00FF"/>
                          </a:solidFill>
                          <a:latin typeface="Courier New" panose="02070309020205020404"/>
                          <a:ea typeface="宋体" panose="02010600030101010101" pitchFamily="2" charset="-122"/>
                          <a:cs typeface="Times New Roman" panose="02020603050405020304"/>
                        </a:rPr>
                        <a:t>"Hello </a:t>
                      </a:r>
                      <a:r>
                        <a:rPr lang="en-US" sz="1400" kern="0" dirty="0" err="1">
                          <a:solidFill>
                            <a:srgbClr val="2A00FF"/>
                          </a:solidFill>
                          <a:latin typeface="Courier New" panose="02070309020205020404"/>
                          <a:ea typeface="宋体" panose="02010600030101010101" pitchFamily="2" charset="-122"/>
                          <a:cs typeface="Times New Roman" panose="02020603050405020304"/>
                        </a:rPr>
                        <a:t>MLDN</a:t>
                      </a:r>
                      <a:r>
                        <a:rPr lang="en-US" sz="1400" kern="0" dirty="0">
                          <a:solidFill>
                            <a:srgbClr val="2A00FF"/>
                          </a:solidFill>
                          <a:latin typeface="Courier New" panose="02070309020205020404"/>
                          <a:ea typeface="宋体" panose="02010600030101010101" pitchFamily="2" charset="-122"/>
                          <a:cs typeface="Times New Roman" panose="02020603050405020304"/>
                        </a:rPr>
                        <a:t> ."</a:t>
                      </a:r>
                      <a:r>
                        <a:rPr lang="en-US" sz="1400" kern="0" dirty="0">
                          <a:solidFill>
                            <a:srgbClr val="000000"/>
                          </a:solidFill>
                          <a:latin typeface="Courier New" panose="02070309020205020404"/>
                          <a:ea typeface="宋体" panose="02010600030101010101" pitchFamily="2" charset="-122"/>
                          <a:cs typeface="Times New Roman" panose="02020603050405020304"/>
                        </a:rPr>
                        <a:t>);</a:t>
                      </a:r>
                      <a:endParaRPr lang="zh-CN" sz="14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400" kern="0" dirty="0">
                          <a:solidFill>
                            <a:srgbClr val="000000"/>
                          </a:solidFill>
                          <a:latin typeface="Courier New" panose="02070309020205020404"/>
                          <a:ea typeface="宋体" panose="02010600030101010101" pitchFamily="2" charset="-122"/>
                          <a:cs typeface="Times New Roman" panose="02020603050405020304"/>
                        </a:rPr>
                        <a:t>	}</a:t>
                      </a:r>
                      <a:endParaRPr lang="zh-CN" sz="1400" kern="100" dirty="0">
                        <a:latin typeface="Times New Roman" panose="02020603050405020304"/>
                        <a:ea typeface="宋体" panose="02010600030101010101" pitchFamily="2" charset="-122"/>
                        <a:cs typeface="Times New Roman" panose="02020603050405020304"/>
                      </a:endParaRPr>
                    </a:p>
                    <a:p>
                      <a:pPr algn="just">
                        <a:spcAft>
                          <a:spcPts val="0"/>
                        </a:spcAft>
                      </a:pPr>
                      <a:r>
                        <a:rPr lang="en-US" sz="1400" kern="0" dirty="0">
                          <a:solidFill>
                            <a:srgbClr val="000000"/>
                          </a:solidFill>
                          <a:latin typeface="Courier New" panose="02070309020205020404"/>
                          <a:ea typeface="宋体" panose="02010600030101010101" pitchFamily="2" charset="-122"/>
                          <a:cs typeface="Times New Roman" panose="02020603050405020304"/>
                        </a:rPr>
                        <a:t>}</a:t>
                      </a:r>
                      <a:endParaRPr lang="zh-CN" sz="1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3" name="标题 2"/>
          <p:cNvSpPr>
            <a:spLocks noGrp="1"/>
          </p:cNvSpPr>
          <p:nvPr>
            <p:ph type="title"/>
          </p:nvPr>
        </p:nvSpPr>
        <p:spPr/>
        <p:txBody>
          <a:bodyPr/>
          <a:lstStyle/>
          <a:p>
            <a:r>
              <a:rPr lang="en-US" altLang="zh-CN" dirty="0"/>
              <a:t>Java</a:t>
            </a:r>
            <a:r>
              <a:rPr lang="zh-CN" altLang="en-US" dirty="0"/>
              <a:t>数据类型划分</a:t>
            </a:r>
            <a:endParaRPr lang="zh-CN" altLang="en-US" dirty="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sp>
        <p:nvSpPr>
          <p:cNvPr id="7" name="内容占位符 2"/>
          <p:cNvSpPr>
            <a:spLocks noGrp="1"/>
          </p:cNvSpPr>
          <p:nvPr>
            <p:ph idx="1"/>
          </p:nvPr>
        </p:nvSpPr>
        <p:spPr>
          <a:xfrm>
            <a:off x="214282" y="1428742"/>
            <a:ext cx="8715436" cy="3214710"/>
          </a:xfrm>
        </p:spPr>
        <p:txBody>
          <a:bodyPr>
            <a:normAutofit/>
          </a:bodyPr>
          <a:lstStyle/>
          <a:p>
            <a:r>
              <a:rPr lang="zh-CN" altLang="en-US" dirty="0"/>
              <a:t>任何的程序严格来讲都属于一个数据的处理游戏。所以对于数据的保存就必须有严格的限制，那么这些限制就体现在了数据类型的划分上，即：不同的数据类型可以保存不同的数据内容</a:t>
            </a:r>
            <a:r>
              <a:rPr lang="zh-CN" altLang="en-US" dirty="0" smtClean="0"/>
              <a:t>。</a:t>
            </a:r>
            <a:endParaRPr lang="en-US" altLang="zh-CN" dirty="0" smtClean="0"/>
          </a:p>
          <a:p>
            <a:r>
              <a:rPr lang="en-US" altLang="zh-CN" dirty="0" smtClean="0"/>
              <a:t>Java</a:t>
            </a:r>
            <a:r>
              <a:rPr lang="zh-CN" altLang="en-US" dirty="0"/>
              <a:t>的数据类型可分为基本数据类型与引用数据类型两大类型</a:t>
            </a:r>
            <a:r>
              <a:rPr lang="zh-CN" altLang="en-US" dirty="0" smtClean="0"/>
              <a:t>。</a:t>
            </a:r>
            <a:endParaRPr lang="en-US" altLang="zh-CN" dirty="0" smtClean="0"/>
          </a:p>
          <a:p>
            <a:pPr lvl="1"/>
            <a:r>
              <a:rPr lang="zh-CN" altLang="en-US" dirty="0" smtClean="0"/>
              <a:t>其中</a:t>
            </a:r>
            <a:r>
              <a:rPr lang="zh-CN" altLang="en-US" dirty="0"/>
              <a:t>基本数据类型包括了最基本的</a:t>
            </a:r>
            <a:r>
              <a:rPr lang="en-US" altLang="zh-CN" dirty="0"/>
              <a:t>byte</a:t>
            </a:r>
            <a:r>
              <a:rPr lang="zh-CN" altLang="en-US" dirty="0"/>
              <a:t>、</a:t>
            </a:r>
            <a:r>
              <a:rPr lang="en-US" altLang="zh-CN" dirty="0"/>
              <a:t>short</a:t>
            </a:r>
            <a:r>
              <a:rPr lang="zh-CN" altLang="en-US" dirty="0"/>
              <a:t>、</a:t>
            </a:r>
            <a:r>
              <a:rPr lang="en-US" altLang="zh-CN" dirty="0" err="1"/>
              <a:t>int</a:t>
            </a:r>
            <a:r>
              <a:rPr lang="zh-CN" altLang="en-US" dirty="0"/>
              <a:t>、</a:t>
            </a:r>
            <a:r>
              <a:rPr lang="en-US" altLang="zh-CN" dirty="0"/>
              <a:t>long</a:t>
            </a:r>
            <a:r>
              <a:rPr lang="zh-CN" altLang="en-US" dirty="0"/>
              <a:t>、</a:t>
            </a:r>
            <a:r>
              <a:rPr lang="en-US" altLang="zh-CN" dirty="0"/>
              <a:t>float</a:t>
            </a:r>
            <a:r>
              <a:rPr lang="zh-CN" altLang="en-US" dirty="0"/>
              <a:t>、</a:t>
            </a:r>
            <a:r>
              <a:rPr lang="en-US" altLang="zh-CN" dirty="0"/>
              <a:t>double</a:t>
            </a:r>
            <a:r>
              <a:rPr lang="zh-CN" altLang="en-US" dirty="0"/>
              <a:t>、</a:t>
            </a:r>
            <a:r>
              <a:rPr lang="en-US" altLang="zh-CN" dirty="0"/>
              <a:t>char</a:t>
            </a:r>
            <a:r>
              <a:rPr lang="zh-CN" altLang="en-US" dirty="0"/>
              <a:t>、</a:t>
            </a:r>
            <a:r>
              <a:rPr lang="en-US" altLang="zh-CN" dirty="0" err="1"/>
              <a:t>boolean</a:t>
            </a:r>
            <a:r>
              <a:rPr lang="zh-CN" altLang="en-US" dirty="0"/>
              <a:t>等类型</a:t>
            </a:r>
            <a:r>
              <a:rPr lang="zh-CN" altLang="en-US" dirty="0" smtClean="0"/>
              <a:t>。</a:t>
            </a:r>
            <a:endParaRPr lang="en-US" altLang="zh-CN" dirty="0" smtClean="0"/>
          </a:p>
          <a:p>
            <a:pPr lvl="1"/>
            <a:r>
              <a:rPr lang="zh-CN" altLang="en-US" dirty="0" smtClean="0"/>
              <a:t>另外</a:t>
            </a:r>
            <a:r>
              <a:rPr lang="zh-CN" altLang="en-US" dirty="0"/>
              <a:t>一种为引用数据类型（类似于</a:t>
            </a:r>
            <a:r>
              <a:rPr lang="en-US" altLang="zh-CN" dirty="0"/>
              <a:t>C / C++</a:t>
            </a:r>
            <a:r>
              <a:rPr lang="zh-CN" altLang="en-US" dirty="0"/>
              <a:t>的指针），这类数据在操作的时候必须要进行内存的开辟</a:t>
            </a:r>
            <a:r>
              <a:rPr lang="en-US" altLang="zh-CN" dirty="0"/>
              <a:t>.</a:t>
            </a:r>
            <a:endParaRPr lang="zh-CN" altLang="en-US" dirty="0"/>
          </a:p>
          <a:p>
            <a:pPr lvl="1"/>
            <a:r>
              <a:rPr lang="zh-CN" altLang="zh-CN" dirty="0"/>
              <a:t>存储位置</a:t>
            </a:r>
            <a:endParaRPr lang="zh-CN" altLang="zh-CN" dirty="0"/>
          </a:p>
          <a:p>
            <a:endParaRPr lang="en-US" altLang="zh-CN" dirty="0" smtClean="0"/>
          </a:p>
          <a:p>
            <a:endParaRPr lang="en-US" altLang="zh-CN" dirty="0" smtClean="0"/>
          </a:p>
          <a:p>
            <a:pPr lvl="1"/>
            <a:endParaRPr lang="zh-CN" altLang="en-US" dirty="0"/>
          </a:p>
        </p:txBody>
      </p:sp>
      <p:pic>
        <p:nvPicPr>
          <p:cNvPr id="8" name="Picture 2" descr="temp"/>
          <p:cNvPicPr>
            <a:picLocks noChangeAspect="1" noChangeArrowheads="1"/>
          </p:cNvPicPr>
          <p:nvPr/>
        </p:nvPicPr>
        <p:blipFill>
          <a:blip r:embed="rId1"/>
          <a:srcRect/>
          <a:stretch>
            <a:fillRect/>
          </a:stretch>
        </p:blipFill>
        <p:spPr bwMode="auto">
          <a:xfrm>
            <a:off x="685098" y="2979277"/>
            <a:ext cx="6215106" cy="3265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3" name="标题 2"/>
          <p:cNvSpPr>
            <a:spLocks noGrp="1"/>
          </p:cNvSpPr>
          <p:nvPr>
            <p:ph type="title"/>
          </p:nvPr>
        </p:nvSpPr>
        <p:spPr/>
        <p:txBody>
          <a:bodyPr/>
          <a:lstStyle/>
          <a:p>
            <a:r>
              <a:rPr lang="en-US" altLang="zh-CN" dirty="0"/>
              <a:t>Java</a:t>
            </a:r>
            <a:r>
              <a:rPr lang="zh-CN" altLang="en-US" dirty="0"/>
              <a:t>基本数据类型的大小、范围、默认值</a:t>
            </a:r>
            <a:endParaRPr lang="zh-CN" altLang="en-US" dirty="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graphicFrame>
        <p:nvGraphicFramePr>
          <p:cNvPr id="9" name="表格 8"/>
          <p:cNvGraphicFramePr>
            <a:graphicFrameLocks noGrp="1"/>
          </p:cNvGraphicFramePr>
          <p:nvPr/>
        </p:nvGraphicFramePr>
        <p:xfrm>
          <a:off x="428596" y="1643056"/>
          <a:ext cx="8215370" cy="2357451"/>
        </p:xfrm>
        <a:graphic>
          <a:graphicData uri="http://schemas.openxmlformats.org/drawingml/2006/table">
            <a:tbl>
              <a:tblPr/>
              <a:tblGrid>
                <a:gridCol w="464906"/>
                <a:gridCol w="1615941"/>
                <a:gridCol w="985118"/>
                <a:gridCol w="3797027"/>
                <a:gridCol w="1352378"/>
              </a:tblGrid>
              <a:tr h="261939">
                <a:tc>
                  <a:txBody>
                    <a:bodyPr/>
                    <a:lstStyle/>
                    <a:p>
                      <a:pPr algn="ctr">
                        <a:spcAft>
                          <a:spcPts val="0"/>
                        </a:spcAft>
                      </a:pPr>
                      <a:r>
                        <a:rPr lang="en-US" sz="1200" b="1" kern="100" dirty="0">
                          <a:latin typeface="Times New Roman" panose="02020603050405020304"/>
                          <a:ea typeface="宋体" panose="02010600030101010101" pitchFamily="2" charset="-122"/>
                          <a:cs typeface="Times New Roman" panose="02020603050405020304"/>
                        </a:rPr>
                        <a:t>No.</a:t>
                      </a:r>
                      <a:endParaRPr lang="zh-CN" sz="1200" kern="10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panose="02020603050405020304"/>
                          <a:ea typeface="宋体" panose="02010600030101010101" pitchFamily="2" charset="-122"/>
                          <a:cs typeface="Times New Roman" panose="02020603050405020304"/>
                        </a:rPr>
                        <a:t>数据类型</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panose="02020603050405020304"/>
                          <a:ea typeface="宋体" panose="02010600030101010101" pitchFamily="2" charset="-122"/>
                          <a:cs typeface="Times New Roman" panose="02020603050405020304"/>
                        </a:rPr>
                        <a:t>大小</a:t>
                      </a:r>
                      <a:r>
                        <a:rPr lang="en-US" sz="1200" b="1" kern="100">
                          <a:latin typeface="Times New Roman" panose="02020603050405020304"/>
                          <a:ea typeface="宋体" panose="02010600030101010101" pitchFamily="2" charset="-122"/>
                          <a:cs typeface="Times New Roman" panose="02020603050405020304"/>
                        </a:rPr>
                        <a:t>/</a:t>
                      </a:r>
                      <a:r>
                        <a:rPr lang="zh-CN" sz="1200" b="1" kern="100">
                          <a:latin typeface="Times New Roman" panose="02020603050405020304"/>
                          <a:ea typeface="宋体" panose="02010600030101010101" pitchFamily="2" charset="-122"/>
                          <a:cs typeface="Times New Roman" panose="02020603050405020304"/>
                        </a:rPr>
                        <a:t>位</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dirty="0">
                          <a:latin typeface="Times New Roman" panose="02020603050405020304"/>
                          <a:ea typeface="宋体" panose="02010600030101010101" pitchFamily="2" charset="-122"/>
                          <a:cs typeface="Times New Roman" panose="02020603050405020304"/>
                        </a:rPr>
                        <a:t>可表示的数据范围</a:t>
                      </a:r>
                      <a:endParaRPr lang="zh-CN" sz="1200" kern="10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panose="02020603050405020304"/>
                          <a:ea typeface="宋体" panose="02010600030101010101" pitchFamily="2" charset="-122"/>
                          <a:cs typeface="Times New Roman" panose="02020603050405020304"/>
                        </a:rPr>
                        <a:t>默认值</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939">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1</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byte</a:t>
                      </a:r>
                      <a:r>
                        <a:rPr lang="zh-CN" sz="1200" kern="100">
                          <a:latin typeface="Times New Roman" panose="02020603050405020304"/>
                          <a:ea typeface="宋体" panose="02010600030101010101" pitchFamily="2" charset="-122"/>
                          <a:cs typeface="Times New Roman" panose="02020603050405020304"/>
                        </a:rPr>
                        <a:t>（字节）</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8</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-128 ~ 127</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0</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939">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2</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short</a:t>
                      </a:r>
                      <a:r>
                        <a:rPr lang="zh-CN" sz="1200" kern="100">
                          <a:latin typeface="Times New Roman" panose="02020603050405020304"/>
                          <a:ea typeface="宋体" panose="02010600030101010101" pitchFamily="2" charset="-122"/>
                          <a:cs typeface="Times New Roman" panose="02020603050405020304"/>
                        </a:rPr>
                        <a:t>（短整型）</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16</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-32768~32767</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0</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939">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3</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int</a:t>
                      </a:r>
                      <a:r>
                        <a:rPr lang="zh-CN" sz="1200" kern="100">
                          <a:latin typeface="Times New Roman" panose="02020603050405020304"/>
                          <a:ea typeface="宋体" panose="02010600030101010101" pitchFamily="2" charset="-122"/>
                          <a:cs typeface="Times New Roman" panose="02020603050405020304"/>
                        </a:rPr>
                        <a:t>（整型）</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32</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-2147483648 ~ 2147483647</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0</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939">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4</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long</a:t>
                      </a:r>
                      <a:r>
                        <a:rPr lang="zh-CN" sz="1200" kern="100">
                          <a:latin typeface="Times New Roman" panose="02020603050405020304"/>
                          <a:ea typeface="宋体" panose="02010600030101010101" pitchFamily="2" charset="-122"/>
                          <a:cs typeface="Times New Roman" panose="02020603050405020304"/>
                        </a:rPr>
                        <a:t>（长整型）</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64</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-9223372036854775808 ~ 9223372036854775807</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0</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939">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5</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float</a:t>
                      </a:r>
                      <a:r>
                        <a:rPr lang="zh-CN" sz="1200" kern="100">
                          <a:latin typeface="Times New Roman" panose="02020603050405020304"/>
                          <a:ea typeface="宋体" panose="02010600030101010101" pitchFamily="2" charset="-122"/>
                          <a:cs typeface="Times New Roman" panose="02020603050405020304"/>
                        </a:rPr>
                        <a:t>（单精度）</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32</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-3.4E38</a:t>
                      </a:r>
                      <a:r>
                        <a:rPr lang="zh-CN" sz="1200" kern="100">
                          <a:latin typeface="Times New Roman" panose="02020603050405020304"/>
                          <a:ea typeface="宋体" panose="02010600030101010101" pitchFamily="2" charset="-122"/>
                          <a:cs typeface="Times New Roman" panose="02020603050405020304"/>
                        </a:rPr>
                        <a:t>（</a:t>
                      </a:r>
                      <a:r>
                        <a:rPr lang="en-US" sz="1200" kern="100">
                          <a:latin typeface="Times New Roman" panose="02020603050405020304"/>
                          <a:ea typeface="宋体" panose="02010600030101010101" pitchFamily="2" charset="-122"/>
                          <a:cs typeface="Times New Roman" panose="02020603050405020304"/>
                        </a:rPr>
                        <a:t>-3.4</a:t>
                      </a:r>
                      <a:r>
                        <a:rPr lang="en-US" sz="1200" kern="100">
                          <a:latin typeface="Times New Roman" panose="02020603050405020304"/>
                          <a:ea typeface="宋体" panose="02010600030101010101" pitchFamily="2" charset="-122"/>
                          <a:cs typeface="Times New Roman" panose="02020603050405020304"/>
                          <a:sym typeface="Symbol" panose="05050102010706020507"/>
                        </a:rPr>
                        <a:t></a:t>
                      </a:r>
                      <a:r>
                        <a:rPr lang="en-US" sz="1200" kern="100">
                          <a:latin typeface="Times New Roman" panose="02020603050405020304"/>
                          <a:ea typeface="宋体" panose="02010600030101010101" pitchFamily="2" charset="-122"/>
                          <a:cs typeface="Times New Roman" panose="02020603050405020304"/>
                        </a:rPr>
                        <a:t>10</a:t>
                      </a:r>
                      <a:r>
                        <a:rPr lang="en-US" sz="1200" kern="100" baseline="30000">
                          <a:latin typeface="Times New Roman" panose="02020603050405020304"/>
                          <a:ea typeface="宋体" panose="02010600030101010101" pitchFamily="2" charset="-122"/>
                          <a:cs typeface="Times New Roman" panose="02020603050405020304"/>
                        </a:rPr>
                        <a:t>38</a:t>
                      </a:r>
                      <a:r>
                        <a:rPr lang="zh-CN" sz="1200" kern="100">
                          <a:latin typeface="Times New Roman" panose="02020603050405020304"/>
                          <a:ea typeface="宋体" panose="02010600030101010101" pitchFamily="2" charset="-122"/>
                          <a:cs typeface="Times New Roman" panose="02020603050405020304"/>
                        </a:rPr>
                        <a:t>）</a:t>
                      </a:r>
                      <a:r>
                        <a:rPr lang="en-US" sz="1200" kern="100">
                          <a:latin typeface="Times New Roman" panose="02020603050405020304"/>
                          <a:ea typeface="宋体" panose="02010600030101010101" pitchFamily="2" charset="-122"/>
                          <a:cs typeface="Times New Roman" panose="02020603050405020304"/>
                        </a:rPr>
                        <a:t> ~ 3.4E38</a:t>
                      </a:r>
                      <a:r>
                        <a:rPr lang="zh-CN" sz="1200" kern="100">
                          <a:latin typeface="Times New Roman" panose="02020603050405020304"/>
                          <a:ea typeface="宋体" panose="02010600030101010101" pitchFamily="2" charset="-122"/>
                          <a:cs typeface="Times New Roman" panose="02020603050405020304"/>
                        </a:rPr>
                        <a:t>（</a:t>
                      </a:r>
                      <a:r>
                        <a:rPr lang="en-US" sz="1200" kern="100">
                          <a:latin typeface="Times New Roman" panose="02020603050405020304"/>
                          <a:ea typeface="宋体" panose="02010600030101010101" pitchFamily="2" charset="-122"/>
                          <a:cs typeface="Times New Roman" panose="02020603050405020304"/>
                        </a:rPr>
                        <a:t>3.4</a:t>
                      </a:r>
                      <a:r>
                        <a:rPr lang="en-US" sz="1200" kern="100">
                          <a:latin typeface="Times New Roman" panose="02020603050405020304"/>
                          <a:ea typeface="宋体" panose="02010600030101010101" pitchFamily="2" charset="-122"/>
                          <a:cs typeface="Times New Roman" panose="02020603050405020304"/>
                          <a:sym typeface="Symbol" panose="05050102010706020507"/>
                        </a:rPr>
                        <a:t></a:t>
                      </a:r>
                      <a:r>
                        <a:rPr lang="en-US" sz="1200" kern="100">
                          <a:latin typeface="Times New Roman" panose="02020603050405020304"/>
                          <a:ea typeface="宋体" panose="02010600030101010101" pitchFamily="2" charset="-122"/>
                          <a:cs typeface="Times New Roman" panose="02020603050405020304"/>
                        </a:rPr>
                        <a:t>10</a:t>
                      </a:r>
                      <a:r>
                        <a:rPr lang="en-US" sz="1200" kern="100" baseline="30000">
                          <a:latin typeface="Times New Roman" panose="02020603050405020304"/>
                          <a:ea typeface="宋体" panose="02010600030101010101" pitchFamily="2" charset="-122"/>
                          <a:cs typeface="Times New Roman" panose="02020603050405020304"/>
                        </a:rPr>
                        <a:t>38</a:t>
                      </a:r>
                      <a:r>
                        <a:rPr lang="zh-CN" sz="1200" kern="100">
                          <a:latin typeface="Times New Roman" panose="020206030504050203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0.0</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939">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6</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double</a:t>
                      </a:r>
                      <a:r>
                        <a:rPr lang="zh-CN" sz="1200" kern="100">
                          <a:latin typeface="Times New Roman" panose="02020603050405020304"/>
                          <a:ea typeface="宋体" panose="02010600030101010101" pitchFamily="2" charset="-122"/>
                          <a:cs typeface="Times New Roman" panose="02020603050405020304"/>
                        </a:rPr>
                        <a:t>（双精度）</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64</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-1.7E308</a:t>
                      </a:r>
                      <a:r>
                        <a:rPr lang="zh-CN" sz="1200" kern="100">
                          <a:latin typeface="Times New Roman" panose="02020603050405020304"/>
                          <a:ea typeface="宋体" panose="02010600030101010101" pitchFamily="2" charset="-122"/>
                          <a:cs typeface="Times New Roman" panose="02020603050405020304"/>
                        </a:rPr>
                        <a:t>（</a:t>
                      </a:r>
                      <a:r>
                        <a:rPr lang="en-US" sz="1200" kern="100">
                          <a:latin typeface="Times New Roman" panose="02020603050405020304"/>
                          <a:ea typeface="宋体" panose="02010600030101010101" pitchFamily="2" charset="-122"/>
                          <a:cs typeface="Times New Roman" panose="02020603050405020304"/>
                        </a:rPr>
                        <a:t>-1.7</a:t>
                      </a:r>
                      <a:r>
                        <a:rPr lang="en-US" sz="1200" kern="100">
                          <a:latin typeface="Times New Roman" panose="02020603050405020304"/>
                          <a:ea typeface="宋体" panose="02010600030101010101" pitchFamily="2" charset="-122"/>
                          <a:cs typeface="Times New Roman" panose="02020603050405020304"/>
                          <a:sym typeface="Symbol" panose="05050102010706020507"/>
                        </a:rPr>
                        <a:t></a:t>
                      </a:r>
                      <a:r>
                        <a:rPr lang="en-US" sz="1200" kern="100">
                          <a:latin typeface="Times New Roman" panose="02020603050405020304"/>
                          <a:ea typeface="宋体" panose="02010600030101010101" pitchFamily="2" charset="-122"/>
                          <a:cs typeface="Times New Roman" panose="02020603050405020304"/>
                        </a:rPr>
                        <a:t>10</a:t>
                      </a:r>
                      <a:r>
                        <a:rPr lang="en-US" sz="1200" kern="100" baseline="30000">
                          <a:latin typeface="Times New Roman" panose="02020603050405020304"/>
                          <a:ea typeface="宋体" panose="02010600030101010101" pitchFamily="2" charset="-122"/>
                          <a:cs typeface="Times New Roman" panose="02020603050405020304"/>
                        </a:rPr>
                        <a:t>308</a:t>
                      </a:r>
                      <a:r>
                        <a:rPr lang="zh-CN" sz="1200" kern="100">
                          <a:latin typeface="Times New Roman" panose="02020603050405020304"/>
                          <a:ea typeface="宋体" panose="02010600030101010101" pitchFamily="2" charset="-122"/>
                          <a:cs typeface="Times New Roman" panose="02020603050405020304"/>
                        </a:rPr>
                        <a:t>）</a:t>
                      </a:r>
                      <a:r>
                        <a:rPr lang="en-US" sz="1200" kern="100">
                          <a:latin typeface="Times New Roman" panose="02020603050405020304"/>
                          <a:ea typeface="宋体" panose="02010600030101010101" pitchFamily="2" charset="-122"/>
                          <a:cs typeface="Times New Roman" panose="02020603050405020304"/>
                        </a:rPr>
                        <a:t>~ 1.7E308</a:t>
                      </a:r>
                      <a:r>
                        <a:rPr lang="zh-CN" sz="1200" kern="100">
                          <a:latin typeface="Times New Roman" panose="02020603050405020304"/>
                          <a:ea typeface="宋体" panose="02010600030101010101" pitchFamily="2" charset="-122"/>
                          <a:cs typeface="Times New Roman" panose="02020603050405020304"/>
                        </a:rPr>
                        <a:t>（</a:t>
                      </a:r>
                      <a:r>
                        <a:rPr lang="en-US" sz="1200" kern="100">
                          <a:latin typeface="Times New Roman" panose="02020603050405020304"/>
                          <a:ea typeface="宋体" panose="02010600030101010101" pitchFamily="2" charset="-122"/>
                          <a:cs typeface="Times New Roman" panose="02020603050405020304"/>
                        </a:rPr>
                        <a:t>1.7</a:t>
                      </a:r>
                      <a:r>
                        <a:rPr lang="en-US" sz="1200" kern="100">
                          <a:latin typeface="Times New Roman" panose="02020603050405020304"/>
                          <a:ea typeface="宋体" panose="02010600030101010101" pitchFamily="2" charset="-122"/>
                          <a:cs typeface="Times New Roman" panose="02020603050405020304"/>
                          <a:sym typeface="Symbol" panose="05050102010706020507"/>
                        </a:rPr>
                        <a:t></a:t>
                      </a:r>
                      <a:r>
                        <a:rPr lang="en-US" sz="1200" kern="100">
                          <a:latin typeface="Times New Roman" panose="02020603050405020304"/>
                          <a:ea typeface="宋体" panose="02010600030101010101" pitchFamily="2" charset="-122"/>
                          <a:cs typeface="Times New Roman" panose="02020603050405020304"/>
                        </a:rPr>
                        <a:t>10</a:t>
                      </a:r>
                      <a:r>
                        <a:rPr lang="en-US" sz="1200" kern="100" baseline="30000">
                          <a:latin typeface="Times New Roman" panose="02020603050405020304"/>
                          <a:ea typeface="宋体" panose="02010600030101010101" pitchFamily="2" charset="-122"/>
                          <a:cs typeface="Times New Roman" panose="02020603050405020304"/>
                        </a:rPr>
                        <a:t>308</a:t>
                      </a:r>
                      <a:r>
                        <a:rPr lang="zh-CN" sz="1200" kern="100">
                          <a:latin typeface="Times New Roman" panose="020206030504050203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0.0</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939">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7</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char</a:t>
                      </a:r>
                      <a:r>
                        <a:rPr lang="zh-CN" sz="1200" kern="100">
                          <a:latin typeface="Times New Roman" panose="02020603050405020304"/>
                          <a:ea typeface="宋体" panose="02010600030101010101" pitchFamily="2" charset="-122"/>
                          <a:cs typeface="Times New Roman" panose="02020603050405020304"/>
                        </a:rPr>
                        <a:t>（字符）</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16</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0 ~ 255</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'\u0000'</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939">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8</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boolean</a:t>
                      </a:r>
                      <a:r>
                        <a:rPr lang="zh-CN" sz="1200" kern="100">
                          <a:latin typeface="Times New Roman" panose="02020603050405020304"/>
                          <a:ea typeface="宋体" panose="02010600030101010101" pitchFamily="2" charset="-122"/>
                          <a:cs typeface="Times New Roman" panose="02020603050405020304"/>
                        </a:rPr>
                        <a:t>（布尔）</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panose="02020603050405020304"/>
                          <a:ea typeface="宋体" panose="02010600030101010101" pitchFamily="2" charset="-122"/>
                          <a:cs typeface="Times New Roman" panose="02020603050405020304"/>
                        </a:rPr>
                        <a:t>true</a:t>
                      </a:r>
                      <a:r>
                        <a:rPr lang="zh-CN" sz="1200" kern="100">
                          <a:latin typeface="Times New Roman" panose="02020603050405020304"/>
                          <a:ea typeface="宋体" panose="02010600030101010101" pitchFamily="2" charset="-122"/>
                          <a:cs typeface="Times New Roman" panose="02020603050405020304"/>
                        </a:rPr>
                        <a:t>或</a:t>
                      </a:r>
                      <a:r>
                        <a:rPr lang="en-US" sz="1200" kern="100">
                          <a:latin typeface="Times New Roman" panose="02020603050405020304"/>
                          <a:ea typeface="宋体" panose="02010600030101010101" pitchFamily="2" charset="-122"/>
                          <a:cs typeface="Times New Roman" panose="02020603050405020304"/>
                        </a:rPr>
                        <a:t>false</a:t>
                      </a:r>
                      <a:endParaRPr lang="zh-CN" sz="12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dirty="0">
                          <a:latin typeface="Times New Roman" panose="02020603050405020304"/>
                          <a:ea typeface="宋体" panose="02010600030101010101" pitchFamily="2" charset="-122"/>
                          <a:cs typeface="Times New Roman" panose="02020603050405020304"/>
                        </a:rPr>
                        <a:t>false</a:t>
                      </a:r>
                      <a:endParaRPr lang="zh-CN" sz="1200" kern="10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M</a:t>
            </a:r>
            <a:r>
              <a:rPr lang="zh-CN" altLang="en-US" dirty="0" smtClean="0"/>
              <a:t>厂手机产品测试中心</a:t>
            </a:r>
            <a:endParaRPr lang="zh-CN" altLang="en-US" dirty="0" smtClean="0"/>
          </a:p>
        </p:txBody>
      </p:sp>
      <p:sp>
        <p:nvSpPr>
          <p:cNvPr id="3" name="标题 2"/>
          <p:cNvSpPr>
            <a:spLocks noGrp="1"/>
          </p:cNvSpPr>
          <p:nvPr>
            <p:ph type="title"/>
          </p:nvPr>
        </p:nvSpPr>
        <p:spPr/>
        <p:txBody>
          <a:bodyPr/>
          <a:lstStyle/>
          <a:p>
            <a:r>
              <a:rPr lang="en-US" altLang="zh-CN" dirty="0"/>
              <a:t>String</a:t>
            </a:r>
            <a:r>
              <a:rPr lang="zh-CN" altLang="en-US" dirty="0"/>
              <a:t>型</a:t>
            </a:r>
            <a:endParaRPr lang="zh-CN" altLang="en-US" dirty="0"/>
          </a:p>
        </p:txBody>
      </p:sp>
      <p:sp>
        <p:nvSpPr>
          <p:cNvPr id="6" name="灯片编号占位符 5"/>
          <p:cNvSpPr>
            <a:spLocks noGrp="1"/>
          </p:cNvSpPr>
          <p:nvPr>
            <p:ph type="sldNum" sz="quarter" idx="12"/>
          </p:nvPr>
        </p:nvSpPr>
        <p:spPr/>
        <p:txBody>
          <a:bodyPr/>
          <a:lstStyle/>
          <a:p>
            <a:fld id="{9380A3BF-C42B-5B4A-8FD1-FDF44958D935}" type="slidenum">
              <a:rPr lang="en-US" smtClean="0"/>
            </a:fld>
            <a:endParaRPr lang="en-US" dirty="0"/>
          </a:p>
        </p:txBody>
      </p:sp>
      <p:sp>
        <p:nvSpPr>
          <p:cNvPr id="7" name="内容占位符 2"/>
          <p:cNvSpPr>
            <a:spLocks noGrp="1"/>
          </p:cNvSpPr>
          <p:nvPr>
            <p:ph idx="1"/>
          </p:nvPr>
        </p:nvSpPr>
        <p:spPr>
          <a:xfrm>
            <a:off x="214282" y="1428742"/>
            <a:ext cx="8715436" cy="3214710"/>
          </a:xfrm>
        </p:spPr>
        <p:txBody>
          <a:bodyPr>
            <a:normAutofit/>
          </a:bodyPr>
          <a:lstStyle/>
          <a:p>
            <a:r>
              <a:rPr lang="zh-CN" altLang="en-US" dirty="0"/>
              <a:t>只要是项目开发，</a:t>
            </a:r>
            <a:r>
              <a:rPr lang="en-US" altLang="zh-CN" dirty="0"/>
              <a:t>100%</a:t>
            </a:r>
            <a:r>
              <a:rPr lang="zh-CN" altLang="en-US" dirty="0"/>
              <a:t>会使用</a:t>
            </a:r>
            <a:r>
              <a:rPr lang="en-US" altLang="zh-CN" dirty="0"/>
              <a:t>String</a:t>
            </a:r>
            <a:r>
              <a:rPr lang="zh-CN" altLang="en-US" dirty="0"/>
              <a:t>。但是与其它的几种基本数据类型相比，</a:t>
            </a:r>
            <a:r>
              <a:rPr lang="en-US" altLang="zh-CN" dirty="0"/>
              <a:t>String</a:t>
            </a:r>
            <a:r>
              <a:rPr lang="zh-CN" altLang="en-US" dirty="0"/>
              <a:t>属于引用数据类型（它属于一个类，在</a:t>
            </a:r>
            <a:r>
              <a:rPr lang="en-US" altLang="zh-CN" dirty="0"/>
              <a:t>Java</a:t>
            </a:r>
            <a:r>
              <a:rPr lang="zh-CN" altLang="en-US" dirty="0"/>
              <a:t>里面只要是类名称，每一个单词的首字母都是大写的），但是这个类的使用比较特殊。</a:t>
            </a:r>
            <a:endParaRPr lang="en-US" altLang="zh-CN" dirty="0"/>
          </a:p>
          <a:p>
            <a:r>
              <a:rPr lang="en-US" altLang="zh-CN" dirty="0"/>
              <a:t>String</a:t>
            </a:r>
            <a:r>
              <a:rPr lang="zh-CN" altLang="en-US" dirty="0"/>
              <a:t>表示的是一个字符串，即：多个字符的集合，</a:t>
            </a:r>
            <a:r>
              <a:rPr lang="en-US" altLang="zh-CN" dirty="0"/>
              <a:t>String</a:t>
            </a:r>
            <a:r>
              <a:rPr lang="zh-CN" altLang="en-US" dirty="0"/>
              <a:t>要求使用双引号“</a:t>
            </a:r>
            <a:r>
              <a:rPr lang="en-US" altLang="zh-CN" dirty="0"/>
              <a:t>"</a:t>
            </a:r>
            <a:r>
              <a:rPr lang="zh-CN" altLang="en-US" dirty="0"/>
              <a:t>”声明其内容。</a:t>
            </a:r>
            <a:endParaRPr lang="zh-CN" altLang="en-US" dirty="0"/>
          </a:p>
          <a:p>
            <a:pPr marL="0" indent="0">
              <a:buNone/>
            </a:pPr>
            <a:endParaRPr lang="en-US" altLang="zh-CN" dirty="0" smtClean="0"/>
          </a:p>
          <a:p>
            <a:endParaRPr lang="en-US" altLang="zh-CN" dirty="0" smtClean="0"/>
          </a:p>
          <a:p>
            <a:pPr lvl="1"/>
            <a:endParaRPr lang="zh-CN" altLang="en-US" dirty="0"/>
          </a:p>
        </p:txBody>
      </p:sp>
      <p:graphicFrame>
        <p:nvGraphicFramePr>
          <p:cNvPr id="8" name="表格 7"/>
          <p:cNvGraphicFramePr>
            <a:graphicFrameLocks noGrp="1"/>
          </p:cNvGraphicFramePr>
          <p:nvPr/>
        </p:nvGraphicFramePr>
        <p:xfrm>
          <a:off x="538814" y="3014692"/>
          <a:ext cx="8072494" cy="2571768"/>
        </p:xfrm>
        <a:graphic>
          <a:graphicData uri="http://schemas.openxmlformats.org/drawingml/2006/table">
            <a:tbl>
              <a:tblPr/>
              <a:tblGrid>
                <a:gridCol w="2279591"/>
                <a:gridCol w="5792903"/>
              </a:tblGrid>
              <a:tr h="2104174">
                <a:tc gridSpan="2">
                  <a:txBody>
                    <a:bodyPr/>
                    <a:lstStyle/>
                    <a:p>
                      <a:pPr algn="l">
                        <a:spcAft>
                          <a:spcPts val="0"/>
                        </a:spcAft>
                      </a:pPr>
                      <a:r>
                        <a:rPr lang="en-US" sz="1400" b="1" kern="0">
                          <a:solidFill>
                            <a:srgbClr val="7F0055"/>
                          </a:solidFill>
                          <a:latin typeface="Consolas" panose="020B0609020204030204"/>
                          <a:ea typeface="宋体" panose="02010600030101010101" pitchFamily="2" charset="-122"/>
                          <a:cs typeface="Times New Roman" panose="02020603050405020304"/>
                        </a:rPr>
                        <a:t>public</a:t>
                      </a:r>
                      <a:r>
                        <a:rPr lang="en-US" sz="1400" kern="0">
                          <a:solidFill>
                            <a:srgbClr val="000000"/>
                          </a:solidFill>
                          <a:latin typeface="Consolas" panose="020B0609020204030204"/>
                          <a:ea typeface="宋体" panose="02010600030101010101" pitchFamily="2" charset="-122"/>
                          <a:cs typeface="Times New Roman" panose="02020603050405020304"/>
                        </a:rPr>
                        <a:t> </a:t>
                      </a:r>
                      <a:r>
                        <a:rPr lang="en-US" sz="1400" b="1" kern="0">
                          <a:solidFill>
                            <a:srgbClr val="7F0055"/>
                          </a:solidFill>
                          <a:latin typeface="Consolas" panose="020B0609020204030204"/>
                          <a:ea typeface="宋体" panose="02010600030101010101" pitchFamily="2" charset="-122"/>
                          <a:cs typeface="Times New Roman" panose="02020603050405020304"/>
                        </a:rPr>
                        <a:t>class</a:t>
                      </a:r>
                      <a:r>
                        <a:rPr lang="en-US" sz="1400" kern="0">
                          <a:solidFill>
                            <a:srgbClr val="000000"/>
                          </a:solidFill>
                          <a:latin typeface="Consolas" panose="020B0609020204030204"/>
                          <a:ea typeface="宋体" panose="02010600030101010101" pitchFamily="2" charset="-122"/>
                          <a:cs typeface="Times New Roman" panose="02020603050405020304"/>
                        </a:rPr>
                        <a:t> TestDemo {</a:t>
                      </a:r>
                      <a:endParaRPr lang="zh-CN" sz="1400" kern="100">
                        <a:latin typeface="Times New Roman" panose="02020603050405020304"/>
                        <a:ea typeface="宋体" panose="02010600030101010101" pitchFamily="2" charset="-122"/>
                        <a:cs typeface="Times New Roman" panose="02020603050405020304"/>
                      </a:endParaRPr>
                    </a:p>
                    <a:p>
                      <a:pPr algn="l">
                        <a:spcAft>
                          <a:spcPts val="0"/>
                        </a:spcAft>
                      </a:pPr>
                      <a:r>
                        <a:rPr lang="en-US" sz="1400" kern="0">
                          <a:solidFill>
                            <a:srgbClr val="000000"/>
                          </a:solidFill>
                          <a:latin typeface="Consolas" panose="020B0609020204030204"/>
                          <a:ea typeface="宋体" panose="02010600030101010101" pitchFamily="2" charset="-122"/>
                          <a:cs typeface="Times New Roman" panose="02020603050405020304"/>
                        </a:rPr>
                        <a:t>	</a:t>
                      </a:r>
                      <a:r>
                        <a:rPr lang="en-US" sz="1400" b="1" kern="0">
                          <a:solidFill>
                            <a:srgbClr val="7F0055"/>
                          </a:solidFill>
                          <a:latin typeface="Consolas" panose="020B0609020204030204"/>
                          <a:ea typeface="宋体" panose="02010600030101010101" pitchFamily="2" charset="-122"/>
                          <a:cs typeface="Times New Roman" panose="02020603050405020304"/>
                        </a:rPr>
                        <a:t>public</a:t>
                      </a:r>
                      <a:r>
                        <a:rPr lang="en-US" sz="1400" kern="0">
                          <a:solidFill>
                            <a:srgbClr val="000000"/>
                          </a:solidFill>
                          <a:latin typeface="Consolas" panose="020B0609020204030204"/>
                          <a:ea typeface="宋体" panose="02010600030101010101" pitchFamily="2" charset="-122"/>
                          <a:cs typeface="Times New Roman" panose="02020603050405020304"/>
                        </a:rPr>
                        <a:t> </a:t>
                      </a:r>
                      <a:r>
                        <a:rPr lang="en-US" sz="1400" b="1" kern="0">
                          <a:solidFill>
                            <a:srgbClr val="7F0055"/>
                          </a:solidFill>
                          <a:latin typeface="Consolas" panose="020B0609020204030204"/>
                          <a:ea typeface="宋体" panose="02010600030101010101" pitchFamily="2" charset="-122"/>
                          <a:cs typeface="Times New Roman" panose="02020603050405020304"/>
                        </a:rPr>
                        <a:t>static</a:t>
                      </a:r>
                      <a:r>
                        <a:rPr lang="en-US" sz="1400" kern="0">
                          <a:solidFill>
                            <a:srgbClr val="000000"/>
                          </a:solidFill>
                          <a:latin typeface="Consolas" panose="020B0609020204030204"/>
                          <a:ea typeface="宋体" panose="02010600030101010101" pitchFamily="2" charset="-122"/>
                          <a:cs typeface="Times New Roman" panose="02020603050405020304"/>
                        </a:rPr>
                        <a:t> </a:t>
                      </a:r>
                      <a:r>
                        <a:rPr lang="en-US" sz="1400" b="1" kern="0">
                          <a:solidFill>
                            <a:srgbClr val="7F0055"/>
                          </a:solidFill>
                          <a:latin typeface="Consolas" panose="020B0609020204030204"/>
                          <a:ea typeface="宋体" panose="02010600030101010101" pitchFamily="2" charset="-122"/>
                          <a:cs typeface="Times New Roman" panose="02020603050405020304"/>
                        </a:rPr>
                        <a:t>void</a:t>
                      </a:r>
                      <a:r>
                        <a:rPr lang="en-US" sz="1400" kern="0">
                          <a:solidFill>
                            <a:srgbClr val="000000"/>
                          </a:solidFill>
                          <a:latin typeface="Consolas" panose="020B0609020204030204"/>
                          <a:ea typeface="宋体" panose="02010600030101010101" pitchFamily="2" charset="-122"/>
                          <a:cs typeface="Times New Roman" panose="02020603050405020304"/>
                        </a:rPr>
                        <a:t> main(String </a:t>
                      </a:r>
                      <a:r>
                        <a:rPr lang="en-US" sz="1400" kern="0">
                          <a:solidFill>
                            <a:srgbClr val="6A3E3E"/>
                          </a:solidFill>
                          <a:latin typeface="Consolas" panose="020B0609020204030204"/>
                          <a:ea typeface="宋体" panose="02010600030101010101" pitchFamily="2" charset="-122"/>
                          <a:cs typeface="Times New Roman" panose="02020603050405020304"/>
                        </a:rPr>
                        <a:t>args</a:t>
                      </a:r>
                      <a:r>
                        <a:rPr lang="en-US" sz="1400" kern="0">
                          <a:solidFill>
                            <a:srgbClr val="000000"/>
                          </a:solidFill>
                          <a:latin typeface="Consolas" panose="020B0609020204030204"/>
                          <a:ea typeface="宋体" panose="02010600030101010101" pitchFamily="2" charset="-122"/>
                          <a:cs typeface="Times New Roman" panose="02020603050405020304"/>
                        </a:rPr>
                        <a:t>[]) {</a:t>
                      </a:r>
                      <a:endParaRPr lang="zh-CN" sz="1400" kern="100">
                        <a:latin typeface="Times New Roman" panose="02020603050405020304"/>
                        <a:ea typeface="宋体" panose="02010600030101010101" pitchFamily="2" charset="-122"/>
                        <a:cs typeface="Times New Roman" panose="02020603050405020304"/>
                      </a:endParaRPr>
                    </a:p>
                    <a:p>
                      <a:pPr algn="l">
                        <a:spcAft>
                          <a:spcPts val="0"/>
                        </a:spcAft>
                      </a:pPr>
                      <a:r>
                        <a:rPr lang="en-US" sz="1400" kern="0">
                          <a:solidFill>
                            <a:srgbClr val="000000"/>
                          </a:solidFill>
                          <a:latin typeface="Consolas" panose="020B0609020204030204"/>
                          <a:ea typeface="宋体" panose="02010600030101010101" pitchFamily="2" charset="-122"/>
                          <a:cs typeface="Times New Roman" panose="02020603050405020304"/>
                        </a:rPr>
                        <a:t>		String </a:t>
                      </a:r>
                      <a:r>
                        <a:rPr lang="en-US" sz="1400" kern="0">
                          <a:solidFill>
                            <a:srgbClr val="6A3E3E"/>
                          </a:solidFill>
                          <a:latin typeface="Consolas" panose="020B0609020204030204"/>
                          <a:ea typeface="宋体" panose="02010600030101010101" pitchFamily="2" charset="-122"/>
                          <a:cs typeface="Times New Roman" panose="02020603050405020304"/>
                        </a:rPr>
                        <a:t>str</a:t>
                      </a:r>
                      <a:r>
                        <a:rPr lang="en-US" sz="1400" kern="0">
                          <a:solidFill>
                            <a:srgbClr val="000000"/>
                          </a:solidFill>
                          <a:latin typeface="Consolas" panose="020B0609020204030204"/>
                          <a:ea typeface="宋体" panose="02010600030101010101" pitchFamily="2" charset="-122"/>
                          <a:cs typeface="Times New Roman" panose="02020603050405020304"/>
                        </a:rPr>
                        <a:t> = </a:t>
                      </a:r>
                      <a:r>
                        <a:rPr lang="en-US" sz="1400" kern="0">
                          <a:solidFill>
                            <a:srgbClr val="2A00FF"/>
                          </a:solidFill>
                          <a:latin typeface="Consolas" panose="020B0609020204030204"/>
                          <a:ea typeface="宋体" panose="02010600030101010101" pitchFamily="2" charset="-122"/>
                          <a:cs typeface="Times New Roman" panose="02020603050405020304"/>
                        </a:rPr>
                        <a:t>"Hello World !"</a:t>
                      </a:r>
                      <a:r>
                        <a:rPr lang="en-US" sz="1400" kern="0">
                          <a:solidFill>
                            <a:srgbClr val="000000"/>
                          </a:solidFill>
                          <a:latin typeface="Consolas" panose="020B0609020204030204"/>
                          <a:ea typeface="宋体" panose="02010600030101010101" pitchFamily="2" charset="-122"/>
                          <a:cs typeface="Times New Roman" panose="02020603050405020304"/>
                        </a:rPr>
                        <a:t>; 	</a:t>
                      </a:r>
                      <a:r>
                        <a:rPr lang="en-US" sz="1400" kern="0" smtClean="0">
                          <a:solidFill>
                            <a:srgbClr val="3F7F5F"/>
                          </a:solidFill>
                          <a:latin typeface="Consolas" panose="020B0609020204030204"/>
                          <a:ea typeface="宋体" panose="02010600030101010101" pitchFamily="2" charset="-122"/>
                          <a:cs typeface="Times New Roman" panose="02020603050405020304"/>
                        </a:rPr>
                        <a:t>// </a:t>
                      </a:r>
                      <a:r>
                        <a:rPr lang="zh-CN" sz="1400" kern="0">
                          <a:solidFill>
                            <a:srgbClr val="3F7F5F"/>
                          </a:solidFill>
                          <a:latin typeface="Consolas" panose="020B0609020204030204"/>
                          <a:ea typeface="宋体" panose="02010600030101010101" pitchFamily="2" charset="-122"/>
                          <a:cs typeface="Consolas" panose="020B0609020204030204"/>
                        </a:rPr>
                        <a:t>字符串变量</a:t>
                      </a:r>
                      <a:endParaRPr lang="zh-CN" sz="1400" kern="100">
                        <a:latin typeface="Times New Roman" panose="02020603050405020304"/>
                        <a:ea typeface="宋体" panose="02010600030101010101" pitchFamily="2" charset="-122"/>
                        <a:cs typeface="Times New Roman" panose="02020603050405020304"/>
                      </a:endParaRPr>
                    </a:p>
                    <a:p>
                      <a:pPr algn="l">
                        <a:spcAft>
                          <a:spcPts val="0"/>
                        </a:spcAft>
                      </a:pPr>
                      <a:r>
                        <a:rPr lang="en-US" sz="1400" kern="0">
                          <a:solidFill>
                            <a:srgbClr val="000000"/>
                          </a:solidFill>
                          <a:latin typeface="Consolas" panose="020B0609020204030204"/>
                          <a:ea typeface="宋体" panose="02010600030101010101" pitchFamily="2" charset="-122"/>
                          <a:cs typeface="Times New Roman" panose="02020603050405020304"/>
                        </a:rPr>
                        <a:t>		System.</a:t>
                      </a:r>
                      <a:r>
                        <a:rPr lang="en-US" sz="1400" b="1" i="1" kern="0">
                          <a:solidFill>
                            <a:srgbClr val="0000C0"/>
                          </a:solidFill>
                          <a:latin typeface="Consolas" panose="020B0609020204030204"/>
                          <a:ea typeface="宋体" panose="02010600030101010101" pitchFamily="2" charset="-122"/>
                          <a:cs typeface="Times New Roman" panose="02020603050405020304"/>
                        </a:rPr>
                        <a:t>out</a:t>
                      </a:r>
                      <a:r>
                        <a:rPr lang="en-US" sz="1400" kern="0">
                          <a:solidFill>
                            <a:srgbClr val="000000"/>
                          </a:solidFill>
                          <a:latin typeface="Consolas" panose="020B0609020204030204"/>
                          <a:ea typeface="宋体" panose="02010600030101010101" pitchFamily="2" charset="-122"/>
                          <a:cs typeface="Times New Roman" panose="02020603050405020304"/>
                        </a:rPr>
                        <a:t>.println(</a:t>
                      </a:r>
                      <a:r>
                        <a:rPr lang="en-US" sz="1400" kern="0">
                          <a:solidFill>
                            <a:srgbClr val="6A3E3E"/>
                          </a:solidFill>
                          <a:latin typeface="Consolas" panose="020B0609020204030204"/>
                          <a:ea typeface="宋体" panose="02010600030101010101" pitchFamily="2" charset="-122"/>
                          <a:cs typeface="Times New Roman" panose="02020603050405020304"/>
                        </a:rPr>
                        <a:t>str</a:t>
                      </a:r>
                      <a:r>
                        <a:rPr lang="en-US" sz="1400" kern="0">
                          <a:solidFill>
                            <a:srgbClr val="000000"/>
                          </a:solidFill>
                          <a:latin typeface="Consolas" panose="020B0609020204030204"/>
                          <a:ea typeface="宋体" panose="02010600030101010101" pitchFamily="2" charset="-122"/>
                          <a:cs typeface="Times New Roman" panose="02020603050405020304"/>
                        </a:rPr>
                        <a:t>);		</a:t>
                      </a:r>
                      <a:r>
                        <a:rPr lang="en-US" sz="1400" kern="0" smtClean="0">
                          <a:solidFill>
                            <a:srgbClr val="3F7F5F"/>
                          </a:solidFill>
                          <a:latin typeface="Consolas" panose="020B0609020204030204"/>
                          <a:ea typeface="宋体" panose="02010600030101010101" pitchFamily="2" charset="-122"/>
                          <a:cs typeface="Times New Roman" panose="02020603050405020304"/>
                        </a:rPr>
                        <a:t>// </a:t>
                      </a:r>
                      <a:r>
                        <a:rPr lang="zh-CN" sz="1400" kern="0">
                          <a:solidFill>
                            <a:srgbClr val="3F7F5F"/>
                          </a:solidFill>
                          <a:latin typeface="Consolas" panose="020B0609020204030204"/>
                          <a:ea typeface="宋体" panose="02010600030101010101" pitchFamily="2" charset="-122"/>
                          <a:cs typeface="Consolas" panose="020B0609020204030204"/>
                        </a:rPr>
                        <a:t>输出字符串变量</a:t>
                      </a:r>
                      <a:endParaRPr lang="zh-CN" sz="1400" kern="100">
                        <a:latin typeface="Times New Roman" panose="02020603050405020304"/>
                        <a:ea typeface="宋体" panose="02010600030101010101" pitchFamily="2" charset="-122"/>
                        <a:cs typeface="Times New Roman" panose="02020603050405020304"/>
                      </a:endParaRPr>
                    </a:p>
                    <a:p>
                      <a:pPr algn="l">
                        <a:spcAft>
                          <a:spcPts val="0"/>
                        </a:spcAft>
                      </a:pPr>
                      <a:r>
                        <a:rPr lang="en-US" sz="1400" kern="0">
                          <a:solidFill>
                            <a:srgbClr val="000000"/>
                          </a:solidFill>
                          <a:latin typeface="Consolas" panose="020B0609020204030204"/>
                          <a:ea typeface="宋体" panose="02010600030101010101" pitchFamily="2" charset="-122"/>
                          <a:cs typeface="Times New Roman" panose="02020603050405020304"/>
                        </a:rPr>
                        <a:t>		System.</a:t>
                      </a:r>
                      <a:r>
                        <a:rPr lang="en-US" sz="1400" b="1" i="1" kern="0">
                          <a:solidFill>
                            <a:srgbClr val="0000C0"/>
                          </a:solidFill>
                          <a:latin typeface="Consolas" panose="020B0609020204030204"/>
                          <a:ea typeface="宋体" panose="02010600030101010101" pitchFamily="2" charset="-122"/>
                          <a:cs typeface="Times New Roman" panose="02020603050405020304"/>
                        </a:rPr>
                        <a:t>out</a:t>
                      </a:r>
                      <a:r>
                        <a:rPr lang="en-US" sz="1400" kern="0">
                          <a:solidFill>
                            <a:srgbClr val="000000"/>
                          </a:solidFill>
                          <a:latin typeface="Consolas" panose="020B0609020204030204"/>
                          <a:ea typeface="宋体" panose="02010600030101010101" pitchFamily="2" charset="-122"/>
                          <a:cs typeface="Times New Roman" panose="02020603050405020304"/>
                        </a:rPr>
                        <a:t>.println(</a:t>
                      </a:r>
                      <a:r>
                        <a:rPr lang="en-US" sz="1400" kern="0">
                          <a:solidFill>
                            <a:srgbClr val="2A00FF"/>
                          </a:solidFill>
                          <a:latin typeface="Consolas" panose="020B0609020204030204"/>
                          <a:ea typeface="宋体" panose="02010600030101010101" pitchFamily="2" charset="-122"/>
                          <a:cs typeface="Times New Roman" panose="02020603050405020304"/>
                        </a:rPr>
                        <a:t>"Hello World !"</a:t>
                      </a:r>
                      <a:r>
                        <a:rPr lang="en-US" sz="1400" kern="0">
                          <a:solidFill>
                            <a:srgbClr val="000000"/>
                          </a:solidFill>
                          <a:latin typeface="Consolas" panose="020B0609020204030204"/>
                          <a:ea typeface="宋体" panose="02010600030101010101" pitchFamily="2" charset="-122"/>
                          <a:cs typeface="Times New Roman" panose="02020603050405020304"/>
                        </a:rPr>
                        <a:t>); 	</a:t>
                      </a:r>
                      <a:r>
                        <a:rPr lang="en-US" sz="1400" kern="0">
                          <a:solidFill>
                            <a:srgbClr val="3F7F5F"/>
                          </a:solidFill>
                          <a:latin typeface="Consolas" panose="020B0609020204030204"/>
                          <a:ea typeface="宋体" panose="02010600030101010101" pitchFamily="2" charset="-122"/>
                          <a:cs typeface="Times New Roman" panose="02020603050405020304"/>
                        </a:rPr>
                        <a:t>// </a:t>
                      </a:r>
                      <a:r>
                        <a:rPr lang="zh-CN" sz="1400" kern="0">
                          <a:solidFill>
                            <a:srgbClr val="3F7F5F"/>
                          </a:solidFill>
                          <a:latin typeface="Consolas" panose="020B0609020204030204"/>
                          <a:ea typeface="宋体" panose="02010600030101010101" pitchFamily="2" charset="-122"/>
                          <a:cs typeface="Consolas" panose="020B0609020204030204"/>
                        </a:rPr>
                        <a:t>输出字符串常量</a:t>
                      </a:r>
                      <a:endParaRPr lang="zh-CN" sz="1400" kern="100">
                        <a:latin typeface="Times New Roman" panose="02020603050405020304"/>
                        <a:ea typeface="宋体" panose="02010600030101010101" pitchFamily="2" charset="-122"/>
                        <a:cs typeface="Times New Roman" panose="02020603050405020304"/>
                      </a:endParaRPr>
                    </a:p>
                    <a:p>
                      <a:pPr algn="l">
                        <a:spcAft>
                          <a:spcPts val="0"/>
                        </a:spcAft>
                      </a:pPr>
                      <a:r>
                        <a:rPr lang="en-US" sz="1400" kern="0">
                          <a:solidFill>
                            <a:srgbClr val="000000"/>
                          </a:solidFill>
                          <a:latin typeface="Consolas" panose="020B0609020204030204"/>
                          <a:ea typeface="宋体" panose="02010600030101010101" pitchFamily="2" charset="-122"/>
                          <a:cs typeface="Times New Roman" panose="02020603050405020304"/>
                        </a:rPr>
                        <a:t>	}</a:t>
                      </a:r>
                      <a:endParaRPr lang="zh-CN" sz="1400" kern="100">
                        <a:latin typeface="Times New Roman" panose="02020603050405020304"/>
                        <a:ea typeface="宋体" panose="02010600030101010101" pitchFamily="2" charset="-122"/>
                        <a:cs typeface="Times New Roman" panose="02020603050405020304"/>
                      </a:endParaRPr>
                    </a:p>
                    <a:p>
                      <a:pPr algn="l">
                        <a:spcAft>
                          <a:spcPts val="0"/>
                        </a:spcAft>
                      </a:pPr>
                      <a:r>
                        <a:rPr lang="en-US" sz="1400" kern="0">
                          <a:solidFill>
                            <a:srgbClr val="000000"/>
                          </a:solidFill>
                          <a:latin typeface="Consolas" panose="020B0609020204030204"/>
                          <a:ea typeface="宋体" panose="02010600030101010101" pitchFamily="2" charset="-122"/>
                          <a:cs typeface="Times New Roman" panose="02020603050405020304"/>
                        </a:rPr>
                        <a:t>}</a:t>
                      </a:r>
                      <a:endParaRPr lang="zh-CN" sz="1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467594">
                <a:tc>
                  <a:txBody>
                    <a:bodyPr/>
                    <a:lstStyle/>
                    <a:p>
                      <a:pPr algn="l">
                        <a:spcAft>
                          <a:spcPts val="0"/>
                        </a:spcAft>
                      </a:pPr>
                      <a:r>
                        <a:rPr lang="zh-CN" sz="1400" b="1" kern="0">
                          <a:solidFill>
                            <a:srgbClr val="7F0055"/>
                          </a:solidFill>
                          <a:latin typeface="Consolas" panose="020B0609020204030204"/>
                          <a:ea typeface="宋体" panose="02010600030101010101" pitchFamily="2" charset="-122"/>
                          <a:cs typeface="Consolas" panose="020B0609020204030204"/>
                        </a:rPr>
                        <a:t>程序执行结果：</a:t>
                      </a:r>
                      <a:endParaRPr lang="zh-CN" sz="1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dirty="0">
                          <a:solidFill>
                            <a:srgbClr val="000000"/>
                          </a:solidFill>
                          <a:latin typeface="Consolas" panose="020B0609020204030204"/>
                          <a:ea typeface="宋体" panose="02010600030101010101" pitchFamily="2" charset="-122"/>
                          <a:cs typeface="Times New Roman" panose="02020603050405020304"/>
                        </a:rPr>
                        <a:t>Hello World !</a:t>
                      </a:r>
                      <a:endParaRPr lang="zh-CN" sz="14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1400" kern="0" dirty="0">
                          <a:solidFill>
                            <a:srgbClr val="000000"/>
                          </a:solidFill>
                          <a:latin typeface="Consolas" panose="020B0609020204030204"/>
                          <a:ea typeface="宋体" panose="02010600030101010101" pitchFamily="2" charset="-122"/>
                          <a:cs typeface="Times New Roman" panose="02020603050405020304"/>
                        </a:rPr>
                        <a:t>Hello World !</a:t>
                      </a:r>
                      <a:endParaRPr lang="zh-CN" sz="1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000000"/>
      </a:dk1>
      <a:lt1>
        <a:sysClr val="window" lastClr="FFFFFF"/>
      </a:lt1>
      <a:dk2>
        <a:srgbClr val="878787"/>
      </a:dk2>
      <a:lt2>
        <a:srgbClr val="F8F8F8"/>
      </a:lt2>
      <a:accent1>
        <a:srgbClr val="00925F"/>
      </a:accent1>
      <a:accent2>
        <a:srgbClr val="6CBE99"/>
      </a:accent2>
      <a:accent3>
        <a:srgbClr val="96D7B4"/>
      </a:accent3>
      <a:accent4>
        <a:srgbClr val="000000"/>
      </a:accent4>
      <a:accent5>
        <a:srgbClr val="575757"/>
      </a:accent5>
      <a:accent6>
        <a:srgbClr val="878787"/>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15779</Words>
  <Application>WPS 演示</Application>
  <PresentationFormat>全屏显示(4:3)</PresentationFormat>
  <Paragraphs>1398</Paragraphs>
  <Slides>41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41</vt:i4>
      </vt:variant>
    </vt:vector>
  </HeadingPairs>
  <TitlesOfParts>
    <vt:vector size="56" baseType="lpstr">
      <vt:lpstr>Arial</vt:lpstr>
      <vt:lpstr>宋体</vt:lpstr>
      <vt:lpstr>Wingdings</vt:lpstr>
      <vt:lpstr>微软雅黑</vt:lpstr>
      <vt:lpstr>Arial</vt:lpstr>
      <vt:lpstr>Myriad Pro Light</vt:lpstr>
      <vt:lpstr>Myriad Pro</vt:lpstr>
      <vt:lpstr>黑体</vt:lpstr>
      <vt:lpstr>华文细黑</vt:lpstr>
      <vt:lpstr>Courier New</vt:lpstr>
      <vt:lpstr>Times New Roman</vt:lpstr>
      <vt:lpstr>Symbol</vt:lpstr>
      <vt:lpstr>Consolas</vt:lpstr>
      <vt:lpstr>Calibri</vt:lpstr>
      <vt:lpstr>Office Theme</vt:lpstr>
      <vt:lpstr>Java 开发入门</vt:lpstr>
      <vt:lpstr>JDK的配置</vt:lpstr>
      <vt:lpstr>学习目标</vt:lpstr>
      <vt:lpstr>Java 注释</vt:lpstr>
      <vt:lpstr>Java 注释</vt:lpstr>
      <vt:lpstr>Java 注释</vt:lpstr>
      <vt:lpstr>Java数据类型划分</vt:lpstr>
      <vt:lpstr>Java基本数据类型的大小、范围、默认值</vt:lpstr>
      <vt:lpstr>String型</vt:lpstr>
      <vt:lpstr>运算符1</vt:lpstr>
      <vt:lpstr>运算符2</vt:lpstr>
      <vt:lpstr>运算符3</vt:lpstr>
      <vt:lpstr>运算符4</vt:lpstr>
      <vt:lpstr>分支结构----if语句</vt:lpstr>
      <vt:lpstr>分支结构----if…else语句</vt:lpstr>
      <vt:lpstr>分支结构----if …else语句</vt:lpstr>
      <vt:lpstr>Switch语句</vt:lpstr>
      <vt:lpstr>Switch语句判断字符串</vt:lpstr>
      <vt:lpstr>While循环----实现1 ~ 100的累加 </vt:lpstr>
      <vt:lpstr> do While循环----实现1 ~ 100的累加 </vt:lpstr>
      <vt:lpstr>for循环</vt:lpstr>
      <vt:lpstr>循环控制</vt:lpstr>
      <vt:lpstr>循环控制</vt:lpstr>
      <vt:lpstr>方法的基本概念</vt:lpstr>
      <vt:lpstr>定义一个没有参数没有返回值的方法</vt:lpstr>
      <vt:lpstr>方法调用流程</vt:lpstr>
      <vt:lpstr>定义一个有参数无返回值的方法</vt:lpstr>
      <vt:lpstr>利用return结束方法调用</vt:lpstr>
      <vt:lpstr>方法重载</vt:lpstr>
      <vt:lpstr>方法重载调用</vt:lpstr>
      <vt:lpstr>Java 封装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基础语法小结</vt:lpstr>
      <vt:lpstr>Thank you! 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Gee Hwee Lim</dc:creator>
  <cp:lastModifiedBy>Administrator</cp:lastModifiedBy>
  <cp:revision>235</cp:revision>
  <dcterms:created xsi:type="dcterms:W3CDTF">2013-04-17T08:02:00Z</dcterms:created>
  <dcterms:modified xsi:type="dcterms:W3CDTF">2019-07-04T08:15:15Z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2052-10.1.0.6395</vt:lpwstr>
  </property>
</Properties>
</file>