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7" r:id="rId12"/>
    <p:sldId id="268" r:id="rId13"/>
    <p:sldId id="269" r:id="rId14"/>
    <p:sldId id="270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mind.com/app/docs/fw4tdb0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Simulation d’un Réseau IoT avec Cisco Packet Tracer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solidFill>
                  <a:srgbClr val="ADD8E6"/>
                </a:solidFill>
              </a:rPr>
              <a:t>Projet</a:t>
            </a:r>
            <a:r>
              <a:rPr dirty="0">
                <a:solidFill>
                  <a:srgbClr val="ADD8E6"/>
                </a:solidFill>
              </a:rPr>
              <a:t> </a:t>
            </a:r>
            <a:r>
              <a:rPr dirty="0" err="1">
                <a:solidFill>
                  <a:srgbClr val="ADD8E6"/>
                </a:solidFill>
              </a:rPr>
              <a:t>Réseaux</a:t>
            </a:r>
            <a:r>
              <a:rPr dirty="0">
                <a:solidFill>
                  <a:srgbClr val="ADD8E6"/>
                </a:solidFill>
              </a:rPr>
              <a:t> 2 - Wendy COLAS - Mai </a:t>
            </a:r>
            <a:r>
              <a:rPr dirty="0" smtClean="0">
                <a:solidFill>
                  <a:srgbClr val="ADD8E6"/>
                </a:solidFill>
              </a:rPr>
              <a:t>2025</a:t>
            </a:r>
            <a:endParaRPr lang="fr-FR" dirty="0" smtClean="0">
              <a:solidFill>
                <a:srgbClr val="ADD8E6"/>
              </a:solidFill>
            </a:endParaRPr>
          </a:p>
          <a:p>
            <a:r>
              <a:rPr lang="fr-FR" dirty="0" smtClean="0">
                <a:solidFill>
                  <a:srgbClr val="ADD8E6"/>
                </a:solidFill>
              </a:rPr>
              <a:t>Prof : </a:t>
            </a:r>
            <a:r>
              <a:rPr lang="fr-FR" dirty="0" err="1" smtClean="0">
                <a:solidFill>
                  <a:srgbClr val="ADD8E6"/>
                </a:solidFill>
              </a:rPr>
              <a:t>Ismael</a:t>
            </a:r>
            <a:r>
              <a:rPr lang="fr-FR" dirty="0" smtClean="0">
                <a:solidFill>
                  <a:srgbClr val="ADD8E6"/>
                </a:solidFill>
              </a:rPr>
              <a:t> SAINT AMOUR</a:t>
            </a:r>
            <a:endParaRPr dirty="0">
              <a:solidFill>
                <a:srgbClr val="ADD8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Méthode Agile avec Jira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- Utilisation de Scrum : épics, user stories, sprint.</a:t>
            </a:r>
          </a:p>
          <a:p>
            <a:r>
              <a:rPr>
                <a:solidFill>
                  <a:srgbClr val="ADD8E6"/>
                </a:solidFill>
              </a:rPr>
              <a:t>- Jira pour organisation, suivi et visualisation.</a:t>
            </a:r>
          </a:p>
          <a:p>
            <a:r>
              <a:rPr>
                <a:solidFill>
                  <a:srgbClr val="ADD8E6"/>
                </a:solidFill>
              </a:rPr>
              <a:t>- Rétrospective : bonne structuration, axes d’amélioration identifiés.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Epics </a:t>
            </a:r>
            <a:endParaRPr dirty="0">
              <a:solidFill>
                <a:srgbClr val="ADD8E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Infrastructure </a:t>
            </a:r>
            <a:r>
              <a:rPr lang="fr-FR" dirty="0">
                <a:solidFill>
                  <a:srgbClr val="ADD8E6"/>
                </a:solidFill>
              </a:rPr>
              <a:t>réseau </a:t>
            </a:r>
          </a:p>
          <a:p>
            <a:r>
              <a:rPr lang="fr-FR" dirty="0" smtClean="0">
                <a:solidFill>
                  <a:srgbClr val="ADD8E6"/>
                </a:solidFill>
              </a:rPr>
              <a:t>Intégration </a:t>
            </a:r>
            <a:r>
              <a:rPr lang="fr-FR" dirty="0">
                <a:solidFill>
                  <a:srgbClr val="ADD8E6"/>
                </a:solidFill>
              </a:rPr>
              <a:t>des objets IoT </a:t>
            </a:r>
          </a:p>
          <a:p>
            <a:r>
              <a:rPr lang="fr-FR" dirty="0" smtClean="0">
                <a:solidFill>
                  <a:srgbClr val="ADD8E6"/>
                </a:solidFill>
              </a:rPr>
              <a:t>Automatisation </a:t>
            </a:r>
            <a:r>
              <a:rPr lang="fr-FR" dirty="0">
                <a:solidFill>
                  <a:srgbClr val="ADD8E6"/>
                </a:solidFill>
              </a:rPr>
              <a:t>des objets </a:t>
            </a:r>
          </a:p>
          <a:p>
            <a:r>
              <a:rPr lang="fr-FR" dirty="0" smtClean="0">
                <a:solidFill>
                  <a:srgbClr val="ADD8E6"/>
                </a:solidFill>
              </a:rPr>
              <a:t>Expérience </a:t>
            </a:r>
            <a:r>
              <a:rPr lang="fr-FR" dirty="0">
                <a:solidFill>
                  <a:srgbClr val="ADD8E6"/>
                </a:solidFill>
              </a:rPr>
              <a:t>utilisateur via smartphone </a:t>
            </a:r>
          </a:p>
          <a:p>
            <a:r>
              <a:rPr lang="fr-FR" dirty="0" smtClean="0">
                <a:solidFill>
                  <a:srgbClr val="ADD8E6"/>
                </a:solidFill>
              </a:rPr>
              <a:t>Choix </a:t>
            </a:r>
            <a:r>
              <a:rPr lang="fr-FR" dirty="0">
                <a:solidFill>
                  <a:srgbClr val="ADD8E6"/>
                </a:solidFill>
              </a:rPr>
              <a:t>et analyse des protocoles IoT</a:t>
            </a:r>
            <a:endParaRPr dirty="0">
              <a:solidFill>
                <a:srgbClr val="ADD8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2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Illustrations</a:t>
            </a:r>
            <a:endParaRPr dirty="0">
              <a:solidFill>
                <a:srgbClr val="ADD8E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0767"/>
            <a:ext cx="8229600" cy="4404829"/>
          </a:xfrm>
        </p:spPr>
      </p:pic>
    </p:spTree>
    <p:extLst>
      <p:ext uri="{BB962C8B-B14F-4D97-AF65-F5344CB8AC3E}">
        <p14:creationId xmlns:p14="http://schemas.microsoft.com/office/powerpoint/2010/main" val="238768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Illustrations</a:t>
            </a:r>
            <a:endParaRPr dirty="0">
              <a:solidFill>
                <a:srgbClr val="ADD8E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5607"/>
            <a:ext cx="8229600" cy="4395148"/>
          </a:xfrm>
        </p:spPr>
      </p:pic>
    </p:spTree>
    <p:extLst>
      <p:ext uri="{BB962C8B-B14F-4D97-AF65-F5344CB8AC3E}">
        <p14:creationId xmlns:p14="http://schemas.microsoft.com/office/powerpoint/2010/main" val="347915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Illustrations</a:t>
            </a:r>
            <a:endParaRPr dirty="0">
              <a:solidFill>
                <a:srgbClr val="ADD8E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2724"/>
            <a:ext cx="8229600" cy="3840914"/>
          </a:xfrm>
        </p:spPr>
      </p:pic>
    </p:spTree>
    <p:extLst>
      <p:ext uri="{BB962C8B-B14F-4D97-AF65-F5344CB8AC3E}">
        <p14:creationId xmlns:p14="http://schemas.microsoft.com/office/powerpoint/2010/main" val="165982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Simulation réussie d’un réseau IoT dans un cadre hôtelier.</a:t>
            </a:r>
          </a:p>
          <a:p>
            <a:r>
              <a:rPr>
                <a:solidFill>
                  <a:srgbClr val="ADD8E6"/>
                </a:solidFill>
              </a:rPr>
              <a:t>Maîtrise des outils : Cisco Packet Tracer, DHCP, OSPF, IoT.</a:t>
            </a:r>
          </a:p>
          <a:p>
            <a:r>
              <a:rPr>
                <a:solidFill>
                  <a:srgbClr val="ADD8E6"/>
                </a:solidFill>
              </a:rPr>
              <a:t>Approche agile bénéfique pour la gestion de projet technique.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14166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Plan</a:t>
            </a:r>
            <a:endParaRPr dirty="0">
              <a:solidFill>
                <a:srgbClr val="ADD8E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8414"/>
            <a:ext cx="7772400" cy="3890845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Introduction </a:t>
            </a:r>
            <a:r>
              <a:rPr lang="fr-FR" dirty="0" smtClean="0">
                <a:solidFill>
                  <a:srgbClr val="ADD8E6"/>
                </a:solidFill>
              </a:rPr>
              <a:t>et contexte</a:t>
            </a:r>
            <a:endParaRPr lang="fr-FR" dirty="0" smtClean="0">
              <a:solidFill>
                <a:srgbClr val="ADD8E6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Conception du réseau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Configuration détaillée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Automatisation des objets connectées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Comparaison des protocoles IoT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Avantages de l’IoT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Méthodologie </a:t>
            </a:r>
            <a:r>
              <a:rPr lang="fr-FR" dirty="0" err="1" smtClean="0">
                <a:solidFill>
                  <a:srgbClr val="ADD8E6"/>
                </a:solidFill>
              </a:rPr>
              <a:t>Scrum</a:t>
            </a:r>
            <a:r>
              <a:rPr lang="fr-FR" dirty="0" smtClean="0">
                <a:solidFill>
                  <a:srgbClr val="ADD8E6"/>
                </a:solidFill>
              </a:rPr>
              <a:t> avec </a:t>
            </a:r>
            <a:r>
              <a:rPr lang="fr-FR" dirty="0" err="1" smtClean="0">
                <a:solidFill>
                  <a:srgbClr val="ADD8E6"/>
                </a:solidFill>
              </a:rPr>
              <a:t>Jira</a:t>
            </a:r>
            <a:endParaRPr lang="fr-FR" dirty="0" smtClean="0">
              <a:solidFill>
                <a:srgbClr val="ADD8E6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ADD8E6"/>
                </a:solidFill>
              </a:rPr>
              <a:t>conclusion</a:t>
            </a:r>
            <a:endParaRPr dirty="0">
              <a:solidFill>
                <a:srgbClr val="ADD8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ADD8E6"/>
                </a:solidFill>
              </a:rPr>
              <a:t>Ce </a:t>
            </a:r>
            <a:r>
              <a:rPr dirty="0" err="1">
                <a:solidFill>
                  <a:srgbClr val="ADD8E6"/>
                </a:solidFill>
              </a:rPr>
              <a:t>projet</a:t>
            </a:r>
            <a:r>
              <a:rPr dirty="0">
                <a:solidFill>
                  <a:srgbClr val="ADD8E6"/>
                </a:solidFill>
              </a:rPr>
              <a:t> vise à </a:t>
            </a:r>
            <a:r>
              <a:rPr dirty="0" err="1">
                <a:solidFill>
                  <a:srgbClr val="ADD8E6"/>
                </a:solidFill>
              </a:rPr>
              <a:t>simuler</a:t>
            </a:r>
            <a:r>
              <a:rPr dirty="0">
                <a:solidFill>
                  <a:srgbClr val="ADD8E6"/>
                </a:solidFill>
              </a:rPr>
              <a:t> un </a:t>
            </a:r>
            <a:r>
              <a:rPr dirty="0" err="1">
                <a:solidFill>
                  <a:srgbClr val="ADD8E6"/>
                </a:solidFill>
              </a:rPr>
              <a:t>réseau</a:t>
            </a:r>
            <a:r>
              <a:rPr dirty="0">
                <a:solidFill>
                  <a:srgbClr val="ADD8E6"/>
                </a:solidFill>
              </a:rPr>
              <a:t> IoT </a:t>
            </a:r>
            <a:r>
              <a:rPr dirty="0" err="1" smtClean="0">
                <a:solidFill>
                  <a:srgbClr val="ADD8E6"/>
                </a:solidFill>
              </a:rPr>
              <a:t>dans</a:t>
            </a:r>
            <a:r>
              <a:rPr dirty="0" smtClean="0">
                <a:solidFill>
                  <a:srgbClr val="ADD8E6"/>
                </a:solidFill>
              </a:rPr>
              <a:t> </a:t>
            </a:r>
            <a:r>
              <a:rPr dirty="0">
                <a:solidFill>
                  <a:srgbClr val="ADD8E6"/>
                </a:solidFill>
              </a:rPr>
              <a:t>Cisco Packet Tracer.</a:t>
            </a:r>
          </a:p>
          <a:p>
            <a:r>
              <a:rPr dirty="0">
                <a:solidFill>
                  <a:srgbClr val="ADD8E6"/>
                </a:solidFill>
              </a:rPr>
              <a:t>Il </a:t>
            </a:r>
            <a:r>
              <a:rPr dirty="0" err="1">
                <a:solidFill>
                  <a:srgbClr val="ADD8E6"/>
                </a:solidFill>
              </a:rPr>
              <a:t>s’articule</a:t>
            </a:r>
            <a:r>
              <a:rPr dirty="0">
                <a:solidFill>
                  <a:srgbClr val="ADD8E6"/>
                </a:solidFill>
              </a:rPr>
              <a:t> </a:t>
            </a:r>
            <a:r>
              <a:rPr dirty="0" err="1">
                <a:solidFill>
                  <a:srgbClr val="ADD8E6"/>
                </a:solidFill>
              </a:rPr>
              <a:t>autour</a:t>
            </a:r>
            <a:r>
              <a:rPr dirty="0">
                <a:solidFill>
                  <a:srgbClr val="ADD8E6"/>
                </a:solidFill>
              </a:rPr>
              <a:t> de </a:t>
            </a:r>
            <a:r>
              <a:rPr dirty="0" err="1">
                <a:solidFill>
                  <a:srgbClr val="ADD8E6"/>
                </a:solidFill>
              </a:rPr>
              <a:t>trois</a:t>
            </a:r>
            <a:r>
              <a:rPr dirty="0">
                <a:solidFill>
                  <a:srgbClr val="ADD8E6"/>
                </a:solidFill>
              </a:rPr>
              <a:t> </a:t>
            </a:r>
            <a:r>
              <a:rPr dirty="0" err="1">
                <a:solidFill>
                  <a:srgbClr val="ADD8E6"/>
                </a:solidFill>
              </a:rPr>
              <a:t>pôles</a:t>
            </a:r>
            <a:r>
              <a:rPr dirty="0">
                <a:solidFill>
                  <a:srgbClr val="ADD8E6"/>
                </a:solidFill>
              </a:rPr>
              <a:t> : </a:t>
            </a:r>
            <a:r>
              <a:rPr dirty="0" err="1">
                <a:solidFill>
                  <a:srgbClr val="ADD8E6"/>
                </a:solidFill>
              </a:rPr>
              <a:t>chambre</a:t>
            </a:r>
            <a:r>
              <a:rPr dirty="0">
                <a:solidFill>
                  <a:srgbClr val="ADD8E6"/>
                </a:solidFill>
              </a:rPr>
              <a:t> client, </a:t>
            </a:r>
            <a:r>
              <a:rPr dirty="0" err="1">
                <a:solidFill>
                  <a:srgbClr val="ADD8E6"/>
                </a:solidFill>
              </a:rPr>
              <a:t>chambre</a:t>
            </a:r>
            <a:r>
              <a:rPr dirty="0">
                <a:solidFill>
                  <a:srgbClr val="ADD8E6"/>
                </a:solidFill>
              </a:rPr>
              <a:t> agent </a:t>
            </a:r>
            <a:r>
              <a:rPr dirty="0" err="1">
                <a:solidFill>
                  <a:srgbClr val="ADD8E6"/>
                </a:solidFill>
              </a:rPr>
              <a:t>sécurité</a:t>
            </a:r>
            <a:r>
              <a:rPr dirty="0">
                <a:solidFill>
                  <a:srgbClr val="ADD8E6"/>
                </a:solidFill>
              </a:rPr>
              <a:t>, infrastructure </a:t>
            </a:r>
            <a:r>
              <a:rPr dirty="0" err="1">
                <a:solidFill>
                  <a:srgbClr val="ADD8E6"/>
                </a:solidFill>
              </a:rPr>
              <a:t>centrale</a:t>
            </a:r>
            <a:r>
              <a:rPr dirty="0">
                <a:solidFill>
                  <a:srgbClr val="ADD8E6"/>
                </a:solidFill>
              </a:rPr>
              <a:t>.</a:t>
            </a:r>
          </a:p>
          <a:p>
            <a:r>
              <a:rPr dirty="0">
                <a:solidFill>
                  <a:srgbClr val="ADD8E6"/>
                </a:solidFill>
              </a:rPr>
              <a:t>Les </a:t>
            </a:r>
            <a:r>
              <a:rPr dirty="0" err="1">
                <a:solidFill>
                  <a:srgbClr val="ADD8E6"/>
                </a:solidFill>
              </a:rPr>
              <a:t>objectifs</a:t>
            </a:r>
            <a:r>
              <a:rPr dirty="0">
                <a:solidFill>
                  <a:srgbClr val="ADD8E6"/>
                </a:solidFill>
              </a:rPr>
              <a:t> : observer la communication IoT, </a:t>
            </a:r>
            <a:r>
              <a:rPr dirty="0" err="1">
                <a:solidFill>
                  <a:srgbClr val="ADD8E6"/>
                </a:solidFill>
              </a:rPr>
              <a:t>configurer</a:t>
            </a:r>
            <a:r>
              <a:rPr dirty="0">
                <a:solidFill>
                  <a:srgbClr val="ADD8E6"/>
                </a:solidFill>
              </a:rPr>
              <a:t> les </a:t>
            </a:r>
            <a:r>
              <a:rPr dirty="0" err="1">
                <a:solidFill>
                  <a:srgbClr val="ADD8E6"/>
                </a:solidFill>
              </a:rPr>
              <a:t>protocoles</a:t>
            </a:r>
            <a:r>
              <a:rPr dirty="0">
                <a:solidFill>
                  <a:srgbClr val="ADD8E6"/>
                </a:solidFill>
              </a:rPr>
              <a:t>, et </a:t>
            </a:r>
            <a:r>
              <a:rPr dirty="0" err="1">
                <a:solidFill>
                  <a:srgbClr val="ADD8E6"/>
                </a:solidFill>
              </a:rPr>
              <a:t>automatiser</a:t>
            </a:r>
            <a:r>
              <a:rPr dirty="0">
                <a:solidFill>
                  <a:srgbClr val="ADD8E6"/>
                </a:solidFill>
              </a:rPr>
              <a:t> les actions</a:t>
            </a:r>
            <a:r>
              <a:rPr dirty="0" smtClean="0">
                <a:solidFill>
                  <a:srgbClr val="ADD8E6"/>
                </a:solidFill>
              </a:rPr>
              <a:t>.</a:t>
            </a:r>
            <a:endParaRPr lang="fr-FR" dirty="0" smtClean="0">
              <a:solidFill>
                <a:srgbClr val="ADD8E6"/>
              </a:solidFill>
            </a:endParaRPr>
          </a:p>
          <a:p>
            <a:r>
              <a:rPr lang="fr-FR" dirty="0" smtClean="0">
                <a:solidFill>
                  <a:srgbClr val="ADD8E6"/>
                </a:solidFill>
              </a:rPr>
              <a:t>La gestion hôtelière  </a:t>
            </a:r>
            <a:endParaRPr dirty="0">
              <a:solidFill>
                <a:srgbClr val="ADD8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Conception du réseau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solidFill>
                  <a:srgbClr val="ADD8E6"/>
                </a:solidFill>
                <a:hlinkClick r:id="rId2"/>
              </a:rPr>
              <a:t>https://</a:t>
            </a:r>
            <a:r>
              <a:rPr lang="fr-FR" dirty="0" smtClean="0">
                <a:solidFill>
                  <a:srgbClr val="ADD8E6"/>
                </a:solidFill>
                <a:hlinkClick r:id="rId2"/>
              </a:rPr>
              <a:t>gitmind.com/app/docs/fw4tdb0x</a:t>
            </a:r>
            <a:r>
              <a:rPr lang="fr-FR" dirty="0" smtClean="0">
                <a:solidFill>
                  <a:srgbClr val="ADD8E6"/>
                </a:solidFill>
              </a:rPr>
              <a:t> </a:t>
            </a:r>
            <a:endParaRPr lang="fr-FR" dirty="0">
              <a:solidFill>
                <a:srgbClr val="ADD8E6"/>
              </a:solidFill>
            </a:endParaRPr>
          </a:p>
          <a:p>
            <a:r>
              <a:rPr dirty="0" smtClean="0">
                <a:solidFill>
                  <a:srgbClr val="ADD8E6"/>
                </a:solidFill>
              </a:rPr>
              <a:t>Structure </a:t>
            </a:r>
            <a:r>
              <a:rPr dirty="0" err="1">
                <a:solidFill>
                  <a:srgbClr val="ADD8E6"/>
                </a:solidFill>
              </a:rPr>
              <a:t>en</a:t>
            </a:r>
            <a:r>
              <a:rPr dirty="0">
                <a:solidFill>
                  <a:srgbClr val="ADD8E6"/>
                </a:solidFill>
              </a:rPr>
              <a:t> 3 </a:t>
            </a:r>
            <a:r>
              <a:rPr dirty="0" err="1">
                <a:solidFill>
                  <a:srgbClr val="ADD8E6"/>
                </a:solidFill>
              </a:rPr>
              <a:t>pôles</a:t>
            </a:r>
            <a:r>
              <a:rPr dirty="0">
                <a:solidFill>
                  <a:srgbClr val="ADD8E6"/>
                </a:solidFill>
              </a:rPr>
              <a:t> :</a:t>
            </a:r>
          </a:p>
          <a:p>
            <a:r>
              <a:rPr dirty="0">
                <a:solidFill>
                  <a:srgbClr val="ADD8E6"/>
                </a:solidFill>
              </a:rPr>
              <a:t>- </a:t>
            </a:r>
            <a:r>
              <a:rPr dirty="0" err="1">
                <a:solidFill>
                  <a:srgbClr val="ADD8E6"/>
                </a:solidFill>
              </a:rPr>
              <a:t>Chambre</a:t>
            </a:r>
            <a:r>
              <a:rPr dirty="0">
                <a:solidFill>
                  <a:srgbClr val="ADD8E6"/>
                </a:solidFill>
              </a:rPr>
              <a:t> client : </a:t>
            </a:r>
            <a:r>
              <a:rPr dirty="0" err="1">
                <a:solidFill>
                  <a:srgbClr val="ADD8E6"/>
                </a:solidFill>
              </a:rPr>
              <a:t>capteurs</a:t>
            </a:r>
            <a:r>
              <a:rPr dirty="0">
                <a:solidFill>
                  <a:srgbClr val="ADD8E6"/>
                </a:solidFill>
              </a:rPr>
              <a:t>, </a:t>
            </a:r>
            <a:r>
              <a:rPr dirty="0" err="1">
                <a:solidFill>
                  <a:srgbClr val="ADD8E6"/>
                </a:solidFill>
              </a:rPr>
              <a:t>caméra</a:t>
            </a:r>
            <a:r>
              <a:rPr dirty="0">
                <a:solidFill>
                  <a:srgbClr val="ADD8E6"/>
                </a:solidFill>
              </a:rPr>
              <a:t>, </a:t>
            </a:r>
            <a:r>
              <a:rPr dirty="0" err="1">
                <a:solidFill>
                  <a:srgbClr val="ADD8E6"/>
                </a:solidFill>
              </a:rPr>
              <a:t>lampe</a:t>
            </a:r>
            <a:r>
              <a:rPr dirty="0">
                <a:solidFill>
                  <a:srgbClr val="ADD8E6"/>
                </a:solidFill>
              </a:rPr>
              <a:t>, etc.</a:t>
            </a:r>
          </a:p>
          <a:p>
            <a:r>
              <a:rPr dirty="0">
                <a:solidFill>
                  <a:srgbClr val="ADD8E6"/>
                </a:solidFill>
              </a:rPr>
              <a:t>- </a:t>
            </a:r>
            <a:r>
              <a:rPr dirty="0" err="1">
                <a:solidFill>
                  <a:srgbClr val="ADD8E6"/>
                </a:solidFill>
              </a:rPr>
              <a:t>Chambre</a:t>
            </a:r>
            <a:r>
              <a:rPr dirty="0">
                <a:solidFill>
                  <a:srgbClr val="ADD8E6"/>
                </a:solidFill>
              </a:rPr>
              <a:t> </a:t>
            </a:r>
            <a:r>
              <a:rPr dirty="0" err="1">
                <a:solidFill>
                  <a:srgbClr val="ADD8E6"/>
                </a:solidFill>
              </a:rPr>
              <a:t>sécurité</a:t>
            </a:r>
            <a:r>
              <a:rPr dirty="0">
                <a:solidFill>
                  <a:srgbClr val="ADD8E6"/>
                </a:solidFill>
              </a:rPr>
              <a:t> : </a:t>
            </a:r>
            <a:r>
              <a:rPr dirty="0" err="1">
                <a:solidFill>
                  <a:srgbClr val="ADD8E6"/>
                </a:solidFill>
              </a:rPr>
              <a:t>sirènes</a:t>
            </a:r>
            <a:r>
              <a:rPr dirty="0">
                <a:solidFill>
                  <a:srgbClr val="ADD8E6"/>
                </a:solidFill>
              </a:rPr>
              <a:t>, smartphone, </a:t>
            </a:r>
            <a:r>
              <a:rPr dirty="0" err="1">
                <a:solidFill>
                  <a:srgbClr val="ADD8E6"/>
                </a:solidFill>
              </a:rPr>
              <a:t>serveur</a:t>
            </a:r>
            <a:r>
              <a:rPr dirty="0">
                <a:solidFill>
                  <a:srgbClr val="ADD8E6"/>
                </a:solidFill>
              </a:rPr>
              <a:t> DHCP.</a:t>
            </a:r>
          </a:p>
          <a:p>
            <a:r>
              <a:rPr dirty="0">
                <a:solidFill>
                  <a:srgbClr val="ADD8E6"/>
                </a:solidFill>
              </a:rPr>
              <a:t>- Infrastructure </a:t>
            </a:r>
            <a:r>
              <a:rPr dirty="0" err="1">
                <a:solidFill>
                  <a:srgbClr val="ADD8E6"/>
                </a:solidFill>
              </a:rPr>
              <a:t>centrale</a:t>
            </a:r>
            <a:r>
              <a:rPr dirty="0">
                <a:solidFill>
                  <a:srgbClr val="ADD8E6"/>
                </a:solidFill>
              </a:rPr>
              <a:t> : </a:t>
            </a:r>
            <a:r>
              <a:rPr dirty="0" err="1">
                <a:solidFill>
                  <a:srgbClr val="ADD8E6"/>
                </a:solidFill>
              </a:rPr>
              <a:t>routeurs</a:t>
            </a:r>
            <a:r>
              <a:rPr dirty="0">
                <a:solidFill>
                  <a:srgbClr val="ADD8E6"/>
                </a:solidFill>
              </a:rPr>
              <a:t>, </a:t>
            </a:r>
            <a:r>
              <a:rPr dirty="0" err="1">
                <a:solidFill>
                  <a:srgbClr val="ADD8E6"/>
                </a:solidFill>
              </a:rPr>
              <a:t>switchs</a:t>
            </a:r>
            <a:r>
              <a:rPr dirty="0">
                <a:solidFill>
                  <a:srgbClr val="ADD8E6"/>
                </a:solidFill>
              </a:rPr>
              <a:t>.</a:t>
            </a:r>
          </a:p>
          <a:p>
            <a:r>
              <a:rPr dirty="0" err="1">
                <a:solidFill>
                  <a:srgbClr val="ADD8E6"/>
                </a:solidFill>
              </a:rPr>
              <a:t>Connectivité</a:t>
            </a:r>
            <a:r>
              <a:rPr dirty="0">
                <a:solidFill>
                  <a:srgbClr val="ADD8E6"/>
                </a:solidFill>
              </a:rPr>
              <a:t> </a:t>
            </a:r>
            <a:r>
              <a:rPr dirty="0" err="1">
                <a:solidFill>
                  <a:srgbClr val="ADD8E6"/>
                </a:solidFill>
              </a:rPr>
              <a:t>assurée</a:t>
            </a:r>
            <a:r>
              <a:rPr dirty="0">
                <a:solidFill>
                  <a:srgbClr val="ADD8E6"/>
                </a:solidFill>
              </a:rPr>
              <a:t> via </a:t>
            </a:r>
            <a:r>
              <a:rPr dirty="0" err="1">
                <a:solidFill>
                  <a:srgbClr val="ADD8E6"/>
                </a:solidFill>
              </a:rPr>
              <a:t>câbles</a:t>
            </a:r>
            <a:r>
              <a:rPr dirty="0">
                <a:solidFill>
                  <a:srgbClr val="ADD8E6"/>
                </a:solidFill>
              </a:rPr>
              <a:t> Ethernet, Serial et Wi-Fi.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ADD8E6"/>
                </a:solidFill>
              </a:rPr>
              <a:t>Gestion hôtelière</a:t>
            </a:r>
            <a:endParaRPr dirty="0">
              <a:solidFill>
                <a:srgbClr val="ADD8E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9202"/>
            <a:ext cx="8229600" cy="4147959"/>
          </a:xfrm>
        </p:spPr>
      </p:pic>
    </p:spTree>
    <p:extLst>
      <p:ext uri="{BB962C8B-B14F-4D97-AF65-F5344CB8AC3E}">
        <p14:creationId xmlns:p14="http://schemas.microsoft.com/office/powerpoint/2010/main" val="15871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Configuration du Réseau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- DHCP : adresses IP dynamiques via serveurs.</a:t>
            </a:r>
          </a:p>
          <a:p>
            <a:r>
              <a:rPr>
                <a:solidFill>
                  <a:srgbClr val="ADD8E6"/>
                </a:solidFill>
              </a:rPr>
              <a:t>- Access Point : SSID défini pour chaque chambre.</a:t>
            </a:r>
          </a:p>
          <a:p>
            <a:r>
              <a:rPr>
                <a:solidFill>
                  <a:srgbClr val="ADD8E6"/>
                </a:solidFill>
              </a:rPr>
              <a:t>- Routeurs : OSPF, tests de ping réussis.</a:t>
            </a:r>
          </a:p>
          <a:p>
            <a:r>
              <a:rPr>
                <a:solidFill>
                  <a:srgbClr val="ADD8E6"/>
                </a:solidFill>
              </a:rPr>
              <a:t>- Objets IoT : associés aux smartphones via serveur IoT.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Automatisation des Objets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- Conditions programmées sur smartphones.</a:t>
            </a:r>
          </a:p>
          <a:p>
            <a:r>
              <a:rPr>
                <a:solidFill>
                  <a:srgbClr val="ADD8E6"/>
                </a:solidFill>
              </a:rPr>
              <a:t>- Exemple : détection de fumée =&gt; alerte, ouverture porte/fenêtre, activation extincteur.</a:t>
            </a:r>
          </a:p>
          <a:p>
            <a:r>
              <a:rPr>
                <a:solidFill>
                  <a:srgbClr val="ADD8E6"/>
                </a:solidFill>
              </a:rPr>
              <a:t>- Ex : détection de mouvement =&gt; activation caméra et sirène.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Comparaison des Protocoles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- MQTT : publication-abonnement, rapide, nécessite un broker.</a:t>
            </a:r>
          </a:p>
          <a:p>
            <a:r>
              <a:rPr>
                <a:solidFill>
                  <a:srgbClr val="ADD8E6"/>
                </a:solidFill>
              </a:rPr>
              <a:t>- CoAP : RESTful, léger, basé sur UDP.</a:t>
            </a:r>
          </a:p>
          <a:p>
            <a:r>
              <a:rPr>
                <a:solidFill>
                  <a:srgbClr val="ADD8E6"/>
                </a:solidFill>
              </a:rPr>
              <a:t>- HTTP : fiable mais trop lourd pour l’IoT.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9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Importance et Avantages de l’IoT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ADD8E6"/>
                </a:solidFill>
              </a:rPr>
              <a:t>- Collecte en temps réel de données.</a:t>
            </a:r>
          </a:p>
          <a:p>
            <a:r>
              <a:rPr>
                <a:solidFill>
                  <a:srgbClr val="ADD8E6"/>
                </a:solidFill>
              </a:rPr>
              <a:t>- Automatisation intelligente.</a:t>
            </a:r>
          </a:p>
          <a:p>
            <a:r>
              <a:rPr>
                <a:solidFill>
                  <a:srgbClr val="ADD8E6"/>
                </a:solidFill>
              </a:rPr>
              <a:t>- Réduction des coûts, gain d’efficacité et de sécurité.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390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Simulation d’un Réseau IoT avec Cisco Packet Tracer</vt:lpstr>
      <vt:lpstr>Plan</vt:lpstr>
      <vt:lpstr>Introduction</vt:lpstr>
      <vt:lpstr>Conception du réseau IoT</vt:lpstr>
      <vt:lpstr>Gestion hôtelière</vt:lpstr>
      <vt:lpstr>Configuration du Réseau</vt:lpstr>
      <vt:lpstr>Automatisation des Objets IoT</vt:lpstr>
      <vt:lpstr>Comparaison des Protocoles IoT</vt:lpstr>
      <vt:lpstr>Importance et Avantages de l’IoT</vt:lpstr>
      <vt:lpstr>Méthode Agile avec Jira</vt:lpstr>
      <vt:lpstr>Epics </vt:lpstr>
      <vt:lpstr>Illustrations</vt:lpstr>
      <vt:lpstr>Illustrations</vt:lpstr>
      <vt:lpstr>Illustrations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d’un Réseau IoT avec Cisco Packet Tracer</dc:title>
  <dc:subject/>
  <dc:creator/>
  <cp:keywords/>
  <dc:description>generated using python-pptx</dc:description>
  <cp:lastModifiedBy>Wendy Colas</cp:lastModifiedBy>
  <cp:revision>8</cp:revision>
  <dcterms:created xsi:type="dcterms:W3CDTF">2013-01-27T09:14:16Z</dcterms:created>
  <dcterms:modified xsi:type="dcterms:W3CDTF">2025-05-28T19:03:52Z</dcterms:modified>
  <cp:category/>
</cp:coreProperties>
</file>