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283" r:id="rId4"/>
    <p:sldId id="284" r:id="rId5"/>
    <p:sldId id="285" r:id="rId6"/>
    <p:sldId id="282" r:id="rId7"/>
    <p:sldId id="286" r:id="rId8"/>
    <p:sldId id="288" r:id="rId9"/>
    <p:sldId id="289" r:id="rId10"/>
    <p:sldId id="287" r:id="rId11"/>
    <p:sldId id="257" r:id="rId12"/>
    <p:sldId id="258" r:id="rId13"/>
    <p:sldId id="263" r:id="rId14"/>
    <p:sldId id="262" r:id="rId15"/>
    <p:sldId id="259" r:id="rId16"/>
    <p:sldId id="260" r:id="rId17"/>
    <p:sldId id="264" r:id="rId18"/>
    <p:sldId id="261" r:id="rId19"/>
    <p:sldId id="265" r:id="rId20"/>
    <p:sldId id="267" r:id="rId21"/>
    <p:sldId id="270" r:id="rId22"/>
    <p:sldId id="268" r:id="rId23"/>
    <p:sldId id="269" r:id="rId24"/>
    <p:sldId id="272" r:id="rId25"/>
    <p:sldId id="273" r:id="rId26"/>
    <p:sldId id="274" r:id="rId27"/>
    <p:sldId id="275" r:id="rId28"/>
    <p:sldId id="276" r:id="rId29"/>
    <p:sldId id="277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8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8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7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8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6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姚体" panose="02010601030101010101" charset="-122"/>
                <a:ea typeface="方正姚体" panose="0201060103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姚体" panose="02010601030101010101" charset="-122"/>
          <a:ea typeface="方正姚体" panose="02010601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工作报告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李盟</a:t>
            </a:r>
          </a:p>
          <a:p>
            <a:r>
              <a:rPr lang="en-US" altLang="zh-CN" dirty="0" smtClean="0">
                <a:latin typeface="隶书" panose="02010509060101010101" charset="-122"/>
                <a:ea typeface="隶书" panose="02010509060101010101" charset="-122"/>
              </a:rPr>
              <a:t>20170404 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8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uFillTx/>
                <a:latin typeface="方正姚体" panose="02010601030101010101" charset="-122"/>
                <a:ea typeface="方正姚体" panose="02010601030101010101" charset="-122"/>
              </a:rPr>
              <a:t>工作概述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1630045"/>
            <a:ext cx="10871200" cy="4351655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目标：从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程序的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修复中，反提取出变异算子。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意义：一种在编程语言上透明、有理论依据、从实际缺陷修复中得到变异算子的方法。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信息获取：从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上获取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项目信息。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信息存储：使用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存储数据。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信息处理：使用自然语言的方法处理数据。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信息识别：基于模式，识别提取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修复模式和变异算子。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>
                <a:uFillTx/>
                <a:latin typeface="方正姚体" panose="02010601030101010101" charset="-122"/>
                <a:ea typeface="方正姚体" panose="02010601030101010101" charset="-122"/>
              </a:rPr>
              <a:t>框架概述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微软雅黑" panose="020B0503020204020204" charset="-122"/>
            </a:endParaRPr>
          </a:p>
        </p:txBody>
      </p:sp>
      <p:pic>
        <p:nvPicPr>
          <p:cNvPr id="6" name="内容占位符 5" descr="方法概述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175" y="1247140"/>
            <a:ext cx="5975985" cy="5019040"/>
          </a:xfrm>
          <a:prstGeom prst="rect">
            <a:avLst/>
          </a:prstGeom>
        </p:spPr>
      </p:pic>
      <p:sp>
        <p:nvSpPr>
          <p:cNvPr id="13" name="内容占位符 3"/>
          <p:cNvSpPr/>
          <p:nvPr/>
        </p:nvSpPr>
        <p:spPr>
          <a:xfrm>
            <a:off x="71120" y="1691005"/>
            <a:ext cx="4624705" cy="43516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ea typeface="微软雅黑" panose="020B0503020204020204" charset="-122"/>
                <a:sym typeface="+mn-ea"/>
              </a:rPr>
              <a:t>四个核心模块</a:t>
            </a: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信息获取：</a:t>
            </a:r>
            <a:r>
              <a:rPr lang="zh-CN" altLang="en-US" sz="1400">
                <a:ea typeface="微软雅黑" panose="020B0503020204020204" charset="-122"/>
              </a:rPr>
              <a:t>通过</a:t>
            </a:r>
            <a:r>
              <a:rPr lang="en-US" altLang="zh-CN" sz="1400">
                <a:ea typeface="微软雅黑" panose="020B0503020204020204" charset="-122"/>
              </a:rPr>
              <a:t>Github APi</a:t>
            </a:r>
            <a:r>
              <a:rPr lang="zh-CN" altLang="en-US" sz="1400">
                <a:ea typeface="微软雅黑" panose="020B0503020204020204" charset="-122"/>
              </a:rPr>
              <a:t>获取</a:t>
            </a:r>
            <a:r>
              <a:rPr lang="en-US" altLang="zh-CN" sz="1400">
                <a:ea typeface="微软雅黑" panose="020B0503020204020204" charset="-122"/>
              </a:rPr>
              <a:t>Github</a:t>
            </a:r>
            <a:r>
              <a:rPr lang="zh-CN" altLang="en-US" sz="1400">
                <a:ea typeface="微软雅黑" panose="020B0503020204020204" charset="-122"/>
              </a:rPr>
              <a:t>上的项目信息，存入</a:t>
            </a:r>
            <a:r>
              <a:rPr lang="en-US" altLang="zh-CN" sz="1400">
                <a:ea typeface="微软雅黑" panose="020B0503020204020204" charset="-122"/>
              </a:rPr>
              <a:t>MongoDB</a:t>
            </a:r>
            <a:r>
              <a:rPr lang="zh-CN" altLang="en-US" sz="1400">
                <a:ea typeface="微软雅黑" panose="020B0503020204020204" charset="-122"/>
              </a:rPr>
              <a:t>和文本中。</a:t>
            </a: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信息过滤：</a:t>
            </a:r>
            <a:r>
              <a:rPr lang="zh-CN" altLang="en-US" sz="1400">
                <a:ea typeface="微软雅黑" panose="020B0503020204020204" charset="-122"/>
              </a:rPr>
              <a:t>对数据库中的信息进行提取和过滤。</a:t>
            </a: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自然语言处理：</a:t>
            </a:r>
            <a:r>
              <a:rPr lang="zh-CN" altLang="en-US" sz="1400">
                <a:ea typeface="微软雅黑" panose="020B0503020204020204" charset="-122"/>
              </a:rPr>
              <a:t>处理文本信息。</a:t>
            </a: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模式提取：</a:t>
            </a:r>
            <a:r>
              <a:rPr lang="zh-CN" altLang="en-US" sz="1400">
                <a:ea typeface="微软雅黑" panose="020B0503020204020204" charset="-122"/>
              </a:rPr>
              <a:t>从处理后的文档中提取出包含的变异算子</a:t>
            </a:r>
            <a:r>
              <a:rPr lang="zh-CN" altLang="en-US" sz="1200">
                <a:ea typeface="微软雅黑" panose="020B0503020204020204" charset="-122"/>
              </a:rPr>
              <a:t>。</a:t>
            </a:r>
          </a:p>
          <a:p>
            <a:pPr marL="514350" indent="-28575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ea typeface="微软雅黑" panose="020B0503020204020204" charset="-122"/>
              </a:rPr>
              <a:t>根据得到的数据库中的信息和提取出的变异算子，生成被分析项目的缺陷修复模式分析报告。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信息获取</a:t>
            </a:r>
            <a:r>
              <a:rPr lang="en-US" altLang="zh-CN"/>
              <a:t>+Commit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691005"/>
            <a:ext cx="5588635" cy="4656455"/>
          </a:xfrm>
        </p:spPr>
        <p:txBody>
          <a:bodyPr>
            <a:normAutofit fontScale="67500" lnSpcReduction="10000"/>
          </a:bodyPr>
          <a:lstStyle/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Git </a:t>
            </a:r>
            <a:r>
              <a:rPr lang="zh-CN" altLang="en-US" sz="2800">
                <a:sym typeface="+mn-ea"/>
              </a:rPr>
              <a:t>对象模型：</a:t>
            </a:r>
            <a:endParaRPr lang="zh-CN" altLang="en-US" sz="2800"/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对象</a:t>
            </a:r>
            <a:r>
              <a:rPr lang="en-US" altLang="zh-CN" sz="2800">
                <a:sym typeface="+mn-ea"/>
              </a:rPr>
              <a:t>=&lt;</a:t>
            </a:r>
            <a:r>
              <a:rPr lang="zh-CN" altLang="en-US" sz="2800">
                <a:sym typeface="+mn-ea"/>
              </a:rPr>
              <a:t>类型，大小，内容</a:t>
            </a:r>
            <a:r>
              <a:rPr lang="en-US" altLang="zh-CN" sz="2800">
                <a:sym typeface="+mn-ea"/>
              </a:rPr>
              <a:t>&gt;</a:t>
            </a:r>
            <a:r>
              <a:rPr lang="zh-CN" altLang="en-US" sz="2800">
                <a:sym typeface="+mn-ea"/>
              </a:rPr>
              <a:t>；</a:t>
            </a:r>
            <a:endParaRPr lang="zh-CN" altLang="en-US" sz="2800"/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对象名</a:t>
            </a:r>
            <a:r>
              <a:rPr lang="en-US" altLang="zh-CN" sz="2800">
                <a:sym typeface="+mn-ea"/>
              </a:rPr>
              <a:t>=sha(</a:t>
            </a:r>
            <a:r>
              <a:rPr lang="zh-CN" altLang="en-US" sz="2800">
                <a:sym typeface="+mn-ea"/>
              </a:rPr>
              <a:t>内容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。</a:t>
            </a:r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四种类型：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blob</a:t>
            </a:r>
            <a:r>
              <a:rPr lang="zh-CN" altLang="en-US" sz="2800">
                <a:sym typeface="+mn-ea"/>
              </a:rPr>
              <a:t>：内容为数据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tree</a:t>
            </a:r>
            <a:r>
              <a:rPr lang="zh-CN" altLang="en-US" sz="2800">
                <a:sym typeface="+mn-ea"/>
              </a:rPr>
              <a:t>：类似目录，内容由</a:t>
            </a:r>
            <a:r>
              <a:rPr lang="en-US" altLang="zh-CN" sz="2800">
                <a:sym typeface="+mn-ea"/>
              </a:rPr>
              <a:t>tree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blob</a:t>
            </a:r>
            <a:r>
              <a:rPr lang="zh-CN" altLang="en-US" sz="2800">
                <a:sym typeface="+mn-ea"/>
              </a:rPr>
              <a:t>构成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commit</a:t>
            </a:r>
            <a:r>
              <a:rPr lang="zh-CN" altLang="en-US" sz="2800">
                <a:sym typeface="+mn-ea"/>
              </a:rPr>
              <a:t>：某一个时间点的状态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tag</a:t>
            </a:r>
            <a:r>
              <a:rPr lang="zh-CN" altLang="en-US" sz="2800">
                <a:sym typeface="+mn-ea"/>
              </a:rPr>
              <a:t>：标签</a:t>
            </a:r>
            <a:endParaRPr lang="zh-CN" altLang="en-US" sz="2800"/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Github 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commit API</a:t>
            </a:r>
            <a:r>
              <a:rPr lang="zh-CN" altLang="en-US" sz="2800">
                <a:sym typeface="+mn-ea"/>
              </a:rPr>
              <a:t>中，可以获得项目每一次的项目的修改。</a:t>
            </a:r>
            <a:endParaRPr lang="zh-CN" altLang="en-US"/>
          </a:p>
        </p:txBody>
      </p:sp>
      <p:pic>
        <p:nvPicPr>
          <p:cNvPr id="5" name="图片 4" descr="Git对象模型"/>
          <p:cNvPicPr>
            <a:picLocks noChangeAspect="1"/>
          </p:cNvPicPr>
          <p:nvPr/>
        </p:nvPicPr>
        <p:blipFill>
          <a:blip r:embed="rId2"/>
          <a:srcRect l="3" r="74448" b="54579"/>
          <a:stretch>
            <a:fillRect/>
          </a:stretch>
        </p:blipFill>
        <p:spPr>
          <a:xfrm>
            <a:off x="7504430" y="2343785"/>
            <a:ext cx="3178810" cy="3178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信息获取</a:t>
            </a:r>
            <a:r>
              <a:rPr lang="en-US" altLang="zh-CN"/>
              <a:t>+Issue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080" y="1751965"/>
            <a:ext cx="7000875" cy="4351655"/>
          </a:xfrm>
        </p:spPr>
        <p:txBody>
          <a:bodyPr/>
          <a:lstStyle/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在软件开发过程中，开发者们为了跟踪BUG及进行软件相关讨论，进而方便管理，创建了Issue。管理Issue的系统称为BTS（Bug Tracking System）。当今具有代表性的BTS有Redmine、Trac、BugZilla等。</a:t>
            </a:r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GitHub自身也加入了BTS的功能。在GitHub上，issue</a:t>
            </a:r>
            <a:r>
              <a:rPr lang="zh-CN" altLang="en-US" sz="1600">
                <a:sym typeface="+mn-ea"/>
              </a:rPr>
              <a:t>使用场景如下：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发现软件的BUG并报告</a:t>
            </a:r>
            <a:r>
              <a:rPr lang="zh-CN" altLang="en-US" sz="1400">
                <a:sym typeface="+mn-ea"/>
              </a:rPr>
              <a:t>。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有事想向作者询问、探讨</a:t>
            </a:r>
            <a:r>
              <a:rPr lang="zh-CN" altLang="en-US" sz="1400">
                <a:sym typeface="+mn-ea"/>
              </a:rPr>
              <a:t>。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事先列出今后准备实施的任务</a:t>
            </a:r>
            <a:r>
              <a:rPr lang="zh-CN" altLang="en-US" sz="1400">
                <a:sym typeface="+mn-ea"/>
              </a:rPr>
              <a:t>。</a:t>
            </a:r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其他特点：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Issue可以通过添加标签（Label）来进行整理</a:t>
            </a:r>
            <a:r>
              <a:rPr lang="zh-CN" altLang="en-US" sz="1400"/>
              <a:t>。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添加里程碑以便管理</a:t>
            </a:r>
            <a:r>
              <a:rPr lang="zh-CN" altLang="en-US" sz="1400"/>
              <a:t>。</a:t>
            </a: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通过提交信息操作Issue</a:t>
            </a:r>
            <a:r>
              <a:rPr lang="zh-CN" altLang="en-US" sz="1400"/>
              <a:t>，在修复</a:t>
            </a:r>
            <a:r>
              <a:rPr lang="en-US" altLang="zh-CN" sz="1400"/>
              <a:t>Bug</a:t>
            </a:r>
            <a:r>
              <a:rPr lang="zh-CN" altLang="en-US" sz="1400"/>
              <a:t>进行</a:t>
            </a:r>
            <a:r>
              <a:rPr lang="en-US" altLang="zh-CN" sz="1400"/>
              <a:t>commit</a:t>
            </a:r>
            <a:r>
              <a:rPr lang="zh-CN" altLang="en-US" sz="1400"/>
              <a:t>的时候关闭</a:t>
            </a:r>
            <a:r>
              <a:rPr lang="en-US" altLang="zh-CN" sz="1400"/>
              <a:t>Issue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55" y="1861820"/>
            <a:ext cx="475869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信息获取</a:t>
            </a:r>
            <a:endParaRPr lang="en-US" altLang="zh-CN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9555" y="1691005"/>
            <a:ext cx="5329555" cy="4351655"/>
          </a:xfrm>
        </p:spPr>
        <p:txBody>
          <a:bodyPr>
            <a:normAutofit fontScale="57500" lnSpcReduction="10000"/>
          </a:bodyPr>
          <a:lstStyle/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</a:t>
            </a:r>
            <a:r>
              <a:rPr lang="en-US" altLang="zh-CN" sz="3200"/>
              <a:t>：分布式版本控制系统</a:t>
            </a:r>
            <a:r>
              <a:rPr lang="zh-CN" altLang="en-US" sz="3200"/>
              <a:t>。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Github</a:t>
            </a:r>
            <a:r>
              <a:rPr lang="en-US" altLang="zh-CN" sz="3200"/>
              <a:t>：使用Git进行版本控制开源代码仓库。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Github API</a:t>
            </a:r>
            <a:r>
              <a:rPr lang="en-US" altLang="zh-CN" sz="3200"/>
              <a:t>：</a:t>
            </a: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740"/>
              <a:t>访问地址：</a:t>
            </a:r>
            <a:r>
              <a:rPr lang="en-US" altLang="zh-CN" sz="2740"/>
              <a:t>https://api.github.com/</a:t>
            </a: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740"/>
              <a:t>API是RestFul风格的，从http://api.github.com/ 可以获得其他的API调用URL，如右图。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主要使用的API</a:t>
            </a:r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获得某个项目下Issue</a:t>
            </a:r>
            <a:r>
              <a:rPr lang="zh-CN" altLang="en-US" sz="2740"/>
              <a:t>。</a:t>
            </a:r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获得Issue的Comment</a:t>
            </a:r>
            <a:r>
              <a:rPr lang="zh-CN" altLang="en-US" sz="2740"/>
              <a:t>。</a:t>
            </a:r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获得每次提交的Commit</a:t>
            </a:r>
            <a:r>
              <a:rPr lang="zh-CN" altLang="en-US" sz="2740"/>
              <a:t>。</a:t>
            </a:r>
          </a:p>
          <a:p>
            <a:pPr lvl="1" fontAlgn="auto">
              <a:buFont typeface="+mj-lt"/>
              <a:buAutoNum type="arabicPeriod"/>
            </a:pPr>
            <a:endParaRPr lang="en-US" altLang="zh-CN"/>
          </a:p>
          <a:p>
            <a:pPr marL="342900" indent="-342900"/>
            <a:endParaRPr lang="en-US" altLang="zh-CN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48375" y="527685"/>
            <a:ext cx="59436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{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"current_user_url": "https://api.github.com/user",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"current_user_authorizations_html_url": "https://github.com/settings/connections/applications{/client_id}",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"authorizations_url": "https://api.github.com/authorizations",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"code_search_url": "https://api.github.com/search/code?q={query}{&amp;page,per_page,sort,order}",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"commit_search_url": "https://api.github.com/search/commits?q={query}{&amp;page,per_page,sort,order}",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"emails_url": "https://api.github.com/user/emails",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"emojis_url": "https://api.github.com/emojis",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"events_url": "https://api.github.com/events",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"feeds_url": "https://api.github.com/feeds",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"followers_url": "https://api.github.com/user/followers",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"following_url": "https://api.github.com/user/following{/target}",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"gists_url": "https://api.github.com/gists{/gist_id}",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"hub_url": "https://api.github.com/hub",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"issue_search_url": "https://api.github.com/search/issues?q={query}{&amp;page,per_page,sort,order}",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"issues_url": "https://api.github.com/issues",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"keys_url": "https://api.github.com/user/keys",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"notifications_url": "https://api.github.com/notifications",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"organization_repositories_url": "https://api.github.com/orgs/{org}/repos{?type,page,per_page,sort}",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"organization_url": "https://api.github.com/orgs/{org}",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"public_gists_url": "https://api.github.com/gists/public",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"rate_limit_url": "https://api.github.com/rate_limit",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"repository_url": "https://api.github.com/repos/{owner}/{repo}",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"repository_search_url": "https://api.github.com/search/repositories?q={query}{&amp;page,per_page,sort,order}",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"current_user_repositories_url": "https://api.github.com/user/repos{?type,page,per_page,sort}",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"starred_url": "https://api.github.com/user/starred{/owner}{/repo}",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"starred_gists_url": "https://api.github.com/gists/starred",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"team_url": "https://api.github.com/teams",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"user_url": "https://api.github.com/users/{user}",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"user_organizations_url": "https://api.github.com/user/orgs",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"user_repositories_url": "https://api.github.com/users/{user}/repos{?type,page,per_page,sort}",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"user_search_url": "https://api.github.com/search/users?q={query}{&amp;page,per_page,sort,order}"</a:t>
            </a: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信息获取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69085"/>
            <a:ext cx="5466080" cy="435165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主要包含两部分的信息：</a:t>
            </a: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Github </a:t>
            </a:r>
            <a:r>
              <a:rPr lang="zh-CN" altLang="en-US"/>
              <a:t>项目中的</a:t>
            </a:r>
            <a:r>
              <a:rPr lang="en-US" altLang="zh-CN"/>
              <a:t>Issue </a:t>
            </a:r>
            <a:r>
              <a:rPr lang="zh-CN" altLang="en-US"/>
              <a:t>和 </a:t>
            </a:r>
            <a:r>
              <a:rPr lang="en-US" altLang="zh-CN"/>
              <a:t>Comment</a:t>
            </a:r>
            <a:r>
              <a:rPr lang="zh-CN" altLang="en-US"/>
              <a:t>：对应变异算子描述。</a:t>
            </a: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中的代码变更</a:t>
            </a:r>
            <a:r>
              <a:rPr lang="en-US" altLang="zh-CN">
                <a:sym typeface="+mn-ea"/>
              </a:rPr>
              <a:t>Commit</a:t>
            </a:r>
            <a:r>
              <a:rPr lang="zh-CN" altLang="en-US">
                <a:sym typeface="+mn-ea"/>
              </a:rPr>
              <a:t>：对应变异算子模式。</a:t>
            </a:r>
            <a:endParaRPr lang="en-US" altLang="zh-CN"/>
          </a:p>
        </p:txBody>
      </p:sp>
      <p:pic>
        <p:nvPicPr>
          <p:cNvPr id="4" name="图片 3" descr="信息获取+基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05" y="2625725"/>
            <a:ext cx="4126865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5240" y="1569085"/>
            <a:ext cx="10515600" cy="4351338"/>
          </a:xfrm>
        </p:spPr>
        <p:txBody>
          <a:bodyPr>
            <a:normAutofit/>
          </a:bodyPr>
          <a:lstStyle/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获取的</a:t>
            </a:r>
            <a:r>
              <a:rPr lang="en-US" altLang="zh-CN"/>
              <a:t>Json</a:t>
            </a:r>
            <a:r>
              <a:rPr lang="zh-CN" altLang="en-US"/>
              <a:t>数据直接存入</a:t>
            </a:r>
            <a:r>
              <a:rPr lang="en-US" altLang="zh-CN"/>
              <a:t>MongoDB</a:t>
            </a:r>
            <a:r>
              <a:rPr lang="zh-CN" altLang="en-US"/>
              <a:t>。</a:t>
            </a:r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获得的文本数据保存为</a:t>
            </a:r>
            <a:r>
              <a:rPr lang="en-US" altLang="zh-CN"/>
              <a:t>txt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960" y="1550035"/>
            <a:ext cx="4723765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/>
              <a:t>关注与</a:t>
            </a:r>
            <a:r>
              <a:rPr lang="en-US" altLang="zh-CN"/>
              <a:t>Bug</a:t>
            </a:r>
            <a:r>
              <a:rPr lang="zh-CN" altLang="en-US"/>
              <a:t>修复有关的信息：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/>
              <a:t>去除重复数据项。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/>
              <a:t>约简数据项属性，如右图。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筛选出与</a:t>
            </a:r>
            <a:r>
              <a:rPr lang="en-US" altLang="zh-CN"/>
              <a:t>Bug</a:t>
            </a:r>
            <a:r>
              <a:rPr lang="zh-CN" altLang="en-US"/>
              <a:t>修复有关的数据项。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5217331" y="1076325"/>
            <a:ext cx="6891005" cy="4552315"/>
            <a:chOff x="2568" y="1631"/>
            <a:chExt cx="14861" cy="8785"/>
          </a:xfrm>
        </p:grpSpPr>
        <p:sp>
          <p:nvSpPr>
            <p:cNvPr id="4" name="椭圆 3"/>
            <p:cNvSpPr/>
            <p:nvPr/>
          </p:nvSpPr>
          <p:spPr>
            <a:xfrm>
              <a:off x="5516" y="4186"/>
              <a:ext cx="2381" cy="15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ea typeface="微软雅黑" panose="020B0503020204020204" charset="-122"/>
                </a:rPr>
                <a:t>Issues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2568" y="3110"/>
              <a:ext cx="2561" cy="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number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8" y="2242"/>
              <a:ext cx="1934" cy="1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label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69" y="4695"/>
              <a:ext cx="1601" cy="1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title</a:t>
              </a:r>
              <a:endParaRPr lang="en-US" altLang="zh-CN" sz="1100" dirty="0" smtClean="0"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86" y="6073"/>
              <a:ext cx="1943" cy="1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body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518" y="6615"/>
              <a:ext cx="2629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Pull</a:t>
              </a:r>
              <a:r>
                <a:rPr lang="en-US" altLang="zh-CN" sz="1100" dirty="0">
                  <a:ea typeface="微软雅黑" panose="020B0503020204020204" charset="-122"/>
                  <a:sym typeface="+mn-ea"/>
                </a:rPr>
                <a:t>-</a:t>
              </a:r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request</a:t>
              </a:r>
              <a:endParaRPr lang="en-US" altLang="zh-CN" sz="11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961" y="1631"/>
              <a:ext cx="2948" cy="263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微软雅黑" panose="020B0503020204020204" charset="-122"/>
                </a:rPr>
                <a:t>Comments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8629" y="6931"/>
              <a:ext cx="3298" cy="17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微软雅黑" panose="020B0503020204020204" charset="-122"/>
                </a:rPr>
                <a:t>Commits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245" y="3920"/>
              <a:ext cx="3011" cy="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comment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cxnSp>
          <p:nvCxnSpPr>
            <p:cNvPr id="14" name="直接箭头连接符 13"/>
            <p:cNvCxnSpPr>
              <a:stCxn id="4" idx="0"/>
              <a:endCxn id="6" idx="4"/>
            </p:cNvCxnSpPr>
            <p:nvPr/>
          </p:nvCxnSpPr>
          <p:spPr>
            <a:xfrm flipH="1" flipV="1">
              <a:off x="6095" y="3378"/>
              <a:ext cx="612" cy="8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7844" y="4699"/>
              <a:ext cx="784" cy="3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4"/>
              <a:endCxn id="9" idx="0"/>
            </p:cNvCxnSpPr>
            <p:nvPr/>
          </p:nvCxnSpPr>
          <p:spPr>
            <a:xfrm>
              <a:off x="6707" y="5774"/>
              <a:ext cx="125" cy="8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3"/>
              <a:endCxn id="8" idx="6"/>
            </p:cNvCxnSpPr>
            <p:nvPr/>
          </p:nvCxnSpPr>
          <p:spPr>
            <a:xfrm flipH="1">
              <a:off x="5129" y="5541"/>
              <a:ext cx="735" cy="11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4" idx="2"/>
              <a:endCxn id="7" idx="6"/>
            </p:cNvCxnSpPr>
            <p:nvPr/>
          </p:nvCxnSpPr>
          <p:spPr>
            <a:xfrm flipH="1">
              <a:off x="4170" y="4980"/>
              <a:ext cx="1346" cy="27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1"/>
              <a:endCxn id="5" idx="5"/>
            </p:cNvCxnSpPr>
            <p:nvPr/>
          </p:nvCxnSpPr>
          <p:spPr>
            <a:xfrm flipH="1" flipV="1">
              <a:off x="4753" y="3904"/>
              <a:ext cx="1112" cy="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8408" y="2683"/>
              <a:ext cx="187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issue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4590" y="2170"/>
              <a:ext cx="1921" cy="1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body</a:t>
              </a:r>
            </a:p>
          </p:txBody>
        </p:sp>
        <p:cxnSp>
          <p:nvCxnSpPr>
            <p:cNvPr id="36" name="直接箭头连接符 35"/>
            <p:cNvCxnSpPr>
              <a:stCxn id="10" idx="2"/>
              <a:endCxn id="31" idx="6"/>
            </p:cNvCxnSpPr>
            <p:nvPr/>
          </p:nvCxnSpPr>
          <p:spPr>
            <a:xfrm flipH="1">
              <a:off x="10280" y="2949"/>
              <a:ext cx="680" cy="2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0" idx="6"/>
              <a:endCxn id="34" idx="2"/>
            </p:cNvCxnSpPr>
            <p:nvPr/>
          </p:nvCxnSpPr>
          <p:spPr>
            <a:xfrm flipV="1">
              <a:off x="13909" y="2676"/>
              <a:ext cx="681" cy="27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7022" y="8746"/>
              <a:ext cx="1934" cy="1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state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10882" y="9360"/>
              <a:ext cx="1440" cy="1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sha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12322" y="7277"/>
              <a:ext cx="1587" cy="1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files</a:t>
              </a:r>
            </a:p>
          </p:txBody>
        </p:sp>
        <p:cxnSp>
          <p:nvCxnSpPr>
            <p:cNvPr id="48" name="直接箭头连接符 47"/>
            <p:cNvCxnSpPr>
              <a:stCxn id="12" idx="6"/>
              <a:endCxn id="10" idx="3"/>
            </p:cNvCxnSpPr>
            <p:nvPr/>
          </p:nvCxnSpPr>
          <p:spPr>
            <a:xfrm flipV="1">
              <a:off x="11257" y="3880"/>
              <a:ext cx="136" cy="51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7305" y="3313"/>
              <a:ext cx="1102" cy="87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6"/>
              <a:endCxn id="11" idx="2"/>
            </p:cNvCxnSpPr>
            <p:nvPr/>
          </p:nvCxnSpPr>
          <p:spPr>
            <a:xfrm>
              <a:off x="8146" y="7336"/>
              <a:ext cx="482" cy="45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1" idx="3"/>
              <a:endCxn id="39" idx="7"/>
            </p:cNvCxnSpPr>
            <p:nvPr/>
          </p:nvCxnSpPr>
          <p:spPr>
            <a:xfrm flipH="1">
              <a:off x="8672" y="8399"/>
              <a:ext cx="440" cy="50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1" idx="5"/>
              <a:endCxn id="40" idx="0"/>
            </p:cNvCxnSpPr>
            <p:nvPr/>
          </p:nvCxnSpPr>
          <p:spPr>
            <a:xfrm>
              <a:off x="11443" y="8399"/>
              <a:ext cx="159" cy="9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1" idx="6"/>
              <a:endCxn id="41" idx="2"/>
            </p:cNvCxnSpPr>
            <p:nvPr/>
          </p:nvCxnSpPr>
          <p:spPr>
            <a:xfrm>
              <a:off x="11926" y="7791"/>
              <a:ext cx="396" cy="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4477" y="5420"/>
              <a:ext cx="2952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additions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14394" y="6737"/>
              <a:ext cx="3033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deletions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4592" y="8105"/>
              <a:ext cx="2837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changes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14131" y="9183"/>
              <a:ext cx="2188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patch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9308" y="5262"/>
              <a:ext cx="3047" cy="1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comment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cxnSp>
          <p:nvCxnSpPr>
            <p:cNvPr id="69" name="直接箭头连接符 68"/>
            <p:cNvCxnSpPr>
              <a:stCxn id="11" idx="0"/>
              <a:endCxn id="67" idx="4"/>
            </p:cNvCxnSpPr>
            <p:nvPr/>
          </p:nvCxnSpPr>
          <p:spPr>
            <a:xfrm flipV="1">
              <a:off x="10277" y="6369"/>
              <a:ext cx="555" cy="5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1" idx="7"/>
              <a:endCxn id="62" idx="2"/>
            </p:cNvCxnSpPr>
            <p:nvPr/>
          </p:nvCxnSpPr>
          <p:spPr>
            <a:xfrm flipV="1">
              <a:off x="13677" y="5960"/>
              <a:ext cx="801" cy="14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1" idx="6"/>
              <a:endCxn id="64" idx="2"/>
            </p:cNvCxnSpPr>
            <p:nvPr/>
          </p:nvCxnSpPr>
          <p:spPr>
            <a:xfrm flipV="1">
              <a:off x="13909" y="7277"/>
              <a:ext cx="485" cy="5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65" idx="2"/>
            </p:cNvCxnSpPr>
            <p:nvPr/>
          </p:nvCxnSpPr>
          <p:spPr>
            <a:xfrm>
              <a:off x="13669" y="8349"/>
              <a:ext cx="924" cy="2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41" idx="5"/>
              <a:endCxn id="66" idx="1"/>
            </p:cNvCxnSpPr>
            <p:nvPr/>
          </p:nvCxnSpPr>
          <p:spPr>
            <a:xfrm>
              <a:off x="13677" y="8288"/>
              <a:ext cx="775" cy="105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自然语言处理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处理对象：每次</a:t>
            </a:r>
            <a:r>
              <a:rPr lang="en-US" altLang="zh-CN" sz="2400"/>
              <a:t>Commit</a:t>
            </a:r>
            <a:r>
              <a:rPr lang="zh-CN" altLang="en-US" sz="2400"/>
              <a:t>的代码信息。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处理步骤：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清洗数据：提取出与代码修改相关的信息。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预处理：分词。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生成字典和词向量模型。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构建语义模型。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构建词向量使用的工具：word2vec。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89" y="1690688"/>
            <a:ext cx="10134311" cy="43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8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自然语言处理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880" y="1782445"/>
            <a:ext cx="10515600" cy="4351338"/>
          </a:xfrm>
        </p:spPr>
        <p:txBody>
          <a:bodyPr/>
          <a:lstStyle/>
          <a:p>
            <a:r>
              <a:rPr lang="zh-CN" altLang="en-US"/>
              <a:t>处理过程中的数据形式</a:t>
            </a:r>
          </a:p>
        </p:txBody>
      </p:sp>
      <p:pic>
        <p:nvPicPr>
          <p:cNvPr id="4" name="图片 3" descr="自然语言处理+前后信息变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585720"/>
            <a:ext cx="1020064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440" y="1541145"/>
            <a:ext cx="10515600" cy="4351338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/>
              <a:t>如何定义语义模型？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如何使用语义模型？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一个想法：基于语义模型产生变异体程序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543685"/>
            <a:ext cx="5466715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/>
              <a:t>对整个</a:t>
            </a:r>
            <a:r>
              <a:rPr lang="en-US" altLang="zh-CN"/>
              <a:t>Android</a:t>
            </a:r>
            <a:r>
              <a:rPr lang="zh-CN" altLang="en-US"/>
              <a:t>项目代码使用自然语言处理的方法，生成该项目代码的语义模型。基于该语义模型，生成与变异语句有微小差异的语句，产生变异体。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35" y="1400175"/>
            <a:ext cx="564769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551305"/>
            <a:ext cx="3627755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/>
              <a:t>如何提取出模式？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如何识别修改的类型？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如何定义修改对应的变异算子？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根据该变异算子如何复现该修改的逆过程？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8560" y="1825625"/>
            <a:ext cx="658304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ea typeface="微软雅黑" panose="020B0503020204020204" charset="-122"/>
              </a:rPr>
              <a:t>--- a/app/src/org/gnucash/android/ui/util/AmountInputFormatter.java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+++ b/app/src/org/gnucash/android/ui/util/AmountInputFormatter.</a:t>
            </a:r>
            <a:r>
              <a:rPr lang="zh-CN" altLang="en-US" sz="1600" dirty="0">
                <a:ea typeface="微软雅黑" panose="020B0503020204020204" charset="-122"/>
              </a:rPr>
              <a:t>java@@ -47,7 +47,7 @@ public AmountInputFormatter(EditText amountInput) {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    @Override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    public void afterTextChanged(Editable s) {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-        if (s.length() == 0)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+        if (s.length() == 0 || s.toString().equals(current))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            return;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//make sure that the sign of the input is in line with the type button state</a:t>
            </a:r>
          </a:p>
          <a:p>
            <a:r>
              <a:rPr lang="zh-CN" altLang="en-US" sz="1600" dirty="0">
                <a:ea typeface="微软雅黑" panose="020B0503020204020204" charset="-122"/>
              </a:rPr>
              <a:t>         BigDecimal amount = TransactionFormFragment.parseInputToDecimal(s.toString());</a:t>
            </a:r>
          </a:p>
          <a:p>
            <a:endParaRPr lang="zh-CN" altLang="en-US" sz="1600" dirty="0"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7040" y="4973320"/>
            <a:ext cx="272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方正姚体" panose="02010601030101010101" charset="-122"/>
                <a:ea typeface="方正姚体" panose="02010601030101010101" charset="-122"/>
              </a:rPr>
              <a:t>commit</a:t>
            </a:r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中一处修改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如何对修改分组和分类？</a:t>
            </a:r>
          </a:p>
        </p:txBody>
      </p:sp>
      <p:pic>
        <p:nvPicPr>
          <p:cNvPr id="5" name="内容占位符 4" descr="修改分类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0" y="1896745"/>
            <a:ext cx="6431915" cy="4701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240" y="1751965"/>
            <a:ext cx="5661660" cy="484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分类处理：根据修改作用的文件类别，分为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修改和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修改，分别处理；因为不同类型文件的修改的语句存在着显著差异。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分组：根据修改作用的文件和出现的连续性，进行分组。对于每组修改，如果只有增加代码，定义为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增加型修改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；如果只有删除代码，定义为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删除型修改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；如果既存在增加代码，又存在删除代码，则称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变异型修改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。变异型修改根据增加代码和删除代码的相似度进行划分。如果增加和删除代码相似度高，则分类为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微小变异修改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，反之定义为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模式变异型修改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。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一次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commit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由第二条所定义修改 及修改的上下文构成。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代码相似度计算：增加与删除的代码语句的最大公共子序列的比例。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变异算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55" y="1475105"/>
            <a:ext cx="7359015" cy="4504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如何定义变异算子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55" y="1551305"/>
            <a:ext cx="3940810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/>
              <a:t>变异算子工作机制：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查找：定位变异点。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触发：符合重写条件。</a:t>
            </a: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重写：生成在变异点位置处有微小差异的变异体程序。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如何定义变异算子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" y="1691005"/>
            <a:ext cx="10515600" cy="4351338"/>
          </a:xfrm>
        </p:spPr>
        <p:txBody>
          <a:bodyPr>
            <a:normAutofit fontScale="57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600"/>
              <a:t>定义：变异算子的文本描述</a:t>
            </a:r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行为：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查找范围：作用文件 </a:t>
            </a:r>
            <a:r>
              <a:rPr lang="en-US" altLang="zh-CN" sz="3200"/>
              <a:t>--&gt; </a:t>
            </a:r>
            <a:r>
              <a:rPr lang="zh-CN" altLang="en-US" sz="3200"/>
              <a:t>作用代码。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触发条件。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执行的操作。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效果：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产生变异体的数量：代码中可变异点数目、一个变异点产生的变异体数目。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被杀死的难易程度：变异代码的影响域。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模仿的</a:t>
            </a:r>
            <a:r>
              <a:rPr lang="en-US" altLang="zh-CN" sz="3600"/>
              <a:t>bug</a:t>
            </a:r>
            <a:r>
              <a:rPr lang="zh-CN" altLang="en-US" sz="3600"/>
              <a:t>原型</a:t>
            </a: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一个想法：变异算子的推广</a:t>
            </a:r>
          </a:p>
        </p:txBody>
      </p:sp>
      <p:pic>
        <p:nvPicPr>
          <p:cNvPr id="4" name="图片 3" descr="变异算子推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65" y="1525270"/>
            <a:ext cx="932307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如何提取模式？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1691005"/>
            <a:ext cx="10515600" cy="497078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/>
              <a:t>基本模式：最基本的识别单元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字符串</a:t>
            </a:r>
            <a:r>
              <a:rPr lang="zh-CN" altLang="en-US" sz="1600" b="1">
                <a:sym typeface="+mn-ea"/>
              </a:rPr>
              <a:t>（</a:t>
            </a:r>
            <a:r>
              <a:rPr lang="en-US" altLang="zh-CN" sz="1600" b="1">
                <a:sym typeface="+mn-ea"/>
              </a:rPr>
              <a:t>String</a:t>
            </a:r>
            <a:r>
              <a:rPr lang="zh-CN" altLang="en-US" sz="1600" b="1">
                <a:sym typeface="+mn-ea"/>
              </a:rPr>
              <a:t>）</a:t>
            </a:r>
            <a:r>
              <a:rPr lang="zh-CN" altLang="en-US" sz="1600" b="1"/>
              <a:t>匹配模式</a:t>
            </a:r>
            <a:r>
              <a:rPr lang="zh-CN" altLang="en-US" sz="1600"/>
              <a:t>：匹配一个字符串。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正则</a:t>
            </a:r>
            <a:r>
              <a:rPr lang="zh-CN" altLang="en-US" sz="1600" b="1">
                <a:sym typeface="+mn-ea"/>
              </a:rPr>
              <a:t>（</a:t>
            </a:r>
            <a:r>
              <a:rPr lang="en-US" altLang="zh-CN" sz="1600" b="1">
                <a:sym typeface="+mn-ea"/>
              </a:rPr>
              <a:t>Regex</a:t>
            </a:r>
            <a:r>
              <a:rPr lang="zh-CN" altLang="en-US" sz="1600" b="1">
                <a:sym typeface="+mn-ea"/>
              </a:rPr>
              <a:t>）</a:t>
            </a:r>
            <a:r>
              <a:rPr lang="zh-CN" altLang="en-US" sz="1600" b="1"/>
              <a:t>匹配模式 </a:t>
            </a:r>
            <a:r>
              <a:rPr lang="zh-CN" altLang="en-US" sz="1600"/>
              <a:t>：匹配一个正则表达式。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组合模式：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序列组合模式：</a:t>
            </a:r>
            <a:r>
              <a:rPr lang="zh-CN" altLang="en-US" sz="1600"/>
              <a:t>如：</a:t>
            </a:r>
            <a:r>
              <a:rPr lang="en-US" altLang="zh-CN" sz="1600"/>
              <a:t>A B C ... Z  </a:t>
            </a:r>
            <a:r>
              <a:rPr lang="zh-CN" altLang="en-US" sz="1600"/>
              <a:t>。</a:t>
            </a:r>
            <a:r>
              <a:rPr lang="en-US" altLang="zh-CN" sz="1600"/>
              <a:t>A-Z </a:t>
            </a:r>
            <a:r>
              <a:rPr lang="zh-CN" altLang="en-US" sz="1600"/>
              <a:t>为基本模式或组合模式。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重复组合模式：</a:t>
            </a:r>
            <a:r>
              <a:rPr lang="zh-CN" altLang="en-US" sz="1600"/>
              <a:t>如： </a:t>
            </a:r>
            <a:r>
              <a:rPr lang="en-US" altLang="zh-CN" sz="1600"/>
              <a:t>A*</a:t>
            </a:r>
            <a:r>
              <a:rPr lang="zh-CN" altLang="en-US" sz="1600"/>
              <a:t>、</a:t>
            </a:r>
            <a:r>
              <a:rPr lang="en-US" altLang="zh-CN" sz="1600"/>
              <a:t> B+</a:t>
            </a:r>
            <a:r>
              <a:rPr lang="zh-CN" altLang="en-US" sz="1600"/>
              <a:t>、</a:t>
            </a:r>
            <a:r>
              <a:rPr lang="en-US" altLang="zh-CN" sz="1600"/>
              <a:t> C{m,n} </a:t>
            </a:r>
            <a:r>
              <a:rPr lang="zh-CN" altLang="en-US" sz="1600"/>
              <a:t>。某个模式重复出现。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表格组合模式：</a:t>
            </a:r>
            <a:r>
              <a:rPr lang="zh-CN" altLang="en-US" sz="1600"/>
              <a:t>如： </a:t>
            </a:r>
            <a:r>
              <a:rPr lang="en-US" altLang="zh-CN" sz="1600"/>
              <a:t>A|B|C </a:t>
            </a:r>
            <a:r>
              <a:rPr lang="zh-CN" altLang="en-US" sz="1600"/>
              <a:t>。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en-US" altLang="zh-CN" sz="1600"/>
              <a:t>A</a:t>
            </a:r>
            <a:r>
              <a:rPr lang="zh-CN" altLang="en-US" sz="1600"/>
              <a:t>、</a:t>
            </a:r>
            <a:r>
              <a:rPr lang="en-US" altLang="zh-CN" sz="1600"/>
              <a:t>B</a:t>
            </a:r>
            <a:r>
              <a:rPr lang="zh-CN" altLang="en-US" sz="1600"/>
              <a:t>、</a:t>
            </a:r>
            <a:r>
              <a:rPr lang="en-US" altLang="zh-CN" sz="1600"/>
              <a:t> C</a:t>
            </a:r>
            <a:r>
              <a:rPr lang="zh-CN" altLang="en-US" sz="1600"/>
              <a:t>中的一种模式即可。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差组合模式：</a:t>
            </a:r>
            <a:r>
              <a:rPr lang="zh-CN" altLang="en-US" sz="1600"/>
              <a:t>如</a:t>
            </a:r>
            <a:r>
              <a:rPr lang="en-US" altLang="zh-CN" sz="1600"/>
              <a:t>A-B</a:t>
            </a:r>
            <a:r>
              <a:rPr lang="zh-CN" altLang="en-US" sz="1600"/>
              <a:t>，匹配到模式</a:t>
            </a:r>
            <a:r>
              <a:rPr lang="en-US" altLang="zh-CN" sz="1600"/>
              <a:t>A</a:t>
            </a:r>
            <a:r>
              <a:rPr lang="zh-CN" altLang="en-US" sz="1600"/>
              <a:t>，同时不包含任何</a:t>
            </a:r>
            <a:r>
              <a:rPr lang="en-US" altLang="zh-CN" sz="1600"/>
              <a:t>B</a:t>
            </a:r>
            <a:r>
              <a:rPr lang="zh-CN" altLang="en-US" sz="1600"/>
              <a:t>模式。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提取规则：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/>
              <a:t>提取规则由上述</a:t>
            </a:r>
            <a:r>
              <a:rPr lang="zh-CN" altLang="en-US" sz="1600" b="1"/>
              <a:t>基本模式</a:t>
            </a:r>
            <a:r>
              <a:rPr lang="zh-CN" altLang="en-US" sz="1600"/>
              <a:t>和</a:t>
            </a:r>
            <a:r>
              <a:rPr lang="zh-CN" altLang="en-US" sz="1600" b="1"/>
              <a:t>组合模式</a:t>
            </a:r>
            <a:r>
              <a:rPr lang="zh-CN" altLang="en-US" sz="1600"/>
              <a:t>定义组合而成。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1600"/>
              <a:t>当前规则可以使用</a:t>
            </a:r>
            <a:r>
              <a:rPr lang="zh-CN" altLang="en-US" sz="1600" b="1"/>
              <a:t>已经定义的其他规则中模式</a:t>
            </a:r>
            <a:r>
              <a:rPr lang="zh-CN" altLang="en-US" sz="1600"/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160" y="1691005"/>
            <a:ext cx="10515600" cy="4351338"/>
          </a:xfrm>
        </p:spPr>
        <p:txBody>
          <a:bodyPr/>
          <a:lstStyle/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相关文献整理</a:t>
            </a:r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语义模型的定义</a:t>
            </a:r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模式提取的实现</a:t>
            </a:r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进行实验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信息获取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55" y="1549371"/>
            <a:ext cx="6773127" cy="4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29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79260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4308544"/>
            <a:ext cx="4420555" cy="23901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78" y="2921925"/>
            <a:ext cx="4581525" cy="20122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包含两种类型的</a:t>
            </a:r>
            <a:r>
              <a:rPr lang="en-US" altLang="zh-CN" dirty="0"/>
              <a:t>Android</a:t>
            </a:r>
            <a:r>
              <a:rPr lang="zh-CN" altLang="en-US" dirty="0"/>
              <a:t>项目所占的比例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Pull-requests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：</a:t>
            </a:r>
            <a:r>
              <a:rPr lang="en-US" altLang="zh-CN" dirty="0" err="1"/>
              <a:t>alls</a:t>
            </a:r>
            <a:r>
              <a:rPr lang="en-US" altLang="zh-CN" dirty="0"/>
              <a:t> = 71</a:t>
            </a:r>
            <a:r>
              <a:rPr lang="zh-CN" altLang="en-US" dirty="0"/>
              <a:t>：</a:t>
            </a:r>
            <a:r>
              <a:rPr lang="en-US" altLang="zh-CN" dirty="0"/>
              <a:t>818</a:t>
            </a:r>
            <a:r>
              <a:rPr lang="zh-CN" altLang="en-US" dirty="0"/>
              <a:t>： </a:t>
            </a:r>
            <a:r>
              <a:rPr lang="en-US" altLang="zh-CN" dirty="0" smtClean="0"/>
              <a:t>897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73699"/>
              </p:ext>
            </p:extLst>
          </p:nvPr>
        </p:nvGraphicFramePr>
        <p:xfrm>
          <a:off x="529243" y="3034144"/>
          <a:ext cx="3645408" cy="2834640"/>
        </p:xfrm>
        <a:graphic>
          <a:graphicData uri="http://schemas.openxmlformats.org/drawingml/2006/table">
            <a:tbl>
              <a:tblPr/>
              <a:tblGrid>
                <a:gridCol w="1822704"/>
                <a:gridCol w="1822704"/>
              </a:tblGrid>
              <a:tr h="57645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包含</a:t>
                      </a:r>
                      <a:r>
                        <a:rPr lang="en-US" altLang="zh-CN" dirty="0" smtClean="0">
                          <a:effectLst/>
                        </a:rPr>
                        <a:t>Pull-request</a:t>
                      </a:r>
                      <a:r>
                        <a:rPr lang="zh-CN" altLang="en-US" dirty="0" smtClean="0">
                          <a:effectLst/>
                        </a:rPr>
                        <a:t>的</a:t>
                      </a:r>
                      <a:r>
                        <a:rPr lang="zh-CN" altLang="en-US" dirty="0">
                          <a:effectLst/>
                        </a:rPr>
                        <a:t>项目个数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项目中</a:t>
                      </a:r>
                      <a:r>
                        <a:rPr lang="zh-CN" altLang="en-US" dirty="0" smtClean="0">
                          <a:effectLst/>
                        </a:rPr>
                        <a:t>总</a:t>
                      </a:r>
                      <a:r>
                        <a:rPr lang="en-US" altLang="zh-CN" dirty="0" smtClean="0">
                          <a:effectLst/>
                        </a:rPr>
                        <a:t>Pull-request</a:t>
                      </a:r>
                      <a:r>
                        <a:rPr lang="zh-CN" altLang="en-US" dirty="0" smtClean="0">
                          <a:effectLst/>
                        </a:rPr>
                        <a:t>数量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390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平均每个项目中</a:t>
                      </a:r>
                      <a:r>
                        <a:rPr lang="zh-CN" altLang="en-US" dirty="0" smtClean="0">
                          <a:effectLst/>
                        </a:rPr>
                        <a:t>包含</a:t>
                      </a:r>
                      <a:r>
                        <a:rPr lang="en-US" altLang="zh-CN" dirty="0" smtClean="0">
                          <a:effectLst/>
                        </a:rPr>
                        <a:t>Pull-request</a:t>
                      </a:r>
                      <a:r>
                        <a:rPr lang="zh-CN" altLang="en-US" dirty="0" smtClean="0">
                          <a:effectLst/>
                        </a:rPr>
                        <a:t>数量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5.492957746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Pull</a:t>
                      </a:r>
                      <a:r>
                        <a:rPr lang="en-US" altLang="zh-CN" dirty="0" smtClean="0">
                          <a:effectLst/>
                        </a:rPr>
                        <a:t>-request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最大值和最小值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（</a:t>
                      </a:r>
                      <a:r>
                        <a:rPr lang="en-US" altLang="zh-CN" dirty="0">
                          <a:effectLst/>
                        </a:rPr>
                        <a:t>68</a:t>
                      </a:r>
                      <a:r>
                        <a:rPr lang="zh-CN" altLang="en-US" dirty="0">
                          <a:effectLst/>
                        </a:rPr>
                        <a:t>， 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37" y="67089"/>
            <a:ext cx="3206895" cy="32471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693324" y="748145"/>
            <a:ext cx="6916189" cy="1604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197927" y="2601884"/>
            <a:ext cx="4241310" cy="4239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11175"/>
              </p:ext>
            </p:extLst>
          </p:nvPr>
        </p:nvGraphicFramePr>
        <p:xfrm>
          <a:off x="4411088" y="3034144"/>
          <a:ext cx="3645408" cy="2834640"/>
        </p:xfrm>
        <a:graphic>
          <a:graphicData uri="http://schemas.openxmlformats.org/drawingml/2006/table">
            <a:tbl>
              <a:tblPr/>
              <a:tblGrid>
                <a:gridCol w="1822704"/>
                <a:gridCol w="1822704"/>
              </a:tblGrid>
              <a:tr h="70866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包含</a:t>
                      </a:r>
                      <a:r>
                        <a:rPr lang="en-US" altLang="zh-CN" dirty="0" smtClean="0">
                          <a:effectLst/>
                        </a:rPr>
                        <a:t>commit</a:t>
                      </a:r>
                      <a:r>
                        <a:rPr lang="zh-CN" altLang="en-US" dirty="0" smtClean="0">
                          <a:effectLst/>
                        </a:rPr>
                        <a:t>的</a:t>
                      </a:r>
                      <a:r>
                        <a:rPr lang="zh-CN" altLang="en-US" dirty="0">
                          <a:effectLst/>
                        </a:rPr>
                        <a:t>项目个数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818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项目中</a:t>
                      </a:r>
                      <a:r>
                        <a:rPr lang="zh-CN" altLang="en-US" dirty="0" smtClean="0">
                          <a:effectLst/>
                        </a:rPr>
                        <a:t>总</a:t>
                      </a:r>
                      <a:r>
                        <a:rPr lang="en-US" altLang="zh-CN" dirty="0" smtClean="0">
                          <a:effectLst/>
                        </a:rPr>
                        <a:t>commit</a:t>
                      </a:r>
                      <a:r>
                        <a:rPr lang="zh-CN" altLang="en-US" dirty="0" smtClean="0">
                          <a:effectLst/>
                        </a:rPr>
                        <a:t>数量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67158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平均每个项目中</a:t>
                      </a:r>
                      <a:r>
                        <a:rPr lang="zh-CN" altLang="en-US" dirty="0" smtClean="0">
                          <a:effectLst/>
                        </a:rPr>
                        <a:t>包含</a:t>
                      </a:r>
                      <a:r>
                        <a:rPr lang="en-US" altLang="zh-CN" dirty="0" smtClean="0">
                          <a:effectLst/>
                        </a:rPr>
                        <a:t>commit</a:t>
                      </a:r>
                      <a:r>
                        <a:rPr lang="zh-CN" altLang="en-US" dirty="0" smtClean="0">
                          <a:effectLst/>
                        </a:rPr>
                        <a:t>数量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filechanges </a:t>
                      </a:r>
                      <a:r>
                        <a:rPr lang="zh-CN" altLang="en-US">
                          <a:effectLst/>
                        </a:rPr>
                        <a:t>最大值和最小值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（</a:t>
                      </a:r>
                      <a:r>
                        <a:rPr lang="en-US" altLang="zh-CN" dirty="0">
                          <a:effectLst/>
                        </a:rPr>
                        <a:t>5822</a:t>
                      </a:r>
                      <a:r>
                        <a:rPr lang="zh-CN" altLang="en-US" dirty="0">
                          <a:effectLst/>
                        </a:rPr>
                        <a:t>， 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信息统计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4" t="10698" r="15852"/>
          <a:stretch/>
        </p:blipFill>
        <p:spPr>
          <a:xfrm>
            <a:off x="3174768" y="1562208"/>
            <a:ext cx="2766653" cy="272715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9" t="6455" r="15529" b="2075"/>
          <a:stretch/>
        </p:blipFill>
        <p:spPr>
          <a:xfrm>
            <a:off x="236643" y="1562208"/>
            <a:ext cx="2817208" cy="2727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2" t="9269" r="12628" b="4974"/>
          <a:stretch/>
        </p:blipFill>
        <p:spPr>
          <a:xfrm>
            <a:off x="6062338" y="1562208"/>
            <a:ext cx="2908863" cy="279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t="9486" r="27236"/>
          <a:stretch/>
        </p:blipFill>
        <p:spPr>
          <a:xfrm>
            <a:off x="9252984" y="1562208"/>
            <a:ext cx="2638838" cy="30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语料处理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0" y="1690688"/>
            <a:ext cx="7148274" cy="42452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8189" y="2255818"/>
            <a:ext cx="451381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ea typeface="微软雅黑" panose="020B0503020204020204" charset="-122"/>
              </a:rPr>
              <a:t>@@ -47,7 +47,7 @@ public AmountInputFormatter(EditText amountInput) {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    @Override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    public void afterTextChanged(Editable s) {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-        if (s.length() == 0)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+        if (s.length() == 0 || s.toString().equals(current))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            return;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//make sure that the sign of the input is in line with the type button state</a:t>
            </a:r>
          </a:p>
          <a:p>
            <a:r>
              <a:rPr lang="zh-CN" altLang="en-US" sz="1400" dirty="0">
                <a:ea typeface="微软雅黑" panose="020B0503020204020204" charset="-122"/>
              </a:rPr>
              <a:t>         BigDecimal amount = TransactionFormFragment.parseInputToDecimal(s.toString());</a:t>
            </a:r>
            <a:endParaRPr lang="zh-CN" altLang="en-US" sz="1400" dirty="0"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0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匹配引擎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45757" cy="41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8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变异算子形式化定义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009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变异算子分类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传统</a:t>
            </a:r>
            <a:r>
              <a:rPr lang="zh-CN" altLang="en-US" dirty="0"/>
              <a:t>变异算子：模拟操作符的错误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类变异算子：模拟错误的</a:t>
            </a:r>
            <a:r>
              <a:rPr lang="zh-CN" altLang="en-US" dirty="0" smtClean="0"/>
              <a:t>使用 自定义及 </a:t>
            </a:r>
            <a:r>
              <a:rPr lang="en-US" altLang="zh-CN" dirty="0" smtClean="0"/>
              <a:t>JDK</a:t>
            </a:r>
            <a:r>
              <a:rPr lang="zh-CN" altLang="en-US" dirty="0"/>
              <a:t> </a:t>
            </a:r>
            <a:r>
              <a:rPr lang="zh-CN" altLang="en-US" dirty="0" smtClean="0"/>
              <a:t>类</a:t>
            </a:r>
            <a:r>
              <a:rPr lang="zh-CN" altLang="en-US" dirty="0"/>
              <a:t>及其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异常变异算子：模拟错误的使用异常类及其方法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Android</a:t>
            </a:r>
            <a:r>
              <a:rPr lang="zh-CN" altLang="en-US" dirty="0"/>
              <a:t>变异算子：模拟错误的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SDK </a:t>
            </a:r>
            <a:r>
              <a:rPr lang="zh-CN" altLang="en-US" dirty="0" smtClean="0"/>
              <a:t>类</a:t>
            </a:r>
            <a:r>
              <a:rPr lang="zh-CN" altLang="en-US" dirty="0"/>
              <a:t>及其方法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泛化：程序语句字符串在语法语义上的微小变化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（查找，条件，操作）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查找：查找符合变异的位置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en-US" altLang="zh-CN" dirty="0" smtClean="0"/>
              <a:t>Java </a:t>
            </a:r>
            <a:r>
              <a:rPr lang="zh-CN" altLang="en-US" dirty="0" smtClean="0"/>
              <a:t>：类、方法、参数、操作符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条件：满足变异的条件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操作：根据满足的条件执行变异操做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26382" y="1825625"/>
            <a:ext cx="5230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484620" y="1914643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程序语句错误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错误使用自定义类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错误使用</a:t>
            </a:r>
            <a:r>
              <a:rPr lang="en-US" altLang="zh-CN" dirty="0"/>
              <a:t>JDK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错误使用</a:t>
            </a:r>
            <a:r>
              <a:rPr lang="en-US" altLang="zh-CN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26767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关键字获取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23" y="1408932"/>
            <a:ext cx="4453220" cy="19381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2545" y="57274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6" y="3370221"/>
            <a:ext cx="4982986" cy="2066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2" y="499322"/>
            <a:ext cx="6497634" cy="49372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7062" y="5772605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程序中的语义信息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5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2314</Words>
  <Application>Microsoft Office PowerPoint</Application>
  <PresentationFormat>宽屏</PresentationFormat>
  <Paragraphs>237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方正姚体</vt:lpstr>
      <vt:lpstr>楷体</vt:lpstr>
      <vt:lpstr>隶书</vt:lpstr>
      <vt:lpstr>宋体</vt:lpstr>
      <vt:lpstr>微软雅黑</vt:lpstr>
      <vt:lpstr>Arial</vt:lpstr>
      <vt:lpstr>Calibri</vt:lpstr>
      <vt:lpstr>Office 主题</vt:lpstr>
      <vt:lpstr>工作报告</vt:lpstr>
      <vt:lpstr>总体结构</vt:lpstr>
      <vt:lpstr>信息获取</vt:lpstr>
      <vt:lpstr>信息统计</vt:lpstr>
      <vt:lpstr>信息统计</vt:lpstr>
      <vt:lpstr>语料处理</vt:lpstr>
      <vt:lpstr>匹配引擎</vt:lpstr>
      <vt:lpstr>变异算子形式化定义</vt:lpstr>
      <vt:lpstr>关键字获取</vt:lpstr>
      <vt:lpstr>PowerPoint 演示文稿</vt:lpstr>
      <vt:lpstr>工作概述</vt:lpstr>
      <vt:lpstr>框架概述</vt:lpstr>
      <vt:lpstr>信息获取+Commit</vt:lpstr>
      <vt:lpstr>信息获取+Issue</vt:lpstr>
      <vt:lpstr>信息获取</vt:lpstr>
      <vt:lpstr>信息获取</vt:lpstr>
      <vt:lpstr>信息存储</vt:lpstr>
      <vt:lpstr>信息过滤</vt:lpstr>
      <vt:lpstr>自然语言处理</vt:lpstr>
      <vt:lpstr>自然语言处理</vt:lpstr>
      <vt:lpstr>语义模型</vt:lpstr>
      <vt:lpstr>一个想法：基于语义模型产生变异体程序</vt:lpstr>
      <vt:lpstr>模式提取</vt:lpstr>
      <vt:lpstr>如何对修改分组和分类？</vt:lpstr>
      <vt:lpstr>如何定义变异算子</vt:lpstr>
      <vt:lpstr>如何定义变异算子</vt:lpstr>
      <vt:lpstr>一个想法：变异算子的推广</vt:lpstr>
      <vt:lpstr>如何提取模式？</vt:lpstr>
      <vt:lpstr>计划安排</vt:lpstr>
      <vt:lpstr>讨论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工作报告</dc:title>
  <dc:creator/>
  <cp:lastModifiedBy>meng li</cp:lastModifiedBy>
  <cp:revision>555</cp:revision>
  <dcterms:created xsi:type="dcterms:W3CDTF">2015-05-05T08:02:00Z</dcterms:created>
  <dcterms:modified xsi:type="dcterms:W3CDTF">2018-04-04T02:57:32Z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