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5"/>
  </p:handoutMasterIdLst>
  <p:sldIdLst>
    <p:sldId id="256" r:id="rId3"/>
    <p:sldId id="257" r:id="rId4"/>
    <p:sldId id="258" r:id="rId5"/>
    <p:sldId id="263" r:id="rId6"/>
    <p:sldId id="262" r:id="rId7"/>
    <p:sldId id="259" r:id="rId9"/>
    <p:sldId id="260" r:id="rId10"/>
    <p:sldId id="264" r:id="rId11"/>
    <p:sldId id="261" r:id="rId12"/>
    <p:sldId id="265" r:id="rId13"/>
    <p:sldId id="267" r:id="rId14"/>
    <p:sldId id="270" r:id="rId15"/>
    <p:sldId id="268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anose="020B0503020204020204" charset="-122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方正姚体" panose="02010601030101010101" charset="-122"/>
                <a:ea typeface="方正姚体" panose="02010601030101010101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方正姚体" panose="02010601030101010101" charset="-122"/>
          <a:ea typeface="方正姚体" panose="02010601030101010101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工作报告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李盟</a:t>
            </a:r>
            <a:endParaRPr lang="zh-CN" altLang="en-US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en-US" altLang="zh-CN">
                <a:latin typeface="隶书" panose="02010509060101010101" charset="-122"/>
                <a:ea typeface="隶书" panose="02010509060101010101" charset="-122"/>
              </a:rPr>
              <a:t>20171020 </a:t>
            </a:r>
            <a:endParaRPr lang="en-US" altLang="zh-CN">
              <a:latin typeface="隶书" panose="02010509060101010101" charset="-122"/>
              <a:ea typeface="隶书" panose="020105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920" y="1691005"/>
            <a:ext cx="10515600" cy="4351338"/>
          </a:xfrm>
        </p:spPr>
        <p:txBody>
          <a:bodyPr>
            <a:normAutofit lnSpcReduction="20000"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处理对象：每次</a:t>
            </a:r>
            <a:r>
              <a:rPr lang="en-US" altLang="zh-CN" sz="2400"/>
              <a:t>Commit</a:t>
            </a:r>
            <a:r>
              <a:rPr lang="zh-CN" altLang="en-US" sz="2400"/>
              <a:t>的代码信息。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处理步骤：</a:t>
            </a:r>
            <a:endParaRPr lang="zh-CN" altLang="en-US" sz="2400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清洗数据：提取出与代码修改相关的信息。</a:t>
            </a:r>
            <a:endParaRPr lang="zh-CN" altLang="en-US" sz="2000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预处理：分词。</a:t>
            </a:r>
            <a:endParaRPr lang="zh-CN" altLang="en-US" sz="2000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生成字典和词向量模型。</a:t>
            </a:r>
            <a:endParaRPr lang="zh-CN" altLang="en-US" sz="2000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/>
              <a:t>构建语义模型。</a:t>
            </a:r>
            <a:endParaRPr lang="zh-CN" altLang="en-US" sz="2000"/>
          </a:p>
          <a:p>
            <a:pPr marL="342900" lvl="1" indent="-34290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400"/>
              <a:t>构建词向量使用的工具：word2vec。</a:t>
            </a:r>
            <a:endParaRPr lang="zh-CN" altLang="en-US" sz="2400"/>
          </a:p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自然语言处理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9880" y="1782445"/>
            <a:ext cx="10515600" cy="4351338"/>
          </a:xfrm>
        </p:spPr>
        <p:txBody>
          <a:bodyPr/>
          <a:p>
            <a:r>
              <a:rPr lang="zh-CN" altLang="en-US"/>
              <a:t>处理过程中的数据形式</a:t>
            </a:r>
            <a:endParaRPr lang="zh-CN" altLang="en-US"/>
          </a:p>
        </p:txBody>
      </p:sp>
      <p:pic>
        <p:nvPicPr>
          <p:cNvPr id="4" name="图片 3" descr="自然语言处理+前后信息变化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680" y="2585720"/>
            <a:ext cx="10200640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语义模型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440" y="1541145"/>
            <a:ext cx="10515600" cy="4351338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如何定义语义模型？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如何使用语义模型？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4000"/>
              <a:t>一个想法：基于语义模型产生变异体程序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920" y="1543685"/>
            <a:ext cx="5466715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对整个</a:t>
            </a:r>
            <a:r>
              <a:rPr lang="en-US" altLang="zh-CN"/>
              <a:t>Android</a:t>
            </a:r>
            <a:r>
              <a:rPr lang="zh-CN" altLang="en-US"/>
              <a:t>项目代码使用自然语言处理的方法，生成该项目代码的语义模型。基于该语义模型，生成与变异语句有微小差异的语句，产生变异体。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5235" y="1400175"/>
            <a:ext cx="5647690" cy="40570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模式提取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280" y="1551305"/>
            <a:ext cx="3627755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如何提取出模式？</a:t>
            </a:r>
            <a:endParaRPr lang="zh-CN" altLang="en-US"/>
          </a:p>
          <a:p>
            <a:pPr lvl="1" fontAlgn="auto">
              <a:lnSpc>
                <a:spcPct val="150000"/>
              </a:lnSpc>
            </a:pPr>
            <a:r>
              <a:rPr lang="zh-CN" altLang="en-US" sz="2055"/>
              <a:t>如何识别修改的类型？</a:t>
            </a:r>
            <a:endParaRPr lang="zh-CN" altLang="en-US" sz="2055"/>
          </a:p>
          <a:p>
            <a:pPr lvl="1" fontAlgn="auto">
              <a:lnSpc>
                <a:spcPct val="150000"/>
              </a:lnSpc>
            </a:pPr>
            <a:r>
              <a:rPr lang="zh-CN" altLang="en-US" sz="2055"/>
              <a:t>如何定义修改对应的变异算子？</a:t>
            </a:r>
            <a:endParaRPr lang="zh-CN" altLang="en-US" sz="2055"/>
          </a:p>
          <a:p>
            <a:pPr lvl="1" fontAlgn="auto">
              <a:lnSpc>
                <a:spcPct val="150000"/>
              </a:lnSpc>
            </a:pPr>
            <a:r>
              <a:rPr lang="zh-CN" altLang="en-US" sz="2055"/>
              <a:t>根据该变异算子如何复现该修改的逆过程？</a:t>
            </a:r>
            <a:endParaRPr lang="zh-CN" altLang="en-US" sz="2055"/>
          </a:p>
        </p:txBody>
      </p:sp>
      <p:sp>
        <p:nvSpPr>
          <p:cNvPr id="4" name="文本框 3"/>
          <p:cNvSpPr txBox="1"/>
          <p:nvPr/>
        </p:nvSpPr>
        <p:spPr>
          <a:xfrm>
            <a:off x="4988560" y="1825625"/>
            <a:ext cx="6583045" cy="30460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>
                <a:ea typeface="微软雅黑" panose="020B0503020204020204" charset="-122"/>
              </a:rPr>
              <a:t>--- a/app/src/org/gnucash/android/ui/util/AmountInputFormatter.java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+++ b/app/src/org/gnucash/android/ui/util/AmountInputFormatter.java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@@ -47,7 +47,7 @@ public AmountInputFormatter(EditText amountInput) {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 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     @Override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     public void afterTextChanged(Editable s) {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-        if (s.length() == 0)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+        if (s.length() == 0 || s.toString().equals(current))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             return;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 //make sure that the sign of the input is in line with the type button state</a:t>
            </a:r>
            <a:endParaRPr lang="zh-CN" altLang="en-US" sz="1600">
              <a:ea typeface="微软雅黑" panose="020B0503020204020204" charset="-122"/>
            </a:endParaRPr>
          </a:p>
          <a:p>
            <a:r>
              <a:rPr lang="zh-CN" altLang="en-US" sz="1600">
                <a:ea typeface="微软雅黑" panose="020B0503020204020204" charset="-122"/>
              </a:rPr>
              <a:t>         BigDecimal amount = TransactionFormFragment.parseInputToDecimal(s.toString());</a:t>
            </a:r>
            <a:endParaRPr lang="zh-CN" altLang="en-US" sz="1600"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797040" y="4973320"/>
            <a:ext cx="2722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姚体" panose="02010601030101010101" charset="-122"/>
                <a:ea typeface="方正姚体" panose="02010601030101010101" charset="-122"/>
              </a:rPr>
              <a:t>commit</a:t>
            </a:r>
            <a:r>
              <a:rPr lang="zh-CN" altLang="en-US">
                <a:latin typeface="方正姚体" panose="02010601030101010101" charset="-122"/>
                <a:ea typeface="方正姚体" panose="02010601030101010101" charset="-122"/>
              </a:rPr>
              <a:t>中一处修改</a:t>
            </a:r>
            <a:endParaRPr lang="zh-CN" altLang="en-US">
              <a:latin typeface="方正姚体" panose="02010601030101010101" charset="-122"/>
              <a:ea typeface="方正姚体" panose="0201060103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如何对修改分组和分类？</a:t>
            </a:r>
            <a:endParaRPr lang="zh-CN" altLang="en-US">
              <a:sym typeface="+mn-ea"/>
            </a:endParaRPr>
          </a:p>
        </p:txBody>
      </p:sp>
      <p:pic>
        <p:nvPicPr>
          <p:cNvPr id="5" name="内容占位符 4" descr="修改分类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60720" y="1896745"/>
            <a:ext cx="6431915" cy="4701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9240" y="1751965"/>
            <a:ext cx="5661660" cy="484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分类处理：根据修改作用的文件类别，分为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Java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修改和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XML</a:t>
            </a:r>
            <a:r>
              <a:rPr lang="zh-CN" altLang="en-US" sz="1400">
                <a:ea typeface="微软雅黑" panose="020B0503020204020204" charset="-122"/>
                <a:sym typeface="+mn-ea"/>
              </a:rPr>
              <a:t>修改，分别处理；因为不同类型文件的修改的语句存在着显著差异。</a:t>
            </a:r>
            <a:endParaRPr lang="zh-CN" altLang="en-US" sz="1400"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ea typeface="微软雅黑" panose="020B0503020204020204" charset="-122"/>
                <a:sym typeface="+mn-ea"/>
              </a:rPr>
              <a:t>分组：根据修改作用的文件和出现的连续性，进行分组。对于每组修改，如果只有增加代码，定义为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增加型修改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；如果只有删除代码，定义为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删除型修改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；如果既存在增加代码，又存在删除代码，则称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变异型修改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。变异型修改根据增加代码和删除代码的相似度进行划分。如果增加和删除代码相似度高，则分类为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微小变异修改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600">
                <a:ea typeface="微软雅黑" panose="020B0503020204020204" charset="-122"/>
                <a:sym typeface="+mn-ea"/>
              </a:rPr>
              <a:t>，反之定义为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1600" b="1">
                <a:ea typeface="微软雅黑" panose="020B0503020204020204" charset="-122"/>
                <a:sym typeface="+mn-ea"/>
              </a:rPr>
              <a:t>模式变异型修改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“</a:t>
            </a:r>
            <a:r>
              <a:rPr lang="zh-CN" altLang="en-US" sz="1400">
                <a:ea typeface="微软雅黑" panose="020B0503020204020204" charset="-122"/>
                <a:sym typeface="+mn-ea"/>
              </a:rPr>
              <a:t>。</a:t>
            </a:r>
            <a:endParaRPr lang="zh-CN" altLang="en-US" sz="1400"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ea typeface="微软雅黑" panose="020B0503020204020204" charset="-122"/>
                <a:sym typeface="+mn-ea"/>
              </a:rPr>
              <a:t>一次</a:t>
            </a:r>
            <a:r>
              <a:rPr lang="en-US" altLang="zh-CN" sz="1600">
                <a:ea typeface="微软雅黑" panose="020B0503020204020204" charset="-122"/>
                <a:sym typeface="+mn-ea"/>
              </a:rPr>
              <a:t>commit</a:t>
            </a:r>
            <a:r>
              <a:rPr lang="zh-CN" altLang="en-US" sz="1400">
                <a:ea typeface="微软雅黑" panose="020B0503020204020204" charset="-122"/>
                <a:sym typeface="+mn-ea"/>
              </a:rPr>
              <a:t>由第二条所定义修改 及修改的上下文构成。</a:t>
            </a:r>
            <a:endParaRPr lang="zh-CN" altLang="en-US" sz="1400">
              <a:ea typeface="微软雅黑" panose="020B0503020204020204" charset="-122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>
                <a:ea typeface="微软雅黑" panose="020B0503020204020204" charset="-122"/>
                <a:sym typeface="+mn-ea"/>
              </a:rPr>
              <a:t>代码相似度计算：增加与删除的代码语句的最大公共子序列的比例。</a:t>
            </a:r>
            <a:endParaRPr lang="zh-CN" altLang="en-US" sz="1600"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变异算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7255" y="1475105"/>
            <a:ext cx="7359015" cy="45046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如何定义变异算子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9555" y="1551305"/>
            <a:ext cx="3940810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变异算子工作机制：</a:t>
            </a:r>
            <a:endParaRPr lang="zh-CN" altLang="en-US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查找：定位变异点。</a:t>
            </a:r>
            <a:endParaRPr lang="zh-CN" altLang="en-US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触发：符合重写条件。</a:t>
            </a:r>
            <a:endParaRPr lang="zh-CN" altLang="en-US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重写：生成在变异点位置处有微小差异的变异体程序。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如何定义变异算子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560" y="1691005"/>
            <a:ext cx="10515600" cy="4351338"/>
          </a:xfrm>
        </p:spPr>
        <p:txBody>
          <a:bodyPr>
            <a:normAutofit fontScale="50000"/>
          </a:bodyPr>
          <a:p>
            <a:pPr fontAlgn="auto">
              <a:lnSpc>
                <a:spcPct val="150000"/>
              </a:lnSpc>
            </a:pPr>
            <a:r>
              <a:rPr lang="zh-CN" altLang="en-US" sz="3600"/>
              <a:t>定义：变异算子的文本描述</a:t>
            </a:r>
            <a:endParaRPr lang="zh-CN" altLang="en-US" sz="3600"/>
          </a:p>
          <a:p>
            <a:pPr fontAlgn="auto">
              <a:lnSpc>
                <a:spcPct val="150000"/>
              </a:lnSpc>
            </a:pPr>
            <a:r>
              <a:rPr lang="zh-CN" altLang="en-US" sz="3600"/>
              <a:t>行为：</a:t>
            </a:r>
            <a:endParaRPr lang="zh-CN" altLang="en-US" sz="3600"/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查找范围：作用文件 </a:t>
            </a:r>
            <a:r>
              <a:rPr lang="en-US" altLang="zh-CN" sz="3200"/>
              <a:t>--&gt; </a:t>
            </a:r>
            <a:r>
              <a:rPr lang="zh-CN" altLang="en-US" sz="3200"/>
              <a:t>作用代码。</a:t>
            </a:r>
            <a:endParaRPr lang="zh-CN" altLang="en-US" sz="3200"/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触发条件。</a:t>
            </a:r>
            <a:endParaRPr lang="zh-CN" altLang="en-US" sz="3200"/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执行的操作。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600"/>
              <a:t>效果：</a:t>
            </a:r>
            <a:endParaRPr lang="zh-CN" altLang="en-US" sz="3600"/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产生变异体的数量：代码中可变异点数目、一个变异点产生的变异体数目。</a:t>
            </a:r>
            <a:endParaRPr lang="zh-CN" altLang="en-US" sz="3200"/>
          </a:p>
          <a:p>
            <a:pPr lvl="1" fontAlgn="auto">
              <a:lnSpc>
                <a:spcPct val="150000"/>
              </a:lnSpc>
            </a:pPr>
            <a:r>
              <a:rPr lang="zh-CN" altLang="en-US" sz="3200"/>
              <a:t>被杀死的难易程度：变异代码的影响域。</a:t>
            </a:r>
            <a:endParaRPr lang="zh-CN" altLang="en-US" sz="3200"/>
          </a:p>
          <a:p>
            <a:pPr fontAlgn="auto">
              <a:lnSpc>
                <a:spcPct val="150000"/>
              </a:lnSpc>
            </a:pPr>
            <a:r>
              <a:rPr lang="zh-CN" altLang="en-US" sz="3600"/>
              <a:t>模仿的</a:t>
            </a:r>
            <a:r>
              <a:rPr lang="en-US" altLang="zh-CN" sz="3600"/>
              <a:t>bug</a:t>
            </a:r>
            <a:r>
              <a:rPr lang="zh-CN" altLang="en-US" sz="3600"/>
              <a:t>原型</a:t>
            </a:r>
            <a:endParaRPr lang="zh-CN" altLang="en-US" sz="3600"/>
          </a:p>
          <a:p>
            <a:pPr marL="0" indent="0" fontAlgn="auto">
              <a:lnSpc>
                <a:spcPct val="150000"/>
              </a:lnSpc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一个想法：变异算子的推广</a:t>
            </a:r>
            <a:endParaRPr lang="zh-CN" altLang="en-US"/>
          </a:p>
        </p:txBody>
      </p:sp>
      <p:pic>
        <p:nvPicPr>
          <p:cNvPr id="4" name="图片 3" descr="变异算子推广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465" y="1525270"/>
            <a:ext cx="9323070" cy="51130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如何提取模式？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9720" y="1691005"/>
            <a:ext cx="10515600" cy="4970780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600"/>
              <a:t>基本模式：最基本的识别单元</a:t>
            </a:r>
            <a:endParaRPr lang="zh-CN" altLang="en-US" sz="1600"/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字符串</a:t>
            </a:r>
            <a:r>
              <a:rPr lang="zh-CN" altLang="en-US" sz="1600" b="1">
                <a:sym typeface="+mn-ea"/>
              </a:rPr>
              <a:t>（</a:t>
            </a:r>
            <a:r>
              <a:rPr lang="en-US" altLang="zh-CN" sz="1600" b="1">
                <a:sym typeface="+mn-ea"/>
              </a:rPr>
              <a:t>String</a:t>
            </a:r>
            <a:r>
              <a:rPr lang="zh-CN" altLang="en-US" sz="1600" b="1">
                <a:sym typeface="+mn-ea"/>
              </a:rPr>
              <a:t>）</a:t>
            </a:r>
            <a:r>
              <a:rPr lang="zh-CN" altLang="en-US" sz="1600" b="1"/>
              <a:t>匹配模式</a:t>
            </a:r>
            <a:r>
              <a:rPr lang="zh-CN" altLang="en-US" sz="1600"/>
              <a:t>：匹配一个字符串。</a:t>
            </a:r>
            <a:endParaRPr lang="zh-CN" altLang="en-US" sz="1600"/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正则</a:t>
            </a:r>
            <a:r>
              <a:rPr lang="zh-CN" altLang="en-US" sz="1600" b="1">
                <a:sym typeface="+mn-ea"/>
              </a:rPr>
              <a:t>（</a:t>
            </a:r>
            <a:r>
              <a:rPr lang="en-US" altLang="zh-CN" sz="1600" b="1">
                <a:sym typeface="+mn-ea"/>
              </a:rPr>
              <a:t>Regex</a:t>
            </a:r>
            <a:r>
              <a:rPr lang="zh-CN" altLang="en-US" sz="1600" b="1">
                <a:sym typeface="+mn-ea"/>
              </a:rPr>
              <a:t>）</a:t>
            </a:r>
            <a:r>
              <a:rPr lang="zh-CN" altLang="en-US" sz="1600" b="1"/>
              <a:t>匹配模式 </a:t>
            </a:r>
            <a:r>
              <a:rPr lang="zh-CN" altLang="en-US" sz="1600"/>
              <a:t>：匹配一个正则表达式。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组合模式：</a:t>
            </a:r>
            <a:endParaRPr lang="zh-CN" altLang="en-US" sz="1800"/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序列组合模式：</a:t>
            </a:r>
            <a:r>
              <a:rPr lang="zh-CN" altLang="en-US" sz="1600"/>
              <a:t>如：</a:t>
            </a:r>
            <a:r>
              <a:rPr lang="en-US" altLang="zh-CN" sz="1600"/>
              <a:t>A B C ... Z  </a:t>
            </a:r>
            <a:r>
              <a:rPr lang="zh-CN" altLang="en-US" sz="1600"/>
              <a:t>。</a:t>
            </a:r>
            <a:r>
              <a:rPr lang="en-US" altLang="zh-CN" sz="1600"/>
              <a:t>A-Z </a:t>
            </a:r>
            <a:r>
              <a:rPr lang="zh-CN" altLang="en-US" sz="1600"/>
              <a:t>为基本模式或组合模式。</a:t>
            </a:r>
            <a:endParaRPr lang="zh-CN" altLang="en-US" sz="1600"/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重复组合模式：</a:t>
            </a:r>
            <a:r>
              <a:rPr lang="zh-CN" altLang="en-US" sz="1600"/>
              <a:t>如： </a:t>
            </a:r>
            <a:r>
              <a:rPr lang="en-US" altLang="zh-CN" sz="1600"/>
              <a:t>A*</a:t>
            </a:r>
            <a:r>
              <a:rPr lang="zh-CN" altLang="en-US" sz="1600"/>
              <a:t>、</a:t>
            </a:r>
            <a:r>
              <a:rPr lang="en-US" altLang="zh-CN" sz="1600"/>
              <a:t> B+</a:t>
            </a:r>
            <a:r>
              <a:rPr lang="zh-CN" altLang="en-US" sz="1600"/>
              <a:t>、</a:t>
            </a:r>
            <a:r>
              <a:rPr lang="en-US" altLang="zh-CN" sz="1600"/>
              <a:t> C{m,n} </a:t>
            </a:r>
            <a:r>
              <a:rPr lang="zh-CN" altLang="en-US" sz="1600"/>
              <a:t>。某个模式重复出现。</a:t>
            </a:r>
            <a:endParaRPr lang="zh-CN" altLang="en-US" sz="1600"/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表格组合模式：</a:t>
            </a:r>
            <a:r>
              <a:rPr lang="zh-CN" altLang="en-US" sz="1600"/>
              <a:t>如： </a:t>
            </a:r>
            <a:r>
              <a:rPr lang="en-US" altLang="zh-CN" sz="1600"/>
              <a:t>A|B|C </a:t>
            </a:r>
            <a:r>
              <a:rPr lang="zh-CN" altLang="en-US" sz="1600"/>
              <a:t>。</a:t>
            </a:r>
            <a:r>
              <a:rPr lang="en-US" altLang="zh-CN" sz="1600"/>
              <a:t> </a:t>
            </a:r>
            <a:r>
              <a:rPr lang="zh-CN" altLang="en-US" sz="1600"/>
              <a:t> </a:t>
            </a:r>
            <a:r>
              <a:rPr lang="en-US" altLang="zh-CN" sz="1600"/>
              <a:t>A</a:t>
            </a:r>
            <a:r>
              <a:rPr lang="zh-CN" altLang="en-US" sz="1600"/>
              <a:t>、</a:t>
            </a:r>
            <a:r>
              <a:rPr lang="en-US" altLang="zh-CN" sz="1600"/>
              <a:t>B</a:t>
            </a:r>
            <a:r>
              <a:rPr lang="zh-CN" altLang="en-US" sz="1600"/>
              <a:t>、</a:t>
            </a:r>
            <a:r>
              <a:rPr lang="en-US" altLang="zh-CN" sz="1600"/>
              <a:t> C</a:t>
            </a:r>
            <a:r>
              <a:rPr lang="zh-CN" altLang="en-US" sz="1600"/>
              <a:t>中的一种模式即可。</a:t>
            </a:r>
            <a:endParaRPr lang="zh-CN" altLang="en-US" sz="1600"/>
          </a:p>
          <a:p>
            <a:pPr lvl="1" fontAlgn="auto">
              <a:lnSpc>
                <a:spcPct val="150000"/>
              </a:lnSpc>
            </a:pPr>
            <a:r>
              <a:rPr lang="zh-CN" altLang="en-US" sz="1600" b="1"/>
              <a:t>差组合模式：</a:t>
            </a:r>
            <a:r>
              <a:rPr lang="zh-CN" altLang="en-US" sz="1600"/>
              <a:t>如</a:t>
            </a:r>
            <a:r>
              <a:rPr lang="en-US" altLang="zh-CN" sz="1600"/>
              <a:t>A-B</a:t>
            </a:r>
            <a:r>
              <a:rPr lang="zh-CN" altLang="en-US" sz="1600"/>
              <a:t>，匹配到模式</a:t>
            </a:r>
            <a:r>
              <a:rPr lang="en-US" altLang="zh-CN" sz="1600"/>
              <a:t>A</a:t>
            </a:r>
            <a:r>
              <a:rPr lang="zh-CN" altLang="en-US" sz="1600"/>
              <a:t>，同时不包含任何</a:t>
            </a:r>
            <a:r>
              <a:rPr lang="en-US" altLang="zh-CN" sz="1600"/>
              <a:t>B</a:t>
            </a:r>
            <a:r>
              <a:rPr lang="zh-CN" altLang="en-US" sz="1600"/>
              <a:t>模式。</a:t>
            </a:r>
            <a:endParaRPr lang="zh-CN" altLang="en-US" sz="1600"/>
          </a:p>
          <a:p>
            <a:pPr fontAlgn="auto">
              <a:lnSpc>
                <a:spcPct val="150000"/>
              </a:lnSpc>
            </a:pPr>
            <a:r>
              <a:rPr lang="zh-CN" altLang="en-US" sz="1800"/>
              <a:t>提取规则：</a:t>
            </a:r>
            <a:endParaRPr lang="zh-CN" altLang="en-US" sz="1800"/>
          </a:p>
          <a:p>
            <a:pPr lvl="1" fontAlgn="auto">
              <a:lnSpc>
                <a:spcPct val="150000"/>
              </a:lnSpc>
            </a:pPr>
            <a:r>
              <a:rPr lang="zh-CN" altLang="en-US" sz="1600"/>
              <a:t>提取规则由上述</a:t>
            </a:r>
            <a:r>
              <a:rPr lang="zh-CN" altLang="en-US" sz="1600" b="1"/>
              <a:t>基本模式</a:t>
            </a:r>
            <a:r>
              <a:rPr lang="zh-CN" altLang="en-US" sz="1600"/>
              <a:t>和</a:t>
            </a:r>
            <a:r>
              <a:rPr lang="zh-CN" altLang="en-US" sz="1600" b="1"/>
              <a:t>组合模式</a:t>
            </a:r>
            <a:r>
              <a:rPr lang="zh-CN" altLang="en-US" sz="1600"/>
              <a:t>定义组合而成。</a:t>
            </a:r>
            <a:endParaRPr lang="zh-CN" altLang="en-US" sz="1600"/>
          </a:p>
          <a:p>
            <a:pPr lvl="1" fontAlgn="auto">
              <a:lnSpc>
                <a:spcPct val="150000"/>
              </a:lnSpc>
            </a:pPr>
            <a:r>
              <a:rPr lang="zh-CN" altLang="en-US" sz="1600"/>
              <a:t>当前规则可以使用</a:t>
            </a:r>
            <a:r>
              <a:rPr lang="zh-CN" altLang="en-US" sz="1600" b="1"/>
              <a:t>已经定义的其他规则中模式</a:t>
            </a:r>
            <a:r>
              <a:rPr lang="zh-CN" altLang="en-US" sz="1600"/>
              <a:t>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  <a:uFillTx/>
                <a:latin typeface="方正姚体" panose="02010601030101010101" charset="-122"/>
                <a:ea typeface="方正姚体" panose="02010601030101010101" charset="-122"/>
              </a:rPr>
              <a:t>工作概述</a:t>
            </a:r>
            <a:endParaRPr lang="zh-CN" altLang="en-US">
              <a:solidFill>
                <a:schemeClr val="tx1"/>
              </a:solidFill>
              <a:uFillTx/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0520" y="1630045"/>
            <a:ext cx="10871200" cy="4351655"/>
          </a:xfrm>
        </p:spPr>
        <p:txBody>
          <a:bodyPr>
            <a:normAutofit fontScale="90000" lnSpcReduction="20000"/>
          </a:bodyPr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目标：从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Android 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程序的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修复中，反提取出变异算子。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意义：一种在编程语言上透明、有理论依据、从实际缺陷修复中得到变异算子的方法。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方法：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信息获取：从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上获取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Android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项目信息。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信息存储：使用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MongoDB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存储数据。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信息处理：使用自然语言的方法处理数据。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信息识别：基于模式，识别提取</a:t>
            </a:r>
            <a:r>
              <a:rPr lang="en-US" altLang="zh-CN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修复模式和变异算子。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计划安排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160" y="1691005"/>
            <a:ext cx="10515600" cy="4351338"/>
          </a:xfrm>
        </p:spPr>
        <p:txBody>
          <a:bodyPr/>
          <a:p>
            <a:pPr marL="514350" indent="-5143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相关文献整理</a:t>
            </a:r>
            <a:endParaRPr lang="zh-CN" altLang="en-US"/>
          </a:p>
          <a:p>
            <a:pPr marL="514350" indent="-5143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语义模型的定义</a:t>
            </a:r>
            <a:endParaRPr lang="zh-CN" altLang="en-US"/>
          </a:p>
          <a:p>
            <a:pPr marL="514350" indent="-5143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模式提取的实现</a:t>
            </a:r>
            <a:endParaRPr lang="zh-CN" altLang="en-US"/>
          </a:p>
          <a:p>
            <a:pPr marL="514350" indent="-51435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进行实验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讨论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920" y="1792605"/>
            <a:ext cx="10515600" cy="4351338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/>
            <a:r>
              <a:rPr lang="zh-CN" altLang="en-US">
                <a:uFillTx/>
                <a:latin typeface="方正姚体" panose="02010601030101010101" charset="-122"/>
                <a:ea typeface="方正姚体" panose="02010601030101010101" charset="-122"/>
              </a:rPr>
              <a:t>框架概述</a:t>
            </a:r>
            <a:endParaRPr lang="zh-CN" altLang="en-US">
              <a:uFillTx/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ea typeface="微软雅黑" panose="020B0503020204020204" charset="-122"/>
            </a:endParaRPr>
          </a:p>
        </p:txBody>
      </p:sp>
      <p:pic>
        <p:nvPicPr>
          <p:cNvPr id="6" name="内容占位符 5" descr="方法概述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591175" y="1247140"/>
            <a:ext cx="5975985" cy="5019040"/>
          </a:xfrm>
          <a:prstGeom prst="rect">
            <a:avLst/>
          </a:prstGeom>
        </p:spPr>
      </p:pic>
      <p:sp>
        <p:nvSpPr>
          <p:cNvPr id="13" name="内容占位符 3"/>
          <p:cNvSpPr/>
          <p:nvPr/>
        </p:nvSpPr>
        <p:spPr>
          <a:xfrm>
            <a:off x="71120" y="1691005"/>
            <a:ext cx="4624705" cy="43516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>
                <a:ea typeface="微软雅黑" panose="020B0503020204020204" charset="-122"/>
                <a:sym typeface="+mn-ea"/>
              </a:rPr>
              <a:t>四个核心模块</a:t>
            </a:r>
            <a:endParaRPr lang="en-US" altLang="zh-CN" sz="1800">
              <a:ea typeface="微软雅黑" panose="020B0503020204020204" charset="-122"/>
              <a:sym typeface="+mn-ea"/>
            </a:endParaRPr>
          </a:p>
          <a:p>
            <a:pPr lvl="2" indent="-342900" fontAlgn="auto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1">
                <a:ea typeface="微软雅黑" panose="020B0503020204020204" charset="-122"/>
              </a:rPr>
              <a:t>信息获取：</a:t>
            </a:r>
            <a:r>
              <a:rPr lang="zh-CN" altLang="en-US" sz="1400">
                <a:ea typeface="微软雅黑" panose="020B0503020204020204" charset="-122"/>
              </a:rPr>
              <a:t>通过</a:t>
            </a:r>
            <a:r>
              <a:rPr lang="en-US" altLang="zh-CN" sz="1400">
                <a:ea typeface="微软雅黑" panose="020B0503020204020204" charset="-122"/>
              </a:rPr>
              <a:t>Github APi</a:t>
            </a:r>
            <a:r>
              <a:rPr lang="zh-CN" altLang="en-US" sz="1400">
                <a:ea typeface="微软雅黑" panose="020B0503020204020204" charset="-122"/>
              </a:rPr>
              <a:t>获取</a:t>
            </a:r>
            <a:r>
              <a:rPr lang="en-US" altLang="zh-CN" sz="1400">
                <a:ea typeface="微软雅黑" panose="020B0503020204020204" charset="-122"/>
              </a:rPr>
              <a:t>Github</a:t>
            </a:r>
            <a:r>
              <a:rPr lang="zh-CN" altLang="en-US" sz="1400">
                <a:ea typeface="微软雅黑" panose="020B0503020204020204" charset="-122"/>
              </a:rPr>
              <a:t>上的项目信息，存入</a:t>
            </a:r>
            <a:r>
              <a:rPr lang="en-US" altLang="zh-CN" sz="1400">
                <a:ea typeface="微软雅黑" panose="020B0503020204020204" charset="-122"/>
              </a:rPr>
              <a:t>MongoDB</a:t>
            </a:r>
            <a:r>
              <a:rPr lang="zh-CN" altLang="en-US" sz="1400">
                <a:ea typeface="微软雅黑" panose="020B0503020204020204" charset="-122"/>
              </a:rPr>
              <a:t>和文本中。</a:t>
            </a:r>
            <a:endParaRPr lang="zh-CN" altLang="en-US" sz="1400">
              <a:ea typeface="微软雅黑" panose="020B0503020204020204" charset="-122"/>
            </a:endParaRPr>
          </a:p>
          <a:p>
            <a:pPr lvl="2" indent="-342900" fontAlgn="auto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1">
                <a:ea typeface="微软雅黑" panose="020B0503020204020204" charset="-122"/>
              </a:rPr>
              <a:t>信息过滤：</a:t>
            </a:r>
            <a:r>
              <a:rPr lang="zh-CN" altLang="en-US" sz="1400">
                <a:ea typeface="微软雅黑" panose="020B0503020204020204" charset="-122"/>
              </a:rPr>
              <a:t>对数据库中的信息进行提取和过滤。</a:t>
            </a:r>
            <a:endParaRPr lang="zh-CN" altLang="en-US" sz="1400">
              <a:ea typeface="微软雅黑" panose="020B0503020204020204" charset="-122"/>
            </a:endParaRPr>
          </a:p>
          <a:p>
            <a:pPr lvl="2" indent="-342900" fontAlgn="auto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1">
                <a:ea typeface="微软雅黑" panose="020B0503020204020204" charset="-122"/>
              </a:rPr>
              <a:t>自然语言处理：</a:t>
            </a:r>
            <a:r>
              <a:rPr lang="zh-CN" altLang="en-US" sz="1400">
                <a:ea typeface="微软雅黑" panose="020B0503020204020204" charset="-122"/>
              </a:rPr>
              <a:t>处理文本信息。</a:t>
            </a:r>
            <a:endParaRPr lang="zh-CN" altLang="en-US" sz="1400">
              <a:ea typeface="微软雅黑" panose="020B0503020204020204" charset="-122"/>
            </a:endParaRPr>
          </a:p>
          <a:p>
            <a:pPr lvl="2" indent="-342900" fontAlgn="auto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CN" altLang="en-US" sz="1400" b="1">
                <a:ea typeface="微软雅黑" panose="020B0503020204020204" charset="-122"/>
              </a:rPr>
              <a:t>模式提取：</a:t>
            </a:r>
            <a:r>
              <a:rPr lang="zh-CN" altLang="en-US" sz="1400">
                <a:ea typeface="微软雅黑" panose="020B0503020204020204" charset="-122"/>
              </a:rPr>
              <a:t>从处理后的文档中提取出包含的变异算子</a:t>
            </a:r>
            <a:r>
              <a:rPr lang="zh-CN" altLang="en-US" sz="1200">
                <a:ea typeface="微软雅黑" panose="020B0503020204020204" charset="-122"/>
              </a:rPr>
              <a:t>。</a:t>
            </a:r>
            <a:endParaRPr lang="zh-CN" altLang="en-US" sz="1200">
              <a:ea typeface="微软雅黑" panose="020B0503020204020204" charset="-122"/>
            </a:endParaRPr>
          </a:p>
          <a:p>
            <a:pPr marL="514350" indent="-285750" fontAlgn="auto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>
                <a:ea typeface="微软雅黑" panose="020B0503020204020204" charset="-122"/>
              </a:rPr>
              <a:t>根据得到的数据库中的信息和提取出的变异算子，生成被分析项目的缺陷修复模式分析报告。</a:t>
            </a:r>
            <a:endParaRPr lang="zh-CN" altLang="en-US" sz="1800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信息获取</a:t>
            </a:r>
            <a:r>
              <a:rPr lang="en-US" altLang="zh-CN"/>
              <a:t>+Commit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560" y="1691005"/>
            <a:ext cx="5588635" cy="4656455"/>
          </a:xfrm>
        </p:spPr>
        <p:txBody>
          <a:bodyPr>
            <a:normAutofit fontScale="60000"/>
          </a:bodyPr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sym typeface="+mn-ea"/>
              </a:rPr>
              <a:t>Git </a:t>
            </a:r>
            <a:r>
              <a:rPr lang="zh-CN" altLang="en-US" sz="2800">
                <a:sym typeface="+mn-ea"/>
              </a:rPr>
              <a:t>对象模型：</a:t>
            </a:r>
            <a:endParaRPr lang="zh-CN" altLang="en-US" sz="2800"/>
          </a:p>
          <a:p>
            <a:pPr marL="9715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对象</a:t>
            </a:r>
            <a:r>
              <a:rPr lang="en-US" altLang="zh-CN" sz="2800">
                <a:sym typeface="+mn-ea"/>
              </a:rPr>
              <a:t>=&lt;</a:t>
            </a:r>
            <a:r>
              <a:rPr lang="zh-CN" altLang="en-US" sz="2800">
                <a:sym typeface="+mn-ea"/>
              </a:rPr>
              <a:t>类型，大小，内容</a:t>
            </a:r>
            <a:r>
              <a:rPr lang="en-US" altLang="zh-CN" sz="2800">
                <a:sym typeface="+mn-ea"/>
              </a:rPr>
              <a:t>&gt;</a:t>
            </a:r>
            <a:r>
              <a:rPr lang="zh-CN" altLang="en-US" sz="2800">
                <a:sym typeface="+mn-ea"/>
              </a:rPr>
              <a:t>；</a:t>
            </a:r>
            <a:endParaRPr lang="zh-CN" altLang="en-US" sz="2800"/>
          </a:p>
          <a:p>
            <a:pPr marL="9715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对象名</a:t>
            </a:r>
            <a:r>
              <a:rPr lang="en-US" altLang="zh-CN" sz="2800">
                <a:sym typeface="+mn-ea"/>
              </a:rPr>
              <a:t>=sha(</a:t>
            </a:r>
            <a:r>
              <a:rPr lang="zh-CN" altLang="en-US" sz="2800">
                <a:sym typeface="+mn-ea"/>
              </a:rPr>
              <a:t>内容</a:t>
            </a:r>
            <a:r>
              <a:rPr lang="en-US" altLang="zh-CN" sz="2800">
                <a:sym typeface="+mn-ea"/>
              </a:rPr>
              <a:t>)</a:t>
            </a:r>
            <a:r>
              <a:rPr lang="zh-CN" altLang="en-US" sz="2800">
                <a:sym typeface="+mn-ea"/>
              </a:rPr>
              <a:t>。</a:t>
            </a:r>
            <a:endParaRPr lang="zh-CN" altLang="en-US" sz="2800">
              <a:sym typeface="+mn-ea"/>
            </a:endParaRPr>
          </a:p>
          <a:p>
            <a:pPr marL="9715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四种类型：</a:t>
            </a:r>
            <a:endParaRPr lang="zh-CN" altLang="en-US" sz="2800"/>
          </a:p>
          <a:p>
            <a:pPr marL="1485900" lvl="2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blob</a:t>
            </a:r>
            <a:r>
              <a:rPr lang="zh-CN" altLang="en-US" sz="2800">
                <a:sym typeface="+mn-ea"/>
              </a:rPr>
              <a:t>：内容为数据</a:t>
            </a:r>
            <a:endParaRPr lang="zh-CN" altLang="en-US" sz="2800"/>
          </a:p>
          <a:p>
            <a:pPr marL="1485900" lvl="2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tree</a:t>
            </a:r>
            <a:r>
              <a:rPr lang="zh-CN" altLang="en-US" sz="2800">
                <a:sym typeface="+mn-ea"/>
              </a:rPr>
              <a:t>：类似目录，内容由</a:t>
            </a:r>
            <a:r>
              <a:rPr lang="en-US" altLang="zh-CN" sz="2800">
                <a:sym typeface="+mn-ea"/>
              </a:rPr>
              <a:t>tree</a:t>
            </a:r>
            <a:r>
              <a:rPr lang="zh-CN" altLang="en-US" sz="2800">
                <a:sym typeface="+mn-ea"/>
              </a:rPr>
              <a:t>和</a:t>
            </a:r>
            <a:r>
              <a:rPr lang="en-US" altLang="zh-CN" sz="2800">
                <a:sym typeface="+mn-ea"/>
              </a:rPr>
              <a:t>blob</a:t>
            </a:r>
            <a:r>
              <a:rPr lang="zh-CN" altLang="en-US" sz="2800">
                <a:sym typeface="+mn-ea"/>
              </a:rPr>
              <a:t>构成</a:t>
            </a:r>
            <a:endParaRPr lang="zh-CN" altLang="en-US" sz="2800"/>
          </a:p>
          <a:p>
            <a:pPr marL="1485900" lvl="2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commit</a:t>
            </a:r>
            <a:r>
              <a:rPr lang="zh-CN" altLang="en-US" sz="2800">
                <a:sym typeface="+mn-ea"/>
              </a:rPr>
              <a:t>：某一个时间点的状态</a:t>
            </a:r>
            <a:endParaRPr lang="zh-CN" altLang="en-US" sz="2800"/>
          </a:p>
          <a:p>
            <a:pPr marL="1485900" lvl="2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800">
                <a:sym typeface="+mn-ea"/>
              </a:rPr>
              <a:t>tag</a:t>
            </a:r>
            <a:r>
              <a:rPr lang="zh-CN" altLang="en-US" sz="2800">
                <a:sym typeface="+mn-ea"/>
              </a:rPr>
              <a:t>：标签</a:t>
            </a:r>
            <a:endParaRPr lang="zh-CN" altLang="en-US" sz="2800"/>
          </a:p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>
                <a:sym typeface="+mn-ea"/>
              </a:rPr>
              <a:t>从</a:t>
            </a:r>
            <a:r>
              <a:rPr lang="en-US" altLang="zh-CN" sz="2800">
                <a:sym typeface="+mn-ea"/>
              </a:rPr>
              <a:t>Github </a:t>
            </a:r>
            <a:r>
              <a:rPr lang="zh-CN" altLang="en-US" sz="2800">
                <a:sym typeface="+mn-ea"/>
              </a:rPr>
              <a:t>的</a:t>
            </a:r>
            <a:r>
              <a:rPr lang="en-US" altLang="zh-CN" sz="2800">
                <a:sym typeface="+mn-ea"/>
              </a:rPr>
              <a:t>commit API</a:t>
            </a:r>
            <a:r>
              <a:rPr lang="zh-CN" altLang="en-US" sz="2800">
                <a:sym typeface="+mn-ea"/>
              </a:rPr>
              <a:t>中，可以获得项目每一次的项目的修改。</a:t>
            </a:r>
            <a:endParaRPr lang="zh-CN" altLang="en-US"/>
          </a:p>
        </p:txBody>
      </p:sp>
      <p:pic>
        <p:nvPicPr>
          <p:cNvPr id="5" name="图片 4" descr="Git对象模型"/>
          <p:cNvPicPr>
            <a:picLocks noChangeAspect="1"/>
          </p:cNvPicPr>
          <p:nvPr/>
        </p:nvPicPr>
        <p:blipFill>
          <a:blip r:embed="rId1"/>
          <a:srcRect l="3" r="74448" b="54579"/>
          <a:stretch>
            <a:fillRect/>
          </a:stretch>
        </p:blipFill>
        <p:spPr>
          <a:xfrm>
            <a:off x="7504430" y="2343785"/>
            <a:ext cx="3178810" cy="3178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信息获取</a:t>
            </a:r>
            <a:r>
              <a:rPr lang="en-US" altLang="zh-CN"/>
              <a:t>+Issue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080" y="1751965"/>
            <a:ext cx="7000875" cy="4351655"/>
          </a:xfrm>
        </p:spPr>
        <p:txBody>
          <a:bodyPr/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在软件开发过程中，开发者们为了跟踪BUG及进行软件相关讨论，进而方便管理，创建了Issue。管理Issue的系统称为BTS（Bug Tracking System）。当今具有代表性的BTS有Redmine、Trac、BugZilla等。</a:t>
            </a:r>
            <a:endParaRPr lang="en-US" altLang="zh-CN" sz="1400">
              <a:sym typeface="+mn-ea"/>
            </a:endParaRPr>
          </a:p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GitHub自身也加入了BTS的功能。在GitHub上，issue</a:t>
            </a:r>
            <a:r>
              <a:rPr lang="zh-CN" altLang="en-US" sz="1600">
                <a:sym typeface="+mn-ea"/>
              </a:rPr>
              <a:t>使用场景如下：</a:t>
            </a:r>
            <a:endParaRPr lang="zh-CN" altLang="en-US" sz="1600">
              <a:sym typeface="+mn-ea"/>
            </a:endParaRPr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>
                <a:sym typeface="+mn-ea"/>
              </a:rPr>
              <a:t>发现软件的BUG并报告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>
                <a:sym typeface="+mn-ea"/>
              </a:rPr>
              <a:t>有事想向作者询问、探讨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>
                <a:sym typeface="+mn-ea"/>
              </a:rPr>
              <a:t>事先列出今后准备实施的任务</a:t>
            </a:r>
            <a:r>
              <a:rPr lang="zh-CN" altLang="en-US" sz="1400">
                <a:sym typeface="+mn-ea"/>
              </a:rPr>
              <a:t>。</a:t>
            </a:r>
            <a:endParaRPr lang="zh-CN" altLang="en-US" sz="1400">
              <a:sym typeface="+mn-ea"/>
            </a:endParaRPr>
          </a:p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其他特点：</a:t>
            </a:r>
            <a:endParaRPr lang="zh-CN" altLang="en-US" sz="1600"/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/>
              <a:t>Issue可以通过添加标签（Label）来进行整理</a:t>
            </a:r>
            <a:r>
              <a:rPr lang="zh-CN" altLang="en-US" sz="1400"/>
              <a:t>。</a:t>
            </a:r>
            <a:endParaRPr lang="zh-CN" altLang="en-US" sz="1400"/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/>
              <a:t>添加里程碑以便管理</a:t>
            </a:r>
            <a:r>
              <a:rPr lang="zh-CN" altLang="en-US" sz="1400"/>
              <a:t>。</a:t>
            </a:r>
            <a:endParaRPr lang="zh-CN" altLang="en-US" sz="1400"/>
          </a:p>
          <a:p>
            <a:pPr marL="10287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/>
              <a:t>通过提交信息操作Issue</a:t>
            </a:r>
            <a:r>
              <a:rPr lang="zh-CN" altLang="en-US" sz="1400"/>
              <a:t>，在修复</a:t>
            </a:r>
            <a:r>
              <a:rPr lang="en-US" altLang="zh-CN" sz="1400"/>
              <a:t>Bug</a:t>
            </a:r>
            <a:r>
              <a:rPr lang="zh-CN" altLang="en-US" sz="1400"/>
              <a:t>进行</a:t>
            </a:r>
            <a:r>
              <a:rPr lang="en-US" altLang="zh-CN" sz="1400"/>
              <a:t>commit</a:t>
            </a:r>
            <a:r>
              <a:rPr lang="zh-CN" altLang="en-US" sz="1400"/>
              <a:t>的时候关闭</a:t>
            </a:r>
            <a:r>
              <a:rPr lang="en-US" altLang="zh-CN" sz="1400"/>
              <a:t>Issue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8055" y="1861820"/>
            <a:ext cx="4758690" cy="4241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方正姚体" panose="02010601030101010101" charset="-122"/>
                <a:ea typeface="方正姚体" panose="02010601030101010101" charset="-122"/>
              </a:rPr>
              <a:t>信息获取</a:t>
            </a:r>
            <a:endParaRPr lang="en-US" altLang="zh-CN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5" name="内容占位符 4"/>
          <p:cNvSpPr/>
          <p:nvPr>
            <p:ph idx="1"/>
          </p:nvPr>
        </p:nvSpPr>
        <p:spPr>
          <a:xfrm>
            <a:off x="249555" y="1691005"/>
            <a:ext cx="5329555" cy="4351655"/>
          </a:xfrm>
        </p:spPr>
        <p:txBody>
          <a:bodyPr>
            <a:normAutofit fontScale="50000"/>
          </a:bodyPr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/>
              <a:t>Git</a:t>
            </a:r>
            <a:r>
              <a:rPr lang="en-US" altLang="zh-CN" sz="3200"/>
              <a:t>：分布式版本控制系统</a:t>
            </a:r>
            <a:r>
              <a:rPr lang="zh-CN" altLang="en-US" sz="3200"/>
              <a:t>。</a:t>
            </a:r>
            <a:endParaRPr lang="zh-CN" altLang="en-US" sz="3200"/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/>
              <a:t>Github</a:t>
            </a:r>
            <a:r>
              <a:rPr lang="en-US" altLang="zh-CN" sz="3200"/>
              <a:t>：使用Git进行版本控制开源代码仓库。</a:t>
            </a:r>
            <a:endParaRPr lang="en-US" altLang="zh-CN" sz="3200"/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b="1"/>
              <a:t>Github API</a:t>
            </a:r>
            <a:r>
              <a:rPr lang="en-US" altLang="zh-CN" sz="3200"/>
              <a:t>：</a:t>
            </a:r>
            <a:endParaRPr lang="en-US" altLang="zh-CN" sz="320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740"/>
              <a:t>访问地址：</a:t>
            </a:r>
            <a:r>
              <a:rPr lang="en-US" altLang="zh-CN" sz="2740"/>
              <a:t>https://api.github.com/</a:t>
            </a:r>
            <a:endParaRPr lang="en-US" altLang="zh-CN" sz="2740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740"/>
              <a:t>API是RestFul风格的，从http://api.github.com/ 可以获得其他的API调用URL，如右图。</a:t>
            </a:r>
            <a:endParaRPr lang="en-US" altLang="zh-CN" sz="2740"/>
          </a:p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主要使用的API</a:t>
            </a:r>
            <a:endParaRPr lang="en-US" altLang="zh-CN" sz="3200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740"/>
              <a:t>获得某个项目下Issue</a:t>
            </a:r>
            <a:r>
              <a:rPr lang="zh-CN" altLang="en-US" sz="2740"/>
              <a:t>。</a:t>
            </a:r>
            <a:endParaRPr lang="zh-CN" altLang="en-US" sz="2740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740"/>
              <a:t>获得Issue的Comment</a:t>
            </a:r>
            <a:r>
              <a:rPr lang="zh-CN" altLang="en-US" sz="2740"/>
              <a:t>。</a:t>
            </a:r>
            <a:endParaRPr lang="zh-CN" altLang="en-US" sz="2740"/>
          </a:p>
          <a:p>
            <a:pPr marL="800100" lvl="1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740"/>
              <a:t>获得每次提交的Commit</a:t>
            </a:r>
            <a:r>
              <a:rPr lang="zh-CN" altLang="en-US" sz="2740"/>
              <a:t>。</a:t>
            </a:r>
            <a:endParaRPr lang="zh-CN" altLang="en-US" sz="2740"/>
          </a:p>
          <a:p>
            <a:pPr lvl="1" fontAlgn="auto">
              <a:buFont typeface="+mj-lt"/>
              <a:buAutoNum type="arabicPeriod"/>
            </a:pPr>
            <a:endParaRPr lang="en-US" altLang="zh-CN"/>
          </a:p>
          <a:p>
            <a:pPr marL="342900" indent="-342900"/>
            <a:endParaRPr lang="en-US" altLang="zh-CN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48375" y="527685"/>
            <a:ext cx="59436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{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"current_user_url": "https://api.github.com/user",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"current_user_authorizations_html_url": "https://github.com/settings/connections/applications{/client_id}",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"authorizations_url": "https://api.github.com/authorizations",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"code_search_url": "https://api.github.com/search/code?q={query}{&amp;page,per_page,sort,order}",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"commit_search_url": "https://api.github.com/search/commits?q={query}{&amp;page,per_page,sort,order}",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"emails_url": "https://api.github.com/user/emails",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"emojis_url": "https://api.github.com/emojis",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"events_url": "https://api.github.com/events",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"feeds_url": "https://api.github.com/feeds",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"followers_url": "https://api.github.com/user/followers",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"following_url": "https://api.github.com/user/following{/target}",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"gists_url": "https://api.github.com/gists{/gist_id}",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"hub_url": "https://api.github.com/hub",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"issue_search_url": "https://api.github.com/search/issues?q={query}{&amp;page,per_page,sort,order}",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"issues_url": "https://api.github.com/issues",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"keys_url": "https://api.github.com/user/keys",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"notifications_url": "https://api.github.com/notifications",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"organization_repositories_url": "https://api.github.com/orgs/{org}/repos{?type,page,per_page,sort}",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"organization_url": "https://api.github.com/orgs/{org}",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"public_gists_url": "https://api.github.com/gists/public",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"rate_limit_url": "https://api.github.com/rate_limit",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"repository_url": "https://api.github.com/repos/{owner}/{repo}",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"repository_search_url": "https://api.github.com/search/repositories?q={query}{&amp;page,per_page,sort,order}",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"current_user_repositories_url": "https://api.github.com/user/repos{?type,page,per_page,sort}",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"starred_url": "https://api.github.com/user/starred{/owner}{/repo}",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"starred_gists_url": "https://api.github.com/gists/starred",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"team_url": "https://api.github.com/teams",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"user_url": "https://api.github.com/users/{user}",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"user_organizations_url": "https://api.github.com/user/orgs",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"user_repositories_url": "https://api.github.com/users/{user}/repos{?type,page,per_page,sort}",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  "user_search_url": "https://api.github.com/search/users?q={query}{&amp;page,per_page,sort,order}"</a:t>
            </a:r>
            <a:endParaRPr lang="zh-CN" altLang="en-US" sz="1000">
              <a:ea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1000">
                <a:ea typeface="微软雅黑" panose="020B0503020204020204" charset="-122"/>
              </a:rPr>
              <a:t>}</a:t>
            </a:r>
            <a:endParaRPr lang="zh-CN" altLang="en-US" sz="1000"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方正姚体" panose="02010601030101010101" charset="-122"/>
                <a:ea typeface="方正姚体" panose="02010601030101010101" charset="-122"/>
              </a:rPr>
              <a:t>信息获取</a:t>
            </a:r>
            <a:endParaRPr lang="zh-CN" altLang="en-US">
              <a:latin typeface="方正姚体" panose="02010601030101010101" charset="-122"/>
              <a:ea typeface="方正姚体" panose="02010601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69085"/>
            <a:ext cx="5466080" cy="4351655"/>
          </a:xfrm>
        </p:spPr>
        <p:txBody>
          <a:bodyPr>
            <a:normAutofit/>
          </a:bodyPr>
          <a:p>
            <a:pPr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主要包含两部分的信息：</a:t>
            </a:r>
            <a:endParaRPr lang="zh-CN" altLang="en-US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Github </a:t>
            </a:r>
            <a:r>
              <a:rPr lang="zh-CN" altLang="en-US"/>
              <a:t>项目中的</a:t>
            </a:r>
            <a:r>
              <a:rPr lang="en-US" altLang="zh-CN"/>
              <a:t>Issue </a:t>
            </a:r>
            <a:r>
              <a:rPr lang="zh-CN" altLang="en-US"/>
              <a:t>和 </a:t>
            </a:r>
            <a:r>
              <a:rPr lang="en-US" altLang="zh-CN"/>
              <a:t>Comment</a:t>
            </a:r>
            <a:r>
              <a:rPr lang="zh-CN" altLang="en-US"/>
              <a:t>：对应变异算子描述。</a:t>
            </a:r>
            <a:endParaRPr lang="zh-CN" altLang="en-US"/>
          </a:p>
          <a:p>
            <a:pPr lvl="1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中的代码变更</a:t>
            </a:r>
            <a:r>
              <a:rPr lang="en-US" altLang="zh-CN">
                <a:sym typeface="+mn-ea"/>
              </a:rPr>
              <a:t>Commit</a:t>
            </a:r>
            <a:r>
              <a:rPr lang="zh-CN" altLang="en-US">
                <a:sym typeface="+mn-ea"/>
              </a:rPr>
              <a:t>：对应变异算子模式。</a:t>
            </a:r>
            <a:endParaRPr lang="en-US" altLang="zh-CN"/>
          </a:p>
        </p:txBody>
      </p:sp>
      <p:pic>
        <p:nvPicPr>
          <p:cNvPr id="4" name="图片 3" descr="信息获取+基本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9105" y="2625725"/>
            <a:ext cx="4126865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信息存储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5240" y="1569085"/>
            <a:ext cx="10515600" cy="4351338"/>
          </a:xfrm>
        </p:spPr>
        <p:txBody>
          <a:bodyPr>
            <a:normAutofit/>
          </a:bodyPr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获取的</a:t>
            </a:r>
            <a:r>
              <a:rPr lang="en-US" altLang="zh-CN"/>
              <a:t>Json</a:t>
            </a:r>
            <a:r>
              <a:rPr lang="zh-CN" altLang="en-US"/>
              <a:t>数据直接存入</a:t>
            </a:r>
            <a:r>
              <a:rPr lang="en-US" altLang="zh-CN"/>
              <a:t>MongoDB</a:t>
            </a:r>
            <a:r>
              <a:rPr lang="zh-CN" altLang="en-US"/>
              <a:t>。</a:t>
            </a:r>
            <a:endParaRPr lang="zh-CN" altLang="en-US"/>
          </a:p>
          <a:p>
            <a:pPr marL="5143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获得的文本数据保存为</a:t>
            </a:r>
            <a:r>
              <a:rPr lang="en-US" altLang="zh-CN"/>
              <a:t>txt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信息过滤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960" y="1550035"/>
            <a:ext cx="4723765" cy="4351655"/>
          </a:xfrm>
        </p:spPr>
        <p:txBody>
          <a:bodyPr/>
          <a:p>
            <a:pPr fontAlgn="auto">
              <a:lnSpc>
                <a:spcPct val="150000"/>
              </a:lnSpc>
            </a:pPr>
            <a:r>
              <a:rPr lang="zh-CN" altLang="en-US"/>
              <a:t>关注与</a:t>
            </a:r>
            <a:r>
              <a:rPr lang="en-US" altLang="zh-CN"/>
              <a:t>Bug</a:t>
            </a:r>
            <a:r>
              <a:rPr lang="zh-CN" altLang="en-US"/>
              <a:t>修复有关的信息：</a:t>
            </a:r>
            <a:endParaRPr lang="zh-CN" altLang="en-US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/>
              <a:t>去除重复数据项。</a:t>
            </a:r>
            <a:endParaRPr lang="zh-CN" altLang="en-US" sz="2400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/>
              <a:t>约简数据项属性，如右图。</a:t>
            </a:r>
            <a:endParaRPr lang="zh-CN" altLang="en-US" sz="2400"/>
          </a:p>
          <a:p>
            <a:pPr marL="914400" lvl="1" indent="-4572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/>
              <a:t>筛选出与</a:t>
            </a:r>
            <a:r>
              <a:rPr lang="en-US" altLang="zh-CN"/>
              <a:t>Bug</a:t>
            </a:r>
            <a:r>
              <a:rPr lang="zh-CN" altLang="en-US"/>
              <a:t>修复有关的数据项。</a:t>
            </a:r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5217331" y="1076325"/>
            <a:ext cx="6891005" cy="4552315"/>
            <a:chOff x="2568" y="1631"/>
            <a:chExt cx="14861" cy="8785"/>
          </a:xfrm>
        </p:grpSpPr>
        <p:sp>
          <p:nvSpPr>
            <p:cNvPr id="4" name="椭圆 3"/>
            <p:cNvSpPr/>
            <p:nvPr/>
          </p:nvSpPr>
          <p:spPr>
            <a:xfrm>
              <a:off x="5516" y="4186"/>
              <a:ext cx="2381" cy="1588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 smtClean="0">
                  <a:ea typeface="微软雅黑" panose="020B0503020204020204" charset="-122"/>
                </a:rPr>
                <a:t>Issues</a:t>
              </a:r>
              <a:endParaRPr lang="en-US" altLang="zh-CN" dirty="0" smtClean="0">
                <a:ea typeface="微软雅黑" panose="020B0503020204020204" charset="-122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2568" y="3110"/>
              <a:ext cx="2561" cy="93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number</a:t>
              </a:r>
              <a:endParaRPr lang="zh-CN" altLang="en-US" sz="1100" dirty="0">
                <a:ea typeface="微软雅黑" panose="020B0503020204020204" charset="-122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5128" y="2242"/>
              <a:ext cx="1934" cy="113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label</a:t>
              </a:r>
              <a:endParaRPr lang="zh-CN" altLang="en-US" sz="1100" dirty="0">
                <a:ea typeface="微软雅黑" panose="020B0503020204020204" charset="-122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569" y="4695"/>
              <a:ext cx="1601" cy="11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title</a:t>
              </a:r>
              <a:endParaRPr lang="en-US" altLang="zh-CN" sz="1100" dirty="0" smtClean="0">
                <a:ea typeface="微软雅黑" panose="020B050302020402020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86" y="6073"/>
              <a:ext cx="1943" cy="1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body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5518" y="6615"/>
              <a:ext cx="2629" cy="14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Pull</a:t>
              </a:r>
              <a:r>
                <a:rPr lang="en-US" altLang="zh-CN" sz="1100" dirty="0">
                  <a:ea typeface="微软雅黑" panose="020B0503020204020204" charset="-122"/>
                  <a:sym typeface="+mn-ea"/>
                </a:rPr>
                <a:t>-</a:t>
              </a:r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request</a:t>
              </a:r>
              <a:endParaRPr lang="en-US" altLang="zh-CN" sz="11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0961" y="1631"/>
              <a:ext cx="2948" cy="263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ea typeface="微软雅黑" panose="020B0503020204020204" charset="-122"/>
                </a:rPr>
                <a:t>Comments</a:t>
              </a:r>
              <a:endParaRPr lang="en-US" altLang="zh-CN" dirty="0">
                <a:ea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8629" y="6931"/>
              <a:ext cx="3298" cy="172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ea typeface="微软雅黑" panose="020B0503020204020204" charset="-122"/>
                </a:rPr>
                <a:t>Commits</a:t>
              </a:r>
              <a:endParaRPr lang="en-US" altLang="zh-CN" dirty="0"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8245" y="3920"/>
              <a:ext cx="3011" cy="94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comment</a:t>
              </a:r>
              <a:endParaRPr lang="zh-CN" altLang="en-US" sz="1100" dirty="0">
                <a:ea typeface="微软雅黑" panose="020B0503020204020204" charset="-122"/>
              </a:endParaRPr>
            </a:p>
          </p:txBody>
        </p:sp>
        <p:cxnSp>
          <p:nvCxnSpPr>
            <p:cNvPr id="14" name="直接箭头连接符 13"/>
            <p:cNvCxnSpPr>
              <a:stCxn id="4" idx="0"/>
              <a:endCxn id="6" idx="4"/>
            </p:cNvCxnSpPr>
            <p:nvPr/>
          </p:nvCxnSpPr>
          <p:spPr>
            <a:xfrm flipH="1" flipV="1">
              <a:off x="6095" y="3378"/>
              <a:ext cx="612" cy="80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 flipV="1">
              <a:off x="7844" y="4699"/>
              <a:ext cx="784" cy="30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4" idx="4"/>
              <a:endCxn id="9" idx="0"/>
            </p:cNvCxnSpPr>
            <p:nvPr/>
          </p:nvCxnSpPr>
          <p:spPr>
            <a:xfrm>
              <a:off x="6707" y="5774"/>
              <a:ext cx="125" cy="84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4" idx="3"/>
              <a:endCxn id="8" idx="6"/>
            </p:cNvCxnSpPr>
            <p:nvPr/>
          </p:nvCxnSpPr>
          <p:spPr>
            <a:xfrm flipH="1">
              <a:off x="5129" y="5541"/>
              <a:ext cx="735" cy="111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4" idx="2"/>
              <a:endCxn id="7" idx="6"/>
            </p:cNvCxnSpPr>
            <p:nvPr/>
          </p:nvCxnSpPr>
          <p:spPr>
            <a:xfrm flipH="1">
              <a:off x="4170" y="4980"/>
              <a:ext cx="1346" cy="27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4" idx="1"/>
              <a:endCxn id="5" idx="5"/>
            </p:cNvCxnSpPr>
            <p:nvPr/>
          </p:nvCxnSpPr>
          <p:spPr>
            <a:xfrm flipH="1" flipV="1">
              <a:off x="4753" y="3904"/>
              <a:ext cx="1112" cy="51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椭圆 30"/>
            <p:cNvSpPr/>
            <p:nvPr/>
          </p:nvSpPr>
          <p:spPr>
            <a:xfrm>
              <a:off x="8408" y="2683"/>
              <a:ext cx="1873" cy="9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issue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14590" y="2170"/>
              <a:ext cx="1921" cy="10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body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36" name="直接箭头连接符 35"/>
            <p:cNvCxnSpPr>
              <a:stCxn id="10" idx="2"/>
              <a:endCxn id="31" idx="6"/>
            </p:cNvCxnSpPr>
            <p:nvPr/>
          </p:nvCxnSpPr>
          <p:spPr>
            <a:xfrm flipH="1">
              <a:off x="10280" y="2949"/>
              <a:ext cx="680" cy="21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0" idx="6"/>
              <a:endCxn id="34" idx="2"/>
            </p:cNvCxnSpPr>
            <p:nvPr/>
          </p:nvCxnSpPr>
          <p:spPr>
            <a:xfrm flipV="1">
              <a:off x="13909" y="2676"/>
              <a:ext cx="681" cy="27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/>
          </p:nvSpPr>
          <p:spPr>
            <a:xfrm>
              <a:off x="7022" y="8746"/>
              <a:ext cx="1934" cy="108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state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0882" y="9360"/>
              <a:ext cx="1440" cy="105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sha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2322" y="7277"/>
              <a:ext cx="1587" cy="11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files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cxnSp>
          <p:nvCxnSpPr>
            <p:cNvPr id="48" name="直接箭头连接符 47"/>
            <p:cNvCxnSpPr>
              <a:stCxn id="12" idx="6"/>
              <a:endCxn id="10" idx="3"/>
            </p:cNvCxnSpPr>
            <p:nvPr/>
          </p:nvCxnSpPr>
          <p:spPr>
            <a:xfrm flipV="1">
              <a:off x="11257" y="3880"/>
              <a:ext cx="136" cy="512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 flipH="1">
              <a:off x="7305" y="3313"/>
              <a:ext cx="1102" cy="879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9" idx="6"/>
              <a:endCxn id="11" idx="2"/>
            </p:cNvCxnSpPr>
            <p:nvPr/>
          </p:nvCxnSpPr>
          <p:spPr>
            <a:xfrm>
              <a:off x="8146" y="7336"/>
              <a:ext cx="482" cy="456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11" idx="3"/>
              <a:endCxn id="39" idx="7"/>
            </p:cNvCxnSpPr>
            <p:nvPr/>
          </p:nvCxnSpPr>
          <p:spPr>
            <a:xfrm flipH="1">
              <a:off x="8672" y="8399"/>
              <a:ext cx="440" cy="50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11" idx="5"/>
              <a:endCxn id="40" idx="0"/>
            </p:cNvCxnSpPr>
            <p:nvPr/>
          </p:nvCxnSpPr>
          <p:spPr>
            <a:xfrm>
              <a:off x="11443" y="8399"/>
              <a:ext cx="159" cy="9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箭头连接符 60"/>
            <p:cNvCxnSpPr>
              <a:stCxn id="11" idx="6"/>
              <a:endCxn id="41" idx="2"/>
            </p:cNvCxnSpPr>
            <p:nvPr/>
          </p:nvCxnSpPr>
          <p:spPr>
            <a:xfrm>
              <a:off x="11926" y="7791"/>
              <a:ext cx="396" cy="7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/>
            <p:cNvSpPr/>
            <p:nvPr/>
          </p:nvSpPr>
          <p:spPr>
            <a:xfrm>
              <a:off x="14477" y="5420"/>
              <a:ext cx="2952" cy="1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additions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4394" y="6737"/>
              <a:ext cx="3033" cy="1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deletions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4592" y="8105"/>
              <a:ext cx="2837" cy="1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changes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4131" y="9183"/>
              <a:ext cx="2188" cy="10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r>
                <a:rPr lang="en-US" altLang="zh-CN" sz="1600" dirty="0">
                  <a:ea typeface="微软雅黑" panose="020B0503020204020204" charset="-122"/>
                  <a:sym typeface="+mn-ea"/>
                </a:rPr>
                <a:t>patch</a:t>
              </a:r>
              <a:endParaRPr lang="en-US" altLang="zh-CN" sz="1600" dirty="0"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9308" y="5262"/>
              <a:ext cx="3047" cy="110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 dirty="0">
                  <a:ea typeface="微软雅黑" panose="020B0503020204020204" charset="-122"/>
                </a:rPr>
                <a:t>comment</a:t>
              </a:r>
              <a:endParaRPr lang="zh-CN" altLang="en-US" sz="1100" dirty="0">
                <a:ea typeface="微软雅黑" panose="020B0503020204020204" charset="-122"/>
              </a:endParaRPr>
            </a:p>
          </p:txBody>
        </p:sp>
        <p:cxnSp>
          <p:nvCxnSpPr>
            <p:cNvPr id="69" name="直接箭头连接符 68"/>
            <p:cNvCxnSpPr>
              <a:stCxn id="11" idx="0"/>
              <a:endCxn id="67" idx="4"/>
            </p:cNvCxnSpPr>
            <p:nvPr/>
          </p:nvCxnSpPr>
          <p:spPr>
            <a:xfrm flipV="1">
              <a:off x="10277" y="6369"/>
              <a:ext cx="555" cy="56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41" idx="7"/>
              <a:endCxn id="62" idx="2"/>
            </p:cNvCxnSpPr>
            <p:nvPr/>
          </p:nvCxnSpPr>
          <p:spPr>
            <a:xfrm flipV="1">
              <a:off x="13677" y="5960"/>
              <a:ext cx="801" cy="149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41" idx="6"/>
              <a:endCxn id="64" idx="2"/>
            </p:cNvCxnSpPr>
            <p:nvPr/>
          </p:nvCxnSpPr>
          <p:spPr>
            <a:xfrm flipV="1">
              <a:off x="13909" y="7277"/>
              <a:ext cx="485" cy="59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65" idx="2"/>
            </p:cNvCxnSpPr>
            <p:nvPr/>
          </p:nvCxnSpPr>
          <p:spPr>
            <a:xfrm>
              <a:off x="13669" y="8349"/>
              <a:ext cx="924" cy="295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41" idx="5"/>
              <a:endCxn id="66" idx="1"/>
            </p:cNvCxnSpPr>
            <p:nvPr/>
          </p:nvCxnSpPr>
          <p:spPr>
            <a:xfrm>
              <a:off x="13677" y="8288"/>
              <a:ext cx="775" cy="105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4984</Words>
  <Application>WPS 演示</Application>
  <PresentationFormat>宽屏</PresentationFormat>
  <Paragraphs>250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方正姚体</vt:lpstr>
      <vt:lpstr>楷体</vt:lpstr>
      <vt:lpstr>隶书</vt:lpstr>
      <vt:lpstr>Calibri</vt:lpstr>
      <vt:lpstr>Arial Unicode MS</vt:lpstr>
      <vt:lpstr>Office 主题</vt:lpstr>
      <vt:lpstr>工作报告</vt:lpstr>
      <vt:lpstr>工作概述</vt:lpstr>
      <vt:lpstr>框架概述</vt:lpstr>
      <vt:lpstr>信息获取+Commit</vt:lpstr>
      <vt:lpstr>信息获取+Issue</vt:lpstr>
      <vt:lpstr>信息获取</vt:lpstr>
      <vt:lpstr>信息获取</vt:lpstr>
      <vt:lpstr>信息存储</vt:lpstr>
      <vt:lpstr>信息过滤</vt:lpstr>
      <vt:lpstr>自然语言处理</vt:lpstr>
      <vt:lpstr>自然语言处理</vt:lpstr>
      <vt:lpstr>语义模型</vt:lpstr>
      <vt:lpstr>一个想法：基于语义模型产生变异体程序</vt:lpstr>
      <vt:lpstr>模式提取</vt:lpstr>
      <vt:lpstr>如何对修改分组和分类？</vt:lpstr>
      <vt:lpstr>如何定义变异算子</vt:lpstr>
      <vt:lpstr>如何定义变异算子</vt:lpstr>
      <vt:lpstr>一个想法：变异算子的推广</vt:lpstr>
      <vt:lpstr>如何提取模式？</vt:lpstr>
      <vt:lpstr>计划安排</vt:lpstr>
      <vt:lpstr>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494</cp:revision>
  <dcterms:created xsi:type="dcterms:W3CDTF">2015-05-05T08:02:00Z</dcterms:created>
  <dcterms:modified xsi:type="dcterms:W3CDTF">2017-10-24T14:47:47Z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2052-10.1.0.6876</vt:lpwstr>
  </property>
</Properties>
</file>