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57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F95C239-1CF0-4E77-B23C-29764D1B6A07}">
          <p14:sldIdLst>
            <p14:sldId id="256"/>
            <p14:sldId id="258"/>
            <p14:sldId id="257"/>
            <p14:sldId id="259"/>
            <p14:sldId id="263"/>
            <p14:sldId id="260"/>
            <p14:sldId id="261"/>
            <p14:sldId id="264"/>
            <p14:sldId id="265"/>
            <p14:sldId id="266"/>
            <p14:sldId id="262"/>
          </p14:sldIdLst>
        </p14:section>
        <p14:section name="无标题节" id="{E933D841-DF24-42CB-9EBC-7482F59ABCB3}">
          <p14:sldIdLst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89D5-665B-462D-9D6A-34C04586E0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552A9-B62D-4134-AE6E-C1242D3349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并不是所有的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都有</a:t>
            </a:r>
            <a:r>
              <a:rPr lang="en-US" altLang="zh-CN" dirty="0" smtClean="0"/>
              <a:t>pull request</a:t>
            </a:r>
            <a:endParaRPr lang="en-US" altLang="zh-CN" dirty="0" smtClean="0"/>
          </a:p>
          <a:p>
            <a:r>
              <a:rPr lang="zh-CN" altLang="en-US" dirty="0" smtClean="0"/>
              <a:t>同时不是所有的的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都有</a:t>
            </a:r>
            <a:r>
              <a:rPr lang="en-US" altLang="zh-CN" dirty="0" smtClean="0"/>
              <a:t>comments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2A9-B62D-4134-AE6E-C1242D3349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715B-E81D-482B-8742-ECD4F0C9D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36DE-775D-4BF6-855D-86BAB0EA7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715B-E81D-482B-8742-ECD4F0C9D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36DE-775D-4BF6-855D-86BAB0EA7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715B-E81D-482B-8742-ECD4F0C9D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36DE-775D-4BF6-855D-86BAB0EA7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715B-E81D-482B-8742-ECD4F0C9D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36DE-775D-4BF6-855D-86BAB0EA7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715B-E81D-482B-8742-ECD4F0C9D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36DE-775D-4BF6-855D-86BAB0EA7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715B-E81D-482B-8742-ECD4F0C9D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36DE-775D-4BF6-855D-86BAB0EA7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715B-E81D-482B-8742-ECD4F0C9D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36DE-775D-4BF6-855D-86BAB0EA7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715B-E81D-482B-8742-ECD4F0C9D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36DE-775D-4BF6-855D-86BAB0EA7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715B-E81D-482B-8742-ECD4F0C9D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36DE-775D-4BF6-855D-86BAB0EA7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715B-E81D-482B-8742-ECD4F0C9D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36DE-775D-4BF6-855D-86BAB0EA7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715B-E81D-482B-8742-ECD4F0C9D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36DE-775D-4BF6-855D-86BAB0EA7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715B-E81D-482B-8742-ECD4F0C9D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36DE-775D-4BF6-855D-86BAB0EA72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patch-diff.githubusercontent.com/raw/codinguser/gnucash-android/pull/57.pat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工作进展汇报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李盟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19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主要属性和关系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79051" y="2564904"/>
            <a:ext cx="1512168" cy="15121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Issues</a:t>
            </a:r>
            <a:endParaRPr lang="en-US" altLang="zh-CN" dirty="0" smtClean="0"/>
          </a:p>
        </p:txBody>
      </p:sp>
      <p:sp>
        <p:nvSpPr>
          <p:cNvPr id="5" name="椭圆 4"/>
          <p:cNvSpPr/>
          <p:nvPr/>
        </p:nvSpPr>
        <p:spPr>
          <a:xfrm>
            <a:off x="464677" y="18021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number</a:t>
            </a:r>
            <a:endParaRPr lang="zh-CN" altLang="en-US" sz="1100" dirty="0"/>
          </a:p>
        </p:txBody>
      </p:sp>
      <p:sp>
        <p:nvSpPr>
          <p:cNvPr id="6" name="椭圆 5"/>
          <p:cNvSpPr/>
          <p:nvPr/>
        </p:nvSpPr>
        <p:spPr>
          <a:xfrm>
            <a:off x="1551596" y="12466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label</a:t>
            </a:r>
            <a:endParaRPr lang="zh-CN" altLang="en-US" sz="1100" dirty="0"/>
          </a:p>
        </p:txBody>
      </p:sp>
      <p:sp>
        <p:nvSpPr>
          <p:cNvPr id="7" name="椭圆 6"/>
          <p:cNvSpPr/>
          <p:nvPr/>
        </p:nvSpPr>
        <p:spPr>
          <a:xfrm>
            <a:off x="209741" y="28637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</a:t>
            </a:r>
            <a:r>
              <a:rPr lang="en-US" altLang="zh-CN" sz="1100" dirty="0" smtClean="0"/>
              <a:t>itle</a:t>
            </a:r>
            <a:endParaRPr lang="en-US" altLang="zh-CN" sz="1100" dirty="0" smtClean="0"/>
          </a:p>
        </p:txBody>
      </p:sp>
      <p:sp>
        <p:nvSpPr>
          <p:cNvPr id="8" name="椭圆 7"/>
          <p:cNvSpPr/>
          <p:nvPr/>
        </p:nvSpPr>
        <p:spPr>
          <a:xfrm>
            <a:off x="630607" y="38566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b</a:t>
            </a:r>
            <a:r>
              <a:rPr lang="en-US" altLang="zh-CN" sz="1100" dirty="0" smtClean="0"/>
              <a:t>ody</a:t>
            </a:r>
            <a:endParaRPr lang="en-US" altLang="zh-CN" sz="1100" dirty="0" smtClean="0"/>
          </a:p>
        </p:txBody>
      </p:sp>
      <p:sp>
        <p:nvSpPr>
          <p:cNvPr id="9" name="椭圆 8"/>
          <p:cNvSpPr/>
          <p:nvPr/>
        </p:nvSpPr>
        <p:spPr>
          <a:xfrm>
            <a:off x="2200503" y="4505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Pull-request</a:t>
            </a:r>
            <a:endParaRPr lang="en-US" altLang="zh-CN" sz="1100" dirty="0" smtClean="0"/>
          </a:p>
        </p:txBody>
      </p:sp>
      <p:sp>
        <p:nvSpPr>
          <p:cNvPr id="10" name="椭圆 9"/>
          <p:cNvSpPr/>
          <p:nvPr/>
        </p:nvSpPr>
        <p:spPr>
          <a:xfrm>
            <a:off x="5436096" y="1035968"/>
            <a:ext cx="1872208" cy="16729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Comments</a:t>
            </a:r>
            <a:endParaRPr lang="en-US" altLang="zh-CN" dirty="0"/>
          </a:p>
        </p:txBody>
      </p:sp>
      <p:sp>
        <p:nvSpPr>
          <p:cNvPr id="11" name="椭圆 10"/>
          <p:cNvSpPr/>
          <p:nvPr/>
        </p:nvSpPr>
        <p:spPr>
          <a:xfrm>
            <a:off x="4067944" y="4125817"/>
            <a:ext cx="1872208" cy="16729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Commits</a:t>
            </a:r>
            <a:endParaRPr lang="en-US" altLang="zh-CN" dirty="0"/>
          </a:p>
        </p:txBody>
      </p:sp>
      <p:sp>
        <p:nvSpPr>
          <p:cNvPr id="12" name="椭圆 11"/>
          <p:cNvSpPr/>
          <p:nvPr/>
        </p:nvSpPr>
        <p:spPr>
          <a:xfrm>
            <a:off x="3814931" y="2383215"/>
            <a:ext cx="1189117" cy="702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cxnSp>
        <p:nvCxnSpPr>
          <p:cNvPr id="14" name="直接箭头连接符 13"/>
          <p:cNvCxnSpPr>
            <a:stCxn id="4" idx="0"/>
            <a:endCxn id="6" idx="4"/>
          </p:cNvCxnSpPr>
          <p:nvPr/>
        </p:nvCxnSpPr>
        <p:spPr>
          <a:xfrm flipH="1" flipV="1">
            <a:off x="2008796" y="2161086"/>
            <a:ext cx="726339" cy="403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2" idx="3"/>
          </p:cNvCxnSpPr>
          <p:nvPr/>
        </p:nvCxnSpPr>
        <p:spPr>
          <a:xfrm flipV="1">
            <a:off x="3491219" y="2983009"/>
            <a:ext cx="497854" cy="193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 flipH="1">
            <a:off x="2657703" y="4083627"/>
            <a:ext cx="77432" cy="421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6"/>
          </p:cNvCxnSpPr>
          <p:nvPr/>
        </p:nvCxnSpPr>
        <p:spPr>
          <a:xfrm flipH="1">
            <a:off x="1545007" y="3983360"/>
            <a:ext cx="751338" cy="330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7" idx="6"/>
          </p:cNvCxnSpPr>
          <p:nvPr/>
        </p:nvCxnSpPr>
        <p:spPr>
          <a:xfrm flipH="1">
            <a:off x="1124141" y="3320988"/>
            <a:ext cx="854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1"/>
            <a:endCxn id="5" idx="5"/>
          </p:cNvCxnSpPr>
          <p:nvPr/>
        </p:nvCxnSpPr>
        <p:spPr>
          <a:xfrm flipH="1" flipV="1">
            <a:off x="1245166" y="2582649"/>
            <a:ext cx="955337" cy="20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3814931" y="1703886"/>
            <a:ext cx="1189118" cy="605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issue</a:t>
            </a:r>
            <a:endParaRPr lang="zh-CN" altLang="en-US" sz="1100" dirty="0"/>
          </a:p>
        </p:txBody>
      </p:sp>
      <p:sp>
        <p:nvSpPr>
          <p:cNvPr id="34" name="椭圆 33"/>
          <p:cNvSpPr/>
          <p:nvPr/>
        </p:nvSpPr>
        <p:spPr>
          <a:xfrm>
            <a:off x="7740352" y="11070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body</a:t>
            </a:r>
            <a:endParaRPr lang="zh-CN" altLang="en-US" sz="1100" dirty="0"/>
          </a:p>
        </p:txBody>
      </p:sp>
      <p:cxnSp>
        <p:nvCxnSpPr>
          <p:cNvPr id="36" name="直接箭头连接符 35"/>
          <p:cNvCxnSpPr>
            <a:stCxn id="10" idx="2"/>
            <a:endCxn id="31" idx="6"/>
          </p:cNvCxnSpPr>
          <p:nvPr/>
        </p:nvCxnSpPr>
        <p:spPr>
          <a:xfrm flipH="1">
            <a:off x="5004049" y="1872444"/>
            <a:ext cx="432047" cy="134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6"/>
            <a:endCxn id="34" idx="2"/>
          </p:cNvCxnSpPr>
          <p:nvPr/>
        </p:nvCxnSpPr>
        <p:spPr>
          <a:xfrm flipV="1">
            <a:off x="7308304" y="1564217"/>
            <a:ext cx="432048" cy="308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114903" y="55909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state</a:t>
            </a:r>
            <a:endParaRPr lang="en-US" altLang="zh-CN" sz="1100" dirty="0" smtClean="0"/>
          </a:p>
        </p:txBody>
      </p:sp>
      <p:sp>
        <p:nvSpPr>
          <p:cNvPr id="40" name="椭圆 39"/>
          <p:cNvSpPr/>
          <p:nvPr/>
        </p:nvSpPr>
        <p:spPr>
          <a:xfrm>
            <a:off x="5357161" y="5943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sha</a:t>
            </a:r>
            <a:endParaRPr lang="en-US" altLang="zh-CN" sz="1100" dirty="0" smtClean="0"/>
          </a:p>
        </p:txBody>
      </p:sp>
      <p:sp>
        <p:nvSpPr>
          <p:cNvPr id="41" name="椭圆 40"/>
          <p:cNvSpPr/>
          <p:nvPr/>
        </p:nvSpPr>
        <p:spPr>
          <a:xfrm>
            <a:off x="6300192" y="46765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files</a:t>
            </a:r>
            <a:endParaRPr lang="en-US" altLang="zh-CN" sz="1100" dirty="0" smtClean="0"/>
          </a:p>
        </p:txBody>
      </p:sp>
      <p:cxnSp>
        <p:nvCxnSpPr>
          <p:cNvPr id="48" name="直接箭头连接符 47"/>
          <p:cNvCxnSpPr>
            <a:stCxn id="12" idx="6"/>
            <a:endCxn id="10" idx="3"/>
          </p:cNvCxnSpPr>
          <p:nvPr/>
        </p:nvCxnSpPr>
        <p:spPr>
          <a:xfrm flipV="1">
            <a:off x="5004048" y="2463922"/>
            <a:ext cx="706227" cy="2706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3114903" y="2104058"/>
            <a:ext cx="700028" cy="5583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9" idx="6"/>
            <a:endCxn id="11" idx="2"/>
          </p:cNvCxnSpPr>
          <p:nvPr/>
        </p:nvCxnSpPr>
        <p:spPr>
          <a:xfrm>
            <a:off x="3114903" y="4962293"/>
            <a:ext cx="95304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1" idx="3"/>
            <a:endCxn id="39" idx="7"/>
          </p:cNvCxnSpPr>
          <p:nvPr/>
        </p:nvCxnSpPr>
        <p:spPr>
          <a:xfrm flipH="1">
            <a:off x="3895392" y="5553771"/>
            <a:ext cx="446731" cy="17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1" idx="5"/>
            <a:endCxn id="40" idx="0"/>
          </p:cNvCxnSpPr>
          <p:nvPr/>
        </p:nvCxnSpPr>
        <p:spPr>
          <a:xfrm>
            <a:off x="5665973" y="5553771"/>
            <a:ext cx="148388" cy="389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1" idx="6"/>
            <a:endCxn id="41" idx="2"/>
          </p:cNvCxnSpPr>
          <p:nvPr/>
        </p:nvCxnSpPr>
        <p:spPr>
          <a:xfrm>
            <a:off x="5940152" y="4962293"/>
            <a:ext cx="360040" cy="17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668344" y="3441603"/>
            <a:ext cx="792088" cy="6842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additions</a:t>
            </a:r>
            <a:endParaRPr lang="en-US" altLang="zh-CN" sz="1100" dirty="0" smtClean="0"/>
          </a:p>
        </p:txBody>
      </p:sp>
      <p:sp>
        <p:nvSpPr>
          <p:cNvPr id="64" name="椭圆 63"/>
          <p:cNvSpPr/>
          <p:nvPr/>
        </p:nvSpPr>
        <p:spPr>
          <a:xfrm>
            <a:off x="7801508" y="4278079"/>
            <a:ext cx="792088" cy="6842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deletions</a:t>
            </a:r>
            <a:endParaRPr lang="en-US" altLang="zh-CN" sz="1100" dirty="0"/>
          </a:p>
        </p:txBody>
      </p:sp>
      <p:sp>
        <p:nvSpPr>
          <p:cNvPr id="65" name="椭圆 64"/>
          <p:cNvSpPr/>
          <p:nvPr/>
        </p:nvSpPr>
        <p:spPr>
          <a:xfrm>
            <a:off x="7801508" y="5146521"/>
            <a:ext cx="792088" cy="6842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changes</a:t>
            </a:r>
            <a:endParaRPr lang="en-US" altLang="zh-CN" sz="1100" dirty="0"/>
          </a:p>
        </p:txBody>
      </p:sp>
      <p:sp>
        <p:nvSpPr>
          <p:cNvPr id="66" name="椭圆 65"/>
          <p:cNvSpPr/>
          <p:nvPr/>
        </p:nvSpPr>
        <p:spPr>
          <a:xfrm>
            <a:off x="7449616" y="5840028"/>
            <a:ext cx="792088" cy="6842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patch</a:t>
            </a:r>
            <a:endParaRPr lang="en-US" altLang="zh-CN" sz="1100" dirty="0" smtClean="0"/>
          </a:p>
        </p:txBody>
      </p:sp>
      <p:sp>
        <p:nvSpPr>
          <p:cNvPr id="67" name="椭圆 66"/>
          <p:cNvSpPr/>
          <p:nvPr/>
        </p:nvSpPr>
        <p:spPr>
          <a:xfrm>
            <a:off x="4931055" y="3176317"/>
            <a:ext cx="1189117" cy="702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comment</a:t>
            </a:r>
            <a:endParaRPr lang="zh-CN" altLang="en-US" sz="1100" dirty="0"/>
          </a:p>
        </p:txBody>
      </p:sp>
      <p:cxnSp>
        <p:nvCxnSpPr>
          <p:cNvPr id="69" name="直接箭头连接符 68"/>
          <p:cNvCxnSpPr>
            <a:stCxn id="11" idx="0"/>
            <a:endCxn id="67" idx="4"/>
          </p:cNvCxnSpPr>
          <p:nvPr/>
        </p:nvCxnSpPr>
        <p:spPr>
          <a:xfrm flipV="1">
            <a:off x="5004048" y="3879019"/>
            <a:ext cx="521566" cy="246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1" idx="7"/>
            <a:endCxn id="62" idx="2"/>
          </p:cNvCxnSpPr>
          <p:nvPr/>
        </p:nvCxnSpPr>
        <p:spPr>
          <a:xfrm flipV="1">
            <a:off x="7080681" y="3783710"/>
            <a:ext cx="587663" cy="1026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1" idx="6"/>
            <a:endCxn id="64" idx="2"/>
          </p:cNvCxnSpPr>
          <p:nvPr/>
        </p:nvCxnSpPr>
        <p:spPr>
          <a:xfrm flipV="1">
            <a:off x="7214592" y="4620186"/>
            <a:ext cx="586916" cy="513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65" idx="2"/>
          </p:cNvCxnSpPr>
          <p:nvPr/>
        </p:nvCxnSpPr>
        <p:spPr>
          <a:xfrm>
            <a:off x="7214592" y="5301208"/>
            <a:ext cx="586916" cy="187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1" idx="5"/>
            <a:endCxn id="66" idx="1"/>
          </p:cNvCxnSpPr>
          <p:nvPr/>
        </p:nvCxnSpPr>
        <p:spPr>
          <a:xfrm>
            <a:off x="7080681" y="5457065"/>
            <a:ext cx="484934" cy="483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Issue+comment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：自然语言处理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Commit</a:t>
            </a:r>
            <a:r>
              <a:rPr lang="zh-CN" altLang="en-US" dirty="0" smtClean="0"/>
              <a:t>：提取变异算子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一种方案：只分析有</a:t>
            </a:r>
            <a:r>
              <a:rPr lang="en-US" altLang="zh-CN" dirty="0" smtClean="0"/>
              <a:t>pull-request </a:t>
            </a:r>
            <a:r>
              <a:rPr lang="zh-CN" altLang="en-US" dirty="0" smtClean="0"/>
              <a:t>参数的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。将</a:t>
            </a:r>
            <a:r>
              <a:rPr lang="en-US" altLang="zh-CN" dirty="0" err="1" smtClean="0"/>
              <a:t>commet</a:t>
            </a:r>
            <a:r>
              <a:rPr lang="zh-CN" altLang="en-US" dirty="0" smtClean="0"/>
              <a:t>合并到相应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中。</a:t>
            </a:r>
            <a:r>
              <a:rPr lang="en-US" altLang="zh-CN" dirty="0" smtClean="0"/>
              <a:t>Commits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不在考虑。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对于本例，所有</a:t>
            </a:r>
            <a:r>
              <a:rPr lang="en-US" altLang="zh-CN" dirty="0" smtClean="0"/>
              <a:t>660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273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pull-request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另一</a:t>
            </a:r>
            <a:r>
              <a:rPr lang="zh-CN" altLang="en-US" dirty="0" smtClean="0"/>
              <a:t>种方案：分析所有的</a:t>
            </a:r>
            <a:r>
              <a:rPr lang="en-US" altLang="zh-CN" dirty="0" smtClean="0"/>
              <a:t>commits</a:t>
            </a:r>
            <a:r>
              <a:rPr lang="zh-CN" altLang="en-US" dirty="0" smtClean="0"/>
              <a:t>，如果可以归类为变异操作，则获取相应的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困难：如何提取变异算子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6400" dirty="0" smtClean="0"/>
              <a:t>一次提交对应着多个文件的多次修改。这些修改可能是相互关联的。单个的修改可能没有意义。</a:t>
            </a:r>
            <a:endParaRPr lang="en-US" altLang="zh-CN" dirty="0"/>
          </a:p>
          <a:p>
            <a:r>
              <a:rPr lang="en-US" altLang="zh-CN" sz="4400" dirty="0" smtClean="0"/>
              <a:t>From 0b74ae0c48f81457b23d1d296ca94f44b54668ba Mon Sep 17 00:00:00 2001</a:t>
            </a:r>
            <a:br>
              <a:rPr lang="en-US" altLang="zh-CN" sz="4400" dirty="0" smtClean="0"/>
            </a:br>
            <a:r>
              <a:rPr lang="en-US" altLang="zh-CN" sz="4400" dirty="0" smtClean="0"/>
              <a:t>From: </a:t>
            </a:r>
            <a:r>
              <a:rPr lang="en-US" altLang="zh-CN" sz="4400" dirty="0" err="1" smtClean="0"/>
              <a:t>Ngewi</a:t>
            </a:r>
            <a:r>
              <a:rPr lang="en-US" altLang="zh-CN" sz="4400" dirty="0" smtClean="0"/>
              <a:t> </a:t>
            </a:r>
            <a:r>
              <a:rPr lang="en-US" altLang="zh-CN" sz="4400" dirty="0" err="1" smtClean="0"/>
              <a:t>Fet</a:t>
            </a:r>
            <a:r>
              <a:rPr lang="en-US" altLang="zh-CN" sz="4400" dirty="0" smtClean="0"/>
              <a:t> &lt;ngewif@gmail.com&gt;</a:t>
            </a:r>
            <a:br>
              <a:rPr lang="en-US" altLang="zh-CN" sz="4400" dirty="0" smtClean="0"/>
            </a:br>
            <a:r>
              <a:rPr lang="en-US" altLang="zh-CN" sz="4400" dirty="0" smtClean="0"/>
              <a:t>Date: Tue, 17 May 2016 17:12:37 +0200</a:t>
            </a:r>
            <a:br>
              <a:rPr lang="en-US" altLang="zh-CN" sz="4400" dirty="0" smtClean="0"/>
            </a:br>
            <a:r>
              <a:rPr lang="en-US" altLang="zh-CN" sz="4400" dirty="0" smtClean="0"/>
              <a:t>Subject: [PATCH] Fix instrumentation tests to work with multi-book support</a:t>
            </a:r>
            <a:br>
              <a:rPr lang="en-US" altLang="zh-CN" sz="4400" dirty="0" smtClean="0"/>
            </a:br>
            <a:br>
              <a:rPr lang="en-US" altLang="zh-CN" sz="4400" dirty="0" smtClean="0"/>
            </a:br>
            <a:r>
              <a:rPr lang="en-US" altLang="zh-CN" sz="4400" dirty="0" smtClean="0"/>
              <a:t>Made </a:t>
            </a:r>
            <a:r>
              <a:rPr lang="en-US" altLang="zh-CN" sz="4400" dirty="0" err="1" smtClean="0"/>
              <a:t>ReportActivity</a:t>
            </a:r>
            <a:r>
              <a:rPr lang="en-US" altLang="zh-CN" sz="4400" dirty="0" smtClean="0"/>
              <a:t> implement Refreshable</a:t>
            </a:r>
            <a:br>
              <a:rPr lang="en-US" altLang="zh-CN" sz="4400" dirty="0" smtClean="0"/>
            </a:br>
            <a:r>
              <a:rPr lang="en-US" altLang="zh-CN" sz="4400" dirty="0" smtClean="0"/>
              <a:t>Fix Prices test to account for reducing of the fraction which now occurs</a:t>
            </a:r>
            <a:br>
              <a:rPr lang="en-US" altLang="zh-CN" sz="4400" dirty="0" smtClean="0"/>
            </a:br>
            <a:r>
              <a:rPr lang="en-US" altLang="zh-CN" sz="4400" dirty="0" smtClean="0"/>
              <a:t>Add basic GitHub issue template</a:t>
            </a:r>
            <a:br>
              <a:rPr lang="en-US" altLang="zh-CN" sz="4400" dirty="0" smtClean="0"/>
            </a:br>
            <a:r>
              <a:rPr lang="en-US" altLang="zh-CN" sz="4400" dirty="0" smtClean="0"/>
              <a:t>Add instructions for contributing</a:t>
            </a:r>
            <a:br>
              <a:rPr lang="en-US" altLang="zh-CN" sz="4400" dirty="0" smtClean="0"/>
            </a:br>
            <a:r>
              <a:rPr lang="en-US" altLang="zh-CN" sz="4400" dirty="0" smtClean="0"/>
              <a:t>Upgrade </a:t>
            </a:r>
            <a:r>
              <a:rPr lang="en-US" altLang="zh-CN" sz="4400" dirty="0" err="1" smtClean="0"/>
              <a:t>betterpickers</a:t>
            </a:r>
            <a:r>
              <a:rPr lang="en-US" altLang="zh-CN" sz="4400" dirty="0" smtClean="0"/>
              <a:t> library to v2.5.4</a:t>
            </a:r>
            <a:br>
              <a:rPr lang="en-US" altLang="zh-CN" sz="4400" dirty="0" smtClean="0"/>
            </a:br>
            <a:br>
              <a:rPr lang="en-US" altLang="zh-CN" sz="4400" dirty="0" smtClean="0"/>
            </a:br>
            <a:r>
              <a:rPr lang="en-US" altLang="zh-CN" sz="4400" b="1" i="1" dirty="0"/>
              <a:t>FIXME: </a:t>
            </a:r>
            <a:r>
              <a:rPr lang="en-US" altLang="zh-CN" sz="4400" b="1" i="1" dirty="0" err="1"/>
              <a:t>PieChartReportTest</a:t>
            </a:r>
            <a:r>
              <a:rPr lang="en-US" altLang="zh-CN" sz="4400" b="1" i="1" dirty="0"/>
              <a:t> seems to be not detected</a:t>
            </a:r>
            <a:br>
              <a:rPr lang="en-US" altLang="zh-CN" sz="4400" b="1" i="1" dirty="0"/>
            </a:br>
            <a:r>
              <a:rPr lang="en-US" altLang="zh-CN" sz="4400" dirty="0" smtClean="0"/>
              <a:t>---</a:t>
            </a:r>
            <a:br>
              <a:rPr lang="en-US" altLang="zh-CN" sz="4400" dirty="0" smtClean="0"/>
            </a:br>
            <a:r>
              <a:rPr lang="en-US" altLang="zh-CN" sz="4400" dirty="0" smtClean="0"/>
              <a:t> .</a:t>
            </a:r>
            <a:r>
              <a:rPr lang="en-US" altLang="zh-CN" sz="4400" dirty="0" err="1" smtClean="0"/>
              <a:t>github</a:t>
            </a:r>
            <a:r>
              <a:rPr lang="en-US" altLang="zh-CN" sz="4400" dirty="0" smtClean="0"/>
              <a:t>/CONTRIBUTING.md                            |  31 ++++</a:t>
            </a:r>
            <a:br>
              <a:rPr lang="en-US" altLang="zh-CN" sz="4400" dirty="0" smtClean="0"/>
            </a:br>
            <a:r>
              <a:rPr lang="en-US" altLang="zh-CN" sz="4400" dirty="0" smtClean="0"/>
              <a:t> .</a:t>
            </a:r>
            <a:r>
              <a:rPr lang="en-US" altLang="zh-CN" sz="4400" dirty="0" err="1" smtClean="0"/>
              <a:t>github</a:t>
            </a:r>
            <a:r>
              <a:rPr lang="en-US" altLang="zh-CN" sz="4400" dirty="0" smtClean="0"/>
              <a:t>/ISSUE_TEMPLATE.md                          |  13 ++</a:t>
            </a:r>
            <a:br>
              <a:rPr lang="en-US" altLang="zh-CN" sz="4400" dirty="0" smtClean="0"/>
            </a:br>
            <a:r>
              <a:rPr lang="en-US" altLang="zh-CN" sz="4400" dirty="0" smtClean="0"/>
              <a:t> app/</a:t>
            </a:r>
            <a:r>
              <a:rPr lang="en-US" altLang="zh-CN" sz="4400" dirty="0" err="1" smtClean="0"/>
              <a:t>build.gradle</a:t>
            </a:r>
            <a:r>
              <a:rPr lang="en-US" altLang="zh-CN" sz="4400" dirty="0" smtClean="0"/>
              <a:t>                                   |   4 +-</a:t>
            </a:r>
            <a:br>
              <a:rPr lang="en-US" altLang="zh-CN" sz="4400" dirty="0" smtClean="0"/>
            </a:br>
            <a:r>
              <a:rPr lang="en-US" altLang="zh-CN" sz="4400" dirty="0" smtClean="0"/>
              <a:t> .../android/test/</a:t>
            </a:r>
            <a:r>
              <a:rPr lang="en-US" altLang="zh-CN" sz="4400" dirty="0" err="1" smtClean="0"/>
              <a:t>ui</a:t>
            </a:r>
            <a:r>
              <a:rPr lang="en-US" altLang="zh-CN" sz="4400" dirty="0" smtClean="0"/>
              <a:t>/AccountsActivityTest.java      | 105 +++++--------</a:t>
            </a:r>
            <a:br>
              <a:rPr lang="en-US" altLang="zh-CN" sz="4400" dirty="0" smtClean="0"/>
            </a:br>
            <a:r>
              <a:rPr lang="en-US" altLang="zh-CN" sz="4400" dirty="0" smtClean="0"/>
              <a:t> .../android/test/</a:t>
            </a:r>
            <a:r>
              <a:rPr lang="en-US" altLang="zh-CN" sz="4400" dirty="0" err="1" smtClean="0"/>
              <a:t>ui</a:t>
            </a:r>
            <a:r>
              <a:rPr lang="en-US" altLang="zh-CN" sz="4400" dirty="0" smtClean="0"/>
              <a:t>/CalculatorEditTextTest.java    |  91 +++++++----</a:t>
            </a:r>
            <a:br>
              <a:rPr lang="en-US" altLang="zh-CN" sz="4400" dirty="0" smtClean="0"/>
            </a:br>
            <a:r>
              <a:rPr lang="en-US" altLang="zh-CN" sz="4400" dirty="0" smtClean="0"/>
              <a:t> .../android/test/</a:t>
            </a:r>
            <a:r>
              <a:rPr lang="en-US" altLang="zh-CN" sz="4400" dirty="0" err="1" smtClean="0"/>
              <a:t>ui</a:t>
            </a:r>
            <a:r>
              <a:rPr lang="en-US" altLang="zh-CN" sz="4400" dirty="0" smtClean="0"/>
              <a:t>/ExportTransactionsTest.java    |  39 +++--</a:t>
            </a:r>
            <a:br>
              <a:rPr lang="en-US" altLang="zh-CN" sz="4400" dirty="0" smtClean="0"/>
            </a:br>
            <a:r>
              <a:rPr lang="en-US" altLang="zh-CN" sz="4400" dirty="0" smtClean="0"/>
              <a:t> .../test/</a:t>
            </a:r>
            <a:r>
              <a:rPr lang="en-US" altLang="zh-CN" sz="4400" dirty="0" err="1" smtClean="0"/>
              <a:t>ui</a:t>
            </a:r>
            <a:r>
              <a:rPr lang="en-US" altLang="zh-CN" sz="4400" dirty="0" smtClean="0"/>
              <a:t>/FirstRunWizardActivityTest.java        |   2 +-</a:t>
            </a:r>
            <a:br>
              <a:rPr lang="en-US" altLang="zh-CN" sz="4400" dirty="0" smtClean="0"/>
            </a:br>
            <a:r>
              <a:rPr lang="en-US" altLang="zh-CN" sz="4400" dirty="0" smtClean="0"/>
              <a:t> .../android/test/</a:t>
            </a:r>
            <a:r>
              <a:rPr lang="en-US" altLang="zh-CN" sz="4400" dirty="0" err="1" smtClean="0"/>
              <a:t>ui</a:t>
            </a:r>
            <a:r>
              <a:rPr lang="en-US" altLang="zh-CN" sz="4400" dirty="0" smtClean="0"/>
              <a:t>/OwnCloudExportTest.java        |  30 +++-</a:t>
            </a:r>
            <a:br>
              <a:rPr lang="en-US" altLang="zh-CN" sz="4400" dirty="0" smtClean="0"/>
            </a:br>
            <a:r>
              <a:rPr lang="en-US" altLang="zh-CN" sz="4400" dirty="0" smtClean="0"/>
              <a:t> .../android/test/</a:t>
            </a:r>
            <a:r>
              <a:rPr lang="en-US" altLang="zh-CN" sz="4400" dirty="0" err="1" smtClean="0"/>
              <a:t>ui</a:t>
            </a:r>
            <a:r>
              <a:rPr lang="en-US" altLang="zh-CN" sz="4400" dirty="0" smtClean="0"/>
              <a:t>/PieChartReportTest.java        | 113 +++++++++-----</a:t>
            </a:r>
            <a:br>
              <a:rPr lang="en-US" altLang="zh-CN" sz="4400" dirty="0" smtClean="0"/>
            </a:br>
            <a:r>
              <a:rPr lang="en-US" altLang="zh-CN" sz="4400" dirty="0" smtClean="0"/>
              <a:t> .../android/test/</a:t>
            </a:r>
            <a:r>
              <a:rPr lang="en-US" altLang="zh-CN" sz="4400" dirty="0" err="1" smtClean="0"/>
              <a:t>ui</a:t>
            </a:r>
            <a:r>
              <a:rPr lang="en-US" altLang="zh-CN" sz="4400" dirty="0" smtClean="0"/>
              <a:t>/TransactionsActivityTest.java  | 173 ++++++++++++---------</a:t>
            </a:r>
            <a:br>
              <a:rPr lang="en-US" altLang="zh-CN" sz="4400" dirty="0" smtClean="0"/>
            </a:br>
            <a:r>
              <a:rPr lang="en-US" altLang="zh-CN" sz="4400" dirty="0" smtClean="0"/>
              <a:t> .../android/</a:t>
            </a:r>
            <a:r>
              <a:rPr lang="en-US" altLang="zh-CN" sz="4400" dirty="0" err="1" smtClean="0"/>
              <a:t>ui</a:t>
            </a:r>
            <a:r>
              <a:rPr lang="en-US" altLang="zh-CN" sz="4400" dirty="0" smtClean="0"/>
              <a:t>/account/AccountsActivity.java       |   1 -</a:t>
            </a:r>
            <a:br>
              <a:rPr lang="en-US" altLang="zh-CN" sz="4400" dirty="0" smtClean="0"/>
            </a:br>
            <a:r>
              <a:rPr lang="en-US" altLang="zh-CN" sz="4400" dirty="0" smtClean="0"/>
              <a:t> .../android/</a:t>
            </a:r>
            <a:r>
              <a:rPr lang="en-US" altLang="zh-CN" sz="4400" dirty="0" err="1" smtClean="0"/>
              <a:t>ui</a:t>
            </a:r>
            <a:r>
              <a:rPr lang="en-US" altLang="zh-CN" sz="4400" dirty="0" smtClean="0"/>
              <a:t>/export/ExportFormFragment.java      |   1 +</a:t>
            </a:r>
            <a:br>
              <a:rPr lang="en-US" altLang="zh-CN" sz="4400" dirty="0" smtClean="0"/>
            </a:br>
            <a:r>
              <a:rPr lang="en-US" altLang="zh-CN" sz="4400" dirty="0" smtClean="0"/>
              <a:t> .../</a:t>
            </a:r>
            <a:r>
              <a:rPr lang="en-US" altLang="zh-CN" sz="4400" dirty="0" err="1" smtClean="0"/>
              <a:t>gnucash</a:t>
            </a:r>
            <a:r>
              <a:rPr lang="en-US" altLang="zh-CN" sz="4400" dirty="0" smtClean="0"/>
              <a:t>/android/</a:t>
            </a:r>
            <a:r>
              <a:rPr lang="en-US" altLang="zh-CN" sz="4400" dirty="0" err="1" smtClean="0"/>
              <a:t>ui</a:t>
            </a:r>
            <a:r>
              <a:rPr lang="en-US" altLang="zh-CN" sz="4400" dirty="0" smtClean="0"/>
              <a:t>/report/ReportsActivity.java |  22 ++-</a:t>
            </a:r>
            <a:br>
              <a:rPr lang="en-US" altLang="zh-CN" sz="4400" dirty="0" smtClean="0"/>
            </a:br>
            <a:r>
              <a:rPr lang="en-US" altLang="zh-CN" sz="4400" dirty="0" smtClean="0"/>
              <a:t> app/</a:t>
            </a:r>
            <a:r>
              <a:rPr lang="en-US" altLang="zh-CN" sz="4400" dirty="0" err="1" smtClean="0"/>
              <a:t>src</a:t>
            </a:r>
            <a:r>
              <a:rPr lang="en-US" altLang="zh-CN" sz="4400" dirty="0" smtClean="0"/>
              <a:t>/main/res/layout/cardview_transaction.xml   |   2 +-</a:t>
            </a:r>
            <a:br>
              <a:rPr lang="en-US" altLang="zh-CN" sz="4400" dirty="0" smtClean="0"/>
            </a:br>
            <a:r>
              <a:rPr lang="en-US" altLang="zh-CN" sz="4400" dirty="0" smtClean="0"/>
              <a:t> .../android/test/unit/</a:t>
            </a:r>
            <a:r>
              <a:rPr lang="en-US" altLang="zh-CN" sz="4400" dirty="0" err="1" smtClean="0"/>
              <a:t>db</a:t>
            </a:r>
            <a:r>
              <a:rPr lang="en-US" altLang="zh-CN" sz="4400" dirty="0" smtClean="0"/>
              <a:t>/PriceDbAdapterTest.java   |   2 +-</a:t>
            </a:r>
            <a:br>
              <a:rPr lang="en-US" altLang="zh-CN" sz="4400" dirty="0" smtClean="0"/>
            </a:br>
            <a:r>
              <a:rPr lang="en-US" altLang="zh-CN" sz="4400" dirty="0" smtClean="0"/>
              <a:t> </a:t>
            </a:r>
            <a:r>
              <a:rPr lang="en-US" altLang="zh-CN" sz="4400" dirty="0" err="1" smtClean="0"/>
              <a:t>build.gradle</a:t>
            </a:r>
            <a:r>
              <a:rPr lang="en-US" altLang="zh-CN" sz="4400" dirty="0" smtClean="0"/>
              <a:t>                                       |   2 +-</a:t>
            </a:r>
            <a:br>
              <a:rPr lang="en-US" altLang="zh-CN" sz="4400" dirty="0" smtClean="0"/>
            </a:br>
            <a:r>
              <a:rPr lang="en-US" altLang="zh-CN" sz="4400" dirty="0" smtClean="0"/>
              <a:t> 16 files changed, 387 insertions(+), 244 deletions(-)</a:t>
            </a:r>
            <a:br>
              <a:rPr lang="en-US" altLang="zh-CN" sz="4400" dirty="0" smtClean="0"/>
            </a:br>
            <a:r>
              <a:rPr lang="en-US" altLang="zh-CN" sz="4400" dirty="0" smtClean="0"/>
              <a:t> create mode 100644 .</a:t>
            </a:r>
            <a:r>
              <a:rPr lang="en-US" altLang="zh-CN" sz="4400" dirty="0" err="1" smtClean="0"/>
              <a:t>github</a:t>
            </a:r>
            <a:r>
              <a:rPr lang="en-US" altLang="zh-CN" sz="4400" dirty="0" smtClean="0"/>
              <a:t>/CONTRIBUTING.md</a:t>
            </a:r>
            <a:br>
              <a:rPr lang="en-US" altLang="zh-CN" sz="4400" dirty="0" smtClean="0"/>
            </a:br>
            <a:r>
              <a:rPr lang="en-US" altLang="zh-CN" sz="4400" dirty="0" smtClean="0"/>
              <a:t> create mode 100644 .</a:t>
            </a:r>
            <a:r>
              <a:rPr lang="en-US" altLang="zh-CN" sz="4400" dirty="0" err="1" smtClean="0"/>
              <a:t>github</a:t>
            </a:r>
            <a:r>
              <a:rPr lang="en-US" altLang="zh-CN" sz="4400" dirty="0" smtClean="0"/>
              <a:t>/ISSUE_TEMPLATE.md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困难：如何提取变异算子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sz="4900" dirty="0"/>
              <a:t>归类到何种变异算子的问题</a:t>
            </a:r>
            <a:endParaRPr lang="en-US" altLang="zh-CN" sz="4900" dirty="0"/>
          </a:p>
          <a:p>
            <a:r>
              <a:rPr lang="en-US" altLang="zh-CN" dirty="0" smtClean="0"/>
              <a:t>From 6175a9eab6016077e7c26ab216e91d06b02a0a9a Mon Sep 17 00:00:00 2001</a:t>
            </a:r>
            <a:br>
              <a:rPr lang="en-US" altLang="zh-CN" dirty="0" smtClean="0"/>
            </a:br>
            <a:r>
              <a:rPr lang="en-US" altLang="zh-CN" dirty="0" smtClean="0"/>
              <a:t>From: </a:t>
            </a:r>
            <a:r>
              <a:rPr lang="en-US" altLang="zh-CN" dirty="0" err="1" smtClean="0"/>
              <a:t>Oleksandr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Tyshkovets</a:t>
            </a:r>
            <a:r>
              <a:rPr lang="en-US" altLang="zh-CN" dirty="0" smtClean="0"/>
              <a:t> &lt;olexandr.tyshkovets@gmail.com&gt;</a:t>
            </a:r>
            <a:br>
              <a:rPr lang="en-US" altLang="zh-CN" dirty="0" smtClean="0"/>
            </a:br>
            <a:r>
              <a:rPr lang="en-US" altLang="zh-CN" dirty="0" smtClean="0"/>
              <a:t>Date: Tue, 16 Sep 2014 14:46:10 +0300</a:t>
            </a:r>
            <a:br>
              <a:rPr lang="en-US" altLang="zh-CN" dirty="0" smtClean="0"/>
            </a:br>
            <a:r>
              <a:rPr lang="en-US" altLang="zh-CN" dirty="0" smtClean="0"/>
              <a:t>Subject: [PATCH] Fix for creating default accounts after changing currency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---</a:t>
            </a:r>
            <a:br>
              <a:rPr lang="en-US" altLang="zh-CN" dirty="0" smtClean="0"/>
            </a:br>
            <a:r>
              <a:rPr lang="en-US" altLang="zh-CN" dirty="0" smtClean="0"/>
              <a:t> .../org/</a:t>
            </a:r>
            <a:r>
              <a:rPr lang="en-US" altLang="zh-CN" dirty="0" err="1" smtClean="0"/>
              <a:t>gnucash</a:t>
            </a:r>
            <a:r>
              <a:rPr lang="en-US" altLang="zh-CN" dirty="0" smtClean="0"/>
              <a:t>/android/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/settings/AccountPreferencesFragment.java  | 5 ++---</a:t>
            </a:r>
            <a:br>
              <a:rPr lang="en-US" altLang="zh-CN" dirty="0" smtClean="0"/>
            </a:br>
            <a:r>
              <a:rPr lang="en-US" altLang="zh-CN" dirty="0" smtClean="0"/>
              <a:t> 1 file changed, 2 insertions(+), 3 deletions(-)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diff --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a/app/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/org/</a:t>
            </a:r>
            <a:r>
              <a:rPr lang="en-US" altLang="zh-CN" dirty="0" err="1" smtClean="0"/>
              <a:t>gnucash</a:t>
            </a:r>
            <a:r>
              <a:rPr lang="en-US" altLang="zh-CN" dirty="0" smtClean="0"/>
              <a:t>/android/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/settings/AccountPreferencesFragment.java b/app/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/org/</a:t>
            </a:r>
            <a:r>
              <a:rPr lang="en-US" altLang="zh-CN" dirty="0" err="1" smtClean="0"/>
              <a:t>gnucash</a:t>
            </a:r>
            <a:r>
              <a:rPr lang="en-US" altLang="zh-CN" dirty="0" smtClean="0"/>
              <a:t>/android/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/settings/AccountPreferencesFragment.java</a:t>
            </a:r>
            <a:br>
              <a:rPr lang="en-US" altLang="zh-CN" dirty="0" smtClean="0"/>
            </a:br>
            <a:r>
              <a:rPr lang="en-US" altLang="zh-CN" dirty="0" smtClean="0"/>
              <a:t>index aa9ae5a..e9b137c 100644</a:t>
            </a:r>
            <a:br>
              <a:rPr lang="en-US" altLang="zh-CN" dirty="0" smtClean="0"/>
            </a:br>
            <a:r>
              <a:rPr lang="en-US" altLang="zh-CN" dirty="0" smtClean="0"/>
              <a:t>--- a/app/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/org/</a:t>
            </a:r>
            <a:r>
              <a:rPr lang="en-US" altLang="zh-CN" dirty="0" err="1" smtClean="0"/>
              <a:t>gnucash</a:t>
            </a:r>
            <a:r>
              <a:rPr lang="en-US" altLang="zh-CN" dirty="0" smtClean="0"/>
              <a:t>/android/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/settings/AccountPreferencesFragment.java</a:t>
            </a:r>
            <a:br>
              <a:rPr lang="en-US" altLang="zh-CN" dirty="0" smtClean="0"/>
            </a:br>
            <a:r>
              <a:rPr lang="en-US" altLang="zh-CN" dirty="0" smtClean="0"/>
              <a:t>+++ b/app/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/org/</a:t>
            </a:r>
            <a:r>
              <a:rPr lang="en-US" altLang="zh-CN" dirty="0" err="1" smtClean="0"/>
              <a:t>gnucash</a:t>
            </a:r>
            <a:r>
              <a:rPr lang="en-US" altLang="zh-CN" dirty="0" smtClean="0"/>
              <a:t>/android/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/settings/AccountPreferencesFragment.java</a:t>
            </a:r>
            <a:br>
              <a:rPr lang="en-US" altLang="zh-CN" dirty="0" smtClean="0"/>
            </a:br>
            <a:r>
              <a:rPr lang="en-US" altLang="zh-CN" dirty="0" smtClean="0"/>
              <a:t>@@ -59,8 +59,7 @@ public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  public void 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dirty="0" err="1" smtClean="0"/>
              <a:t>super.onResume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dirty="0" err="1" smtClean="0"/>
              <a:t>SharedPreferences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sharedPreferences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PreferenceManager.getDefaultSharedPreferences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getActivity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-        final String </a:t>
            </a:r>
            <a:r>
              <a:rPr lang="en-US" altLang="zh-CN" dirty="0" err="1" smtClean="0"/>
              <a:t>defaultCurrency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sharedPreferences.getString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R.string.key_default_currency</a:t>
            </a:r>
            <a:r>
              <a:rPr lang="en-US" altLang="zh-CN" dirty="0" smtClean="0"/>
              <a:t>),</a:t>
            </a:r>
            <a:br>
              <a:rPr lang="en-US" altLang="zh-CN" dirty="0" smtClean="0"/>
            </a:br>
            <a:r>
              <a:rPr lang="en-US" altLang="zh-CN" dirty="0" smtClean="0"/>
              <a:t>-                </a:t>
            </a:r>
            <a:r>
              <a:rPr lang="en-US" altLang="zh-CN" dirty="0" err="1" smtClean="0"/>
              <a:t>Money.DEFAULT_CURRENCY_CODE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+        String </a:t>
            </a:r>
            <a:r>
              <a:rPr lang="en-US" altLang="zh-CN" dirty="0" err="1" smtClean="0"/>
              <a:t>defaultCurrency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sharedPreferences.getString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R.string.key_default_currency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Money.DEFAULT_CURRENCY_CODE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 Preference </a:t>
            </a:r>
            <a:r>
              <a:rPr lang="en-US" altLang="zh-CN" dirty="0" err="1" smtClean="0"/>
              <a:t>pref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findPreference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R.string.key_default_currency</a:t>
            </a:r>
            <a:r>
              <a:rPr lang="en-US" altLang="zh-CN" dirty="0" smtClean="0"/>
              <a:t>));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dirty="0" err="1" smtClean="0"/>
              <a:t>pref.setSummary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defaultCurrency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dirty="0" err="1" smtClean="0"/>
              <a:t>pref.setOnPreferenceChangeListener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SettingsActivity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getActivity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@@ -88,7 +87,7 @@ 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onPreferenceClick</a:t>
            </a:r>
            <a:r>
              <a:rPr lang="en-US" altLang="zh-CN" dirty="0" smtClean="0"/>
              <a:t>(Preference preference) {</a:t>
            </a:r>
            <a:br>
              <a:rPr lang="en-US" altLang="zh-CN" dirty="0" smtClean="0"/>
            </a:br>
            <a:r>
              <a:rPr lang="en-US" altLang="zh-CN" dirty="0" smtClean="0"/>
              <a:t>                         .</a:t>
            </a:r>
            <a:r>
              <a:rPr lang="en-US" altLang="zh-CN" dirty="0" err="1" smtClean="0"/>
              <a:t>setPositiveButton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R.string.btn_create_accounts</a:t>
            </a:r>
            <a:r>
              <a:rPr lang="en-US" altLang="zh-CN" dirty="0" smtClean="0"/>
              <a:t>, new </a:t>
            </a:r>
            <a:r>
              <a:rPr lang="en-US" altLang="zh-CN" dirty="0" err="1" smtClean="0"/>
              <a:t>DialogInterface.OnClickListener</a:t>
            </a:r>
            <a:r>
              <a:rPr lang="en-US" altLang="zh-CN" dirty="0" smtClean="0"/>
              <a:t>() {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@Override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public void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DialogInterface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dialogInterface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-                                new </a:t>
            </a:r>
            <a:r>
              <a:rPr lang="en-US" altLang="zh-CN" dirty="0" err="1" smtClean="0"/>
              <a:t>AccountsActivity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createDefaultAccounts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defaultCurrency</a:t>
            </a:r>
            <a:r>
              <a:rPr lang="en-US" altLang="zh-CN" dirty="0" smtClean="0"/>
              <a:t>, activity);</a:t>
            </a:r>
            <a:br>
              <a:rPr lang="en-US" altLang="zh-CN" dirty="0" smtClean="0"/>
            </a:br>
            <a:r>
              <a:rPr lang="en-US" altLang="zh-CN" dirty="0" smtClean="0"/>
              <a:t>+                                </a:t>
            </a:r>
            <a:r>
              <a:rPr lang="en-US" altLang="zh-CN" dirty="0" err="1" smtClean="0"/>
              <a:t>AccountsActivity.createDefaultAccounts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Money.DEFAULT_CURRENCY_CODE</a:t>
            </a:r>
            <a:r>
              <a:rPr lang="en-US" altLang="zh-CN" dirty="0" smtClean="0"/>
              <a:t>, activity);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}</a:t>
            </a:r>
            <a:br>
              <a:rPr lang="en-US" altLang="zh-CN" dirty="0" smtClean="0"/>
            </a:br>
            <a:r>
              <a:rPr lang="en-US" altLang="zh-CN" dirty="0" smtClean="0"/>
              <a:t>                         })</a:t>
            </a:r>
            <a:br>
              <a:rPr lang="en-US" altLang="zh-CN" dirty="0" smtClean="0"/>
            </a:br>
            <a:r>
              <a:rPr lang="en-US" altLang="zh-CN" dirty="0" smtClean="0"/>
              <a:t>                         .</a:t>
            </a:r>
            <a:r>
              <a:rPr lang="en-US" altLang="zh-CN" dirty="0" err="1" smtClean="0"/>
              <a:t>setNegativeButton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R.string.btn_cancel</a:t>
            </a:r>
            <a:r>
              <a:rPr lang="en-US" altLang="zh-CN" dirty="0" smtClean="0"/>
              <a:t>, new </a:t>
            </a:r>
            <a:r>
              <a:rPr lang="en-US" altLang="zh-CN" dirty="0" err="1" smtClean="0"/>
              <a:t>DialogInterface.OnClickListener</a:t>
            </a:r>
            <a:r>
              <a:rPr lang="en-US" altLang="zh-CN" dirty="0" smtClean="0"/>
              <a:t>() {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工作流程</a:t>
            </a:r>
            <a:endParaRPr lang="zh-CN" altLang="en-US" dirty="0"/>
          </a:p>
        </p:txBody>
      </p:sp>
      <p:sp>
        <p:nvSpPr>
          <p:cNvPr id="4" name="文本框 4"/>
          <p:cNvSpPr txBox="1"/>
          <p:nvPr/>
        </p:nvSpPr>
        <p:spPr>
          <a:xfrm>
            <a:off x="87948" y="3131185"/>
            <a:ext cx="2524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爬取合适的</a:t>
            </a:r>
            <a:r>
              <a:rPr lang="en-US" altLang="zh-CN" dirty="0"/>
              <a:t>Android</a:t>
            </a:r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5" name="波形 4"/>
          <p:cNvSpPr/>
          <p:nvPr/>
        </p:nvSpPr>
        <p:spPr>
          <a:xfrm>
            <a:off x="2532063" y="1913890"/>
            <a:ext cx="1359535" cy="1063625"/>
          </a:xfrm>
          <a:prstGeom prst="wave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2662873" y="2124075"/>
            <a:ext cx="109728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Android</a:t>
            </a:r>
            <a:r>
              <a:rPr lang="zh-CN" altLang="en-US"/>
              <a:t>项目列表</a:t>
            </a:r>
            <a:endParaRPr lang="zh-CN" altLang="en-US"/>
          </a:p>
        </p:txBody>
      </p:sp>
      <p:sp>
        <p:nvSpPr>
          <p:cNvPr id="7" name="单圆角矩形 6"/>
          <p:cNvSpPr/>
          <p:nvPr/>
        </p:nvSpPr>
        <p:spPr>
          <a:xfrm>
            <a:off x="3675063" y="3086100"/>
            <a:ext cx="2825115" cy="808990"/>
          </a:xfrm>
          <a:prstGeom prst="round1Rect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3746818" y="3131185"/>
            <a:ext cx="275336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具体</a:t>
            </a:r>
            <a:r>
              <a:rPr lang="en-US" altLang="zh-CN" dirty="0"/>
              <a:t>Android</a:t>
            </a:r>
            <a:r>
              <a:rPr lang="zh-CN" altLang="en-US" dirty="0"/>
              <a:t>项目信息获取</a:t>
            </a:r>
            <a:endParaRPr lang="zh-CN" altLang="en-US" dirty="0"/>
          </a:p>
          <a:p>
            <a:r>
              <a:rPr lang="en-US" altLang="zh-CN" dirty="0"/>
              <a:t>issues + commits</a:t>
            </a:r>
            <a:endParaRPr lang="en-US" altLang="zh-CN" dirty="0"/>
          </a:p>
        </p:txBody>
      </p:sp>
      <p:sp>
        <p:nvSpPr>
          <p:cNvPr id="9" name="流程图: 磁盘 8"/>
          <p:cNvSpPr/>
          <p:nvPr/>
        </p:nvSpPr>
        <p:spPr>
          <a:xfrm>
            <a:off x="6777038" y="1877060"/>
            <a:ext cx="1125855" cy="972820"/>
          </a:xfrm>
          <a:prstGeom prst="flowChartMagneticDisk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文本框 11"/>
          <p:cNvSpPr txBox="1"/>
          <p:nvPr/>
        </p:nvSpPr>
        <p:spPr>
          <a:xfrm>
            <a:off x="6905308" y="234315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数据库</a:t>
            </a:r>
            <a:endParaRPr lang="zh-CN" altLang="en-US" dirty="0"/>
          </a:p>
        </p:txBody>
      </p:sp>
      <p:sp>
        <p:nvSpPr>
          <p:cNvPr id="11" name="单圆角矩形 10"/>
          <p:cNvSpPr/>
          <p:nvPr/>
        </p:nvSpPr>
        <p:spPr>
          <a:xfrm>
            <a:off x="98743" y="2910205"/>
            <a:ext cx="2513965" cy="731520"/>
          </a:xfrm>
          <a:prstGeom prst="round1Rect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单圆角矩形 11"/>
          <p:cNvSpPr/>
          <p:nvPr/>
        </p:nvSpPr>
        <p:spPr>
          <a:xfrm>
            <a:off x="6796723" y="3895090"/>
            <a:ext cx="1948180" cy="594995"/>
          </a:xfrm>
          <a:prstGeom prst="round1Rect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流程图: 多文档 12"/>
          <p:cNvSpPr/>
          <p:nvPr/>
        </p:nvSpPr>
        <p:spPr>
          <a:xfrm>
            <a:off x="132398" y="611505"/>
            <a:ext cx="1540510" cy="1072515"/>
          </a:xfrm>
          <a:prstGeom prst="flowChartMultidocument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文本框 16"/>
          <p:cNvSpPr txBox="1"/>
          <p:nvPr/>
        </p:nvSpPr>
        <p:spPr>
          <a:xfrm>
            <a:off x="249238" y="963930"/>
            <a:ext cx="816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Github</a:t>
            </a:r>
            <a:endParaRPr lang="en-US" altLang="zh-CN" dirty="0"/>
          </a:p>
        </p:txBody>
      </p:sp>
      <p:sp>
        <p:nvSpPr>
          <p:cNvPr id="15" name="文本框 17"/>
          <p:cNvSpPr txBox="1"/>
          <p:nvPr/>
        </p:nvSpPr>
        <p:spPr>
          <a:xfrm>
            <a:off x="6905308" y="400939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数据挖掘算法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485573" y="5261610"/>
            <a:ext cx="2570480" cy="984885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文本框 19"/>
          <p:cNvSpPr txBox="1"/>
          <p:nvPr/>
        </p:nvSpPr>
        <p:spPr>
          <a:xfrm>
            <a:off x="6685598" y="5433060"/>
            <a:ext cx="229616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Android</a:t>
            </a:r>
            <a:r>
              <a:rPr lang="zh-CN" altLang="en-US" dirty="0"/>
              <a:t>变异算子集合</a:t>
            </a:r>
            <a:endParaRPr lang="zh-CN" altLang="en-US" dirty="0"/>
          </a:p>
          <a:p>
            <a:r>
              <a:rPr lang="zh-CN" altLang="en-US" dirty="0"/>
              <a:t>描述</a:t>
            </a:r>
            <a:r>
              <a:rPr lang="en-US" altLang="zh-CN" dirty="0"/>
              <a:t>+</a:t>
            </a:r>
            <a:r>
              <a:rPr lang="zh-CN" altLang="en-US" dirty="0"/>
              <a:t>变异操作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305118" y="1837055"/>
            <a:ext cx="180340" cy="871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圆角右箭头 18"/>
          <p:cNvSpPr/>
          <p:nvPr/>
        </p:nvSpPr>
        <p:spPr>
          <a:xfrm>
            <a:off x="1828483" y="2362835"/>
            <a:ext cx="605155" cy="4870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0400000" lon="1200000" rev="19200000"/>
              </a:camera>
              <a:lightRig rig="threePt" dir="t"/>
            </a:scene3d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右箭头 19"/>
          <p:cNvSpPr/>
          <p:nvPr/>
        </p:nvSpPr>
        <p:spPr>
          <a:xfrm rot="5400000">
            <a:off x="3988118" y="2431415"/>
            <a:ext cx="605155" cy="4870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0400000" lon="1200000" rev="19200000"/>
              </a:camera>
              <a:lightRig rig="threePt" dir="t"/>
            </a:scene3d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/>
        </p:nvSpPr>
        <p:spPr>
          <a:xfrm>
            <a:off x="5968048" y="2490470"/>
            <a:ext cx="605155" cy="4870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20400000" lon="1200000" rev="19200000"/>
              </a:camera>
              <a:lightRig rig="threePt" dir="t"/>
            </a:scene3d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7439343" y="2910205"/>
            <a:ext cx="180340" cy="871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7439343" y="4561205"/>
            <a:ext cx="180340" cy="513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数据库命名：</a:t>
            </a:r>
            <a:r>
              <a:rPr lang="en-US" altLang="zh-CN" dirty="0" err="1" smtClean="0"/>
              <a:t>user_repo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用户名 加项目名</a:t>
            </a:r>
            <a:endParaRPr lang="en-US" altLang="zh-CN" dirty="0"/>
          </a:p>
          <a:p>
            <a:pPr lvl="1"/>
            <a:r>
              <a:rPr lang="zh-CN" altLang="en-US" dirty="0" smtClean="0"/>
              <a:t>一个项目的相关信息用一个数据库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进行存储。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每个</a:t>
            </a:r>
            <a:r>
              <a:rPr lang="en-US" altLang="zh-CN" sz="3200" dirty="0" err="1"/>
              <a:t>db</a:t>
            </a:r>
            <a:r>
              <a:rPr lang="zh-CN" altLang="en-US" sz="3200" dirty="0"/>
              <a:t>包含三个</a:t>
            </a:r>
            <a:r>
              <a:rPr lang="en-US" altLang="zh-CN" sz="3200" dirty="0"/>
              <a:t>collection</a:t>
            </a:r>
            <a:r>
              <a:rPr lang="zh-CN" altLang="en-US" sz="3200" dirty="0"/>
              <a:t>：</a:t>
            </a:r>
            <a:r>
              <a:rPr lang="en-US" altLang="zh-CN" sz="3200" dirty="0"/>
              <a:t>issues</a:t>
            </a:r>
            <a:r>
              <a:rPr lang="zh-CN" altLang="en-US" sz="3200" dirty="0"/>
              <a:t>，</a:t>
            </a:r>
            <a:r>
              <a:rPr lang="en-US" altLang="zh-CN" sz="3200" dirty="0"/>
              <a:t>commits</a:t>
            </a:r>
            <a:r>
              <a:rPr lang="zh-CN" altLang="en-US" sz="3200" dirty="0"/>
              <a:t>，</a:t>
            </a:r>
            <a:r>
              <a:rPr lang="en-US" altLang="zh-CN" sz="3200" dirty="0"/>
              <a:t>comments</a:t>
            </a:r>
            <a:r>
              <a:rPr lang="zh-CN" altLang="en-US" sz="3200" dirty="0"/>
              <a:t>。含义</a:t>
            </a:r>
            <a:r>
              <a:rPr lang="zh-CN" altLang="en-US" sz="3200" dirty="0" smtClean="0"/>
              <a:t>为：</a:t>
            </a:r>
            <a:endParaRPr lang="en-US" altLang="zh-CN" sz="3200" dirty="0" smtClean="0"/>
          </a:p>
          <a:p>
            <a:pPr marL="0" lvl="1" indent="0">
              <a:buNone/>
            </a:pPr>
            <a:r>
              <a:rPr lang="zh-CN" altLang="en-US" sz="2800" dirty="0" smtClean="0"/>
              <a:t>一个项目的相关信息用一个数据库</a:t>
            </a:r>
            <a:r>
              <a:rPr lang="en-US" altLang="zh-CN" sz="2800" dirty="0" err="1" smtClean="0"/>
              <a:t>db</a:t>
            </a:r>
            <a:r>
              <a:rPr lang="zh-CN" altLang="en-US" sz="2800" dirty="0" smtClean="0"/>
              <a:t>进行存储</a:t>
            </a:r>
            <a:endParaRPr lang="en-US" altLang="zh-CN" sz="28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ongodb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r>
              <a:rPr lang="zh-CN" altLang="en-US" dirty="0" smtClean="0"/>
              <a:t>数据库命名：用户</a:t>
            </a:r>
            <a:r>
              <a:rPr lang="en-US" altLang="zh-CN" dirty="0" smtClean="0"/>
              <a:t>+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项目。一个项目的信息用一个数据库进行存储。</a:t>
            </a:r>
            <a:endParaRPr lang="en-US" altLang="zh-CN" dirty="0" smtClean="0"/>
          </a:p>
          <a:p>
            <a:r>
              <a:rPr lang="zh-CN" altLang="en-US" dirty="0" smtClean="0"/>
              <a:t>每个数据库包含三个集合：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Issues</a:t>
            </a:r>
            <a:r>
              <a:rPr lang="zh-CN" altLang="en-US" dirty="0" smtClean="0"/>
              <a:t>：提出的问题。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Comments</a:t>
            </a:r>
            <a:r>
              <a:rPr lang="zh-CN" altLang="en-US" dirty="0" smtClean="0"/>
              <a:t>：对于问题的评论。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Commits</a:t>
            </a:r>
            <a:r>
              <a:rPr lang="zh-CN" altLang="en-US" dirty="0" smtClean="0"/>
              <a:t>：代码更新和提交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87038"/>
            <a:ext cx="3888432" cy="230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Issues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25" y="1052736"/>
            <a:ext cx="8229600" cy="438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0"/>
            <a:ext cx="8136904" cy="96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29600" cy="192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Commits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6857"/>
            <a:ext cx="8229600" cy="37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Commits</a:t>
            </a:r>
            <a:r>
              <a:rPr lang="zh-CN" altLang="en-US" dirty="0" smtClean="0"/>
              <a:t>的关联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1"/>
              </a:rPr>
              <a:t>db.issues.find</a:t>
            </a:r>
            <a:r>
              <a:rPr lang="en-US" altLang="zh-CN" dirty="0" smtClean="0">
                <a:hlinkClick r:id="rId1"/>
              </a:rPr>
              <a:t>({</a:t>
            </a:r>
            <a:r>
              <a:rPr lang="en-US" altLang="zh-CN" dirty="0" err="1" smtClean="0">
                <a:hlinkClick r:id="rId1"/>
              </a:rPr>
              <a:t>pull_request</a:t>
            </a:r>
            <a:r>
              <a:rPr lang="en-US" altLang="zh-CN" dirty="0" smtClean="0">
                <a:hlinkClick r:id="rId1"/>
              </a:rPr>
              <a:t>:{$exists: true}})</a:t>
            </a:r>
            <a:endParaRPr lang="en-US" altLang="zh-CN" dirty="0" smtClean="0"/>
          </a:p>
          <a:p>
            <a:endParaRPr lang="en-US" altLang="zh-CN" dirty="0" smtClean="0">
              <a:hlinkClick r:id="rId1"/>
            </a:endParaRPr>
          </a:p>
          <a:p>
            <a:endParaRPr lang="en-US" altLang="zh-CN" dirty="0">
              <a:hlinkClick r:id="rId1"/>
            </a:endParaRPr>
          </a:p>
          <a:p>
            <a:endParaRPr lang="en-US" altLang="zh-CN" dirty="0" smtClean="0">
              <a:hlinkClick r:id="rId1"/>
            </a:endParaRPr>
          </a:p>
          <a:p>
            <a:endParaRPr lang="en-US" altLang="zh-CN" dirty="0">
              <a:hlinkClick r:id="rId1"/>
            </a:endParaRPr>
          </a:p>
          <a:p>
            <a:r>
              <a:rPr lang="en-US" altLang="zh-CN" dirty="0" smtClean="0">
                <a:hlinkClick r:id="rId1"/>
              </a:rPr>
              <a:t>https://patch-diff.githubusercontent.com/raw/codinguser/gnucash-android/pull/57.patch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405063"/>
            <a:ext cx="6762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4736</Words>
  <Application>WPS 演示</Application>
  <PresentationFormat>全屏显示(4:3)</PresentationFormat>
  <Paragraphs>116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工作进展汇报</vt:lpstr>
      <vt:lpstr>工作流程</vt:lpstr>
      <vt:lpstr>数据库的设计</vt:lpstr>
      <vt:lpstr>数据库设计</vt:lpstr>
      <vt:lpstr>例子</vt:lpstr>
      <vt:lpstr>Issues</vt:lpstr>
      <vt:lpstr>Comments</vt:lpstr>
      <vt:lpstr>Commits</vt:lpstr>
      <vt:lpstr>Issue 与Commits的关联</vt:lpstr>
      <vt:lpstr>主要属性和关系</vt:lpstr>
      <vt:lpstr>思路</vt:lpstr>
      <vt:lpstr>困难：如何提取变异算子</vt:lpstr>
      <vt:lpstr>困难：如何提取变异算子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工作进展汇报</dc:title>
  <dc:creator>李盟</dc:creator>
  <cp:lastModifiedBy>李盟02</cp:lastModifiedBy>
  <cp:revision>71</cp:revision>
  <dcterms:created xsi:type="dcterms:W3CDTF">2017-04-19T08:31:00Z</dcterms:created>
  <dcterms:modified xsi:type="dcterms:W3CDTF">2017-11-15T14:01:20Z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