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1" r:id="rId4"/>
    <p:sldId id="258" r:id="rId5"/>
    <p:sldId id="265" r:id="rId6"/>
    <p:sldId id="266" r:id="rId7"/>
    <p:sldId id="267" r:id="rId8"/>
    <p:sldId id="259" r:id="rId9"/>
    <p:sldId id="268" r:id="rId10"/>
    <p:sldId id="269" r:id="rId11"/>
    <p:sldId id="271" r:id="rId12"/>
    <p:sldId id="261" r:id="rId13"/>
    <p:sldId id="274" r:id="rId14"/>
    <p:sldId id="272" r:id="rId15"/>
    <p:sldId id="260" r:id="rId16"/>
    <p:sldId id="276" r:id="rId17"/>
    <p:sldId id="277" r:id="rId18"/>
    <p:sldId id="273" r:id="rId19"/>
    <p:sldId id="262" r:id="rId20"/>
    <p:sldId id="278" r:id="rId21"/>
    <p:sldId id="280" r:id="rId22"/>
    <p:sldId id="263" r:id="rId23"/>
    <p:sldId id="26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87" autoAdjust="0"/>
  </p:normalViewPr>
  <p:slideViewPr>
    <p:cSldViewPr snapToGrid="0">
      <p:cViewPr varScale="1">
        <p:scale>
          <a:sx n="55" d="100"/>
          <a:sy n="55" d="100"/>
        </p:scale>
        <p:origin x="171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BA890-9DD7-43B7-A594-FBD3BDACAA3B}"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63E9A-A20B-45C3-905B-68347C267868}" type="slidenum">
              <a:rPr lang="en-US" smtClean="0"/>
              <a:t>‹#›</a:t>
            </a:fld>
            <a:endParaRPr lang="en-US"/>
          </a:p>
        </p:txBody>
      </p:sp>
    </p:spTree>
    <p:extLst>
      <p:ext uri="{BB962C8B-B14F-4D97-AF65-F5344CB8AC3E}">
        <p14:creationId xmlns:p14="http://schemas.microsoft.com/office/powerpoint/2010/main" val="2250953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a:t>
            </a:fld>
            <a:endParaRPr lang="en-US"/>
          </a:p>
        </p:txBody>
      </p:sp>
    </p:spTree>
    <p:extLst>
      <p:ext uri="{BB962C8B-B14F-4D97-AF65-F5344CB8AC3E}">
        <p14:creationId xmlns:p14="http://schemas.microsoft.com/office/powerpoint/2010/main" val="130755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11</a:t>
            </a:fld>
            <a:endParaRPr lang="en-US"/>
          </a:p>
        </p:txBody>
      </p:sp>
    </p:spTree>
    <p:extLst>
      <p:ext uri="{BB962C8B-B14F-4D97-AF65-F5344CB8AC3E}">
        <p14:creationId xmlns:p14="http://schemas.microsoft.com/office/powerpoint/2010/main" val="316909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Raspberry Pi </a:t>
            </a:r>
            <a:r>
              <a:rPr lang="en-GB" sz="1200" b="0" i="0" kern="1200" dirty="0">
                <a:solidFill>
                  <a:schemeClr val="tx1"/>
                </a:solidFill>
                <a:effectLst/>
                <a:latin typeface="+mn-lt"/>
                <a:ea typeface="+mn-ea"/>
                <a:cs typeface="+mn-cs"/>
              </a:rPr>
              <a:t> is a original credit-card sized computer.</a:t>
            </a:r>
          </a:p>
          <a:p>
            <a:r>
              <a:rPr lang="en-GB" sz="1200" b="1" i="0" kern="1200" dirty="0">
                <a:solidFill>
                  <a:schemeClr val="tx1"/>
                </a:solidFill>
                <a:effectLst/>
                <a:latin typeface="+mn-lt"/>
                <a:ea typeface="+mn-ea"/>
                <a:cs typeface="+mn-cs"/>
              </a:rPr>
              <a:t>Versions </a:t>
            </a:r>
            <a:r>
              <a:rPr lang="en-GB" sz="1200" b="0" i="0" kern="1200" dirty="0">
                <a:solidFill>
                  <a:schemeClr val="tx1"/>
                </a:solidFill>
                <a:effectLst/>
                <a:latin typeface="+mn-lt"/>
                <a:ea typeface="+mn-ea"/>
                <a:cs typeface="+mn-cs"/>
              </a:rPr>
              <a:t>Introduce about Raspberry Pi versions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WSL </a:t>
            </a:r>
            <a:r>
              <a:rPr lang="en-US" dirty="0"/>
              <a:t>Windows Subsystem for Linux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12</a:t>
            </a:fld>
            <a:endParaRPr lang="en-US"/>
          </a:p>
        </p:txBody>
      </p:sp>
    </p:spTree>
    <p:extLst>
      <p:ext uri="{BB962C8B-B14F-4D97-AF65-F5344CB8AC3E}">
        <p14:creationId xmlns:p14="http://schemas.microsoft.com/office/powerpoint/2010/main" val="78673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14</a:t>
            </a:fld>
            <a:endParaRPr lang="en-US"/>
          </a:p>
        </p:txBody>
      </p:sp>
    </p:spTree>
    <p:extLst>
      <p:ext uri="{BB962C8B-B14F-4D97-AF65-F5344CB8AC3E}">
        <p14:creationId xmlns:p14="http://schemas.microsoft.com/office/powerpoint/2010/main" val="116188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15</a:t>
            </a:fld>
            <a:endParaRPr lang="en-US"/>
          </a:p>
        </p:txBody>
      </p:sp>
    </p:spTree>
    <p:extLst>
      <p:ext uri="{BB962C8B-B14F-4D97-AF65-F5344CB8AC3E}">
        <p14:creationId xmlns:p14="http://schemas.microsoft.com/office/powerpoint/2010/main" val="207749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16</a:t>
            </a:fld>
            <a:endParaRPr lang="en-US"/>
          </a:p>
        </p:txBody>
      </p:sp>
    </p:spTree>
    <p:extLst>
      <p:ext uri="{BB962C8B-B14F-4D97-AF65-F5344CB8AC3E}">
        <p14:creationId xmlns:p14="http://schemas.microsoft.com/office/powerpoint/2010/main" val="2893800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17</a:t>
            </a:fld>
            <a:endParaRPr lang="en-US"/>
          </a:p>
        </p:txBody>
      </p:sp>
    </p:spTree>
    <p:extLst>
      <p:ext uri="{BB962C8B-B14F-4D97-AF65-F5344CB8AC3E}">
        <p14:creationId xmlns:p14="http://schemas.microsoft.com/office/powerpoint/2010/main" val="364755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18</a:t>
            </a:fld>
            <a:endParaRPr lang="en-US"/>
          </a:p>
        </p:txBody>
      </p:sp>
    </p:spTree>
    <p:extLst>
      <p:ext uri="{BB962C8B-B14F-4D97-AF65-F5344CB8AC3E}">
        <p14:creationId xmlns:p14="http://schemas.microsoft.com/office/powerpoint/2010/main" val="46738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19</a:t>
            </a:fld>
            <a:endParaRPr lang="en-US"/>
          </a:p>
        </p:txBody>
      </p:sp>
    </p:spTree>
    <p:extLst>
      <p:ext uri="{BB962C8B-B14F-4D97-AF65-F5344CB8AC3E}">
        <p14:creationId xmlns:p14="http://schemas.microsoft.com/office/powerpoint/2010/main" val="1734163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20</a:t>
            </a:fld>
            <a:endParaRPr lang="en-US"/>
          </a:p>
        </p:txBody>
      </p:sp>
    </p:spTree>
    <p:extLst>
      <p:ext uri="{BB962C8B-B14F-4D97-AF65-F5344CB8AC3E}">
        <p14:creationId xmlns:p14="http://schemas.microsoft.com/office/powerpoint/2010/main" val="1192844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21</a:t>
            </a:fld>
            <a:endParaRPr lang="en-US"/>
          </a:p>
        </p:txBody>
      </p:sp>
    </p:spTree>
    <p:extLst>
      <p:ext uri="{BB962C8B-B14F-4D97-AF65-F5344CB8AC3E}">
        <p14:creationId xmlns:p14="http://schemas.microsoft.com/office/powerpoint/2010/main" val="30721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2</a:t>
            </a:fld>
            <a:endParaRPr lang="en-US"/>
          </a:p>
        </p:txBody>
      </p:sp>
    </p:spTree>
    <p:extLst>
      <p:ext uri="{BB962C8B-B14F-4D97-AF65-F5344CB8AC3E}">
        <p14:creationId xmlns:p14="http://schemas.microsoft.com/office/powerpoint/2010/main" val="3227050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24</a:t>
            </a:fld>
            <a:endParaRPr lang="en-US"/>
          </a:p>
        </p:txBody>
      </p:sp>
    </p:spTree>
    <p:extLst>
      <p:ext uri="{BB962C8B-B14F-4D97-AF65-F5344CB8AC3E}">
        <p14:creationId xmlns:p14="http://schemas.microsoft.com/office/powerpoint/2010/main" val="59061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3</a:t>
            </a:fld>
            <a:endParaRPr lang="en-US"/>
          </a:p>
        </p:txBody>
      </p:sp>
    </p:spTree>
    <p:extLst>
      <p:ext uri="{BB962C8B-B14F-4D97-AF65-F5344CB8AC3E}">
        <p14:creationId xmlns:p14="http://schemas.microsoft.com/office/powerpoint/2010/main" val="2833581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4</a:t>
            </a:fld>
            <a:endParaRPr lang="en-US"/>
          </a:p>
        </p:txBody>
      </p:sp>
    </p:spTree>
    <p:extLst>
      <p:ext uri="{BB962C8B-B14F-4D97-AF65-F5344CB8AC3E}">
        <p14:creationId xmlns:p14="http://schemas.microsoft.com/office/powerpoint/2010/main" val="180758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5</a:t>
            </a:fld>
            <a:endParaRPr lang="en-US"/>
          </a:p>
        </p:txBody>
      </p:sp>
    </p:spTree>
    <p:extLst>
      <p:ext uri="{BB962C8B-B14F-4D97-AF65-F5344CB8AC3E}">
        <p14:creationId xmlns:p14="http://schemas.microsoft.com/office/powerpoint/2010/main" val="338761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Sensors/Devices: </a:t>
            </a:r>
            <a:r>
              <a:rPr lang="en-GB" sz="1200" b="0" i="0" kern="1200" dirty="0">
                <a:solidFill>
                  <a:schemeClr val="tx1"/>
                </a:solidFill>
                <a:effectLst/>
                <a:latin typeface="+mn-lt"/>
                <a:ea typeface="+mn-ea"/>
                <a:cs typeface="+mn-cs"/>
              </a:rPr>
              <a:t>Sensors or devices are a key component that helps you to collect live data from the surrounding environment.</a:t>
            </a:r>
          </a:p>
          <a:p>
            <a:r>
              <a:rPr lang="en-GB" sz="1200" b="1" i="0" kern="1200" dirty="0">
                <a:solidFill>
                  <a:schemeClr val="tx1"/>
                </a:solidFill>
                <a:effectLst/>
                <a:latin typeface="+mn-lt"/>
                <a:ea typeface="+mn-ea"/>
                <a:cs typeface="+mn-cs"/>
              </a:rPr>
              <a:t>Connectivity: </a:t>
            </a:r>
            <a:r>
              <a:rPr lang="en-GB" sz="1200" b="0" i="0" kern="1200" dirty="0">
                <a:solidFill>
                  <a:schemeClr val="tx1"/>
                </a:solidFill>
                <a:effectLst/>
                <a:latin typeface="+mn-lt"/>
                <a:ea typeface="+mn-ea"/>
                <a:cs typeface="+mn-cs"/>
              </a:rPr>
              <a:t>All the collected data is sent to a cloud infrastructure. The sensors should be connected to the cloud using various mediums of communications. These communication mediums include mobile or satellite networks, Bluetooth, WI-FI, WAN, etc.</a:t>
            </a:r>
          </a:p>
          <a:p>
            <a:r>
              <a:rPr lang="en-GB" sz="1200" b="1" i="0" kern="1200" dirty="0">
                <a:solidFill>
                  <a:schemeClr val="tx1"/>
                </a:solidFill>
                <a:effectLst/>
                <a:latin typeface="+mn-lt"/>
                <a:ea typeface="+mn-ea"/>
                <a:cs typeface="+mn-cs"/>
              </a:rPr>
              <a:t>Data Processing: </a:t>
            </a:r>
            <a:r>
              <a:rPr lang="en-GB" sz="1200" b="0" i="0" kern="1200" dirty="0">
                <a:solidFill>
                  <a:schemeClr val="tx1"/>
                </a:solidFill>
                <a:effectLst/>
                <a:latin typeface="+mn-lt"/>
                <a:ea typeface="+mn-ea"/>
                <a:cs typeface="+mn-cs"/>
              </a:rPr>
              <a:t>Once that data is collected, and it gets to the cloud, the software performs processing on the gathered data. </a:t>
            </a:r>
          </a:p>
          <a:p>
            <a:r>
              <a:rPr lang="en-GB" sz="1200" b="1" i="0" kern="1200" dirty="0">
                <a:solidFill>
                  <a:schemeClr val="tx1"/>
                </a:solidFill>
                <a:effectLst/>
                <a:latin typeface="+mn-lt"/>
                <a:ea typeface="+mn-ea"/>
                <a:cs typeface="+mn-cs"/>
              </a:rPr>
              <a:t>User Interface: </a:t>
            </a:r>
            <a:r>
              <a:rPr lang="en-GB" sz="1200" b="0" i="0" kern="1200" dirty="0">
                <a:solidFill>
                  <a:schemeClr val="tx1"/>
                </a:solidFill>
                <a:effectLst/>
                <a:latin typeface="+mn-lt"/>
                <a:ea typeface="+mn-ea"/>
                <a:cs typeface="+mn-cs"/>
              </a:rPr>
              <a:t>The information needs to be available to the end-user in some way which can be achieved by triggering alarms on their phones or sending them notification through email or text message. The user sometimes might need an interface which actively checks their IoT system. </a:t>
            </a:r>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6</a:t>
            </a:fld>
            <a:endParaRPr lang="en-US"/>
          </a:p>
        </p:txBody>
      </p:sp>
    </p:spTree>
    <p:extLst>
      <p:ext uri="{BB962C8B-B14F-4D97-AF65-F5344CB8AC3E}">
        <p14:creationId xmlns:p14="http://schemas.microsoft.com/office/powerpoint/2010/main" val="3307007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7</a:t>
            </a:fld>
            <a:endParaRPr lang="en-US"/>
          </a:p>
        </p:txBody>
      </p:sp>
    </p:spTree>
    <p:extLst>
      <p:ext uri="{BB962C8B-B14F-4D97-AF65-F5344CB8AC3E}">
        <p14:creationId xmlns:p14="http://schemas.microsoft.com/office/powerpoint/2010/main" val="404583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9</a:t>
            </a:fld>
            <a:endParaRPr lang="en-US"/>
          </a:p>
        </p:txBody>
      </p:sp>
    </p:spTree>
    <p:extLst>
      <p:ext uri="{BB962C8B-B14F-4D97-AF65-F5344CB8AC3E}">
        <p14:creationId xmlns:p14="http://schemas.microsoft.com/office/powerpoint/2010/main" val="29910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Broker</a:t>
            </a:r>
            <a:r>
              <a:rPr lang="en-GB" sz="1200" b="0" i="0" kern="1200" dirty="0">
                <a:solidFill>
                  <a:schemeClr val="tx1"/>
                </a:solidFill>
                <a:effectLst/>
                <a:latin typeface="+mn-lt"/>
                <a:ea typeface="+mn-ea"/>
                <a:cs typeface="+mn-cs"/>
              </a:rPr>
              <a:t> - The broker is the server that distributes the information to the interested clients connected to the server.</a:t>
            </a:r>
          </a:p>
          <a:p>
            <a:r>
              <a:rPr lang="en-GB" sz="1200" b="1" i="0" kern="1200" dirty="0">
                <a:solidFill>
                  <a:schemeClr val="tx1"/>
                </a:solidFill>
                <a:effectLst/>
                <a:latin typeface="+mn-lt"/>
                <a:ea typeface="+mn-ea"/>
                <a:cs typeface="+mn-cs"/>
              </a:rPr>
              <a:t>Client</a:t>
            </a:r>
            <a:r>
              <a:rPr lang="en-GB" sz="1200" b="0" i="0" kern="1200" dirty="0">
                <a:solidFill>
                  <a:schemeClr val="tx1"/>
                </a:solidFill>
                <a:effectLst/>
                <a:latin typeface="+mn-lt"/>
                <a:ea typeface="+mn-ea"/>
                <a:cs typeface="+mn-cs"/>
              </a:rPr>
              <a:t> - The device that connects to broker to send or receive information.</a:t>
            </a:r>
          </a:p>
          <a:p>
            <a:r>
              <a:rPr lang="en-GB" sz="1200" b="1" i="0" kern="1200" dirty="0">
                <a:solidFill>
                  <a:schemeClr val="tx1"/>
                </a:solidFill>
                <a:effectLst/>
                <a:latin typeface="+mn-lt"/>
                <a:ea typeface="+mn-ea"/>
                <a:cs typeface="+mn-cs"/>
              </a:rPr>
              <a:t>Topic</a:t>
            </a:r>
            <a:r>
              <a:rPr lang="en-GB" sz="1200" b="0" i="0" kern="1200" dirty="0">
                <a:solidFill>
                  <a:schemeClr val="tx1"/>
                </a:solidFill>
                <a:effectLst/>
                <a:latin typeface="+mn-lt"/>
                <a:ea typeface="+mn-ea"/>
                <a:cs typeface="+mn-cs"/>
              </a:rPr>
              <a:t> - The name that the message is about. Clients publish, subscribe, or do both to a topic.</a:t>
            </a:r>
          </a:p>
          <a:p>
            <a:r>
              <a:rPr lang="en-GB" sz="1200" b="1" i="0" kern="1200" dirty="0">
                <a:solidFill>
                  <a:schemeClr val="tx1"/>
                </a:solidFill>
                <a:effectLst/>
                <a:latin typeface="+mn-lt"/>
                <a:ea typeface="+mn-ea"/>
                <a:cs typeface="+mn-cs"/>
              </a:rPr>
              <a:t>Publish</a:t>
            </a:r>
            <a:r>
              <a:rPr lang="en-GB" sz="1200" b="0" i="0" kern="1200" dirty="0">
                <a:solidFill>
                  <a:schemeClr val="tx1"/>
                </a:solidFill>
                <a:effectLst/>
                <a:latin typeface="+mn-lt"/>
                <a:ea typeface="+mn-ea"/>
                <a:cs typeface="+mn-cs"/>
              </a:rPr>
              <a:t> - Clients that send information to the broker to distribute to interested clients based on the topic name.</a:t>
            </a:r>
          </a:p>
          <a:p>
            <a:r>
              <a:rPr lang="en-GB" sz="1200" b="1" i="0" kern="1200" dirty="0">
                <a:solidFill>
                  <a:schemeClr val="tx1"/>
                </a:solidFill>
                <a:effectLst/>
                <a:latin typeface="+mn-lt"/>
                <a:ea typeface="+mn-ea"/>
                <a:cs typeface="+mn-cs"/>
              </a:rPr>
              <a:t>Subscribe</a:t>
            </a:r>
            <a:r>
              <a:rPr lang="en-GB" sz="1200" b="0" i="0" kern="1200" dirty="0">
                <a:solidFill>
                  <a:schemeClr val="tx1"/>
                </a:solidFill>
                <a:effectLst/>
                <a:latin typeface="+mn-lt"/>
                <a:ea typeface="+mn-ea"/>
                <a:cs typeface="+mn-cs"/>
              </a:rPr>
              <a:t> - Clients tell the broker which topic(s) they’re interested in. When a client subscribes to a topic, any message published to the broker is distributed to the subscribers of that topic. Clients can also </a:t>
            </a:r>
            <a:r>
              <a:rPr lang="en-GB" sz="1200" b="1" i="0" kern="1200" dirty="0">
                <a:solidFill>
                  <a:schemeClr val="tx1"/>
                </a:solidFill>
                <a:effectLst/>
                <a:latin typeface="+mn-lt"/>
                <a:ea typeface="+mn-ea"/>
                <a:cs typeface="+mn-cs"/>
              </a:rPr>
              <a:t>unsubscribe</a:t>
            </a:r>
            <a:r>
              <a:rPr lang="en-GB" sz="1200" b="0" i="0" kern="1200" dirty="0">
                <a:solidFill>
                  <a:schemeClr val="tx1"/>
                </a:solidFill>
                <a:effectLst/>
                <a:latin typeface="+mn-lt"/>
                <a:ea typeface="+mn-ea"/>
                <a:cs typeface="+mn-cs"/>
              </a:rPr>
              <a:t> to stop receiving messages from the broker about that topic.</a:t>
            </a:r>
          </a:p>
          <a:p>
            <a:r>
              <a:rPr lang="en-GB" sz="1200" b="1" i="0" kern="1200" dirty="0">
                <a:solidFill>
                  <a:schemeClr val="tx1"/>
                </a:solidFill>
                <a:effectLst/>
                <a:latin typeface="+mn-lt"/>
                <a:ea typeface="+mn-ea"/>
                <a:cs typeface="+mn-cs"/>
              </a:rPr>
              <a:t>QoS</a:t>
            </a:r>
            <a:r>
              <a:rPr lang="en-GB" sz="1200" b="0" i="0" kern="1200" dirty="0">
                <a:solidFill>
                  <a:schemeClr val="tx1"/>
                </a:solidFill>
                <a:effectLst/>
                <a:latin typeface="+mn-lt"/>
                <a:ea typeface="+mn-ea"/>
                <a:cs typeface="+mn-cs"/>
              </a:rPr>
              <a:t> - Quality of Service. Each connection can specify a quality of service to the broker with an integer value ranging from 0-2. The QoS does not affect the handling of the TCP data transmissions, only between the MQTT clients. </a:t>
            </a:r>
            <a:r>
              <a:rPr lang="en-GB" sz="1200" b="1" i="0"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In the examples later on, we’ll only be using QoS 0.</a:t>
            </a:r>
            <a:endParaRPr lang="en-GB" sz="1200" b="0" i="0" kern="1200" dirty="0">
              <a:solidFill>
                <a:schemeClr val="tx1"/>
              </a:solidFill>
              <a:effectLst/>
              <a:latin typeface="+mn-lt"/>
              <a:ea typeface="+mn-ea"/>
              <a:cs typeface="+mn-cs"/>
            </a:endParaRPr>
          </a:p>
          <a:p>
            <a:pPr lvl="1"/>
            <a:r>
              <a:rPr lang="en-GB" sz="1200" b="1" i="0" kern="1200" dirty="0">
                <a:solidFill>
                  <a:schemeClr val="tx1"/>
                </a:solidFill>
                <a:effectLst/>
                <a:latin typeface="+mn-lt"/>
                <a:ea typeface="+mn-ea"/>
                <a:cs typeface="+mn-cs"/>
              </a:rPr>
              <a:t>0</a:t>
            </a:r>
            <a:r>
              <a:rPr lang="en-GB" sz="1200" b="0" i="0" kern="1200" dirty="0">
                <a:solidFill>
                  <a:schemeClr val="tx1"/>
                </a:solidFill>
                <a:effectLst/>
                <a:latin typeface="+mn-lt"/>
                <a:ea typeface="+mn-ea"/>
                <a:cs typeface="+mn-cs"/>
              </a:rPr>
              <a:t> specifies at most once, or once and only once without requiring an acknowledgment of delivery. This is often referred to as fire and forget.</a:t>
            </a:r>
          </a:p>
          <a:p>
            <a:pPr lvl="1"/>
            <a:r>
              <a:rPr lang="en-GB" sz="1200" b="1" i="0" kern="1200" dirty="0">
                <a:solidFill>
                  <a:schemeClr val="tx1"/>
                </a:solidFill>
                <a:effectLst/>
                <a:latin typeface="+mn-lt"/>
                <a:ea typeface="+mn-ea"/>
                <a:cs typeface="+mn-cs"/>
              </a:rPr>
              <a:t>1</a:t>
            </a:r>
            <a:r>
              <a:rPr lang="en-GB" sz="1200" b="0" i="0" kern="1200" dirty="0">
                <a:solidFill>
                  <a:schemeClr val="tx1"/>
                </a:solidFill>
                <a:effectLst/>
                <a:latin typeface="+mn-lt"/>
                <a:ea typeface="+mn-ea"/>
                <a:cs typeface="+mn-cs"/>
              </a:rPr>
              <a:t> specifies at least once. The message is sent multiple times until an acknowledgment is received, known otherwise as acknowledged delivery.</a:t>
            </a:r>
          </a:p>
          <a:p>
            <a:pPr lvl="1"/>
            <a:r>
              <a:rPr lang="en-GB" sz="1200" b="1" i="0" kern="1200" dirty="0">
                <a:solidFill>
                  <a:schemeClr val="tx1"/>
                </a:solidFill>
                <a:effectLst/>
                <a:latin typeface="+mn-lt"/>
                <a:ea typeface="+mn-ea"/>
                <a:cs typeface="+mn-cs"/>
              </a:rPr>
              <a:t>2</a:t>
            </a:r>
            <a:r>
              <a:rPr lang="en-GB" sz="1200" b="0" i="0" kern="1200" dirty="0">
                <a:solidFill>
                  <a:schemeClr val="tx1"/>
                </a:solidFill>
                <a:effectLst/>
                <a:latin typeface="+mn-lt"/>
                <a:ea typeface="+mn-ea"/>
                <a:cs typeface="+mn-cs"/>
              </a:rPr>
              <a:t> specifies exactly once. The sender and receiver clients use a two level handshake to ensure only one copy of the message is received, known as assured delivery.</a:t>
            </a:r>
          </a:p>
          <a:p>
            <a:endParaRPr lang="en-US" dirty="0"/>
          </a:p>
        </p:txBody>
      </p:sp>
      <p:sp>
        <p:nvSpPr>
          <p:cNvPr id="4" name="Slide Number Placeholder 3"/>
          <p:cNvSpPr>
            <a:spLocks noGrp="1"/>
          </p:cNvSpPr>
          <p:nvPr>
            <p:ph type="sldNum" sz="quarter" idx="5"/>
          </p:nvPr>
        </p:nvSpPr>
        <p:spPr/>
        <p:txBody>
          <a:bodyPr/>
          <a:lstStyle/>
          <a:p>
            <a:fld id="{DB563E9A-A20B-45C3-905B-68347C267868}" type="slidenum">
              <a:rPr lang="en-US" smtClean="0"/>
              <a:t>10</a:t>
            </a:fld>
            <a:endParaRPr lang="en-US"/>
          </a:p>
        </p:txBody>
      </p:sp>
    </p:spTree>
    <p:extLst>
      <p:ext uri="{BB962C8B-B14F-4D97-AF65-F5344CB8AC3E}">
        <p14:creationId xmlns:p14="http://schemas.microsoft.com/office/powerpoint/2010/main" val="62575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D60B-9C9C-4252-B001-4701320A1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D627A-F18A-4D04-91AA-CFDF19220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67C1BA-EAD4-444A-974A-7076D23BBF11}"/>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5" name="Footer Placeholder 4">
            <a:extLst>
              <a:ext uri="{FF2B5EF4-FFF2-40B4-BE49-F238E27FC236}">
                <a16:creationId xmlns:a16="http://schemas.microsoft.com/office/drawing/2014/main" id="{5A123413-2D5F-487D-B14E-4F9E01245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BE11-4459-47F3-ABFB-A5AED4FB6CCE}"/>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166440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BA2F-1F61-4BED-A05A-A4EC80BC3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66C927-A5EB-411D-B880-B2F92555A9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4D065-DF9C-4533-888B-BCA2ADFCFA0A}"/>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5" name="Footer Placeholder 4">
            <a:extLst>
              <a:ext uri="{FF2B5EF4-FFF2-40B4-BE49-F238E27FC236}">
                <a16:creationId xmlns:a16="http://schemas.microsoft.com/office/drawing/2014/main" id="{A4228005-684D-49E9-AC30-00FF64D4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3B438-8867-46D5-9827-E235C7939ECC}"/>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118176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D1160-9821-4722-9DF0-5A7BEEAB7E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7D4408-5F4E-49E9-B4A6-6A1EBAC86A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04087-A6BF-4967-96F7-4058CCB5CBE3}"/>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5" name="Footer Placeholder 4">
            <a:extLst>
              <a:ext uri="{FF2B5EF4-FFF2-40B4-BE49-F238E27FC236}">
                <a16:creationId xmlns:a16="http://schemas.microsoft.com/office/drawing/2014/main" id="{15315606-2F59-42A5-BE5B-00C8298ED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6BEEE-B2CA-433C-AC11-61E24004AAE5}"/>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32716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C6E4-E89E-4338-AD20-9C3CBC8B1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A09C8-6BB2-4DA7-A6D7-895FDFFADC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B05EF-3EF6-4C5F-BB38-9C11D054164F}"/>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5" name="Footer Placeholder 4">
            <a:extLst>
              <a:ext uri="{FF2B5EF4-FFF2-40B4-BE49-F238E27FC236}">
                <a16:creationId xmlns:a16="http://schemas.microsoft.com/office/drawing/2014/main" id="{CA6E4A3B-5DAB-4110-9953-B182739F2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C60A-9046-42B4-AAC3-0DC28A3B2D08}"/>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100227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97B0-54A8-4DF7-8F18-BEDA25605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1835CC-57E5-457B-8926-9BB621A17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7C5D48-036B-4143-BC85-C7ACBAD8B268}"/>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5" name="Footer Placeholder 4">
            <a:extLst>
              <a:ext uri="{FF2B5EF4-FFF2-40B4-BE49-F238E27FC236}">
                <a16:creationId xmlns:a16="http://schemas.microsoft.com/office/drawing/2014/main" id="{061F7ED0-DA27-422E-8795-B17480F1F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251A3-E48E-481D-AE66-1D93E92D75F6}"/>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292035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2FB0-2764-4662-B268-5F3DA06E1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BFBBE-31D6-484B-8826-482AE8E117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028EE0-195F-4FC7-9DAF-906A17F86E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26C9A-E435-4C62-A755-D8650012E55C}"/>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6" name="Footer Placeholder 5">
            <a:extLst>
              <a:ext uri="{FF2B5EF4-FFF2-40B4-BE49-F238E27FC236}">
                <a16:creationId xmlns:a16="http://schemas.microsoft.com/office/drawing/2014/main" id="{CFD734A1-4A24-4EA2-9E4D-750D0793E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A11A1-4741-4F55-8A96-16C7FAA3AB60}"/>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11236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AE4-55D4-48B3-8EB9-267039B6A4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EF4E0A-1E39-4300-B7C8-5747EE50C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F7B091-C24A-4530-BD1A-A85F209328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B0108-A2DF-4E77-9176-03527B544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6DBCA8-48FA-40B3-8C31-920522DA13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E8E794-789A-4FAE-8382-2431954E5A10}"/>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8" name="Footer Placeholder 7">
            <a:extLst>
              <a:ext uri="{FF2B5EF4-FFF2-40B4-BE49-F238E27FC236}">
                <a16:creationId xmlns:a16="http://schemas.microsoft.com/office/drawing/2014/main" id="{083DD4DC-713B-484B-A283-F71EF1F25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5039BC-81AA-4F2C-A86C-F51EB5AB2131}"/>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284193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4C01-69ED-4A5F-B1B0-5E1F89201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40C69A-4327-4F0C-9BF7-92EB01C320AA}"/>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4" name="Footer Placeholder 3">
            <a:extLst>
              <a:ext uri="{FF2B5EF4-FFF2-40B4-BE49-F238E27FC236}">
                <a16:creationId xmlns:a16="http://schemas.microsoft.com/office/drawing/2014/main" id="{A44C81E8-4512-4BCC-BEAD-08E11FF908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A9160-B1BD-4B02-A35B-B00B7B047E65}"/>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19785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32A90-1BB8-4153-8308-C9E14B413272}"/>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3" name="Footer Placeholder 2">
            <a:extLst>
              <a:ext uri="{FF2B5EF4-FFF2-40B4-BE49-F238E27FC236}">
                <a16:creationId xmlns:a16="http://schemas.microsoft.com/office/drawing/2014/main" id="{C58084D2-48B4-4780-8C39-10362E64D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0DA546-F3D6-4B23-861F-FE35D7E196E1}"/>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146801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8B89-2C0E-42DA-B482-95E5F7169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5FC1F-480D-4AD3-8CF1-B7AAC3AD8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EE279-5625-463F-BC88-D00CEEB04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E55CD-D82B-4288-BF9A-A4F0CE72F85F}"/>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6" name="Footer Placeholder 5">
            <a:extLst>
              <a:ext uri="{FF2B5EF4-FFF2-40B4-BE49-F238E27FC236}">
                <a16:creationId xmlns:a16="http://schemas.microsoft.com/office/drawing/2014/main" id="{13E01DD3-CBD5-4DE0-B373-154258218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7237C-7C61-41F2-9402-8CF04FC2E902}"/>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5003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909B-56E1-4FF7-81D7-F540C9698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417C57-5FA7-4E77-97CF-3CA2A22A3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389435-9B42-4B09-82C0-5D1833AC7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D5EF32-12EE-4E7A-ABBC-7C37FDEA53E3}"/>
              </a:ext>
            </a:extLst>
          </p:cNvPr>
          <p:cNvSpPr>
            <a:spLocks noGrp="1"/>
          </p:cNvSpPr>
          <p:nvPr>
            <p:ph type="dt" sz="half" idx="10"/>
          </p:nvPr>
        </p:nvSpPr>
        <p:spPr/>
        <p:txBody>
          <a:bodyPr/>
          <a:lstStyle/>
          <a:p>
            <a:fld id="{E92A51FF-00B4-4EE0-8AFE-8CE8B83B9E62}" type="datetimeFigureOut">
              <a:rPr lang="en-US" smtClean="0"/>
              <a:t>12/16/2022</a:t>
            </a:fld>
            <a:endParaRPr lang="en-US"/>
          </a:p>
        </p:txBody>
      </p:sp>
      <p:sp>
        <p:nvSpPr>
          <p:cNvPr id="6" name="Footer Placeholder 5">
            <a:extLst>
              <a:ext uri="{FF2B5EF4-FFF2-40B4-BE49-F238E27FC236}">
                <a16:creationId xmlns:a16="http://schemas.microsoft.com/office/drawing/2014/main" id="{C9C3E497-B3BA-4F83-A709-25A66BC3E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7166C-287E-427B-9CCD-542219CE4F78}"/>
              </a:ext>
            </a:extLst>
          </p:cNvPr>
          <p:cNvSpPr>
            <a:spLocks noGrp="1"/>
          </p:cNvSpPr>
          <p:nvPr>
            <p:ph type="sldNum" sz="quarter" idx="12"/>
          </p:nvPr>
        </p:nvSpPr>
        <p:spPr/>
        <p:txBody>
          <a:bodyPr/>
          <a:lstStyle/>
          <a:p>
            <a:fld id="{6D5DB4BC-DD6C-4961-908C-7D0F66E617CF}" type="slidenum">
              <a:rPr lang="en-US" smtClean="0"/>
              <a:t>‹#›</a:t>
            </a:fld>
            <a:endParaRPr lang="en-US"/>
          </a:p>
        </p:txBody>
      </p:sp>
    </p:spTree>
    <p:extLst>
      <p:ext uri="{BB962C8B-B14F-4D97-AF65-F5344CB8AC3E}">
        <p14:creationId xmlns:p14="http://schemas.microsoft.com/office/powerpoint/2010/main" val="185352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81C376-7E70-4E00-A66E-664CA127C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D34D64-CB76-49DE-9D3E-2115ED287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30249-519F-4871-B105-F2C7D7DAF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A51FF-00B4-4EE0-8AFE-8CE8B83B9E62}" type="datetimeFigureOut">
              <a:rPr lang="en-US" smtClean="0"/>
              <a:t>12/16/2022</a:t>
            </a:fld>
            <a:endParaRPr lang="en-US"/>
          </a:p>
        </p:txBody>
      </p:sp>
      <p:sp>
        <p:nvSpPr>
          <p:cNvPr id="5" name="Footer Placeholder 4">
            <a:extLst>
              <a:ext uri="{FF2B5EF4-FFF2-40B4-BE49-F238E27FC236}">
                <a16:creationId xmlns:a16="http://schemas.microsoft.com/office/drawing/2014/main" id="{A0F34A89-9FE8-45CD-9AF7-56B3ADBB6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4806-6E38-4E62-A2F9-2510D92C6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DB4BC-DD6C-4961-908C-7D0F66E617CF}" type="slidenum">
              <a:rPr lang="en-US" smtClean="0"/>
              <a:t>‹#›</a:t>
            </a:fld>
            <a:endParaRPr lang="en-US"/>
          </a:p>
        </p:txBody>
      </p:sp>
    </p:spTree>
    <p:extLst>
      <p:ext uri="{BB962C8B-B14F-4D97-AF65-F5344CB8AC3E}">
        <p14:creationId xmlns:p14="http://schemas.microsoft.com/office/powerpoint/2010/main" val="158812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web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jmlahirujayasundara@g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73EDF-8A50-4A58-80FC-C0B57D326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F43D53-14DE-4F21-9A9D-7E84E81393A1}"/>
              </a:ext>
            </a:extLst>
          </p:cNvPr>
          <p:cNvSpPr>
            <a:spLocks noGrp="1"/>
          </p:cNvSpPr>
          <p:nvPr>
            <p:ph type="ctrTitle"/>
          </p:nvPr>
        </p:nvSpPr>
        <p:spPr>
          <a:xfrm>
            <a:off x="1524000" y="4254759"/>
            <a:ext cx="9144000" cy="1056012"/>
          </a:xfrm>
        </p:spPr>
        <p:txBody>
          <a:bodyPr/>
          <a:lstStyle/>
          <a:p>
            <a:r>
              <a:rPr lang="en-US" b="1" dirty="0">
                <a:solidFill>
                  <a:srgbClr val="0070C0"/>
                </a:solidFill>
                <a:latin typeface="Bahnschrift SemiBold SemiConden" panose="020B0502040204020203" pitchFamily="34" charset="0"/>
              </a:rPr>
              <a:t>Workshop</a:t>
            </a:r>
          </a:p>
        </p:txBody>
      </p:sp>
      <p:sp>
        <p:nvSpPr>
          <p:cNvPr id="6" name="TextBox 5">
            <a:extLst>
              <a:ext uri="{FF2B5EF4-FFF2-40B4-BE49-F238E27FC236}">
                <a16:creationId xmlns:a16="http://schemas.microsoft.com/office/drawing/2014/main" id="{72378854-124F-49E6-A5F4-2C8BB0B94905}"/>
              </a:ext>
            </a:extLst>
          </p:cNvPr>
          <p:cNvSpPr txBox="1"/>
          <p:nvPr/>
        </p:nvSpPr>
        <p:spPr>
          <a:xfrm flipH="1">
            <a:off x="10159537" y="6359236"/>
            <a:ext cx="2152998" cy="369332"/>
          </a:xfrm>
          <a:prstGeom prst="rect">
            <a:avLst/>
          </a:prstGeom>
          <a:noFill/>
        </p:spPr>
        <p:txBody>
          <a:bodyPr wrap="square" rtlCol="0">
            <a:spAutoFit/>
          </a:bodyPr>
          <a:lstStyle/>
          <a:p>
            <a:r>
              <a:rPr lang="en-US" dirty="0"/>
              <a:t>Lahiru Madushan</a:t>
            </a:r>
          </a:p>
        </p:txBody>
      </p:sp>
    </p:spTree>
    <p:extLst>
      <p:ext uri="{BB962C8B-B14F-4D97-AF65-F5344CB8AC3E}">
        <p14:creationId xmlns:p14="http://schemas.microsoft.com/office/powerpoint/2010/main" val="593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How MQTT works?</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09</a:t>
            </a:r>
          </a:p>
        </p:txBody>
      </p:sp>
      <p:pic>
        <p:nvPicPr>
          <p:cNvPr id="11" name="Content Placeholder 10">
            <a:extLst>
              <a:ext uri="{FF2B5EF4-FFF2-40B4-BE49-F238E27FC236}">
                <a16:creationId xmlns:a16="http://schemas.microsoft.com/office/drawing/2014/main" id="{2C922F62-81FE-4B3A-9B4E-7D11B4E2B3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7477" y="3212719"/>
            <a:ext cx="9150966" cy="3404819"/>
          </a:xfrm>
        </p:spPr>
      </p:pic>
      <p:sp>
        <p:nvSpPr>
          <p:cNvPr id="12" name="TextBox 11">
            <a:extLst>
              <a:ext uri="{FF2B5EF4-FFF2-40B4-BE49-F238E27FC236}">
                <a16:creationId xmlns:a16="http://schemas.microsoft.com/office/drawing/2014/main" id="{E4E37DC5-E08B-4E55-9BBB-7831DCBD4A52}"/>
              </a:ext>
            </a:extLst>
          </p:cNvPr>
          <p:cNvSpPr txBox="1"/>
          <p:nvPr/>
        </p:nvSpPr>
        <p:spPr>
          <a:xfrm>
            <a:off x="838200" y="1396837"/>
            <a:ext cx="11019548" cy="1815882"/>
          </a:xfrm>
          <a:prstGeom prst="rect">
            <a:avLst/>
          </a:prstGeom>
          <a:noFill/>
        </p:spPr>
        <p:txBody>
          <a:bodyPr wrap="square" rtlCol="0">
            <a:spAutoFit/>
          </a:bodyPr>
          <a:lstStyle/>
          <a:p>
            <a:r>
              <a:rPr lang="en-GB" sz="2800" dirty="0"/>
              <a:t>MQTT is a publish/subscribe messaging protocol. Clients will connect to the network, which can subscribe or publish to a topic. When a client publishes to a topic, the data is sent to the broker, which then is distributed to all the clients that are subscribed to that topic.</a:t>
            </a:r>
            <a:endParaRPr lang="en-US" sz="2800" dirty="0"/>
          </a:p>
        </p:txBody>
      </p:sp>
    </p:spTree>
    <p:extLst>
      <p:ext uri="{BB962C8B-B14F-4D97-AF65-F5344CB8AC3E}">
        <p14:creationId xmlns:p14="http://schemas.microsoft.com/office/powerpoint/2010/main" val="76014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Example Project – Windows environment</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10</a:t>
            </a:r>
          </a:p>
        </p:txBody>
      </p:sp>
      <p:pic>
        <p:nvPicPr>
          <p:cNvPr id="6" name="Content Placeholder 5">
            <a:extLst>
              <a:ext uri="{FF2B5EF4-FFF2-40B4-BE49-F238E27FC236}">
                <a16:creationId xmlns:a16="http://schemas.microsoft.com/office/drawing/2014/main" id="{6CBCAB2B-C294-4318-9885-1764A56941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3500" y="2504738"/>
            <a:ext cx="9525000" cy="3810000"/>
          </a:xfrm>
        </p:spPr>
      </p:pic>
      <p:sp>
        <p:nvSpPr>
          <p:cNvPr id="7" name="Content Placeholder 4">
            <a:extLst>
              <a:ext uri="{FF2B5EF4-FFF2-40B4-BE49-F238E27FC236}">
                <a16:creationId xmlns:a16="http://schemas.microsoft.com/office/drawing/2014/main" id="{7FE8E294-1C02-4790-BF37-DEBD595D867E}"/>
              </a:ext>
            </a:extLst>
          </p:cNvPr>
          <p:cNvSpPr txBox="1">
            <a:spLocks/>
          </p:cNvSpPr>
          <p:nvPr/>
        </p:nvSpPr>
        <p:spPr>
          <a:xfrm>
            <a:off x="838199" y="1690688"/>
            <a:ext cx="10862387" cy="7705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Setup MQTT broker in Windows and test with the command line interface.</a:t>
            </a:r>
            <a:endParaRPr lang="en-US" dirty="0"/>
          </a:p>
        </p:txBody>
      </p:sp>
    </p:spTree>
    <p:extLst>
      <p:ext uri="{BB962C8B-B14F-4D97-AF65-F5344CB8AC3E}">
        <p14:creationId xmlns:p14="http://schemas.microsoft.com/office/powerpoint/2010/main" val="77660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4E1C-63F2-4ADA-97E8-50F65E08DA75}"/>
              </a:ext>
            </a:extLst>
          </p:cNvPr>
          <p:cNvSpPr>
            <a:spLocks noGrp="1"/>
          </p:cNvSpPr>
          <p:nvPr>
            <p:ph type="title"/>
          </p:nvPr>
        </p:nvSpPr>
        <p:spPr/>
        <p:txBody>
          <a:bodyPr>
            <a:normAutofit/>
          </a:bodyPr>
          <a:lstStyle/>
          <a:p>
            <a:pPr algn="ctr"/>
            <a:r>
              <a:rPr lang="en-GB" sz="4000" dirty="0">
                <a:latin typeface="Arial Rounded MT Bold" panose="020F0704030504030204" pitchFamily="34" charset="0"/>
              </a:rPr>
              <a:t>Introduction to the Raspberry Pi &amp; WSL</a:t>
            </a:r>
            <a:endParaRPr lang="en-US" sz="4000" dirty="0">
              <a:latin typeface="Arial Rounded MT Bold" panose="020F0704030504030204" pitchFamily="34" charset="0"/>
            </a:endParaRPr>
          </a:p>
        </p:txBody>
      </p:sp>
      <p:pic>
        <p:nvPicPr>
          <p:cNvPr id="6" name="Content Placeholder 5">
            <a:extLst>
              <a:ext uri="{FF2B5EF4-FFF2-40B4-BE49-F238E27FC236}">
                <a16:creationId xmlns:a16="http://schemas.microsoft.com/office/drawing/2014/main" id="{FD63DAD8-7570-4735-8262-C467A74392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970" y="1296622"/>
            <a:ext cx="8188001" cy="5085517"/>
          </a:xfrm>
        </p:spPr>
      </p:pic>
      <p:sp>
        <p:nvSpPr>
          <p:cNvPr id="4" name="TextBox 3">
            <a:extLst>
              <a:ext uri="{FF2B5EF4-FFF2-40B4-BE49-F238E27FC236}">
                <a16:creationId xmlns:a16="http://schemas.microsoft.com/office/drawing/2014/main" id="{43393930-2DB1-4790-9F86-EDAEED9CC091}"/>
              </a:ext>
            </a:extLst>
          </p:cNvPr>
          <p:cNvSpPr txBox="1"/>
          <p:nvPr/>
        </p:nvSpPr>
        <p:spPr>
          <a:xfrm>
            <a:off x="11700587" y="6382139"/>
            <a:ext cx="418703" cy="378662"/>
          </a:xfrm>
          <a:prstGeom prst="rect">
            <a:avLst/>
          </a:prstGeom>
          <a:noFill/>
        </p:spPr>
        <p:txBody>
          <a:bodyPr wrap="square" rtlCol="0">
            <a:spAutoFit/>
          </a:bodyPr>
          <a:lstStyle/>
          <a:p>
            <a:r>
              <a:rPr lang="en-US" dirty="0"/>
              <a:t>11</a:t>
            </a:r>
          </a:p>
        </p:txBody>
      </p:sp>
      <p:pic>
        <p:nvPicPr>
          <p:cNvPr id="5" name="Picture 4">
            <a:extLst>
              <a:ext uri="{FF2B5EF4-FFF2-40B4-BE49-F238E27FC236}">
                <a16:creationId xmlns:a16="http://schemas.microsoft.com/office/drawing/2014/main" id="{3CACCCC7-1DBD-4394-8E2A-81B2046F5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5226" y="2622185"/>
            <a:ext cx="4182804" cy="2091402"/>
          </a:xfrm>
          <a:prstGeom prst="rect">
            <a:avLst/>
          </a:prstGeom>
        </p:spPr>
      </p:pic>
    </p:spTree>
    <p:extLst>
      <p:ext uri="{BB962C8B-B14F-4D97-AF65-F5344CB8AC3E}">
        <p14:creationId xmlns:p14="http://schemas.microsoft.com/office/powerpoint/2010/main" val="312063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4E1C-63F2-4ADA-97E8-50F65E08DA75}"/>
              </a:ext>
            </a:extLst>
          </p:cNvPr>
          <p:cNvSpPr>
            <a:spLocks noGrp="1"/>
          </p:cNvSpPr>
          <p:nvPr>
            <p:ph type="title"/>
          </p:nvPr>
        </p:nvSpPr>
        <p:spPr/>
        <p:txBody>
          <a:bodyPr>
            <a:normAutofit/>
          </a:bodyPr>
          <a:lstStyle/>
          <a:p>
            <a:pPr algn="ctr"/>
            <a:r>
              <a:rPr lang="en-GB" sz="4000" dirty="0">
                <a:latin typeface="Arial Rounded MT Bold" panose="020F0704030504030204" pitchFamily="34" charset="0"/>
              </a:rPr>
              <a:t>Introduction to the Linux Environment</a:t>
            </a:r>
            <a:endParaRPr lang="en-US" sz="4000" dirty="0">
              <a:latin typeface="Arial Rounded MT Bold" panose="020F0704030504030204" pitchFamily="34" charset="0"/>
            </a:endParaRPr>
          </a:p>
        </p:txBody>
      </p:sp>
      <p:sp>
        <p:nvSpPr>
          <p:cNvPr id="4" name="TextBox 3">
            <a:extLst>
              <a:ext uri="{FF2B5EF4-FFF2-40B4-BE49-F238E27FC236}">
                <a16:creationId xmlns:a16="http://schemas.microsoft.com/office/drawing/2014/main" id="{43393930-2DB1-4790-9F86-EDAEED9CC091}"/>
              </a:ext>
            </a:extLst>
          </p:cNvPr>
          <p:cNvSpPr txBox="1"/>
          <p:nvPr/>
        </p:nvSpPr>
        <p:spPr>
          <a:xfrm>
            <a:off x="11700587" y="6382139"/>
            <a:ext cx="418703" cy="378662"/>
          </a:xfrm>
          <a:prstGeom prst="rect">
            <a:avLst/>
          </a:prstGeom>
          <a:noFill/>
        </p:spPr>
        <p:txBody>
          <a:bodyPr wrap="square" rtlCol="0">
            <a:spAutoFit/>
          </a:bodyPr>
          <a:lstStyle/>
          <a:p>
            <a:r>
              <a:rPr lang="en-US" dirty="0"/>
              <a:t>12</a:t>
            </a:r>
          </a:p>
        </p:txBody>
      </p:sp>
      <p:sp>
        <p:nvSpPr>
          <p:cNvPr id="5" name="Content Placeholder 4">
            <a:extLst>
              <a:ext uri="{FF2B5EF4-FFF2-40B4-BE49-F238E27FC236}">
                <a16:creationId xmlns:a16="http://schemas.microsoft.com/office/drawing/2014/main" id="{83D67621-4A68-43BD-843C-BF8C8B219399}"/>
              </a:ext>
            </a:extLst>
          </p:cNvPr>
          <p:cNvSpPr>
            <a:spLocks noGrp="1"/>
          </p:cNvSpPr>
          <p:nvPr>
            <p:ph idx="1"/>
          </p:nvPr>
        </p:nvSpPr>
        <p:spPr/>
        <p:txBody>
          <a:bodyPr/>
          <a:lstStyle/>
          <a:p>
            <a:r>
              <a:rPr lang="en-GB" dirty="0"/>
              <a:t>LINUX is an operating system or a kernel distributed under an open-source license.</a:t>
            </a:r>
          </a:p>
          <a:p>
            <a:r>
              <a:rPr lang="en-GB" dirty="0"/>
              <a:t>Being open-source, anyone with programming knowledge can modify it.</a:t>
            </a:r>
          </a:p>
          <a:p>
            <a:r>
              <a:rPr lang="en-GB" dirty="0"/>
              <a:t>Once you have Linux installed you no longer need an antivirus! Linux is a highly secure system. </a:t>
            </a:r>
          </a:p>
          <a:p>
            <a:r>
              <a:rPr lang="en-GB" dirty="0"/>
              <a:t>It is easy to learn.</a:t>
            </a:r>
            <a:endParaRPr lang="en-US" dirty="0"/>
          </a:p>
        </p:txBody>
      </p:sp>
      <p:pic>
        <p:nvPicPr>
          <p:cNvPr id="8" name="Picture 7">
            <a:extLst>
              <a:ext uri="{FF2B5EF4-FFF2-40B4-BE49-F238E27FC236}">
                <a16:creationId xmlns:a16="http://schemas.microsoft.com/office/drawing/2014/main" id="{C49AA2AE-D34D-4189-B577-53B801AE4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087" y="4190220"/>
            <a:ext cx="5905500" cy="2381250"/>
          </a:xfrm>
          <a:prstGeom prst="rect">
            <a:avLst/>
          </a:prstGeom>
        </p:spPr>
      </p:pic>
    </p:spTree>
    <p:extLst>
      <p:ext uri="{BB962C8B-B14F-4D97-AF65-F5344CB8AC3E}">
        <p14:creationId xmlns:p14="http://schemas.microsoft.com/office/powerpoint/2010/main" val="237559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Example Project – Linux environment</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13</a:t>
            </a:r>
          </a:p>
        </p:txBody>
      </p:sp>
      <p:pic>
        <p:nvPicPr>
          <p:cNvPr id="6" name="Content Placeholder 5">
            <a:extLst>
              <a:ext uri="{FF2B5EF4-FFF2-40B4-BE49-F238E27FC236}">
                <a16:creationId xmlns:a16="http://schemas.microsoft.com/office/drawing/2014/main" id="{D6A8DFDF-195D-402A-ABBB-50CC8083BA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3500" y="2289974"/>
            <a:ext cx="9525000" cy="3810000"/>
          </a:xfrm>
        </p:spPr>
      </p:pic>
      <p:sp>
        <p:nvSpPr>
          <p:cNvPr id="7" name="Content Placeholder 4">
            <a:extLst>
              <a:ext uri="{FF2B5EF4-FFF2-40B4-BE49-F238E27FC236}">
                <a16:creationId xmlns:a16="http://schemas.microsoft.com/office/drawing/2014/main" id="{6CB2D110-7C7B-4F85-BF15-6FEB9098B1C5}"/>
              </a:ext>
            </a:extLst>
          </p:cNvPr>
          <p:cNvSpPr txBox="1">
            <a:spLocks/>
          </p:cNvSpPr>
          <p:nvPr/>
        </p:nvSpPr>
        <p:spPr>
          <a:xfrm>
            <a:off x="838200" y="1690688"/>
            <a:ext cx="10515600" cy="557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Setup MQTT broker in Linux and test with the terminal commands.</a:t>
            </a:r>
            <a:endParaRPr lang="en-US" dirty="0"/>
          </a:p>
        </p:txBody>
      </p:sp>
    </p:spTree>
    <p:extLst>
      <p:ext uri="{BB962C8B-B14F-4D97-AF65-F5344CB8AC3E}">
        <p14:creationId xmlns:p14="http://schemas.microsoft.com/office/powerpoint/2010/main" val="305553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5DD0-3869-418A-BE7F-C0D1DECB855C}"/>
              </a:ext>
            </a:extLst>
          </p:cNvPr>
          <p:cNvSpPr>
            <a:spLocks noGrp="1"/>
          </p:cNvSpPr>
          <p:nvPr>
            <p:ph type="title"/>
          </p:nvPr>
        </p:nvSpPr>
        <p:spPr/>
        <p:txBody>
          <a:bodyPr>
            <a:normAutofit/>
          </a:bodyPr>
          <a:lstStyle/>
          <a:p>
            <a:pPr algn="ctr"/>
            <a:r>
              <a:rPr lang="en-US" sz="4000" dirty="0">
                <a:latin typeface="Arial Rounded MT Bold" panose="020F0704030504030204" pitchFamily="34" charset="0"/>
              </a:rPr>
              <a:t>Introduction about programming languages</a:t>
            </a:r>
          </a:p>
        </p:txBody>
      </p:sp>
      <p:sp>
        <p:nvSpPr>
          <p:cNvPr id="4" name="TextBox 3">
            <a:extLst>
              <a:ext uri="{FF2B5EF4-FFF2-40B4-BE49-F238E27FC236}">
                <a16:creationId xmlns:a16="http://schemas.microsoft.com/office/drawing/2014/main" id="{DA783C08-3E0E-45B0-BFA8-9489FA2D39EA}"/>
              </a:ext>
            </a:extLst>
          </p:cNvPr>
          <p:cNvSpPr txBox="1"/>
          <p:nvPr/>
        </p:nvSpPr>
        <p:spPr>
          <a:xfrm>
            <a:off x="11700587" y="6382139"/>
            <a:ext cx="418703" cy="378662"/>
          </a:xfrm>
          <a:prstGeom prst="rect">
            <a:avLst/>
          </a:prstGeom>
          <a:noFill/>
        </p:spPr>
        <p:txBody>
          <a:bodyPr wrap="square" rtlCol="0">
            <a:spAutoFit/>
          </a:bodyPr>
          <a:lstStyle/>
          <a:p>
            <a:r>
              <a:rPr lang="en-US" dirty="0"/>
              <a:t>14</a:t>
            </a:r>
          </a:p>
        </p:txBody>
      </p:sp>
      <p:pic>
        <p:nvPicPr>
          <p:cNvPr id="10" name="Content Placeholder 9">
            <a:extLst>
              <a:ext uri="{FF2B5EF4-FFF2-40B4-BE49-F238E27FC236}">
                <a16:creationId xmlns:a16="http://schemas.microsoft.com/office/drawing/2014/main" id="{47C2835B-68F6-47F5-B562-6C18389EF3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2745" y="1871678"/>
            <a:ext cx="4346510" cy="3900993"/>
          </a:xfrm>
        </p:spPr>
      </p:pic>
    </p:spTree>
    <p:extLst>
      <p:ext uri="{BB962C8B-B14F-4D97-AF65-F5344CB8AC3E}">
        <p14:creationId xmlns:p14="http://schemas.microsoft.com/office/powerpoint/2010/main" val="125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Node.js</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15</a:t>
            </a:r>
          </a:p>
        </p:txBody>
      </p:sp>
      <p:pic>
        <p:nvPicPr>
          <p:cNvPr id="10" name="Content Placeholder 9">
            <a:extLst>
              <a:ext uri="{FF2B5EF4-FFF2-40B4-BE49-F238E27FC236}">
                <a16:creationId xmlns:a16="http://schemas.microsoft.com/office/drawing/2014/main" id="{B2FBDE9C-8E6C-4893-8EC5-5854CEB1CC7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558" b="21385"/>
          <a:stretch/>
        </p:blipFill>
        <p:spPr>
          <a:xfrm>
            <a:off x="3373075" y="5129791"/>
            <a:ext cx="5224175" cy="1620982"/>
          </a:xfrm>
        </p:spPr>
      </p:pic>
      <p:sp>
        <p:nvSpPr>
          <p:cNvPr id="12" name="Content Placeholder 4">
            <a:extLst>
              <a:ext uri="{FF2B5EF4-FFF2-40B4-BE49-F238E27FC236}">
                <a16:creationId xmlns:a16="http://schemas.microsoft.com/office/drawing/2014/main" id="{091D3DFC-3CE9-4988-A358-3F0F361CBCDB}"/>
              </a:ext>
            </a:extLst>
          </p:cNvPr>
          <p:cNvSpPr txBox="1">
            <a:spLocks/>
          </p:cNvSpPr>
          <p:nvPr/>
        </p:nvSpPr>
        <p:spPr>
          <a:xfrm>
            <a:off x="727363" y="1382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Node.js is an open source server environment.</a:t>
            </a:r>
          </a:p>
          <a:p>
            <a:r>
              <a:rPr lang="en-US" dirty="0"/>
              <a:t>Node.js runs on various platforms (Windows, Linux, Unix, Mac etc.).</a:t>
            </a:r>
          </a:p>
          <a:p>
            <a:r>
              <a:rPr lang="en-GB" dirty="0"/>
              <a:t>Node.js uses JavaScript on the server.</a:t>
            </a:r>
          </a:p>
          <a:p>
            <a:r>
              <a:rPr lang="en-US" b="1" dirty="0"/>
              <a:t>Node.js uses asynchronous programming!</a:t>
            </a:r>
            <a:endParaRPr lang="en-US" dirty="0"/>
          </a:p>
          <a:p>
            <a:r>
              <a:rPr lang="en-GB" dirty="0"/>
              <a:t>Node.js eliminates the waiting, and simply continues with the next request.</a:t>
            </a:r>
          </a:p>
          <a:p>
            <a:r>
              <a:rPr lang="en-GB" dirty="0"/>
              <a:t>Node.js runs single-threaded, non-blocking, asynchronous programming, which is very memory efficient.</a:t>
            </a:r>
          </a:p>
          <a:p>
            <a:endParaRPr lang="en-US" dirty="0"/>
          </a:p>
        </p:txBody>
      </p:sp>
    </p:spTree>
    <p:extLst>
      <p:ext uri="{BB962C8B-B14F-4D97-AF65-F5344CB8AC3E}">
        <p14:creationId xmlns:p14="http://schemas.microsoft.com/office/powerpoint/2010/main" val="244975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Python</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16</a:t>
            </a:r>
          </a:p>
        </p:txBody>
      </p:sp>
      <p:pic>
        <p:nvPicPr>
          <p:cNvPr id="10" name="Content Placeholder 9">
            <a:extLst>
              <a:ext uri="{FF2B5EF4-FFF2-40B4-BE49-F238E27FC236}">
                <a16:creationId xmlns:a16="http://schemas.microsoft.com/office/drawing/2014/main" id="{88827D35-1718-481E-AAF8-EC449550D00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1180" b="11930"/>
          <a:stretch/>
        </p:blipFill>
        <p:spPr>
          <a:xfrm>
            <a:off x="2771370" y="5112333"/>
            <a:ext cx="6649259" cy="1726911"/>
          </a:xfrm>
        </p:spPr>
      </p:pic>
      <p:sp>
        <p:nvSpPr>
          <p:cNvPr id="11" name="Content Placeholder 4">
            <a:extLst>
              <a:ext uri="{FF2B5EF4-FFF2-40B4-BE49-F238E27FC236}">
                <a16:creationId xmlns:a16="http://schemas.microsoft.com/office/drawing/2014/main" id="{C2663AC5-7691-445F-80C3-45312BAF803B}"/>
              </a:ext>
            </a:extLst>
          </p:cNvPr>
          <p:cNvSpPr txBox="1">
            <a:spLocks/>
          </p:cNvSpPr>
          <p:nvPr/>
        </p:nvSpPr>
        <p:spPr>
          <a:xfrm>
            <a:off x="727363" y="1382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Python is a popular programming language</a:t>
            </a:r>
          </a:p>
          <a:p>
            <a:r>
              <a:rPr lang="en-GB" dirty="0"/>
              <a:t>Python works on different platforms (Windows, Mac, Linux, etc).</a:t>
            </a:r>
          </a:p>
          <a:p>
            <a:r>
              <a:rPr lang="en-GB" dirty="0"/>
              <a:t>Python has a simple syntax similar to the English language.</a:t>
            </a:r>
          </a:p>
          <a:p>
            <a:r>
              <a:rPr lang="en-GB" dirty="0"/>
              <a:t>Python can be used to handle big data and perform complex mathematics.</a:t>
            </a:r>
          </a:p>
          <a:p>
            <a:r>
              <a:rPr lang="en-GB" dirty="0"/>
              <a:t>Python relies on indentation, using whitespace, to define scope; such as the scope of loops, functions and classes. Other programming languages often use curly-brackets for this purpose.</a:t>
            </a:r>
          </a:p>
          <a:p>
            <a:pPr marL="0" indent="0">
              <a:buNone/>
            </a:pPr>
            <a:endParaRPr lang="en-GB" dirty="0"/>
          </a:p>
          <a:p>
            <a:endParaRPr lang="en-US" dirty="0"/>
          </a:p>
        </p:txBody>
      </p:sp>
    </p:spTree>
    <p:extLst>
      <p:ext uri="{BB962C8B-B14F-4D97-AF65-F5344CB8AC3E}">
        <p14:creationId xmlns:p14="http://schemas.microsoft.com/office/powerpoint/2010/main" val="359497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Example Project – Node.js, Python with Windows and Linux environment</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17</a:t>
            </a:r>
          </a:p>
        </p:txBody>
      </p:sp>
      <p:sp>
        <p:nvSpPr>
          <p:cNvPr id="6" name="Content Placeholder 4">
            <a:extLst>
              <a:ext uri="{FF2B5EF4-FFF2-40B4-BE49-F238E27FC236}">
                <a16:creationId xmlns:a16="http://schemas.microsoft.com/office/drawing/2014/main" id="{437B9944-F866-488B-B78D-E4D76AFD5EEB}"/>
              </a:ext>
            </a:extLst>
          </p:cNvPr>
          <p:cNvSpPr txBox="1">
            <a:spLocks noGrp="1"/>
          </p:cNvSpPr>
          <p:nvPr>
            <p:ph idx="1"/>
          </p:nvPr>
        </p:nvSpPr>
        <p:spPr>
          <a:xfrm>
            <a:off x="838200" y="1866900"/>
            <a:ext cx="10515600" cy="1070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Setup MQTT broker in Windows/Linux and test with the programming languages.</a:t>
            </a:r>
            <a:endParaRPr lang="en-US" dirty="0"/>
          </a:p>
        </p:txBody>
      </p:sp>
      <p:pic>
        <p:nvPicPr>
          <p:cNvPr id="7" name="Content Placeholder 5">
            <a:extLst>
              <a:ext uri="{FF2B5EF4-FFF2-40B4-BE49-F238E27FC236}">
                <a16:creationId xmlns:a16="http://schemas.microsoft.com/office/drawing/2014/main" id="{0177FA30-4AA4-4B97-872B-AB2FA8D64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2761470"/>
            <a:ext cx="9525000" cy="3810000"/>
          </a:xfrm>
          <a:prstGeom prst="rect">
            <a:avLst/>
          </a:prstGeom>
        </p:spPr>
      </p:pic>
    </p:spTree>
    <p:extLst>
      <p:ext uri="{BB962C8B-B14F-4D97-AF65-F5344CB8AC3E}">
        <p14:creationId xmlns:p14="http://schemas.microsoft.com/office/powerpoint/2010/main" val="417675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C081-F84A-4613-9EB2-DD4B13B8EE45}"/>
              </a:ext>
            </a:extLst>
          </p:cNvPr>
          <p:cNvSpPr>
            <a:spLocks noGrp="1"/>
          </p:cNvSpPr>
          <p:nvPr>
            <p:ph type="title"/>
          </p:nvPr>
        </p:nvSpPr>
        <p:spPr/>
        <p:txBody>
          <a:bodyPr>
            <a:normAutofit/>
          </a:bodyPr>
          <a:lstStyle/>
          <a:p>
            <a:pPr algn="ctr"/>
            <a:r>
              <a:rPr lang="en-US" sz="4000" dirty="0">
                <a:latin typeface="Arial Rounded MT Bold" panose="020F0704030504030204" pitchFamily="34" charset="0"/>
              </a:rPr>
              <a:t>Introduction to AWS</a:t>
            </a:r>
          </a:p>
        </p:txBody>
      </p:sp>
      <p:pic>
        <p:nvPicPr>
          <p:cNvPr id="6" name="Content Placeholder 5">
            <a:extLst>
              <a:ext uri="{FF2B5EF4-FFF2-40B4-BE49-F238E27FC236}">
                <a16:creationId xmlns:a16="http://schemas.microsoft.com/office/drawing/2014/main" id="{87E79274-58D2-4781-B31D-0C03FF19D2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TextBox 3">
            <a:extLst>
              <a:ext uri="{FF2B5EF4-FFF2-40B4-BE49-F238E27FC236}">
                <a16:creationId xmlns:a16="http://schemas.microsoft.com/office/drawing/2014/main" id="{0AD1A0DA-470E-410D-806E-9EA7A74084F8}"/>
              </a:ext>
            </a:extLst>
          </p:cNvPr>
          <p:cNvSpPr txBox="1"/>
          <p:nvPr/>
        </p:nvSpPr>
        <p:spPr>
          <a:xfrm>
            <a:off x="11700587" y="6382139"/>
            <a:ext cx="418703" cy="378662"/>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194301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A26A-6C95-4E81-8873-69CA8ACF8B2F}"/>
              </a:ext>
            </a:extLst>
          </p:cNvPr>
          <p:cNvSpPr>
            <a:spLocks noGrp="1"/>
          </p:cNvSpPr>
          <p:nvPr>
            <p:ph type="title"/>
          </p:nvPr>
        </p:nvSpPr>
        <p:spPr/>
        <p:txBody>
          <a:bodyPr/>
          <a:lstStyle/>
          <a:p>
            <a:pPr algn="ctr"/>
            <a:r>
              <a:rPr lang="en-US" sz="4000" dirty="0">
                <a:latin typeface="Arial Rounded MT Bold" panose="020F0704030504030204" pitchFamily="34" charset="0"/>
              </a:rPr>
              <a:t>About</a:t>
            </a:r>
            <a:r>
              <a:rPr lang="en-US" dirty="0">
                <a:latin typeface="Arial Rounded MT Bold" panose="020F0704030504030204" pitchFamily="34" charset="0"/>
              </a:rPr>
              <a:t> Me</a:t>
            </a:r>
          </a:p>
        </p:txBody>
      </p:sp>
      <p:pic>
        <p:nvPicPr>
          <p:cNvPr id="5" name="Content Placeholder 4">
            <a:extLst>
              <a:ext uri="{FF2B5EF4-FFF2-40B4-BE49-F238E27FC236}">
                <a16:creationId xmlns:a16="http://schemas.microsoft.com/office/drawing/2014/main" id="{605EF1E4-D9EB-486C-A465-E29C93C2F3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44286"/>
            <a:ext cx="4351338" cy="4351338"/>
          </a:xfrm>
        </p:spPr>
      </p:pic>
      <p:sp>
        <p:nvSpPr>
          <p:cNvPr id="6" name="TextBox 5">
            <a:extLst>
              <a:ext uri="{FF2B5EF4-FFF2-40B4-BE49-F238E27FC236}">
                <a16:creationId xmlns:a16="http://schemas.microsoft.com/office/drawing/2014/main" id="{78C689E6-0290-4B26-971D-5F7C04A16324}"/>
              </a:ext>
            </a:extLst>
          </p:cNvPr>
          <p:cNvSpPr txBox="1"/>
          <p:nvPr/>
        </p:nvSpPr>
        <p:spPr>
          <a:xfrm>
            <a:off x="11700587" y="6382139"/>
            <a:ext cx="418703" cy="37866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71344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AWS (The Amazon Web Services)</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19</a:t>
            </a:r>
          </a:p>
        </p:txBody>
      </p:sp>
      <p:sp>
        <p:nvSpPr>
          <p:cNvPr id="11" name="Content Placeholder 4">
            <a:extLst>
              <a:ext uri="{FF2B5EF4-FFF2-40B4-BE49-F238E27FC236}">
                <a16:creationId xmlns:a16="http://schemas.microsoft.com/office/drawing/2014/main" id="{C2663AC5-7691-445F-80C3-45312BAF803B}"/>
              </a:ext>
            </a:extLst>
          </p:cNvPr>
          <p:cNvSpPr txBox="1">
            <a:spLocks/>
          </p:cNvSpPr>
          <p:nvPr/>
        </p:nvSpPr>
        <p:spPr>
          <a:xfrm>
            <a:off x="727363" y="1149921"/>
            <a:ext cx="10515600" cy="4403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a:p>
            <a:r>
              <a:rPr lang="en-GB" dirty="0"/>
              <a:t>Amazon web service is an online platform that provides scalable and cost-effective cloud computing solutions.</a:t>
            </a:r>
          </a:p>
          <a:p>
            <a:r>
              <a:rPr lang="en-GB" dirty="0"/>
              <a:t>AWS is a broadly adopted cloud platform that offers several on-demand operations like compute power, database storage, content delivery, etc., to help corporates scale and grow.</a:t>
            </a:r>
          </a:p>
        </p:txBody>
      </p:sp>
      <p:pic>
        <p:nvPicPr>
          <p:cNvPr id="7" name="Picture 6">
            <a:extLst>
              <a:ext uri="{FF2B5EF4-FFF2-40B4-BE49-F238E27FC236}">
                <a16:creationId xmlns:a16="http://schemas.microsoft.com/office/drawing/2014/main" id="{87BDECD3-F269-43A2-B66B-EC51639190D7}"/>
              </a:ext>
            </a:extLst>
          </p:cNvPr>
          <p:cNvPicPr>
            <a:picLocks noChangeAspect="1"/>
          </p:cNvPicPr>
          <p:nvPr/>
        </p:nvPicPr>
        <p:blipFill rotWithShape="1">
          <a:blip r:embed="rId3">
            <a:extLst>
              <a:ext uri="{28A0092B-C50C-407E-A947-70E740481C1C}">
                <a14:useLocalDpi xmlns:a14="http://schemas.microsoft.com/office/drawing/2010/main" val="0"/>
              </a:ext>
            </a:extLst>
          </a:blip>
          <a:srcRect t="44936"/>
          <a:stretch/>
        </p:blipFill>
        <p:spPr>
          <a:xfrm>
            <a:off x="3495673" y="4405745"/>
            <a:ext cx="4733925" cy="1564011"/>
          </a:xfrm>
          <a:prstGeom prst="rect">
            <a:avLst/>
          </a:prstGeom>
        </p:spPr>
      </p:pic>
    </p:spTree>
    <p:extLst>
      <p:ext uri="{BB962C8B-B14F-4D97-AF65-F5344CB8AC3E}">
        <p14:creationId xmlns:p14="http://schemas.microsoft.com/office/powerpoint/2010/main" val="172715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Amazon EC2</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02</a:t>
            </a:r>
          </a:p>
        </p:txBody>
      </p:sp>
      <p:sp>
        <p:nvSpPr>
          <p:cNvPr id="11" name="Content Placeholder 4">
            <a:extLst>
              <a:ext uri="{FF2B5EF4-FFF2-40B4-BE49-F238E27FC236}">
                <a16:creationId xmlns:a16="http://schemas.microsoft.com/office/drawing/2014/main" id="{C2663AC5-7691-445F-80C3-45312BAF803B}"/>
              </a:ext>
            </a:extLst>
          </p:cNvPr>
          <p:cNvSpPr txBox="1">
            <a:spLocks/>
          </p:cNvSpPr>
          <p:nvPr/>
        </p:nvSpPr>
        <p:spPr>
          <a:xfrm>
            <a:off x="727363" y="1149921"/>
            <a:ext cx="10515600" cy="4403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a:p>
            <a:r>
              <a:rPr lang="en-GB" dirty="0"/>
              <a:t>Virtual computing environments, known as </a:t>
            </a:r>
            <a:r>
              <a:rPr lang="en-GB" i="1" dirty="0"/>
              <a:t>instances.</a:t>
            </a:r>
          </a:p>
        </p:txBody>
      </p:sp>
      <p:pic>
        <p:nvPicPr>
          <p:cNvPr id="5" name="Picture 4">
            <a:extLst>
              <a:ext uri="{FF2B5EF4-FFF2-40B4-BE49-F238E27FC236}">
                <a16:creationId xmlns:a16="http://schemas.microsoft.com/office/drawing/2014/main" id="{4722A197-AEA2-414A-A0EB-F3F33EB9D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0" y="2744403"/>
            <a:ext cx="12192000" cy="4016398"/>
          </a:xfrm>
          <a:prstGeom prst="rect">
            <a:avLst/>
          </a:prstGeom>
        </p:spPr>
      </p:pic>
      <p:sp>
        <p:nvSpPr>
          <p:cNvPr id="8" name="TextBox 7">
            <a:extLst>
              <a:ext uri="{FF2B5EF4-FFF2-40B4-BE49-F238E27FC236}">
                <a16:creationId xmlns:a16="http://schemas.microsoft.com/office/drawing/2014/main" id="{9C853433-538B-4F60-877A-5ABCC039243C}"/>
              </a:ext>
            </a:extLst>
          </p:cNvPr>
          <p:cNvSpPr txBox="1"/>
          <p:nvPr/>
        </p:nvSpPr>
        <p:spPr>
          <a:xfrm>
            <a:off x="11700587" y="6423918"/>
            <a:ext cx="418703" cy="37866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09082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C081-F84A-4613-9EB2-DD4B13B8EE45}"/>
              </a:ext>
            </a:extLst>
          </p:cNvPr>
          <p:cNvSpPr>
            <a:spLocks noGrp="1"/>
          </p:cNvSpPr>
          <p:nvPr>
            <p:ph type="title"/>
          </p:nvPr>
        </p:nvSpPr>
        <p:spPr/>
        <p:txBody>
          <a:bodyPr>
            <a:normAutofit/>
          </a:bodyPr>
          <a:lstStyle/>
          <a:p>
            <a:pPr algn="ctr"/>
            <a:r>
              <a:rPr lang="en-US" sz="4000" dirty="0">
                <a:latin typeface="Arial Rounded MT Bold" panose="020F0704030504030204" pitchFamily="34" charset="0"/>
              </a:rPr>
              <a:t>Let’s Combine All</a:t>
            </a:r>
          </a:p>
        </p:txBody>
      </p:sp>
      <p:pic>
        <p:nvPicPr>
          <p:cNvPr id="6" name="Content Placeholder 5">
            <a:extLst>
              <a:ext uri="{FF2B5EF4-FFF2-40B4-BE49-F238E27FC236}">
                <a16:creationId xmlns:a16="http://schemas.microsoft.com/office/drawing/2014/main" id="{79946BE1-D287-4861-AEB0-F4E3D8B9E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541" y="1866265"/>
            <a:ext cx="6236917" cy="4351338"/>
          </a:xfrm>
        </p:spPr>
      </p:pic>
      <p:sp>
        <p:nvSpPr>
          <p:cNvPr id="4" name="TextBox 3">
            <a:extLst>
              <a:ext uri="{FF2B5EF4-FFF2-40B4-BE49-F238E27FC236}">
                <a16:creationId xmlns:a16="http://schemas.microsoft.com/office/drawing/2014/main" id="{F51C1B54-702B-474A-9855-B714C81E397F}"/>
              </a:ext>
            </a:extLst>
          </p:cNvPr>
          <p:cNvSpPr txBox="1"/>
          <p:nvPr/>
        </p:nvSpPr>
        <p:spPr>
          <a:xfrm>
            <a:off x="11700587" y="6382139"/>
            <a:ext cx="418703" cy="37866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209179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27FB66B-FFD2-43B3-92C7-A450A625C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916" y="716944"/>
            <a:ext cx="8136168" cy="5424112"/>
          </a:xfrm>
        </p:spPr>
      </p:pic>
      <p:sp>
        <p:nvSpPr>
          <p:cNvPr id="4" name="TextBox 3">
            <a:extLst>
              <a:ext uri="{FF2B5EF4-FFF2-40B4-BE49-F238E27FC236}">
                <a16:creationId xmlns:a16="http://schemas.microsoft.com/office/drawing/2014/main" id="{4A4E0750-E5A0-42B4-BACF-4AA8980382D8}"/>
              </a:ext>
            </a:extLst>
          </p:cNvPr>
          <p:cNvSpPr txBox="1"/>
          <p:nvPr/>
        </p:nvSpPr>
        <p:spPr>
          <a:xfrm>
            <a:off x="11700587" y="6382139"/>
            <a:ext cx="418703" cy="378662"/>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4236919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96BDFE-D8FB-437C-BC41-FF01CA959610}"/>
              </a:ext>
            </a:extLst>
          </p:cNvPr>
          <p:cNvSpPr txBox="1"/>
          <p:nvPr/>
        </p:nvSpPr>
        <p:spPr>
          <a:xfrm>
            <a:off x="4869900" y="1496291"/>
            <a:ext cx="5112327" cy="584775"/>
          </a:xfrm>
          <a:prstGeom prst="rect">
            <a:avLst/>
          </a:prstGeom>
          <a:noFill/>
        </p:spPr>
        <p:txBody>
          <a:bodyPr wrap="square" rtlCol="0">
            <a:spAutoFit/>
          </a:bodyPr>
          <a:lstStyle/>
          <a:p>
            <a:r>
              <a:rPr lang="en-US" sz="3200" dirty="0">
                <a:latin typeface="Arial Rounded MT Bold" panose="020F0704030504030204" pitchFamily="34" charset="0"/>
              </a:rPr>
              <a:t>Feel free to contact me!</a:t>
            </a:r>
          </a:p>
        </p:txBody>
      </p:sp>
      <p:sp>
        <p:nvSpPr>
          <p:cNvPr id="10" name="TextBox 9">
            <a:extLst>
              <a:ext uri="{FF2B5EF4-FFF2-40B4-BE49-F238E27FC236}">
                <a16:creationId xmlns:a16="http://schemas.microsoft.com/office/drawing/2014/main" id="{3B5F7798-2342-4B88-8395-0831DE3BBAB3}"/>
              </a:ext>
            </a:extLst>
          </p:cNvPr>
          <p:cNvSpPr txBox="1"/>
          <p:nvPr/>
        </p:nvSpPr>
        <p:spPr>
          <a:xfrm>
            <a:off x="4869900" y="2505670"/>
            <a:ext cx="7249390" cy="1846659"/>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Lahiru Madushan</a:t>
            </a:r>
          </a:p>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hlinkClick r:id="rId3"/>
              </a:rPr>
              <a:t>jmlahirujayasundara@gmail.com</a:t>
            </a: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https://www.linkedin.com/in/lahirujayasundara</a:t>
            </a:r>
          </a:p>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070 448 66 77</a:t>
            </a:r>
          </a:p>
          <a:p>
            <a:endParaRPr lang="en-US" dirty="0"/>
          </a:p>
        </p:txBody>
      </p:sp>
      <p:pic>
        <p:nvPicPr>
          <p:cNvPr id="14" name="Content Placeholder 13">
            <a:extLst>
              <a:ext uri="{FF2B5EF4-FFF2-40B4-BE49-F238E27FC236}">
                <a16:creationId xmlns:a16="http://schemas.microsoft.com/office/drawing/2014/main" id="{5470FAC0-9312-4226-B2EC-441BD52D349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4796" y="193970"/>
            <a:ext cx="6221196" cy="6221196"/>
          </a:xfrm>
        </p:spPr>
      </p:pic>
      <p:sp>
        <p:nvSpPr>
          <p:cNvPr id="15" name="TextBox 14">
            <a:extLst>
              <a:ext uri="{FF2B5EF4-FFF2-40B4-BE49-F238E27FC236}">
                <a16:creationId xmlns:a16="http://schemas.microsoft.com/office/drawing/2014/main" id="{BEA46630-19D0-4A8C-B1BA-BFA41DCAF68C}"/>
              </a:ext>
            </a:extLst>
          </p:cNvPr>
          <p:cNvSpPr txBox="1"/>
          <p:nvPr/>
        </p:nvSpPr>
        <p:spPr>
          <a:xfrm>
            <a:off x="11714442" y="6382139"/>
            <a:ext cx="418703" cy="369332"/>
          </a:xfrm>
          <a:prstGeom prst="rect">
            <a:avLst/>
          </a:prstGeom>
          <a:noFill/>
        </p:spPr>
        <p:txBody>
          <a:bodyPr wrap="square" rtlCol="0">
            <a:spAutoFit/>
          </a:bodyPr>
          <a:lstStyle/>
          <a:p>
            <a:r>
              <a:rPr lang="en-US"/>
              <a:t>23</a:t>
            </a:r>
            <a:endParaRPr lang="en-US" dirty="0"/>
          </a:p>
        </p:txBody>
      </p:sp>
    </p:spTree>
    <p:extLst>
      <p:ext uri="{BB962C8B-B14F-4D97-AF65-F5344CB8AC3E}">
        <p14:creationId xmlns:p14="http://schemas.microsoft.com/office/powerpoint/2010/main" val="59832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pPr algn="ctr"/>
            <a:r>
              <a:rPr lang="en-US" sz="4000" dirty="0">
                <a:latin typeface="Arial Rounded MT Bold" panose="020F0704030504030204" pitchFamily="34" charset="0"/>
              </a:rPr>
              <a:t>Prerequisites</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02</a:t>
            </a:r>
          </a:p>
        </p:txBody>
      </p:sp>
      <p:sp>
        <p:nvSpPr>
          <p:cNvPr id="5" name="Content Placeholder 4">
            <a:extLst>
              <a:ext uri="{FF2B5EF4-FFF2-40B4-BE49-F238E27FC236}">
                <a16:creationId xmlns:a16="http://schemas.microsoft.com/office/drawing/2014/main" id="{1F2A3855-0755-4F1C-B831-F4EA95902621}"/>
              </a:ext>
            </a:extLst>
          </p:cNvPr>
          <p:cNvSpPr>
            <a:spLocks noGrp="1"/>
          </p:cNvSpPr>
          <p:nvPr>
            <p:ph idx="1"/>
          </p:nvPr>
        </p:nvSpPr>
        <p:spPr/>
        <p:txBody>
          <a:bodyPr/>
          <a:lstStyle/>
          <a:p>
            <a:r>
              <a:rPr lang="en-US" dirty="0"/>
              <a:t>VS Code</a:t>
            </a:r>
          </a:p>
          <a:p>
            <a:r>
              <a:rPr lang="en-US" dirty="0"/>
              <a:t>Node.js</a:t>
            </a:r>
          </a:p>
          <a:p>
            <a:r>
              <a:rPr lang="en-US" dirty="0"/>
              <a:t>Python</a:t>
            </a:r>
          </a:p>
          <a:p>
            <a:r>
              <a:rPr lang="en-GB" dirty="0"/>
              <a:t>Windows Subsystem for Linux (WSL)</a:t>
            </a:r>
          </a:p>
          <a:p>
            <a:r>
              <a:rPr lang="en-US"/>
              <a:t>Code file</a:t>
            </a:r>
            <a:endParaRPr lang="en-US" dirty="0"/>
          </a:p>
          <a:p>
            <a:pPr marL="457200" lvl="1" indent="0">
              <a:buNone/>
            </a:pPr>
            <a:r>
              <a:rPr lang="en-US" dirty="0"/>
              <a:t>https://github.com/LMJayasundara/Workshop</a:t>
            </a:r>
            <a:endParaRPr lang="en-GB" dirty="0"/>
          </a:p>
          <a:p>
            <a:r>
              <a:rPr lang="en-US" dirty="0"/>
              <a:t>AWS account (Optional)</a:t>
            </a:r>
          </a:p>
        </p:txBody>
      </p:sp>
      <p:pic>
        <p:nvPicPr>
          <p:cNvPr id="6" name="Picture 5">
            <a:extLst>
              <a:ext uri="{FF2B5EF4-FFF2-40B4-BE49-F238E27FC236}">
                <a16:creationId xmlns:a16="http://schemas.microsoft.com/office/drawing/2014/main" id="{251583A6-67F7-4D94-9027-F9C057E31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1880" y="1953925"/>
            <a:ext cx="3505689" cy="3658111"/>
          </a:xfrm>
          <a:prstGeom prst="rect">
            <a:avLst/>
          </a:prstGeom>
        </p:spPr>
      </p:pic>
    </p:spTree>
    <p:extLst>
      <p:ext uri="{BB962C8B-B14F-4D97-AF65-F5344CB8AC3E}">
        <p14:creationId xmlns:p14="http://schemas.microsoft.com/office/powerpoint/2010/main" val="293799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pPr algn="ctr"/>
            <a:r>
              <a:rPr lang="en-US" sz="4000" dirty="0">
                <a:latin typeface="Arial Rounded MT Bold" panose="020F0704030504030204" pitchFamily="34" charset="0"/>
              </a:rPr>
              <a:t>Introduction to IoT</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03</a:t>
            </a:r>
          </a:p>
        </p:txBody>
      </p:sp>
      <p:pic>
        <p:nvPicPr>
          <p:cNvPr id="14" name="Content Placeholder 13">
            <a:extLst>
              <a:ext uri="{FF2B5EF4-FFF2-40B4-BE49-F238E27FC236}">
                <a16:creationId xmlns:a16="http://schemas.microsoft.com/office/drawing/2014/main" id="{7446A606-BB4C-4A94-8DE9-0972EB295A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5167" y="1825625"/>
            <a:ext cx="7921666" cy="4351338"/>
          </a:xfrm>
        </p:spPr>
      </p:pic>
    </p:spTree>
    <p:extLst>
      <p:ext uri="{BB962C8B-B14F-4D97-AF65-F5344CB8AC3E}">
        <p14:creationId xmlns:p14="http://schemas.microsoft.com/office/powerpoint/2010/main" val="312094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What is IoT?</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04</a:t>
            </a:r>
          </a:p>
        </p:txBody>
      </p:sp>
      <p:sp>
        <p:nvSpPr>
          <p:cNvPr id="5" name="Content Placeholder 4">
            <a:extLst>
              <a:ext uri="{FF2B5EF4-FFF2-40B4-BE49-F238E27FC236}">
                <a16:creationId xmlns:a16="http://schemas.microsoft.com/office/drawing/2014/main" id="{2C8A2A15-9E96-4D95-85B4-FFE116144C47}"/>
              </a:ext>
            </a:extLst>
          </p:cNvPr>
          <p:cNvSpPr>
            <a:spLocks noGrp="1"/>
          </p:cNvSpPr>
          <p:nvPr>
            <p:ph idx="1"/>
          </p:nvPr>
        </p:nvSpPr>
        <p:spPr/>
        <p:txBody>
          <a:bodyPr/>
          <a:lstStyle/>
          <a:p>
            <a:r>
              <a:rPr lang="en-GB" dirty="0"/>
              <a:t>Internet of Things is a system of physical objects connected over the Internet. It collects and transfers data to get the necessary work done without manual touch.</a:t>
            </a:r>
            <a:endParaRPr lang="en-US" dirty="0"/>
          </a:p>
        </p:txBody>
      </p:sp>
      <p:pic>
        <p:nvPicPr>
          <p:cNvPr id="11" name="Picture 10">
            <a:extLst>
              <a:ext uri="{FF2B5EF4-FFF2-40B4-BE49-F238E27FC236}">
                <a16:creationId xmlns:a16="http://schemas.microsoft.com/office/drawing/2014/main" id="{9F044FE9-57A2-4295-9712-FA3FF6843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152" y="2893180"/>
            <a:ext cx="3599695" cy="3599695"/>
          </a:xfrm>
          <a:prstGeom prst="rect">
            <a:avLst/>
          </a:prstGeom>
        </p:spPr>
      </p:pic>
    </p:spTree>
    <p:extLst>
      <p:ext uri="{BB962C8B-B14F-4D97-AF65-F5344CB8AC3E}">
        <p14:creationId xmlns:p14="http://schemas.microsoft.com/office/powerpoint/2010/main" val="286958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How IoT works?</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05</a:t>
            </a:r>
          </a:p>
        </p:txBody>
      </p:sp>
      <p:pic>
        <p:nvPicPr>
          <p:cNvPr id="6" name="Content Placeholder 5">
            <a:extLst>
              <a:ext uri="{FF2B5EF4-FFF2-40B4-BE49-F238E27FC236}">
                <a16:creationId xmlns:a16="http://schemas.microsoft.com/office/drawing/2014/main" id="{CC6BBA45-3B67-4B93-99C4-1B86727501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515600" cy="3969639"/>
          </a:xfrm>
        </p:spPr>
      </p:pic>
    </p:spTree>
    <p:extLst>
      <p:ext uri="{BB962C8B-B14F-4D97-AF65-F5344CB8AC3E}">
        <p14:creationId xmlns:p14="http://schemas.microsoft.com/office/powerpoint/2010/main" val="3219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a:xfrm>
            <a:off x="838200" y="307975"/>
            <a:ext cx="10515600" cy="1325563"/>
          </a:xfrm>
        </p:spPr>
        <p:txBody>
          <a:bodyPr>
            <a:normAutofit/>
          </a:bodyPr>
          <a:lstStyle/>
          <a:p>
            <a:r>
              <a:rPr lang="en-US" sz="3200" b="1" dirty="0">
                <a:latin typeface="Arial Narrow" panose="020B0606020202030204" pitchFamily="34" charset="0"/>
              </a:rPr>
              <a:t>IoT Applications</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06</a:t>
            </a:r>
          </a:p>
        </p:txBody>
      </p:sp>
      <p:pic>
        <p:nvPicPr>
          <p:cNvPr id="10" name="Content Placeholder 9">
            <a:extLst>
              <a:ext uri="{FF2B5EF4-FFF2-40B4-BE49-F238E27FC236}">
                <a16:creationId xmlns:a16="http://schemas.microsoft.com/office/drawing/2014/main" id="{D1E60639-3BD7-4149-9BE3-D7D58B778D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5986" y="1204212"/>
            <a:ext cx="10037814" cy="5262683"/>
          </a:xfrm>
        </p:spPr>
      </p:pic>
    </p:spTree>
    <p:extLst>
      <p:ext uri="{BB962C8B-B14F-4D97-AF65-F5344CB8AC3E}">
        <p14:creationId xmlns:p14="http://schemas.microsoft.com/office/powerpoint/2010/main" val="399409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AEC-9923-4657-AFB2-99D4A9A573C5}"/>
              </a:ext>
            </a:extLst>
          </p:cNvPr>
          <p:cNvSpPr>
            <a:spLocks noGrp="1"/>
          </p:cNvSpPr>
          <p:nvPr>
            <p:ph type="title"/>
          </p:nvPr>
        </p:nvSpPr>
        <p:spPr/>
        <p:txBody>
          <a:bodyPr>
            <a:normAutofit/>
          </a:bodyPr>
          <a:lstStyle/>
          <a:p>
            <a:pPr algn="ctr"/>
            <a:r>
              <a:rPr lang="en-US" sz="4000" dirty="0">
                <a:latin typeface="Arial Rounded MT Bold" panose="020F0704030504030204" pitchFamily="34" charset="0"/>
              </a:rPr>
              <a:t>Introduction to MQTT</a:t>
            </a:r>
          </a:p>
        </p:txBody>
      </p:sp>
      <p:sp>
        <p:nvSpPr>
          <p:cNvPr id="4" name="TextBox 3">
            <a:extLst>
              <a:ext uri="{FF2B5EF4-FFF2-40B4-BE49-F238E27FC236}">
                <a16:creationId xmlns:a16="http://schemas.microsoft.com/office/drawing/2014/main" id="{EDE9E25C-841B-4626-91C3-D0AD6B8F8970}"/>
              </a:ext>
            </a:extLst>
          </p:cNvPr>
          <p:cNvSpPr txBox="1"/>
          <p:nvPr/>
        </p:nvSpPr>
        <p:spPr>
          <a:xfrm>
            <a:off x="11700587" y="6382139"/>
            <a:ext cx="418703" cy="378662"/>
          </a:xfrm>
          <a:prstGeom prst="rect">
            <a:avLst/>
          </a:prstGeom>
          <a:noFill/>
        </p:spPr>
        <p:txBody>
          <a:bodyPr wrap="square" rtlCol="0">
            <a:spAutoFit/>
          </a:bodyPr>
          <a:lstStyle/>
          <a:p>
            <a:r>
              <a:rPr lang="en-US" dirty="0"/>
              <a:t>07</a:t>
            </a:r>
          </a:p>
        </p:txBody>
      </p:sp>
      <p:pic>
        <p:nvPicPr>
          <p:cNvPr id="9" name="Content Placeholder 8">
            <a:extLst>
              <a:ext uri="{FF2B5EF4-FFF2-40B4-BE49-F238E27FC236}">
                <a16:creationId xmlns:a16="http://schemas.microsoft.com/office/drawing/2014/main" id="{9E26F5DA-B4CA-472F-8F73-33A16F278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755" y="1825625"/>
            <a:ext cx="6254489" cy="4351338"/>
          </a:xfrm>
        </p:spPr>
      </p:pic>
    </p:spTree>
    <p:extLst>
      <p:ext uri="{BB962C8B-B14F-4D97-AF65-F5344CB8AC3E}">
        <p14:creationId xmlns:p14="http://schemas.microsoft.com/office/powerpoint/2010/main" val="24244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28D6-31EC-432D-A450-CBF73CA29CF1}"/>
              </a:ext>
            </a:extLst>
          </p:cNvPr>
          <p:cNvSpPr>
            <a:spLocks noGrp="1"/>
          </p:cNvSpPr>
          <p:nvPr>
            <p:ph type="title"/>
          </p:nvPr>
        </p:nvSpPr>
        <p:spPr/>
        <p:txBody>
          <a:bodyPr>
            <a:normAutofit/>
          </a:bodyPr>
          <a:lstStyle/>
          <a:p>
            <a:r>
              <a:rPr lang="en-US" sz="3200" b="1" dirty="0">
                <a:latin typeface="Arial Narrow" panose="020B0606020202030204" pitchFamily="34" charset="0"/>
              </a:rPr>
              <a:t>What is MQTT?</a:t>
            </a:r>
          </a:p>
        </p:txBody>
      </p:sp>
      <p:sp>
        <p:nvSpPr>
          <p:cNvPr id="4" name="TextBox 3">
            <a:extLst>
              <a:ext uri="{FF2B5EF4-FFF2-40B4-BE49-F238E27FC236}">
                <a16:creationId xmlns:a16="http://schemas.microsoft.com/office/drawing/2014/main" id="{A4EC238B-EAC7-46AB-87D3-A0E1126865FE}"/>
              </a:ext>
            </a:extLst>
          </p:cNvPr>
          <p:cNvSpPr txBox="1"/>
          <p:nvPr/>
        </p:nvSpPr>
        <p:spPr>
          <a:xfrm>
            <a:off x="11700587" y="6382139"/>
            <a:ext cx="418703" cy="378662"/>
          </a:xfrm>
          <a:prstGeom prst="rect">
            <a:avLst/>
          </a:prstGeom>
          <a:noFill/>
        </p:spPr>
        <p:txBody>
          <a:bodyPr wrap="square" rtlCol="0">
            <a:spAutoFit/>
          </a:bodyPr>
          <a:lstStyle/>
          <a:p>
            <a:r>
              <a:rPr lang="en-US" dirty="0"/>
              <a:t>08</a:t>
            </a:r>
          </a:p>
        </p:txBody>
      </p:sp>
      <p:sp>
        <p:nvSpPr>
          <p:cNvPr id="5" name="Content Placeholder 4">
            <a:extLst>
              <a:ext uri="{FF2B5EF4-FFF2-40B4-BE49-F238E27FC236}">
                <a16:creationId xmlns:a16="http://schemas.microsoft.com/office/drawing/2014/main" id="{2C8A2A15-9E96-4D95-85B4-FFE116144C47}"/>
              </a:ext>
            </a:extLst>
          </p:cNvPr>
          <p:cNvSpPr>
            <a:spLocks noGrp="1"/>
          </p:cNvSpPr>
          <p:nvPr>
            <p:ph idx="1"/>
          </p:nvPr>
        </p:nvSpPr>
        <p:spPr/>
        <p:txBody>
          <a:bodyPr/>
          <a:lstStyle/>
          <a:p>
            <a:r>
              <a:rPr lang="en-GB" dirty="0"/>
              <a:t>MQTT (</a:t>
            </a:r>
            <a:r>
              <a:rPr lang="en-GB" b="1" dirty="0"/>
              <a:t>M</a:t>
            </a:r>
            <a:r>
              <a:rPr lang="en-GB" dirty="0"/>
              <a:t>essage </a:t>
            </a:r>
            <a:r>
              <a:rPr lang="en-GB" b="1" dirty="0"/>
              <a:t>Q</a:t>
            </a:r>
            <a:r>
              <a:rPr lang="en-GB" dirty="0"/>
              <a:t>ueuing </a:t>
            </a:r>
            <a:r>
              <a:rPr lang="en-GB" b="1" dirty="0"/>
              <a:t>T</a:t>
            </a:r>
            <a:r>
              <a:rPr lang="en-GB" dirty="0"/>
              <a:t>elemetry </a:t>
            </a:r>
            <a:r>
              <a:rPr lang="en-GB" b="1" dirty="0"/>
              <a:t>T</a:t>
            </a:r>
            <a:r>
              <a:rPr lang="en-GB" dirty="0"/>
              <a:t>ransport) is a publish/subscribe messaging protocol that works on top of the TCP/IP protocol.</a:t>
            </a:r>
          </a:p>
          <a:p>
            <a:r>
              <a:rPr lang="en-GB" dirty="0"/>
              <a:t>MQTT uses your existing Internet home network to send messages to your IoT devices and respond to those messages.</a:t>
            </a:r>
          </a:p>
          <a:p>
            <a:endParaRPr lang="en-US" dirty="0"/>
          </a:p>
        </p:txBody>
      </p:sp>
      <p:pic>
        <p:nvPicPr>
          <p:cNvPr id="10" name="Picture 9">
            <a:extLst>
              <a:ext uri="{FF2B5EF4-FFF2-40B4-BE49-F238E27FC236}">
                <a16:creationId xmlns:a16="http://schemas.microsoft.com/office/drawing/2014/main" id="{9407228A-AD87-4C8C-9A3E-788D3F0CC2FC}"/>
              </a:ext>
            </a:extLst>
          </p:cNvPr>
          <p:cNvPicPr>
            <a:picLocks noChangeAspect="1"/>
          </p:cNvPicPr>
          <p:nvPr/>
        </p:nvPicPr>
        <p:blipFill rotWithShape="1">
          <a:blip r:embed="rId3">
            <a:extLst>
              <a:ext uri="{28A0092B-C50C-407E-A947-70E740481C1C}">
                <a14:useLocalDpi xmlns:a14="http://schemas.microsoft.com/office/drawing/2010/main" val="0"/>
              </a:ext>
            </a:extLst>
          </a:blip>
          <a:srcRect l="4908" t="11481" r="9273" b="16381"/>
          <a:stretch/>
        </p:blipFill>
        <p:spPr>
          <a:xfrm>
            <a:off x="3089564" y="3906982"/>
            <a:ext cx="5721927" cy="2404918"/>
          </a:xfrm>
          <a:prstGeom prst="rect">
            <a:avLst/>
          </a:prstGeom>
        </p:spPr>
      </p:pic>
    </p:spTree>
    <p:extLst>
      <p:ext uri="{BB962C8B-B14F-4D97-AF65-F5344CB8AC3E}">
        <p14:creationId xmlns:p14="http://schemas.microsoft.com/office/powerpoint/2010/main" val="203223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1072</Words>
  <Application>Microsoft Office PowerPoint</Application>
  <PresentationFormat>Widescreen</PresentationFormat>
  <Paragraphs>122</Paragraphs>
  <Slides>24</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Narrow</vt:lpstr>
      <vt:lpstr>Arial Rounded MT Bold</vt:lpstr>
      <vt:lpstr>Bahnschrift SemiBold SemiConden</vt:lpstr>
      <vt:lpstr>Calibri</vt:lpstr>
      <vt:lpstr>Calibri Light</vt:lpstr>
      <vt:lpstr>Cambria</vt:lpstr>
      <vt:lpstr>Wingdings</vt:lpstr>
      <vt:lpstr>Office Theme</vt:lpstr>
      <vt:lpstr>Workshop</vt:lpstr>
      <vt:lpstr>About Me</vt:lpstr>
      <vt:lpstr>Prerequisites</vt:lpstr>
      <vt:lpstr>Introduction to IoT</vt:lpstr>
      <vt:lpstr>What is IoT?</vt:lpstr>
      <vt:lpstr>How IoT works?</vt:lpstr>
      <vt:lpstr>IoT Applications</vt:lpstr>
      <vt:lpstr>Introduction to MQTT</vt:lpstr>
      <vt:lpstr>What is MQTT?</vt:lpstr>
      <vt:lpstr>How MQTT works?</vt:lpstr>
      <vt:lpstr>Example Project – Windows environment</vt:lpstr>
      <vt:lpstr>Introduction to the Raspberry Pi &amp; WSL</vt:lpstr>
      <vt:lpstr>Introduction to the Linux Environment</vt:lpstr>
      <vt:lpstr>Example Project – Linux environment</vt:lpstr>
      <vt:lpstr>Introduction about programming languages</vt:lpstr>
      <vt:lpstr>Node.js</vt:lpstr>
      <vt:lpstr>Python</vt:lpstr>
      <vt:lpstr>Example Project – Node.js, Python with Windows and Linux environment</vt:lpstr>
      <vt:lpstr>Introduction to AWS</vt:lpstr>
      <vt:lpstr>AWS (The Amazon Web Services)</vt:lpstr>
      <vt:lpstr>Amazon EC2</vt:lpstr>
      <vt:lpstr>Let’s Combine All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Lahiru</dc:creator>
  <cp:lastModifiedBy>Lahiru</cp:lastModifiedBy>
  <cp:revision>151</cp:revision>
  <dcterms:created xsi:type="dcterms:W3CDTF">2022-12-16T03:47:17Z</dcterms:created>
  <dcterms:modified xsi:type="dcterms:W3CDTF">2022-12-16T20:56:00Z</dcterms:modified>
</cp:coreProperties>
</file>