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Cairo SemiBold"/>
      <p:regular r:id="rId36"/>
      <p:bold r:id="rId37"/>
    </p:embeddedFont>
    <p:embeddedFont>
      <p:font typeface="Proxima Nova"/>
      <p:regular r:id="rId38"/>
      <p:bold r:id="rId39"/>
      <p:italic r:id="rId40"/>
      <p:boldItalic r:id="rId41"/>
    </p:embeddedFont>
    <p:embeddedFont>
      <p:font typeface="Assistant"/>
      <p:regular r:id="rId42"/>
      <p:bold r:id="rId43"/>
    </p:embeddedFont>
    <p:embeddedFont>
      <p:font typeface="Cairo"/>
      <p:regular r:id="rId44"/>
      <p:bold r:id="rId45"/>
    </p:embeddedFont>
    <p:embeddedFont>
      <p:font typeface="Source Code Pro"/>
      <p:regular r:id="rId46"/>
      <p:bold r:id="rId47"/>
      <p:italic r:id="rId48"/>
      <p:boldItalic r:id="rId49"/>
    </p:embeddedFont>
    <p:embeddedFont>
      <p:font typeface="Cairo ExtraLight"/>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2" roundtripDataSignature="AMtx7mgCShueP+XAyTop9q7fR91+96H6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42" Type="http://schemas.openxmlformats.org/officeDocument/2006/relationships/font" Target="fonts/Assistant-regular.fntdata"/><Relationship Id="rId41" Type="http://schemas.openxmlformats.org/officeDocument/2006/relationships/font" Target="fonts/ProximaNova-boldItalic.fntdata"/><Relationship Id="rId44" Type="http://schemas.openxmlformats.org/officeDocument/2006/relationships/font" Target="fonts/Cairo-regular.fntdata"/><Relationship Id="rId43" Type="http://schemas.openxmlformats.org/officeDocument/2006/relationships/font" Target="fonts/Assistant-bold.fntdata"/><Relationship Id="rId46" Type="http://schemas.openxmlformats.org/officeDocument/2006/relationships/font" Target="fonts/SourceCodePro-regular.fntdata"/><Relationship Id="rId45" Type="http://schemas.openxmlformats.org/officeDocument/2006/relationships/font" Target="fonts/Cai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CodePro-italic.fntdata"/><Relationship Id="rId47" Type="http://schemas.openxmlformats.org/officeDocument/2006/relationships/font" Target="fonts/SourceCodePro-bold.fntdata"/><Relationship Id="rId49"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CairoSemiBold-bold.fntdata"/><Relationship Id="rId36" Type="http://schemas.openxmlformats.org/officeDocument/2006/relationships/font" Target="fonts/CairoSemiBold-regular.fntdata"/><Relationship Id="rId39" Type="http://schemas.openxmlformats.org/officeDocument/2006/relationships/font" Target="fonts/ProximaNova-bold.fntdata"/><Relationship Id="rId38" Type="http://schemas.openxmlformats.org/officeDocument/2006/relationships/font" Target="fonts/ProximaNova-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airoExtraLight-bold.fntdata"/><Relationship Id="rId50" Type="http://schemas.openxmlformats.org/officeDocument/2006/relationships/font" Target="fonts/CairoExtraLight-regular.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60379c7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1260379c7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4d0c4ee8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24d0c4ee82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4d0c4ee8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24d0c4ee82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4d0c4ee8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24d0c4ee82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4d0c4ee8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124d0c4ee82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4d0c4ee8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124d0c4ee82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4d0c4ee8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24d0c4ee82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4d0c4ee8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124d0c4ee82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4d0c4ee8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124d0c4ee82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4d0c4ee8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124d0c4ee82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4d0c4ee8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124d0c4ee82_0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4d0c4ee82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124d0c4ee82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4d0c4ee8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124d0c4ee82_0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4d0c4ee82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124d0c4ee82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4d0c4ee8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124d0c4ee82_0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4d0c4ee82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124d0c4ee82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4d0c4ee8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124d0c4ee82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24d0c4ee82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124d0c4ee82_0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24d0c4ee82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124d0c4ee82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24d0c4ee82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124d0c4ee82_0_3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4d0c4ee8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24d0c4ee8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4d0c4ee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24d0c4ee82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4d0c4ee8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24d0c4ee8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4d0c4ee8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124d0c4ee82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4d0c4ee8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124d0c4ee82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4d0c4ee8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24d0c4ee8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4d0c4ee8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24d0c4ee82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
    <p:spTree>
      <p:nvGrpSpPr>
        <p:cNvPr id="50" name="Shape 50"/>
        <p:cNvGrpSpPr/>
        <p:nvPr/>
      </p:nvGrpSpPr>
      <p:grpSpPr>
        <a:xfrm>
          <a:off x="0" y="0"/>
          <a:ext cx="0" cy="0"/>
          <a:chOff x="0" y="0"/>
          <a:chExt cx="0" cy="0"/>
        </a:xfrm>
      </p:grpSpPr>
      <p:sp>
        <p:nvSpPr>
          <p:cNvPr id="51" name="Google Shape;51;p43"/>
          <p:cNvSpPr/>
          <p:nvPr/>
        </p:nvSpPr>
        <p:spPr>
          <a:xfrm>
            <a:off x="3001575" y="0"/>
            <a:ext cx="5057129" cy="4358378"/>
          </a:xfrm>
          <a:custGeom>
            <a:rect b="b" l="l" r="r" t="t"/>
            <a:pathLst>
              <a:path extrusionOk="0" h="17184" w="19939">
                <a:moveTo>
                  <a:pt x="8419" y="0"/>
                </a:moveTo>
                <a:lnTo>
                  <a:pt x="1601" y="3967"/>
                </a:lnTo>
                <a:cubicBezTo>
                  <a:pt x="1545" y="3995"/>
                  <a:pt x="1488" y="4034"/>
                  <a:pt x="1437" y="4068"/>
                </a:cubicBezTo>
                <a:cubicBezTo>
                  <a:pt x="1154" y="4278"/>
                  <a:pt x="911" y="4515"/>
                  <a:pt x="713" y="4776"/>
                </a:cubicBezTo>
                <a:cubicBezTo>
                  <a:pt x="226" y="5415"/>
                  <a:pt x="0" y="6162"/>
                  <a:pt x="51" y="6931"/>
                </a:cubicBezTo>
                <a:cubicBezTo>
                  <a:pt x="91" y="7537"/>
                  <a:pt x="351" y="8419"/>
                  <a:pt x="1341" y="9172"/>
                </a:cubicBezTo>
                <a:cubicBezTo>
                  <a:pt x="1873" y="9574"/>
                  <a:pt x="2512" y="9789"/>
                  <a:pt x="3191" y="9806"/>
                </a:cubicBezTo>
                <a:cubicBezTo>
                  <a:pt x="3220" y="9806"/>
                  <a:pt x="3248" y="9807"/>
                  <a:pt x="3277" y="9807"/>
                </a:cubicBezTo>
                <a:cubicBezTo>
                  <a:pt x="3891" y="9807"/>
                  <a:pt x="4484" y="9631"/>
                  <a:pt x="5036" y="9291"/>
                </a:cubicBezTo>
                <a:lnTo>
                  <a:pt x="6665" y="8357"/>
                </a:lnTo>
                <a:lnTo>
                  <a:pt x="10377" y="11169"/>
                </a:lnTo>
                <a:lnTo>
                  <a:pt x="9924" y="13008"/>
                </a:lnTo>
                <a:cubicBezTo>
                  <a:pt x="9766" y="13647"/>
                  <a:pt x="9766" y="14275"/>
                  <a:pt x="9935" y="14869"/>
                </a:cubicBezTo>
                <a:cubicBezTo>
                  <a:pt x="10128" y="15543"/>
                  <a:pt x="10524" y="16120"/>
                  <a:pt x="11078" y="16539"/>
                </a:cubicBezTo>
                <a:cubicBezTo>
                  <a:pt x="11633" y="16963"/>
                  <a:pt x="12301" y="17184"/>
                  <a:pt x="13019" y="17184"/>
                </a:cubicBezTo>
                <a:cubicBezTo>
                  <a:pt x="13127" y="17184"/>
                  <a:pt x="13240" y="17178"/>
                  <a:pt x="13347" y="17167"/>
                </a:cubicBezTo>
                <a:cubicBezTo>
                  <a:pt x="14264" y="17082"/>
                  <a:pt x="15050" y="16635"/>
                  <a:pt x="15633" y="15865"/>
                </a:cubicBezTo>
                <a:cubicBezTo>
                  <a:pt x="15882" y="15537"/>
                  <a:pt x="16069" y="15152"/>
                  <a:pt x="16193" y="14717"/>
                </a:cubicBezTo>
                <a:cubicBezTo>
                  <a:pt x="16199" y="14700"/>
                  <a:pt x="16205" y="14683"/>
                  <a:pt x="16210" y="14660"/>
                </a:cubicBezTo>
                <a:lnTo>
                  <a:pt x="19939" y="6"/>
                </a:lnTo>
                <a:lnTo>
                  <a:pt x="19939" y="0"/>
                </a:lnTo>
                <a:close/>
              </a:path>
            </a:pathLst>
          </a:custGeom>
          <a:solidFill>
            <a:srgbClr val="FF7CAD">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 name="Google Shape;52;p43"/>
          <p:cNvGrpSpPr/>
          <p:nvPr/>
        </p:nvGrpSpPr>
        <p:grpSpPr>
          <a:xfrm>
            <a:off x="7314567" y="383661"/>
            <a:ext cx="304102" cy="458848"/>
            <a:chOff x="2131550" y="2253075"/>
            <a:chExt cx="93100" cy="140475"/>
          </a:xfrm>
        </p:grpSpPr>
        <p:sp>
          <p:nvSpPr>
            <p:cNvPr id="53" name="Google Shape;53;p43"/>
            <p:cNvSpPr/>
            <p:nvPr/>
          </p:nvSpPr>
          <p:spPr>
            <a:xfrm>
              <a:off x="2131550" y="2313325"/>
              <a:ext cx="93100" cy="50100"/>
            </a:xfrm>
            <a:custGeom>
              <a:rect b="b" l="l" r="r" t="t"/>
              <a:pathLst>
                <a:path extrusionOk="0" h="2004" w="3724">
                  <a:moveTo>
                    <a:pt x="1822" y="1"/>
                  </a:moveTo>
                  <a:lnTo>
                    <a:pt x="1" y="1896"/>
                  </a:lnTo>
                  <a:lnTo>
                    <a:pt x="114" y="2004"/>
                  </a:lnTo>
                  <a:lnTo>
                    <a:pt x="1828" y="216"/>
                  </a:lnTo>
                  <a:lnTo>
                    <a:pt x="3616" y="1936"/>
                  </a:lnTo>
                  <a:lnTo>
                    <a:pt x="3724" y="1823"/>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3"/>
            <p:cNvSpPr/>
            <p:nvPr/>
          </p:nvSpPr>
          <p:spPr>
            <a:xfrm>
              <a:off x="2131550" y="2343325"/>
              <a:ext cx="93100" cy="50225"/>
            </a:xfrm>
            <a:custGeom>
              <a:rect b="b" l="l" r="r" t="t"/>
              <a:pathLst>
                <a:path extrusionOk="0" h="2009" w="3724">
                  <a:moveTo>
                    <a:pt x="1822" y="0"/>
                  </a:moveTo>
                  <a:lnTo>
                    <a:pt x="1" y="1901"/>
                  </a:lnTo>
                  <a:lnTo>
                    <a:pt x="114" y="2009"/>
                  </a:lnTo>
                  <a:lnTo>
                    <a:pt x="1828" y="221"/>
                  </a:lnTo>
                  <a:lnTo>
                    <a:pt x="3616" y="1935"/>
                  </a:lnTo>
                  <a:lnTo>
                    <a:pt x="3724" y="1828"/>
                  </a:lnTo>
                  <a:lnTo>
                    <a:pt x="182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3"/>
            <p:cNvSpPr/>
            <p:nvPr/>
          </p:nvSpPr>
          <p:spPr>
            <a:xfrm>
              <a:off x="2131550" y="2253075"/>
              <a:ext cx="93100" cy="50250"/>
            </a:xfrm>
            <a:custGeom>
              <a:rect b="b" l="l" r="r" t="t"/>
              <a:pathLst>
                <a:path extrusionOk="0" h="2010" w="3724">
                  <a:moveTo>
                    <a:pt x="1822" y="1"/>
                  </a:moveTo>
                  <a:lnTo>
                    <a:pt x="1" y="1902"/>
                  </a:lnTo>
                  <a:lnTo>
                    <a:pt x="114" y="2009"/>
                  </a:lnTo>
                  <a:lnTo>
                    <a:pt x="1828" y="221"/>
                  </a:lnTo>
                  <a:lnTo>
                    <a:pt x="3616" y="1941"/>
                  </a:lnTo>
                  <a:lnTo>
                    <a:pt x="3724" y="1828"/>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3"/>
            <p:cNvSpPr/>
            <p:nvPr/>
          </p:nvSpPr>
          <p:spPr>
            <a:xfrm>
              <a:off x="2131550" y="2283200"/>
              <a:ext cx="93100" cy="50250"/>
            </a:xfrm>
            <a:custGeom>
              <a:rect b="b" l="l" r="r" t="t"/>
              <a:pathLst>
                <a:path extrusionOk="0" h="2010" w="3724">
                  <a:moveTo>
                    <a:pt x="1822" y="1"/>
                  </a:moveTo>
                  <a:lnTo>
                    <a:pt x="1" y="1902"/>
                  </a:lnTo>
                  <a:lnTo>
                    <a:pt x="114" y="2009"/>
                  </a:lnTo>
                  <a:lnTo>
                    <a:pt x="1828" y="221"/>
                  </a:lnTo>
                  <a:lnTo>
                    <a:pt x="3616" y="1936"/>
                  </a:lnTo>
                  <a:lnTo>
                    <a:pt x="3724" y="1823"/>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43"/>
          <p:cNvGrpSpPr/>
          <p:nvPr/>
        </p:nvGrpSpPr>
        <p:grpSpPr>
          <a:xfrm>
            <a:off x="1812867" y="4375036"/>
            <a:ext cx="304102" cy="458848"/>
            <a:chOff x="2131550" y="2253075"/>
            <a:chExt cx="93100" cy="140475"/>
          </a:xfrm>
        </p:grpSpPr>
        <p:sp>
          <p:nvSpPr>
            <p:cNvPr id="58" name="Google Shape;58;p43"/>
            <p:cNvSpPr/>
            <p:nvPr/>
          </p:nvSpPr>
          <p:spPr>
            <a:xfrm>
              <a:off x="2131550" y="2313325"/>
              <a:ext cx="93100" cy="50100"/>
            </a:xfrm>
            <a:custGeom>
              <a:rect b="b" l="l" r="r" t="t"/>
              <a:pathLst>
                <a:path extrusionOk="0" h="2004" w="3724">
                  <a:moveTo>
                    <a:pt x="1822" y="1"/>
                  </a:moveTo>
                  <a:lnTo>
                    <a:pt x="1" y="1896"/>
                  </a:lnTo>
                  <a:lnTo>
                    <a:pt x="114" y="2004"/>
                  </a:lnTo>
                  <a:lnTo>
                    <a:pt x="1828" y="216"/>
                  </a:lnTo>
                  <a:lnTo>
                    <a:pt x="3616" y="1936"/>
                  </a:lnTo>
                  <a:lnTo>
                    <a:pt x="3724" y="1823"/>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3"/>
            <p:cNvSpPr/>
            <p:nvPr/>
          </p:nvSpPr>
          <p:spPr>
            <a:xfrm>
              <a:off x="2131550" y="2343325"/>
              <a:ext cx="93100" cy="50225"/>
            </a:xfrm>
            <a:custGeom>
              <a:rect b="b" l="l" r="r" t="t"/>
              <a:pathLst>
                <a:path extrusionOk="0" h="2009" w="3724">
                  <a:moveTo>
                    <a:pt x="1822" y="0"/>
                  </a:moveTo>
                  <a:lnTo>
                    <a:pt x="1" y="1901"/>
                  </a:lnTo>
                  <a:lnTo>
                    <a:pt x="114" y="2009"/>
                  </a:lnTo>
                  <a:lnTo>
                    <a:pt x="1828" y="221"/>
                  </a:lnTo>
                  <a:lnTo>
                    <a:pt x="3616" y="1935"/>
                  </a:lnTo>
                  <a:lnTo>
                    <a:pt x="3724" y="1828"/>
                  </a:lnTo>
                  <a:lnTo>
                    <a:pt x="182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3"/>
            <p:cNvSpPr/>
            <p:nvPr/>
          </p:nvSpPr>
          <p:spPr>
            <a:xfrm>
              <a:off x="2131550" y="2253075"/>
              <a:ext cx="93100" cy="50250"/>
            </a:xfrm>
            <a:custGeom>
              <a:rect b="b" l="l" r="r" t="t"/>
              <a:pathLst>
                <a:path extrusionOk="0" h="2010" w="3724">
                  <a:moveTo>
                    <a:pt x="1822" y="1"/>
                  </a:moveTo>
                  <a:lnTo>
                    <a:pt x="1" y="1902"/>
                  </a:lnTo>
                  <a:lnTo>
                    <a:pt x="114" y="2009"/>
                  </a:lnTo>
                  <a:lnTo>
                    <a:pt x="1828" y="221"/>
                  </a:lnTo>
                  <a:lnTo>
                    <a:pt x="3616" y="1941"/>
                  </a:lnTo>
                  <a:lnTo>
                    <a:pt x="3724" y="1828"/>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3"/>
            <p:cNvSpPr/>
            <p:nvPr/>
          </p:nvSpPr>
          <p:spPr>
            <a:xfrm>
              <a:off x="2131550" y="2283200"/>
              <a:ext cx="93100" cy="50250"/>
            </a:xfrm>
            <a:custGeom>
              <a:rect b="b" l="l" r="r" t="t"/>
              <a:pathLst>
                <a:path extrusionOk="0" h="2010" w="3724">
                  <a:moveTo>
                    <a:pt x="1822" y="1"/>
                  </a:moveTo>
                  <a:lnTo>
                    <a:pt x="1" y="1902"/>
                  </a:lnTo>
                  <a:lnTo>
                    <a:pt x="114" y="2009"/>
                  </a:lnTo>
                  <a:lnTo>
                    <a:pt x="1828" y="221"/>
                  </a:lnTo>
                  <a:lnTo>
                    <a:pt x="3616" y="1936"/>
                  </a:lnTo>
                  <a:lnTo>
                    <a:pt x="3724" y="1823"/>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43"/>
          <p:cNvSpPr txBox="1"/>
          <p:nvPr>
            <p:ph type="title"/>
          </p:nvPr>
        </p:nvSpPr>
        <p:spPr>
          <a:xfrm>
            <a:off x="726225" y="441350"/>
            <a:ext cx="76914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30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63" name="Google Shape;63;p43"/>
          <p:cNvSpPr txBox="1"/>
          <p:nvPr>
            <p:ph idx="1" type="subTitle"/>
          </p:nvPr>
        </p:nvSpPr>
        <p:spPr>
          <a:xfrm>
            <a:off x="5890300" y="2347025"/>
            <a:ext cx="2319300" cy="13908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800"/>
              <a:buNone/>
              <a:defRPr>
                <a:latin typeface="Assistant"/>
                <a:ea typeface="Assistant"/>
                <a:cs typeface="Assistant"/>
                <a:sym typeface="Assistant"/>
              </a:defRPr>
            </a:lvl1pPr>
            <a:lvl2pPr lvl="1" algn="l">
              <a:lnSpc>
                <a:spcPct val="115000"/>
              </a:lnSpc>
              <a:spcBef>
                <a:spcPts val="1200"/>
              </a:spcBef>
              <a:spcAft>
                <a:spcPts val="0"/>
              </a:spcAft>
              <a:buSzPts val="1400"/>
              <a:buNone/>
              <a:defRPr>
                <a:latin typeface="Assistant"/>
                <a:ea typeface="Assistant"/>
                <a:cs typeface="Assistant"/>
                <a:sym typeface="Assistant"/>
              </a:defRPr>
            </a:lvl2pPr>
            <a:lvl3pPr lvl="2" algn="l">
              <a:lnSpc>
                <a:spcPct val="115000"/>
              </a:lnSpc>
              <a:spcBef>
                <a:spcPts val="1200"/>
              </a:spcBef>
              <a:spcAft>
                <a:spcPts val="0"/>
              </a:spcAft>
              <a:buSzPts val="1400"/>
              <a:buNone/>
              <a:defRPr>
                <a:latin typeface="Assistant"/>
                <a:ea typeface="Assistant"/>
                <a:cs typeface="Assistant"/>
                <a:sym typeface="Assistant"/>
              </a:defRPr>
            </a:lvl3pPr>
            <a:lvl4pPr lvl="3" algn="l">
              <a:lnSpc>
                <a:spcPct val="115000"/>
              </a:lnSpc>
              <a:spcBef>
                <a:spcPts val="1200"/>
              </a:spcBef>
              <a:spcAft>
                <a:spcPts val="0"/>
              </a:spcAft>
              <a:buSzPts val="1400"/>
              <a:buNone/>
              <a:defRPr>
                <a:latin typeface="Assistant"/>
                <a:ea typeface="Assistant"/>
                <a:cs typeface="Assistant"/>
                <a:sym typeface="Assistant"/>
              </a:defRPr>
            </a:lvl4pPr>
            <a:lvl5pPr lvl="4" algn="l">
              <a:lnSpc>
                <a:spcPct val="115000"/>
              </a:lnSpc>
              <a:spcBef>
                <a:spcPts val="1200"/>
              </a:spcBef>
              <a:spcAft>
                <a:spcPts val="0"/>
              </a:spcAft>
              <a:buSzPts val="1400"/>
              <a:buNone/>
              <a:defRPr>
                <a:latin typeface="Assistant"/>
                <a:ea typeface="Assistant"/>
                <a:cs typeface="Assistant"/>
                <a:sym typeface="Assistant"/>
              </a:defRPr>
            </a:lvl5pPr>
            <a:lvl6pPr lvl="5" algn="l">
              <a:lnSpc>
                <a:spcPct val="115000"/>
              </a:lnSpc>
              <a:spcBef>
                <a:spcPts val="1200"/>
              </a:spcBef>
              <a:spcAft>
                <a:spcPts val="0"/>
              </a:spcAft>
              <a:buSzPts val="1400"/>
              <a:buNone/>
              <a:defRPr>
                <a:latin typeface="Assistant"/>
                <a:ea typeface="Assistant"/>
                <a:cs typeface="Assistant"/>
                <a:sym typeface="Assistant"/>
              </a:defRPr>
            </a:lvl6pPr>
            <a:lvl7pPr lvl="6" algn="l">
              <a:lnSpc>
                <a:spcPct val="115000"/>
              </a:lnSpc>
              <a:spcBef>
                <a:spcPts val="1200"/>
              </a:spcBef>
              <a:spcAft>
                <a:spcPts val="0"/>
              </a:spcAft>
              <a:buSzPts val="1400"/>
              <a:buNone/>
              <a:defRPr>
                <a:latin typeface="Assistant"/>
                <a:ea typeface="Assistant"/>
                <a:cs typeface="Assistant"/>
                <a:sym typeface="Assistant"/>
              </a:defRPr>
            </a:lvl7pPr>
            <a:lvl8pPr lvl="7" algn="l">
              <a:lnSpc>
                <a:spcPct val="115000"/>
              </a:lnSpc>
              <a:spcBef>
                <a:spcPts val="1200"/>
              </a:spcBef>
              <a:spcAft>
                <a:spcPts val="0"/>
              </a:spcAft>
              <a:buSzPts val="1400"/>
              <a:buNone/>
              <a:defRPr>
                <a:latin typeface="Assistant"/>
                <a:ea typeface="Assistant"/>
                <a:cs typeface="Assistant"/>
                <a:sym typeface="Assistant"/>
              </a:defRPr>
            </a:lvl8pPr>
            <a:lvl9pPr lvl="8" algn="l">
              <a:lnSpc>
                <a:spcPct val="115000"/>
              </a:lnSpc>
              <a:spcBef>
                <a:spcPts val="1200"/>
              </a:spcBef>
              <a:spcAft>
                <a:spcPts val="1200"/>
              </a:spcAft>
              <a:buSzPts val="1400"/>
              <a:buNone/>
              <a:defRPr>
                <a:latin typeface="Assistant"/>
                <a:ea typeface="Assistant"/>
                <a:cs typeface="Assistant"/>
                <a:sym typeface="Assistan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_1_1">
    <p:spTree>
      <p:nvGrpSpPr>
        <p:cNvPr id="64" name="Shape 64"/>
        <p:cNvGrpSpPr/>
        <p:nvPr/>
      </p:nvGrpSpPr>
      <p:grpSpPr>
        <a:xfrm>
          <a:off x="0" y="0"/>
          <a:ext cx="0" cy="0"/>
          <a:chOff x="0" y="0"/>
          <a:chExt cx="0" cy="0"/>
        </a:xfrm>
      </p:grpSpPr>
      <p:sp>
        <p:nvSpPr>
          <p:cNvPr id="65" name="Google Shape;65;p44"/>
          <p:cNvSpPr txBox="1"/>
          <p:nvPr>
            <p:ph type="title"/>
          </p:nvPr>
        </p:nvSpPr>
        <p:spPr>
          <a:xfrm>
            <a:off x="726225" y="481725"/>
            <a:ext cx="4492800" cy="104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sz="8100"/>
            </a:lvl1pPr>
            <a:lvl2pPr lvl="1" algn="l">
              <a:lnSpc>
                <a:spcPct val="100000"/>
              </a:lnSpc>
              <a:spcBef>
                <a:spcPts val="0"/>
              </a:spcBef>
              <a:spcAft>
                <a:spcPts val="0"/>
              </a:spcAft>
              <a:buSzPts val="2800"/>
              <a:buNone/>
              <a:defRPr sz="8100"/>
            </a:lvl2pPr>
            <a:lvl3pPr lvl="2" algn="l">
              <a:lnSpc>
                <a:spcPct val="100000"/>
              </a:lnSpc>
              <a:spcBef>
                <a:spcPts val="0"/>
              </a:spcBef>
              <a:spcAft>
                <a:spcPts val="0"/>
              </a:spcAft>
              <a:buSzPts val="2800"/>
              <a:buNone/>
              <a:defRPr sz="8100"/>
            </a:lvl3pPr>
            <a:lvl4pPr lvl="3" algn="l">
              <a:lnSpc>
                <a:spcPct val="100000"/>
              </a:lnSpc>
              <a:spcBef>
                <a:spcPts val="0"/>
              </a:spcBef>
              <a:spcAft>
                <a:spcPts val="0"/>
              </a:spcAft>
              <a:buSzPts val="2800"/>
              <a:buNone/>
              <a:defRPr sz="8100"/>
            </a:lvl4pPr>
            <a:lvl5pPr lvl="4" algn="l">
              <a:lnSpc>
                <a:spcPct val="100000"/>
              </a:lnSpc>
              <a:spcBef>
                <a:spcPts val="0"/>
              </a:spcBef>
              <a:spcAft>
                <a:spcPts val="0"/>
              </a:spcAft>
              <a:buSzPts val="2800"/>
              <a:buNone/>
              <a:defRPr sz="8100"/>
            </a:lvl5pPr>
            <a:lvl6pPr lvl="5" algn="l">
              <a:lnSpc>
                <a:spcPct val="100000"/>
              </a:lnSpc>
              <a:spcBef>
                <a:spcPts val="0"/>
              </a:spcBef>
              <a:spcAft>
                <a:spcPts val="0"/>
              </a:spcAft>
              <a:buSzPts val="2800"/>
              <a:buNone/>
              <a:defRPr sz="8100"/>
            </a:lvl6pPr>
            <a:lvl7pPr lvl="6" algn="l">
              <a:lnSpc>
                <a:spcPct val="100000"/>
              </a:lnSpc>
              <a:spcBef>
                <a:spcPts val="0"/>
              </a:spcBef>
              <a:spcAft>
                <a:spcPts val="0"/>
              </a:spcAft>
              <a:buSzPts val="2800"/>
              <a:buNone/>
              <a:defRPr sz="8100"/>
            </a:lvl7pPr>
            <a:lvl8pPr lvl="7" algn="l">
              <a:lnSpc>
                <a:spcPct val="100000"/>
              </a:lnSpc>
              <a:spcBef>
                <a:spcPts val="0"/>
              </a:spcBef>
              <a:spcAft>
                <a:spcPts val="0"/>
              </a:spcAft>
              <a:buSzPts val="2800"/>
              <a:buNone/>
              <a:defRPr sz="8100"/>
            </a:lvl8pPr>
            <a:lvl9pPr lvl="8" algn="l">
              <a:lnSpc>
                <a:spcPct val="100000"/>
              </a:lnSpc>
              <a:spcBef>
                <a:spcPts val="0"/>
              </a:spcBef>
              <a:spcAft>
                <a:spcPts val="0"/>
              </a:spcAft>
              <a:buSzPts val="2800"/>
              <a:buNone/>
              <a:defRPr sz="8100"/>
            </a:lvl9pPr>
          </a:lstStyle>
          <a:p/>
        </p:txBody>
      </p:sp>
      <p:sp>
        <p:nvSpPr>
          <p:cNvPr id="66" name="Google Shape;66;p44"/>
          <p:cNvSpPr txBox="1"/>
          <p:nvPr/>
        </p:nvSpPr>
        <p:spPr>
          <a:xfrm>
            <a:off x="726225" y="3751150"/>
            <a:ext cx="4661400" cy="618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Clr>
                <a:schemeClr val="dk1"/>
              </a:buClr>
              <a:buSzPts val="1100"/>
              <a:buFont typeface="Arial"/>
              <a:buNone/>
            </a:pPr>
            <a:r>
              <a:rPr b="1" i="0" lang="fr" sz="1200" u="none" cap="none" strike="noStrike">
                <a:solidFill>
                  <a:schemeClr val="accent1"/>
                </a:solidFill>
                <a:latin typeface="Assistant"/>
                <a:ea typeface="Assistant"/>
                <a:cs typeface="Assistant"/>
                <a:sym typeface="Assistant"/>
              </a:rPr>
              <a:t>CREDITS:</a:t>
            </a:r>
            <a:r>
              <a:rPr b="0" i="0" lang="fr" sz="1200" u="none" cap="none" strike="noStrike">
                <a:solidFill>
                  <a:schemeClr val="dk1"/>
                </a:solidFill>
                <a:latin typeface="Assistant"/>
                <a:ea typeface="Assistant"/>
                <a:cs typeface="Assistant"/>
                <a:sym typeface="Assistant"/>
              </a:rPr>
              <a:t> This presentation template was created by </a:t>
            </a:r>
            <a:r>
              <a:rPr b="1" i="0" lang="fr" sz="1200" u="none" cap="none" strike="noStrike">
                <a:solidFill>
                  <a:schemeClr val="accent1"/>
                </a:solidFill>
                <a:uFill>
                  <a:noFill/>
                </a:uFill>
                <a:latin typeface="Assistant"/>
                <a:ea typeface="Assistant"/>
                <a:cs typeface="Assistant"/>
                <a:sym typeface="Assistant"/>
                <a:hlinkClick r:id="rId2">
                  <a:extLst>
                    <a:ext uri="{A12FA001-AC4F-418D-AE19-62706E023703}">
                      <ahyp:hlinkClr val="tx"/>
                    </a:ext>
                  </a:extLst>
                </a:hlinkClick>
              </a:rPr>
              <a:t>Slidesgo</a:t>
            </a:r>
            <a:r>
              <a:rPr b="0" i="0" lang="fr" sz="1200" u="none" cap="none" strike="noStrike">
                <a:solidFill>
                  <a:schemeClr val="dk1"/>
                </a:solidFill>
                <a:latin typeface="Assistant"/>
                <a:ea typeface="Assistant"/>
                <a:cs typeface="Assistant"/>
                <a:sym typeface="Assistant"/>
              </a:rPr>
              <a:t>, including icons by </a:t>
            </a:r>
            <a:r>
              <a:rPr b="1" i="0" lang="fr" sz="1200" u="none" cap="none" strike="noStrike">
                <a:solidFill>
                  <a:schemeClr val="accent1"/>
                </a:solidFill>
                <a:uFill>
                  <a:noFill/>
                </a:uFill>
                <a:latin typeface="Assistant"/>
                <a:ea typeface="Assistant"/>
                <a:cs typeface="Assistant"/>
                <a:sym typeface="Assistant"/>
                <a:hlinkClick r:id="rId3">
                  <a:extLst>
                    <a:ext uri="{A12FA001-AC4F-418D-AE19-62706E023703}">
                      <ahyp:hlinkClr val="tx"/>
                    </a:ext>
                  </a:extLst>
                </a:hlinkClick>
              </a:rPr>
              <a:t>Flaticon</a:t>
            </a:r>
            <a:r>
              <a:rPr b="0" i="0" lang="fr" sz="1200" u="none" cap="none" strike="noStrike">
                <a:solidFill>
                  <a:schemeClr val="dk1"/>
                </a:solidFill>
                <a:latin typeface="Assistant"/>
                <a:ea typeface="Assistant"/>
                <a:cs typeface="Assistant"/>
                <a:sym typeface="Assistant"/>
              </a:rPr>
              <a:t>, infographics &amp; images by </a:t>
            </a:r>
            <a:r>
              <a:rPr b="1" i="0" lang="fr" sz="1200" u="none" cap="none" strike="noStrike">
                <a:solidFill>
                  <a:schemeClr val="accent1"/>
                </a:solidFill>
                <a:uFill>
                  <a:noFill/>
                </a:uFill>
                <a:latin typeface="Assistant"/>
                <a:ea typeface="Assistant"/>
                <a:cs typeface="Assistant"/>
                <a:sym typeface="Assistant"/>
                <a:hlinkClick r:id="rId4">
                  <a:extLst>
                    <a:ext uri="{A12FA001-AC4F-418D-AE19-62706E023703}">
                      <ahyp:hlinkClr val="tx"/>
                    </a:ext>
                  </a:extLst>
                </a:hlinkClick>
              </a:rPr>
              <a:t>Freepik</a:t>
            </a:r>
            <a:endParaRPr b="0" i="0" sz="1400" u="none" cap="none" strike="noStrike">
              <a:solidFill>
                <a:schemeClr val="dk1"/>
              </a:solidFill>
              <a:latin typeface="Assistant"/>
              <a:ea typeface="Assistant"/>
              <a:cs typeface="Assistant"/>
              <a:sym typeface="Assistant"/>
            </a:endParaRPr>
          </a:p>
        </p:txBody>
      </p:sp>
      <p:sp>
        <p:nvSpPr>
          <p:cNvPr id="67" name="Google Shape;67;p44"/>
          <p:cNvSpPr/>
          <p:nvPr/>
        </p:nvSpPr>
        <p:spPr>
          <a:xfrm>
            <a:off x="6397150" y="43258"/>
            <a:ext cx="2746841" cy="4522238"/>
          </a:xfrm>
          <a:custGeom>
            <a:rect b="b" l="l" r="r" t="t"/>
            <a:pathLst>
              <a:path extrusionOk="0" h="23625" w="14350">
                <a:moveTo>
                  <a:pt x="14349" y="1"/>
                </a:moveTo>
                <a:lnTo>
                  <a:pt x="1675" y="9166"/>
                </a:lnTo>
                <a:cubicBezTo>
                  <a:pt x="804" y="9794"/>
                  <a:pt x="261" y="10677"/>
                  <a:pt x="97" y="11713"/>
                </a:cubicBezTo>
                <a:cubicBezTo>
                  <a:pt x="80" y="11837"/>
                  <a:pt x="63" y="11961"/>
                  <a:pt x="57" y="12086"/>
                </a:cubicBezTo>
                <a:cubicBezTo>
                  <a:pt x="1" y="12986"/>
                  <a:pt x="255" y="13851"/>
                  <a:pt x="804" y="14615"/>
                </a:cubicBezTo>
                <a:lnTo>
                  <a:pt x="6123" y="21965"/>
                </a:lnTo>
                <a:cubicBezTo>
                  <a:pt x="6734" y="22813"/>
                  <a:pt x="7582" y="23362"/>
                  <a:pt x="8572" y="23555"/>
                </a:cubicBezTo>
                <a:cubicBezTo>
                  <a:pt x="8817" y="23601"/>
                  <a:pt x="9060" y="23624"/>
                  <a:pt x="9300" y="23624"/>
                </a:cubicBezTo>
                <a:cubicBezTo>
                  <a:pt x="10081" y="23624"/>
                  <a:pt x="10831" y="23379"/>
                  <a:pt x="11498" y="22898"/>
                </a:cubicBezTo>
                <a:cubicBezTo>
                  <a:pt x="12386" y="22253"/>
                  <a:pt x="12929" y="21359"/>
                  <a:pt x="13065" y="20307"/>
                </a:cubicBezTo>
                <a:cubicBezTo>
                  <a:pt x="13189" y="19306"/>
                  <a:pt x="12935" y="18327"/>
                  <a:pt x="12324" y="17484"/>
                </a:cubicBezTo>
                <a:lnTo>
                  <a:pt x="9342" y="13359"/>
                </a:lnTo>
                <a:lnTo>
                  <a:pt x="14349" y="9738"/>
                </a:lnTo>
                <a:lnTo>
                  <a:pt x="14349" y="1"/>
                </a:lnTo>
                <a:close/>
              </a:path>
            </a:pathLst>
          </a:custGeom>
          <a:solidFill>
            <a:srgbClr val="3A60E5">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4"/>
          <p:cNvSpPr/>
          <p:nvPr/>
        </p:nvSpPr>
        <p:spPr>
          <a:xfrm>
            <a:off x="5576900" y="1342100"/>
            <a:ext cx="97400" cy="93175"/>
          </a:xfrm>
          <a:custGeom>
            <a:rect b="b" l="l" r="r" t="t"/>
            <a:pathLst>
              <a:path extrusionOk="0" h="3727" w="3896">
                <a:moveTo>
                  <a:pt x="550" y="0"/>
                </a:moveTo>
                <a:cubicBezTo>
                  <a:pt x="246" y="0"/>
                  <a:pt x="1" y="307"/>
                  <a:pt x="112" y="627"/>
                </a:cubicBezTo>
                <a:lnTo>
                  <a:pt x="548" y="1866"/>
                </a:lnTo>
                <a:lnTo>
                  <a:pt x="112" y="3105"/>
                </a:lnTo>
                <a:cubicBezTo>
                  <a:pt x="1" y="3420"/>
                  <a:pt x="246" y="3727"/>
                  <a:pt x="550" y="3727"/>
                </a:cubicBezTo>
                <a:cubicBezTo>
                  <a:pt x="601" y="3727"/>
                  <a:pt x="654" y="3718"/>
                  <a:pt x="706" y="3699"/>
                </a:cubicBezTo>
                <a:lnTo>
                  <a:pt x="1951" y="3264"/>
                </a:lnTo>
                <a:lnTo>
                  <a:pt x="3190" y="3699"/>
                </a:lnTo>
                <a:cubicBezTo>
                  <a:pt x="3243" y="3718"/>
                  <a:pt x="3296" y="3727"/>
                  <a:pt x="3347" y="3727"/>
                </a:cubicBezTo>
                <a:cubicBezTo>
                  <a:pt x="3650" y="3727"/>
                  <a:pt x="3896" y="3420"/>
                  <a:pt x="3784" y="3105"/>
                </a:cubicBezTo>
                <a:lnTo>
                  <a:pt x="3349" y="1866"/>
                </a:lnTo>
                <a:lnTo>
                  <a:pt x="3784" y="627"/>
                </a:lnTo>
                <a:cubicBezTo>
                  <a:pt x="3896" y="307"/>
                  <a:pt x="3650" y="0"/>
                  <a:pt x="3347" y="0"/>
                </a:cubicBezTo>
                <a:cubicBezTo>
                  <a:pt x="3296" y="0"/>
                  <a:pt x="3243" y="9"/>
                  <a:pt x="3190" y="27"/>
                </a:cubicBezTo>
                <a:lnTo>
                  <a:pt x="1951" y="463"/>
                </a:lnTo>
                <a:lnTo>
                  <a:pt x="706" y="27"/>
                </a:lnTo>
                <a:cubicBezTo>
                  <a:pt x="654" y="9"/>
                  <a:pt x="601" y="0"/>
                  <a:pt x="550" y="0"/>
                </a:cubicBezTo>
                <a:close/>
              </a:path>
            </a:pathLst>
          </a:custGeom>
          <a:solidFill>
            <a:srgbClr val="3A60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4"/>
          <p:cNvSpPr/>
          <p:nvPr/>
        </p:nvSpPr>
        <p:spPr>
          <a:xfrm>
            <a:off x="6106125" y="2043800"/>
            <a:ext cx="154450" cy="147725"/>
          </a:xfrm>
          <a:custGeom>
            <a:rect b="b" l="l" r="r" t="t"/>
            <a:pathLst>
              <a:path extrusionOk="0" h="5909" w="6178">
                <a:moveTo>
                  <a:pt x="873" y="0"/>
                </a:moveTo>
                <a:cubicBezTo>
                  <a:pt x="388" y="0"/>
                  <a:pt x="1" y="488"/>
                  <a:pt x="176" y="987"/>
                </a:cubicBezTo>
                <a:lnTo>
                  <a:pt x="866" y="2956"/>
                </a:lnTo>
                <a:lnTo>
                  <a:pt x="176" y="4920"/>
                </a:lnTo>
                <a:cubicBezTo>
                  <a:pt x="1" y="5423"/>
                  <a:pt x="385" y="5909"/>
                  <a:pt x="868" y="5909"/>
                </a:cubicBezTo>
                <a:cubicBezTo>
                  <a:pt x="950" y="5909"/>
                  <a:pt x="1035" y="5895"/>
                  <a:pt x="1120" y="5865"/>
                </a:cubicBezTo>
                <a:lnTo>
                  <a:pt x="3089" y="5174"/>
                </a:lnTo>
                <a:lnTo>
                  <a:pt x="5053" y="5865"/>
                </a:lnTo>
                <a:cubicBezTo>
                  <a:pt x="5138" y="5895"/>
                  <a:pt x="5223" y="5909"/>
                  <a:pt x="5305" y="5909"/>
                </a:cubicBezTo>
                <a:cubicBezTo>
                  <a:pt x="5789" y="5909"/>
                  <a:pt x="6177" y="5423"/>
                  <a:pt x="5998" y="4920"/>
                </a:cubicBezTo>
                <a:lnTo>
                  <a:pt x="5307" y="2956"/>
                </a:lnTo>
                <a:lnTo>
                  <a:pt x="5998" y="987"/>
                </a:lnTo>
                <a:cubicBezTo>
                  <a:pt x="6177" y="488"/>
                  <a:pt x="5786" y="0"/>
                  <a:pt x="5300" y="0"/>
                </a:cubicBezTo>
                <a:cubicBezTo>
                  <a:pt x="5220" y="0"/>
                  <a:pt x="5136" y="14"/>
                  <a:pt x="5053" y="43"/>
                </a:cubicBezTo>
                <a:lnTo>
                  <a:pt x="3089" y="733"/>
                </a:lnTo>
                <a:lnTo>
                  <a:pt x="1120" y="43"/>
                </a:lnTo>
                <a:cubicBezTo>
                  <a:pt x="1037" y="14"/>
                  <a:pt x="954" y="0"/>
                  <a:pt x="873" y="0"/>
                </a:cubicBezTo>
                <a:close/>
              </a:path>
            </a:pathLst>
          </a:custGeom>
          <a:solidFill>
            <a:srgbClr val="3A60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4"/>
          <p:cNvSpPr/>
          <p:nvPr/>
        </p:nvSpPr>
        <p:spPr>
          <a:xfrm>
            <a:off x="5967400" y="878963"/>
            <a:ext cx="257700" cy="246525"/>
          </a:xfrm>
          <a:custGeom>
            <a:rect b="b" l="l" r="r" t="t"/>
            <a:pathLst>
              <a:path extrusionOk="0" h="9861" w="10308">
                <a:moveTo>
                  <a:pt x="1456" y="0"/>
                </a:moveTo>
                <a:cubicBezTo>
                  <a:pt x="650" y="0"/>
                  <a:pt x="1" y="809"/>
                  <a:pt x="296" y="1652"/>
                </a:cubicBezTo>
                <a:lnTo>
                  <a:pt x="1450" y="4928"/>
                </a:lnTo>
                <a:lnTo>
                  <a:pt x="296" y="8209"/>
                </a:lnTo>
                <a:cubicBezTo>
                  <a:pt x="1" y="9047"/>
                  <a:pt x="651" y="9860"/>
                  <a:pt x="1458" y="9860"/>
                </a:cubicBezTo>
                <a:cubicBezTo>
                  <a:pt x="1594" y="9860"/>
                  <a:pt x="1734" y="9837"/>
                  <a:pt x="1875" y="9788"/>
                </a:cubicBezTo>
                <a:lnTo>
                  <a:pt x="5156" y="8634"/>
                </a:lnTo>
                <a:lnTo>
                  <a:pt x="8438" y="9788"/>
                </a:lnTo>
                <a:cubicBezTo>
                  <a:pt x="8579" y="9837"/>
                  <a:pt x="8719" y="9860"/>
                  <a:pt x="8854" y="9860"/>
                </a:cubicBezTo>
                <a:cubicBezTo>
                  <a:pt x="9660" y="9860"/>
                  <a:pt x="10307" y="9047"/>
                  <a:pt x="10016" y="8209"/>
                </a:cubicBezTo>
                <a:lnTo>
                  <a:pt x="8862" y="4928"/>
                </a:lnTo>
                <a:lnTo>
                  <a:pt x="10016" y="1652"/>
                </a:lnTo>
                <a:cubicBezTo>
                  <a:pt x="10307" y="809"/>
                  <a:pt x="9661" y="0"/>
                  <a:pt x="8856" y="0"/>
                </a:cubicBezTo>
                <a:cubicBezTo>
                  <a:pt x="8720" y="0"/>
                  <a:pt x="8579" y="23"/>
                  <a:pt x="8438" y="73"/>
                </a:cubicBezTo>
                <a:lnTo>
                  <a:pt x="5156" y="1227"/>
                </a:lnTo>
                <a:lnTo>
                  <a:pt x="1875" y="73"/>
                </a:lnTo>
                <a:cubicBezTo>
                  <a:pt x="1733" y="23"/>
                  <a:pt x="1593" y="0"/>
                  <a:pt x="1456" y="0"/>
                </a:cubicBezTo>
                <a:close/>
              </a:path>
            </a:pathLst>
          </a:custGeom>
          <a:solidFill>
            <a:srgbClr val="3A60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4"/>
          <p:cNvSpPr/>
          <p:nvPr/>
        </p:nvSpPr>
        <p:spPr>
          <a:xfrm>
            <a:off x="172825" y="1188738"/>
            <a:ext cx="257700" cy="246525"/>
          </a:xfrm>
          <a:custGeom>
            <a:rect b="b" l="l" r="r" t="t"/>
            <a:pathLst>
              <a:path extrusionOk="0" h="9861" w="10308">
                <a:moveTo>
                  <a:pt x="1456" y="0"/>
                </a:moveTo>
                <a:cubicBezTo>
                  <a:pt x="650" y="0"/>
                  <a:pt x="1" y="809"/>
                  <a:pt x="296" y="1652"/>
                </a:cubicBezTo>
                <a:lnTo>
                  <a:pt x="1450" y="4928"/>
                </a:lnTo>
                <a:lnTo>
                  <a:pt x="296" y="8209"/>
                </a:lnTo>
                <a:cubicBezTo>
                  <a:pt x="1" y="9047"/>
                  <a:pt x="651" y="9860"/>
                  <a:pt x="1458" y="9860"/>
                </a:cubicBezTo>
                <a:cubicBezTo>
                  <a:pt x="1594" y="9860"/>
                  <a:pt x="1734" y="9837"/>
                  <a:pt x="1875" y="9788"/>
                </a:cubicBezTo>
                <a:lnTo>
                  <a:pt x="5156" y="8634"/>
                </a:lnTo>
                <a:lnTo>
                  <a:pt x="8438" y="9788"/>
                </a:lnTo>
                <a:cubicBezTo>
                  <a:pt x="8579" y="9837"/>
                  <a:pt x="8719" y="9860"/>
                  <a:pt x="8854" y="9860"/>
                </a:cubicBezTo>
                <a:cubicBezTo>
                  <a:pt x="9660" y="9860"/>
                  <a:pt x="10307" y="9047"/>
                  <a:pt x="10016" y="8209"/>
                </a:cubicBezTo>
                <a:lnTo>
                  <a:pt x="8862" y="4928"/>
                </a:lnTo>
                <a:lnTo>
                  <a:pt x="10016" y="1652"/>
                </a:lnTo>
                <a:cubicBezTo>
                  <a:pt x="10307" y="809"/>
                  <a:pt x="9661" y="0"/>
                  <a:pt x="8856" y="0"/>
                </a:cubicBezTo>
                <a:cubicBezTo>
                  <a:pt x="8720" y="0"/>
                  <a:pt x="8579" y="23"/>
                  <a:pt x="8438" y="73"/>
                </a:cubicBezTo>
                <a:lnTo>
                  <a:pt x="5156" y="1227"/>
                </a:lnTo>
                <a:lnTo>
                  <a:pt x="1875" y="73"/>
                </a:lnTo>
                <a:cubicBezTo>
                  <a:pt x="1733" y="23"/>
                  <a:pt x="1593" y="0"/>
                  <a:pt x="1456" y="0"/>
                </a:cubicBezTo>
                <a:close/>
              </a:path>
            </a:pathLst>
          </a:custGeom>
          <a:solidFill>
            <a:srgbClr val="3A60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4"/>
          <p:cNvSpPr/>
          <p:nvPr/>
        </p:nvSpPr>
        <p:spPr>
          <a:xfrm>
            <a:off x="2014825" y="115113"/>
            <a:ext cx="154450" cy="147725"/>
          </a:xfrm>
          <a:custGeom>
            <a:rect b="b" l="l" r="r" t="t"/>
            <a:pathLst>
              <a:path extrusionOk="0" h="5909" w="6178">
                <a:moveTo>
                  <a:pt x="873" y="0"/>
                </a:moveTo>
                <a:cubicBezTo>
                  <a:pt x="388" y="0"/>
                  <a:pt x="1" y="488"/>
                  <a:pt x="176" y="987"/>
                </a:cubicBezTo>
                <a:lnTo>
                  <a:pt x="866" y="2956"/>
                </a:lnTo>
                <a:lnTo>
                  <a:pt x="176" y="4920"/>
                </a:lnTo>
                <a:cubicBezTo>
                  <a:pt x="1" y="5423"/>
                  <a:pt x="385" y="5909"/>
                  <a:pt x="868" y="5909"/>
                </a:cubicBezTo>
                <a:cubicBezTo>
                  <a:pt x="950" y="5909"/>
                  <a:pt x="1035" y="5895"/>
                  <a:pt x="1120" y="5865"/>
                </a:cubicBezTo>
                <a:lnTo>
                  <a:pt x="3089" y="5174"/>
                </a:lnTo>
                <a:lnTo>
                  <a:pt x="5053" y="5865"/>
                </a:lnTo>
                <a:cubicBezTo>
                  <a:pt x="5138" y="5895"/>
                  <a:pt x="5223" y="5909"/>
                  <a:pt x="5305" y="5909"/>
                </a:cubicBezTo>
                <a:cubicBezTo>
                  <a:pt x="5789" y="5909"/>
                  <a:pt x="6177" y="5423"/>
                  <a:pt x="5998" y="4920"/>
                </a:cubicBezTo>
                <a:lnTo>
                  <a:pt x="5307" y="2956"/>
                </a:lnTo>
                <a:lnTo>
                  <a:pt x="5998" y="987"/>
                </a:lnTo>
                <a:cubicBezTo>
                  <a:pt x="6177" y="488"/>
                  <a:pt x="5786" y="0"/>
                  <a:pt x="5300" y="0"/>
                </a:cubicBezTo>
                <a:cubicBezTo>
                  <a:pt x="5220" y="0"/>
                  <a:pt x="5136" y="14"/>
                  <a:pt x="5053" y="43"/>
                </a:cubicBezTo>
                <a:lnTo>
                  <a:pt x="3089" y="733"/>
                </a:lnTo>
                <a:lnTo>
                  <a:pt x="1120" y="43"/>
                </a:lnTo>
                <a:cubicBezTo>
                  <a:pt x="1037" y="14"/>
                  <a:pt x="954" y="0"/>
                  <a:pt x="873" y="0"/>
                </a:cubicBezTo>
                <a:close/>
              </a:path>
            </a:pathLst>
          </a:custGeom>
          <a:solidFill>
            <a:srgbClr val="3A60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4"/>
          <p:cNvSpPr/>
          <p:nvPr/>
        </p:nvSpPr>
        <p:spPr>
          <a:xfrm>
            <a:off x="333125" y="3073200"/>
            <a:ext cx="97400" cy="93175"/>
          </a:xfrm>
          <a:custGeom>
            <a:rect b="b" l="l" r="r" t="t"/>
            <a:pathLst>
              <a:path extrusionOk="0" h="3727" w="3896">
                <a:moveTo>
                  <a:pt x="550" y="0"/>
                </a:moveTo>
                <a:cubicBezTo>
                  <a:pt x="246" y="0"/>
                  <a:pt x="1" y="307"/>
                  <a:pt x="112" y="627"/>
                </a:cubicBezTo>
                <a:lnTo>
                  <a:pt x="548" y="1866"/>
                </a:lnTo>
                <a:lnTo>
                  <a:pt x="112" y="3105"/>
                </a:lnTo>
                <a:cubicBezTo>
                  <a:pt x="1" y="3420"/>
                  <a:pt x="246" y="3727"/>
                  <a:pt x="550" y="3727"/>
                </a:cubicBezTo>
                <a:cubicBezTo>
                  <a:pt x="601" y="3727"/>
                  <a:pt x="654" y="3718"/>
                  <a:pt x="706" y="3699"/>
                </a:cubicBezTo>
                <a:lnTo>
                  <a:pt x="1951" y="3264"/>
                </a:lnTo>
                <a:lnTo>
                  <a:pt x="3190" y="3699"/>
                </a:lnTo>
                <a:cubicBezTo>
                  <a:pt x="3243" y="3718"/>
                  <a:pt x="3296" y="3727"/>
                  <a:pt x="3347" y="3727"/>
                </a:cubicBezTo>
                <a:cubicBezTo>
                  <a:pt x="3650" y="3727"/>
                  <a:pt x="3896" y="3420"/>
                  <a:pt x="3784" y="3105"/>
                </a:cubicBezTo>
                <a:lnTo>
                  <a:pt x="3349" y="1866"/>
                </a:lnTo>
                <a:lnTo>
                  <a:pt x="3784" y="627"/>
                </a:lnTo>
                <a:cubicBezTo>
                  <a:pt x="3896" y="307"/>
                  <a:pt x="3650" y="0"/>
                  <a:pt x="3347" y="0"/>
                </a:cubicBezTo>
                <a:cubicBezTo>
                  <a:pt x="3296" y="0"/>
                  <a:pt x="3243" y="9"/>
                  <a:pt x="3190" y="27"/>
                </a:cubicBezTo>
                <a:lnTo>
                  <a:pt x="1951" y="463"/>
                </a:lnTo>
                <a:lnTo>
                  <a:pt x="706" y="27"/>
                </a:lnTo>
                <a:cubicBezTo>
                  <a:pt x="654" y="9"/>
                  <a:pt x="601" y="0"/>
                  <a:pt x="550" y="0"/>
                </a:cubicBezTo>
                <a:close/>
              </a:path>
            </a:pathLst>
          </a:custGeom>
          <a:solidFill>
            <a:srgbClr val="3A60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 name="Google Shape;74;p44"/>
          <p:cNvGrpSpPr/>
          <p:nvPr/>
        </p:nvGrpSpPr>
        <p:grpSpPr>
          <a:xfrm>
            <a:off x="7839917" y="3591286"/>
            <a:ext cx="304102" cy="458848"/>
            <a:chOff x="2131550" y="2253075"/>
            <a:chExt cx="93100" cy="140475"/>
          </a:xfrm>
        </p:grpSpPr>
        <p:sp>
          <p:nvSpPr>
            <p:cNvPr id="75" name="Google Shape;75;p44"/>
            <p:cNvSpPr/>
            <p:nvPr/>
          </p:nvSpPr>
          <p:spPr>
            <a:xfrm>
              <a:off x="2131550" y="2313325"/>
              <a:ext cx="93100" cy="50100"/>
            </a:xfrm>
            <a:custGeom>
              <a:rect b="b" l="l" r="r" t="t"/>
              <a:pathLst>
                <a:path extrusionOk="0" h="2004" w="3724">
                  <a:moveTo>
                    <a:pt x="1822" y="1"/>
                  </a:moveTo>
                  <a:lnTo>
                    <a:pt x="1" y="1896"/>
                  </a:lnTo>
                  <a:lnTo>
                    <a:pt x="114" y="2004"/>
                  </a:lnTo>
                  <a:lnTo>
                    <a:pt x="1828" y="216"/>
                  </a:lnTo>
                  <a:lnTo>
                    <a:pt x="3616" y="1936"/>
                  </a:lnTo>
                  <a:lnTo>
                    <a:pt x="3724" y="1823"/>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4"/>
            <p:cNvSpPr/>
            <p:nvPr/>
          </p:nvSpPr>
          <p:spPr>
            <a:xfrm>
              <a:off x="2131550" y="2343325"/>
              <a:ext cx="93100" cy="50225"/>
            </a:xfrm>
            <a:custGeom>
              <a:rect b="b" l="l" r="r" t="t"/>
              <a:pathLst>
                <a:path extrusionOk="0" h="2009" w="3724">
                  <a:moveTo>
                    <a:pt x="1822" y="0"/>
                  </a:moveTo>
                  <a:lnTo>
                    <a:pt x="1" y="1901"/>
                  </a:lnTo>
                  <a:lnTo>
                    <a:pt x="114" y="2009"/>
                  </a:lnTo>
                  <a:lnTo>
                    <a:pt x="1828" y="221"/>
                  </a:lnTo>
                  <a:lnTo>
                    <a:pt x="3616" y="1935"/>
                  </a:lnTo>
                  <a:lnTo>
                    <a:pt x="3724" y="1828"/>
                  </a:lnTo>
                  <a:lnTo>
                    <a:pt x="182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4"/>
            <p:cNvSpPr/>
            <p:nvPr/>
          </p:nvSpPr>
          <p:spPr>
            <a:xfrm>
              <a:off x="2131550" y="2253075"/>
              <a:ext cx="93100" cy="50250"/>
            </a:xfrm>
            <a:custGeom>
              <a:rect b="b" l="l" r="r" t="t"/>
              <a:pathLst>
                <a:path extrusionOk="0" h="2010" w="3724">
                  <a:moveTo>
                    <a:pt x="1822" y="1"/>
                  </a:moveTo>
                  <a:lnTo>
                    <a:pt x="1" y="1902"/>
                  </a:lnTo>
                  <a:lnTo>
                    <a:pt x="114" y="2009"/>
                  </a:lnTo>
                  <a:lnTo>
                    <a:pt x="1828" y="221"/>
                  </a:lnTo>
                  <a:lnTo>
                    <a:pt x="3616" y="1941"/>
                  </a:lnTo>
                  <a:lnTo>
                    <a:pt x="3724" y="1828"/>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4"/>
            <p:cNvSpPr/>
            <p:nvPr/>
          </p:nvSpPr>
          <p:spPr>
            <a:xfrm>
              <a:off x="2131550" y="2283200"/>
              <a:ext cx="93100" cy="50250"/>
            </a:xfrm>
            <a:custGeom>
              <a:rect b="b" l="l" r="r" t="t"/>
              <a:pathLst>
                <a:path extrusionOk="0" h="2010" w="3724">
                  <a:moveTo>
                    <a:pt x="1822" y="1"/>
                  </a:moveTo>
                  <a:lnTo>
                    <a:pt x="1" y="1902"/>
                  </a:lnTo>
                  <a:lnTo>
                    <a:pt x="114" y="2009"/>
                  </a:lnTo>
                  <a:lnTo>
                    <a:pt x="1828" y="221"/>
                  </a:lnTo>
                  <a:lnTo>
                    <a:pt x="3616" y="1936"/>
                  </a:lnTo>
                  <a:lnTo>
                    <a:pt x="3724" y="1823"/>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44"/>
          <p:cNvGrpSpPr/>
          <p:nvPr/>
        </p:nvGrpSpPr>
        <p:grpSpPr>
          <a:xfrm>
            <a:off x="229767" y="179311"/>
            <a:ext cx="304102" cy="458848"/>
            <a:chOff x="2131550" y="2253075"/>
            <a:chExt cx="93100" cy="140475"/>
          </a:xfrm>
        </p:grpSpPr>
        <p:sp>
          <p:nvSpPr>
            <p:cNvPr id="80" name="Google Shape;80;p44"/>
            <p:cNvSpPr/>
            <p:nvPr/>
          </p:nvSpPr>
          <p:spPr>
            <a:xfrm>
              <a:off x="2131550" y="2313325"/>
              <a:ext cx="93100" cy="50100"/>
            </a:xfrm>
            <a:custGeom>
              <a:rect b="b" l="l" r="r" t="t"/>
              <a:pathLst>
                <a:path extrusionOk="0" h="2004" w="3724">
                  <a:moveTo>
                    <a:pt x="1822" y="1"/>
                  </a:moveTo>
                  <a:lnTo>
                    <a:pt x="1" y="1896"/>
                  </a:lnTo>
                  <a:lnTo>
                    <a:pt x="114" y="2004"/>
                  </a:lnTo>
                  <a:lnTo>
                    <a:pt x="1828" y="216"/>
                  </a:lnTo>
                  <a:lnTo>
                    <a:pt x="3616" y="1936"/>
                  </a:lnTo>
                  <a:lnTo>
                    <a:pt x="3724" y="1823"/>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4"/>
            <p:cNvSpPr/>
            <p:nvPr/>
          </p:nvSpPr>
          <p:spPr>
            <a:xfrm>
              <a:off x="2131550" y="2343325"/>
              <a:ext cx="93100" cy="50225"/>
            </a:xfrm>
            <a:custGeom>
              <a:rect b="b" l="l" r="r" t="t"/>
              <a:pathLst>
                <a:path extrusionOk="0" h="2009" w="3724">
                  <a:moveTo>
                    <a:pt x="1822" y="0"/>
                  </a:moveTo>
                  <a:lnTo>
                    <a:pt x="1" y="1901"/>
                  </a:lnTo>
                  <a:lnTo>
                    <a:pt x="114" y="2009"/>
                  </a:lnTo>
                  <a:lnTo>
                    <a:pt x="1828" y="221"/>
                  </a:lnTo>
                  <a:lnTo>
                    <a:pt x="3616" y="1935"/>
                  </a:lnTo>
                  <a:lnTo>
                    <a:pt x="3724" y="1828"/>
                  </a:lnTo>
                  <a:lnTo>
                    <a:pt x="182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4"/>
            <p:cNvSpPr/>
            <p:nvPr/>
          </p:nvSpPr>
          <p:spPr>
            <a:xfrm>
              <a:off x="2131550" y="2253075"/>
              <a:ext cx="93100" cy="50250"/>
            </a:xfrm>
            <a:custGeom>
              <a:rect b="b" l="l" r="r" t="t"/>
              <a:pathLst>
                <a:path extrusionOk="0" h="2010" w="3724">
                  <a:moveTo>
                    <a:pt x="1822" y="1"/>
                  </a:moveTo>
                  <a:lnTo>
                    <a:pt x="1" y="1902"/>
                  </a:lnTo>
                  <a:lnTo>
                    <a:pt x="114" y="2009"/>
                  </a:lnTo>
                  <a:lnTo>
                    <a:pt x="1828" y="221"/>
                  </a:lnTo>
                  <a:lnTo>
                    <a:pt x="3616" y="1941"/>
                  </a:lnTo>
                  <a:lnTo>
                    <a:pt x="3724" y="1828"/>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2131550" y="2283200"/>
              <a:ext cx="93100" cy="50250"/>
            </a:xfrm>
            <a:custGeom>
              <a:rect b="b" l="l" r="r" t="t"/>
              <a:pathLst>
                <a:path extrusionOk="0" h="2010" w="3724">
                  <a:moveTo>
                    <a:pt x="1822" y="1"/>
                  </a:moveTo>
                  <a:lnTo>
                    <a:pt x="1" y="1902"/>
                  </a:lnTo>
                  <a:lnTo>
                    <a:pt x="114" y="2009"/>
                  </a:lnTo>
                  <a:lnTo>
                    <a:pt x="1828" y="221"/>
                  </a:lnTo>
                  <a:lnTo>
                    <a:pt x="3616" y="1936"/>
                  </a:lnTo>
                  <a:lnTo>
                    <a:pt x="3724" y="1823"/>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44"/>
          <p:cNvSpPr txBox="1"/>
          <p:nvPr>
            <p:ph idx="1" type="subTitle"/>
          </p:nvPr>
        </p:nvSpPr>
        <p:spPr>
          <a:xfrm>
            <a:off x="727316" y="1642351"/>
            <a:ext cx="4492800" cy="14601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800"/>
              <a:buNone/>
              <a:defRPr/>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_1">
    <p:spTree>
      <p:nvGrpSpPr>
        <p:cNvPr id="85" name="Shape 85"/>
        <p:cNvGrpSpPr/>
        <p:nvPr/>
      </p:nvGrpSpPr>
      <p:grpSpPr>
        <a:xfrm>
          <a:off x="0" y="0"/>
          <a:ext cx="0" cy="0"/>
          <a:chOff x="0" y="0"/>
          <a:chExt cx="0" cy="0"/>
        </a:xfrm>
      </p:grpSpPr>
      <p:sp>
        <p:nvSpPr>
          <p:cNvPr id="86" name="Google Shape;86;p45"/>
          <p:cNvSpPr/>
          <p:nvPr/>
        </p:nvSpPr>
        <p:spPr>
          <a:xfrm>
            <a:off x="2192413" y="0"/>
            <a:ext cx="5500073" cy="4740120"/>
          </a:xfrm>
          <a:custGeom>
            <a:rect b="b" l="l" r="r" t="t"/>
            <a:pathLst>
              <a:path extrusionOk="0" h="17184" w="19939">
                <a:moveTo>
                  <a:pt x="8419" y="0"/>
                </a:moveTo>
                <a:lnTo>
                  <a:pt x="1601" y="3967"/>
                </a:lnTo>
                <a:cubicBezTo>
                  <a:pt x="1545" y="3995"/>
                  <a:pt x="1488" y="4034"/>
                  <a:pt x="1437" y="4068"/>
                </a:cubicBezTo>
                <a:cubicBezTo>
                  <a:pt x="1154" y="4278"/>
                  <a:pt x="911" y="4515"/>
                  <a:pt x="713" y="4776"/>
                </a:cubicBezTo>
                <a:cubicBezTo>
                  <a:pt x="226" y="5415"/>
                  <a:pt x="0" y="6162"/>
                  <a:pt x="51" y="6931"/>
                </a:cubicBezTo>
                <a:cubicBezTo>
                  <a:pt x="91" y="7537"/>
                  <a:pt x="351" y="8419"/>
                  <a:pt x="1341" y="9172"/>
                </a:cubicBezTo>
                <a:cubicBezTo>
                  <a:pt x="1873" y="9574"/>
                  <a:pt x="2512" y="9789"/>
                  <a:pt x="3191" y="9806"/>
                </a:cubicBezTo>
                <a:cubicBezTo>
                  <a:pt x="3220" y="9806"/>
                  <a:pt x="3248" y="9807"/>
                  <a:pt x="3277" y="9807"/>
                </a:cubicBezTo>
                <a:cubicBezTo>
                  <a:pt x="3891" y="9807"/>
                  <a:pt x="4484" y="9631"/>
                  <a:pt x="5036" y="9291"/>
                </a:cubicBezTo>
                <a:lnTo>
                  <a:pt x="6665" y="8357"/>
                </a:lnTo>
                <a:lnTo>
                  <a:pt x="10377" y="11169"/>
                </a:lnTo>
                <a:lnTo>
                  <a:pt x="9924" y="13008"/>
                </a:lnTo>
                <a:cubicBezTo>
                  <a:pt x="9766" y="13647"/>
                  <a:pt x="9766" y="14275"/>
                  <a:pt x="9935" y="14869"/>
                </a:cubicBezTo>
                <a:cubicBezTo>
                  <a:pt x="10128" y="15543"/>
                  <a:pt x="10524" y="16120"/>
                  <a:pt x="11078" y="16539"/>
                </a:cubicBezTo>
                <a:cubicBezTo>
                  <a:pt x="11633" y="16963"/>
                  <a:pt x="12301" y="17184"/>
                  <a:pt x="13019" y="17184"/>
                </a:cubicBezTo>
                <a:cubicBezTo>
                  <a:pt x="13127" y="17184"/>
                  <a:pt x="13240" y="17178"/>
                  <a:pt x="13347" y="17167"/>
                </a:cubicBezTo>
                <a:cubicBezTo>
                  <a:pt x="14264" y="17082"/>
                  <a:pt x="15050" y="16635"/>
                  <a:pt x="15633" y="15865"/>
                </a:cubicBezTo>
                <a:cubicBezTo>
                  <a:pt x="15882" y="15537"/>
                  <a:pt x="16069" y="15152"/>
                  <a:pt x="16193" y="14717"/>
                </a:cubicBezTo>
                <a:cubicBezTo>
                  <a:pt x="16199" y="14700"/>
                  <a:pt x="16205" y="14683"/>
                  <a:pt x="16210" y="14660"/>
                </a:cubicBezTo>
                <a:lnTo>
                  <a:pt x="19939" y="6"/>
                </a:lnTo>
                <a:lnTo>
                  <a:pt x="19939" y="0"/>
                </a:lnTo>
                <a:close/>
              </a:path>
            </a:pathLst>
          </a:custGeom>
          <a:solidFill>
            <a:srgbClr val="FF7CAD">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5"/>
          <p:cNvSpPr txBox="1"/>
          <p:nvPr>
            <p:ph type="title"/>
          </p:nvPr>
        </p:nvSpPr>
        <p:spPr>
          <a:xfrm>
            <a:off x="726225" y="441350"/>
            <a:ext cx="76914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88" name="Google Shape;88;p45"/>
          <p:cNvSpPr/>
          <p:nvPr/>
        </p:nvSpPr>
        <p:spPr>
          <a:xfrm>
            <a:off x="7595100" y="4889050"/>
            <a:ext cx="97400" cy="93175"/>
          </a:xfrm>
          <a:custGeom>
            <a:rect b="b" l="l" r="r" t="t"/>
            <a:pathLst>
              <a:path extrusionOk="0" h="3727" w="3896">
                <a:moveTo>
                  <a:pt x="550" y="0"/>
                </a:moveTo>
                <a:cubicBezTo>
                  <a:pt x="246" y="0"/>
                  <a:pt x="1" y="307"/>
                  <a:pt x="112" y="627"/>
                </a:cubicBezTo>
                <a:lnTo>
                  <a:pt x="548" y="1866"/>
                </a:lnTo>
                <a:lnTo>
                  <a:pt x="112" y="3105"/>
                </a:lnTo>
                <a:cubicBezTo>
                  <a:pt x="1" y="3420"/>
                  <a:pt x="246" y="3727"/>
                  <a:pt x="550" y="3727"/>
                </a:cubicBezTo>
                <a:cubicBezTo>
                  <a:pt x="601" y="3727"/>
                  <a:pt x="654" y="3718"/>
                  <a:pt x="706" y="3699"/>
                </a:cubicBezTo>
                <a:lnTo>
                  <a:pt x="1951" y="3264"/>
                </a:lnTo>
                <a:lnTo>
                  <a:pt x="3190" y="3699"/>
                </a:lnTo>
                <a:cubicBezTo>
                  <a:pt x="3243" y="3718"/>
                  <a:pt x="3296" y="3727"/>
                  <a:pt x="3347" y="3727"/>
                </a:cubicBezTo>
                <a:cubicBezTo>
                  <a:pt x="3650" y="3727"/>
                  <a:pt x="3896" y="3420"/>
                  <a:pt x="3784" y="3105"/>
                </a:cubicBezTo>
                <a:lnTo>
                  <a:pt x="3349" y="1866"/>
                </a:lnTo>
                <a:lnTo>
                  <a:pt x="3784" y="627"/>
                </a:lnTo>
                <a:cubicBezTo>
                  <a:pt x="3896" y="307"/>
                  <a:pt x="3650" y="0"/>
                  <a:pt x="3347" y="0"/>
                </a:cubicBezTo>
                <a:cubicBezTo>
                  <a:pt x="3296" y="0"/>
                  <a:pt x="3243" y="9"/>
                  <a:pt x="3190" y="27"/>
                </a:cubicBezTo>
                <a:lnTo>
                  <a:pt x="1951" y="463"/>
                </a:lnTo>
                <a:lnTo>
                  <a:pt x="706" y="27"/>
                </a:lnTo>
                <a:cubicBezTo>
                  <a:pt x="654" y="9"/>
                  <a:pt x="601" y="0"/>
                  <a:pt x="550" y="0"/>
                </a:cubicBezTo>
                <a:close/>
              </a:path>
            </a:pathLst>
          </a:custGeom>
          <a:solidFill>
            <a:srgbClr val="3A60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5"/>
          <p:cNvSpPr/>
          <p:nvPr/>
        </p:nvSpPr>
        <p:spPr>
          <a:xfrm>
            <a:off x="8842375" y="3560925"/>
            <a:ext cx="154450" cy="147725"/>
          </a:xfrm>
          <a:custGeom>
            <a:rect b="b" l="l" r="r" t="t"/>
            <a:pathLst>
              <a:path extrusionOk="0" h="5909" w="6178">
                <a:moveTo>
                  <a:pt x="873" y="0"/>
                </a:moveTo>
                <a:cubicBezTo>
                  <a:pt x="388" y="0"/>
                  <a:pt x="1" y="488"/>
                  <a:pt x="176" y="987"/>
                </a:cubicBezTo>
                <a:lnTo>
                  <a:pt x="866" y="2956"/>
                </a:lnTo>
                <a:lnTo>
                  <a:pt x="176" y="4920"/>
                </a:lnTo>
                <a:cubicBezTo>
                  <a:pt x="1" y="5423"/>
                  <a:pt x="385" y="5909"/>
                  <a:pt x="868" y="5909"/>
                </a:cubicBezTo>
                <a:cubicBezTo>
                  <a:pt x="950" y="5909"/>
                  <a:pt x="1035" y="5895"/>
                  <a:pt x="1120" y="5865"/>
                </a:cubicBezTo>
                <a:lnTo>
                  <a:pt x="3089" y="5174"/>
                </a:lnTo>
                <a:lnTo>
                  <a:pt x="5053" y="5865"/>
                </a:lnTo>
                <a:cubicBezTo>
                  <a:pt x="5138" y="5895"/>
                  <a:pt x="5223" y="5909"/>
                  <a:pt x="5305" y="5909"/>
                </a:cubicBezTo>
                <a:cubicBezTo>
                  <a:pt x="5789" y="5909"/>
                  <a:pt x="6177" y="5423"/>
                  <a:pt x="5998" y="4920"/>
                </a:cubicBezTo>
                <a:lnTo>
                  <a:pt x="5307" y="2956"/>
                </a:lnTo>
                <a:lnTo>
                  <a:pt x="5998" y="987"/>
                </a:lnTo>
                <a:cubicBezTo>
                  <a:pt x="6177" y="488"/>
                  <a:pt x="5786" y="0"/>
                  <a:pt x="5300" y="0"/>
                </a:cubicBezTo>
                <a:cubicBezTo>
                  <a:pt x="5220" y="0"/>
                  <a:pt x="5136" y="14"/>
                  <a:pt x="5053" y="43"/>
                </a:cubicBezTo>
                <a:lnTo>
                  <a:pt x="3089" y="733"/>
                </a:lnTo>
                <a:lnTo>
                  <a:pt x="1120" y="43"/>
                </a:lnTo>
                <a:cubicBezTo>
                  <a:pt x="1037" y="14"/>
                  <a:pt x="954" y="0"/>
                  <a:pt x="873" y="0"/>
                </a:cubicBezTo>
                <a:close/>
              </a:path>
            </a:pathLst>
          </a:custGeom>
          <a:solidFill>
            <a:srgbClr val="3A60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8660925" y="4481188"/>
            <a:ext cx="257700" cy="246525"/>
          </a:xfrm>
          <a:custGeom>
            <a:rect b="b" l="l" r="r" t="t"/>
            <a:pathLst>
              <a:path extrusionOk="0" h="9861" w="10308">
                <a:moveTo>
                  <a:pt x="1456" y="0"/>
                </a:moveTo>
                <a:cubicBezTo>
                  <a:pt x="650" y="0"/>
                  <a:pt x="1" y="809"/>
                  <a:pt x="296" y="1652"/>
                </a:cubicBezTo>
                <a:lnTo>
                  <a:pt x="1450" y="4928"/>
                </a:lnTo>
                <a:lnTo>
                  <a:pt x="296" y="8209"/>
                </a:lnTo>
                <a:cubicBezTo>
                  <a:pt x="1" y="9047"/>
                  <a:pt x="651" y="9860"/>
                  <a:pt x="1458" y="9860"/>
                </a:cubicBezTo>
                <a:cubicBezTo>
                  <a:pt x="1594" y="9860"/>
                  <a:pt x="1734" y="9837"/>
                  <a:pt x="1875" y="9788"/>
                </a:cubicBezTo>
                <a:lnTo>
                  <a:pt x="5156" y="8634"/>
                </a:lnTo>
                <a:lnTo>
                  <a:pt x="8438" y="9788"/>
                </a:lnTo>
                <a:cubicBezTo>
                  <a:pt x="8579" y="9837"/>
                  <a:pt x="8719" y="9860"/>
                  <a:pt x="8854" y="9860"/>
                </a:cubicBezTo>
                <a:cubicBezTo>
                  <a:pt x="9660" y="9860"/>
                  <a:pt x="10307" y="9047"/>
                  <a:pt x="10016" y="8209"/>
                </a:cubicBezTo>
                <a:lnTo>
                  <a:pt x="8862" y="4928"/>
                </a:lnTo>
                <a:lnTo>
                  <a:pt x="10016" y="1652"/>
                </a:lnTo>
                <a:cubicBezTo>
                  <a:pt x="10307" y="809"/>
                  <a:pt x="9661" y="0"/>
                  <a:pt x="8856" y="0"/>
                </a:cubicBezTo>
                <a:cubicBezTo>
                  <a:pt x="8720" y="0"/>
                  <a:pt x="8579" y="23"/>
                  <a:pt x="8438" y="73"/>
                </a:cubicBezTo>
                <a:lnTo>
                  <a:pt x="5156" y="1227"/>
                </a:lnTo>
                <a:lnTo>
                  <a:pt x="1875" y="73"/>
                </a:lnTo>
                <a:cubicBezTo>
                  <a:pt x="1733" y="23"/>
                  <a:pt x="1593" y="0"/>
                  <a:pt x="1456" y="0"/>
                </a:cubicBezTo>
                <a:close/>
              </a:path>
            </a:pathLst>
          </a:custGeom>
          <a:solidFill>
            <a:srgbClr val="3A60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468525" y="1300050"/>
            <a:ext cx="257700" cy="246525"/>
          </a:xfrm>
          <a:custGeom>
            <a:rect b="b" l="l" r="r" t="t"/>
            <a:pathLst>
              <a:path extrusionOk="0" h="9861" w="10308">
                <a:moveTo>
                  <a:pt x="1456" y="0"/>
                </a:moveTo>
                <a:cubicBezTo>
                  <a:pt x="650" y="0"/>
                  <a:pt x="1" y="809"/>
                  <a:pt x="296" y="1652"/>
                </a:cubicBezTo>
                <a:lnTo>
                  <a:pt x="1450" y="4928"/>
                </a:lnTo>
                <a:lnTo>
                  <a:pt x="296" y="8209"/>
                </a:lnTo>
                <a:cubicBezTo>
                  <a:pt x="1" y="9047"/>
                  <a:pt x="651" y="9860"/>
                  <a:pt x="1458" y="9860"/>
                </a:cubicBezTo>
                <a:cubicBezTo>
                  <a:pt x="1594" y="9860"/>
                  <a:pt x="1734" y="9837"/>
                  <a:pt x="1875" y="9788"/>
                </a:cubicBezTo>
                <a:lnTo>
                  <a:pt x="5156" y="8634"/>
                </a:lnTo>
                <a:lnTo>
                  <a:pt x="8438" y="9788"/>
                </a:lnTo>
                <a:cubicBezTo>
                  <a:pt x="8579" y="9837"/>
                  <a:pt x="8719" y="9860"/>
                  <a:pt x="8854" y="9860"/>
                </a:cubicBezTo>
                <a:cubicBezTo>
                  <a:pt x="9660" y="9860"/>
                  <a:pt x="10307" y="9047"/>
                  <a:pt x="10016" y="8209"/>
                </a:cubicBezTo>
                <a:lnTo>
                  <a:pt x="8862" y="4928"/>
                </a:lnTo>
                <a:lnTo>
                  <a:pt x="10016" y="1652"/>
                </a:lnTo>
                <a:cubicBezTo>
                  <a:pt x="10307" y="809"/>
                  <a:pt x="9661" y="0"/>
                  <a:pt x="8856" y="0"/>
                </a:cubicBezTo>
                <a:cubicBezTo>
                  <a:pt x="8720" y="0"/>
                  <a:pt x="8579" y="23"/>
                  <a:pt x="8438" y="73"/>
                </a:cubicBezTo>
                <a:lnTo>
                  <a:pt x="5156" y="1227"/>
                </a:lnTo>
                <a:lnTo>
                  <a:pt x="1875" y="73"/>
                </a:lnTo>
                <a:cubicBezTo>
                  <a:pt x="1733" y="23"/>
                  <a:pt x="1593" y="0"/>
                  <a:pt x="1456" y="0"/>
                </a:cubicBezTo>
                <a:close/>
              </a:path>
            </a:pathLst>
          </a:custGeom>
          <a:solidFill>
            <a:srgbClr val="3A60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p:nvPr/>
        </p:nvSpPr>
        <p:spPr>
          <a:xfrm>
            <a:off x="878275" y="577425"/>
            <a:ext cx="154450" cy="147725"/>
          </a:xfrm>
          <a:custGeom>
            <a:rect b="b" l="l" r="r" t="t"/>
            <a:pathLst>
              <a:path extrusionOk="0" h="5909" w="6178">
                <a:moveTo>
                  <a:pt x="873" y="0"/>
                </a:moveTo>
                <a:cubicBezTo>
                  <a:pt x="388" y="0"/>
                  <a:pt x="1" y="488"/>
                  <a:pt x="176" y="987"/>
                </a:cubicBezTo>
                <a:lnTo>
                  <a:pt x="866" y="2956"/>
                </a:lnTo>
                <a:lnTo>
                  <a:pt x="176" y="4920"/>
                </a:lnTo>
                <a:cubicBezTo>
                  <a:pt x="1" y="5423"/>
                  <a:pt x="385" y="5909"/>
                  <a:pt x="868" y="5909"/>
                </a:cubicBezTo>
                <a:cubicBezTo>
                  <a:pt x="950" y="5909"/>
                  <a:pt x="1035" y="5895"/>
                  <a:pt x="1120" y="5865"/>
                </a:cubicBezTo>
                <a:lnTo>
                  <a:pt x="3089" y="5174"/>
                </a:lnTo>
                <a:lnTo>
                  <a:pt x="5053" y="5865"/>
                </a:lnTo>
                <a:cubicBezTo>
                  <a:pt x="5138" y="5895"/>
                  <a:pt x="5223" y="5909"/>
                  <a:pt x="5305" y="5909"/>
                </a:cubicBezTo>
                <a:cubicBezTo>
                  <a:pt x="5789" y="5909"/>
                  <a:pt x="6177" y="5423"/>
                  <a:pt x="5998" y="4920"/>
                </a:cubicBezTo>
                <a:lnTo>
                  <a:pt x="5307" y="2956"/>
                </a:lnTo>
                <a:lnTo>
                  <a:pt x="5998" y="987"/>
                </a:lnTo>
                <a:cubicBezTo>
                  <a:pt x="6177" y="488"/>
                  <a:pt x="5786" y="0"/>
                  <a:pt x="5300" y="0"/>
                </a:cubicBezTo>
                <a:cubicBezTo>
                  <a:pt x="5220" y="0"/>
                  <a:pt x="5136" y="14"/>
                  <a:pt x="5053" y="43"/>
                </a:cubicBezTo>
                <a:lnTo>
                  <a:pt x="3089" y="733"/>
                </a:lnTo>
                <a:lnTo>
                  <a:pt x="1120" y="43"/>
                </a:lnTo>
                <a:cubicBezTo>
                  <a:pt x="1037" y="14"/>
                  <a:pt x="954" y="0"/>
                  <a:pt x="873" y="0"/>
                </a:cubicBezTo>
                <a:close/>
              </a:path>
            </a:pathLst>
          </a:custGeom>
          <a:solidFill>
            <a:srgbClr val="3A60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5"/>
          <p:cNvSpPr/>
          <p:nvPr/>
        </p:nvSpPr>
        <p:spPr>
          <a:xfrm>
            <a:off x="289925" y="292750"/>
            <a:ext cx="97400" cy="93175"/>
          </a:xfrm>
          <a:custGeom>
            <a:rect b="b" l="l" r="r" t="t"/>
            <a:pathLst>
              <a:path extrusionOk="0" h="3727" w="3896">
                <a:moveTo>
                  <a:pt x="550" y="0"/>
                </a:moveTo>
                <a:cubicBezTo>
                  <a:pt x="246" y="0"/>
                  <a:pt x="1" y="307"/>
                  <a:pt x="112" y="627"/>
                </a:cubicBezTo>
                <a:lnTo>
                  <a:pt x="548" y="1866"/>
                </a:lnTo>
                <a:lnTo>
                  <a:pt x="112" y="3105"/>
                </a:lnTo>
                <a:cubicBezTo>
                  <a:pt x="1" y="3420"/>
                  <a:pt x="246" y="3727"/>
                  <a:pt x="550" y="3727"/>
                </a:cubicBezTo>
                <a:cubicBezTo>
                  <a:pt x="601" y="3727"/>
                  <a:pt x="654" y="3718"/>
                  <a:pt x="706" y="3699"/>
                </a:cubicBezTo>
                <a:lnTo>
                  <a:pt x="1951" y="3264"/>
                </a:lnTo>
                <a:lnTo>
                  <a:pt x="3190" y="3699"/>
                </a:lnTo>
                <a:cubicBezTo>
                  <a:pt x="3243" y="3718"/>
                  <a:pt x="3296" y="3727"/>
                  <a:pt x="3347" y="3727"/>
                </a:cubicBezTo>
                <a:cubicBezTo>
                  <a:pt x="3650" y="3727"/>
                  <a:pt x="3896" y="3420"/>
                  <a:pt x="3784" y="3105"/>
                </a:cubicBezTo>
                <a:lnTo>
                  <a:pt x="3349" y="1866"/>
                </a:lnTo>
                <a:lnTo>
                  <a:pt x="3784" y="627"/>
                </a:lnTo>
                <a:cubicBezTo>
                  <a:pt x="3896" y="307"/>
                  <a:pt x="3650" y="0"/>
                  <a:pt x="3347" y="0"/>
                </a:cubicBezTo>
                <a:cubicBezTo>
                  <a:pt x="3296" y="0"/>
                  <a:pt x="3243" y="9"/>
                  <a:pt x="3190" y="27"/>
                </a:cubicBezTo>
                <a:lnTo>
                  <a:pt x="1951" y="463"/>
                </a:lnTo>
                <a:lnTo>
                  <a:pt x="706" y="27"/>
                </a:lnTo>
                <a:cubicBezTo>
                  <a:pt x="654" y="9"/>
                  <a:pt x="601" y="0"/>
                  <a:pt x="550" y="0"/>
                </a:cubicBezTo>
                <a:close/>
              </a:path>
            </a:pathLst>
          </a:custGeom>
          <a:solidFill>
            <a:srgbClr val="3A60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 name="Google Shape;94;p45"/>
          <p:cNvGrpSpPr/>
          <p:nvPr/>
        </p:nvGrpSpPr>
        <p:grpSpPr>
          <a:xfrm>
            <a:off x="8206867" y="614561"/>
            <a:ext cx="304102" cy="458848"/>
            <a:chOff x="2131550" y="2253075"/>
            <a:chExt cx="93100" cy="140475"/>
          </a:xfrm>
        </p:grpSpPr>
        <p:sp>
          <p:nvSpPr>
            <p:cNvPr id="95" name="Google Shape;95;p45"/>
            <p:cNvSpPr/>
            <p:nvPr/>
          </p:nvSpPr>
          <p:spPr>
            <a:xfrm>
              <a:off x="2131550" y="2313325"/>
              <a:ext cx="93100" cy="50100"/>
            </a:xfrm>
            <a:custGeom>
              <a:rect b="b" l="l" r="r" t="t"/>
              <a:pathLst>
                <a:path extrusionOk="0" h="2004" w="3724">
                  <a:moveTo>
                    <a:pt x="1822" y="1"/>
                  </a:moveTo>
                  <a:lnTo>
                    <a:pt x="1" y="1896"/>
                  </a:lnTo>
                  <a:lnTo>
                    <a:pt x="114" y="2004"/>
                  </a:lnTo>
                  <a:lnTo>
                    <a:pt x="1828" y="216"/>
                  </a:lnTo>
                  <a:lnTo>
                    <a:pt x="3616" y="1936"/>
                  </a:lnTo>
                  <a:lnTo>
                    <a:pt x="3724" y="1823"/>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5"/>
            <p:cNvSpPr/>
            <p:nvPr/>
          </p:nvSpPr>
          <p:spPr>
            <a:xfrm>
              <a:off x="2131550" y="2343325"/>
              <a:ext cx="93100" cy="50225"/>
            </a:xfrm>
            <a:custGeom>
              <a:rect b="b" l="l" r="r" t="t"/>
              <a:pathLst>
                <a:path extrusionOk="0" h="2009" w="3724">
                  <a:moveTo>
                    <a:pt x="1822" y="0"/>
                  </a:moveTo>
                  <a:lnTo>
                    <a:pt x="1" y="1901"/>
                  </a:lnTo>
                  <a:lnTo>
                    <a:pt x="114" y="2009"/>
                  </a:lnTo>
                  <a:lnTo>
                    <a:pt x="1828" y="221"/>
                  </a:lnTo>
                  <a:lnTo>
                    <a:pt x="3616" y="1935"/>
                  </a:lnTo>
                  <a:lnTo>
                    <a:pt x="3724" y="1828"/>
                  </a:lnTo>
                  <a:lnTo>
                    <a:pt x="182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5"/>
            <p:cNvSpPr/>
            <p:nvPr/>
          </p:nvSpPr>
          <p:spPr>
            <a:xfrm>
              <a:off x="2131550" y="2253075"/>
              <a:ext cx="93100" cy="50250"/>
            </a:xfrm>
            <a:custGeom>
              <a:rect b="b" l="l" r="r" t="t"/>
              <a:pathLst>
                <a:path extrusionOk="0" h="2010" w="3724">
                  <a:moveTo>
                    <a:pt x="1822" y="1"/>
                  </a:moveTo>
                  <a:lnTo>
                    <a:pt x="1" y="1902"/>
                  </a:lnTo>
                  <a:lnTo>
                    <a:pt x="114" y="2009"/>
                  </a:lnTo>
                  <a:lnTo>
                    <a:pt x="1828" y="221"/>
                  </a:lnTo>
                  <a:lnTo>
                    <a:pt x="3616" y="1941"/>
                  </a:lnTo>
                  <a:lnTo>
                    <a:pt x="3724" y="1828"/>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5"/>
            <p:cNvSpPr/>
            <p:nvPr/>
          </p:nvSpPr>
          <p:spPr>
            <a:xfrm>
              <a:off x="2131550" y="2283200"/>
              <a:ext cx="93100" cy="50250"/>
            </a:xfrm>
            <a:custGeom>
              <a:rect b="b" l="l" r="r" t="t"/>
              <a:pathLst>
                <a:path extrusionOk="0" h="2010" w="3724">
                  <a:moveTo>
                    <a:pt x="1822" y="1"/>
                  </a:moveTo>
                  <a:lnTo>
                    <a:pt x="1" y="1902"/>
                  </a:lnTo>
                  <a:lnTo>
                    <a:pt x="114" y="2009"/>
                  </a:lnTo>
                  <a:lnTo>
                    <a:pt x="1828" y="221"/>
                  </a:lnTo>
                  <a:lnTo>
                    <a:pt x="3616" y="1936"/>
                  </a:lnTo>
                  <a:lnTo>
                    <a:pt x="3724" y="1823"/>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 name="Google Shape;99;p45"/>
          <p:cNvGrpSpPr/>
          <p:nvPr/>
        </p:nvGrpSpPr>
        <p:grpSpPr>
          <a:xfrm>
            <a:off x="574167" y="4333336"/>
            <a:ext cx="304102" cy="458848"/>
            <a:chOff x="2131550" y="2253075"/>
            <a:chExt cx="93100" cy="140475"/>
          </a:xfrm>
        </p:grpSpPr>
        <p:sp>
          <p:nvSpPr>
            <p:cNvPr id="100" name="Google Shape;100;p45"/>
            <p:cNvSpPr/>
            <p:nvPr/>
          </p:nvSpPr>
          <p:spPr>
            <a:xfrm>
              <a:off x="2131550" y="2313325"/>
              <a:ext cx="93100" cy="50100"/>
            </a:xfrm>
            <a:custGeom>
              <a:rect b="b" l="l" r="r" t="t"/>
              <a:pathLst>
                <a:path extrusionOk="0" h="2004" w="3724">
                  <a:moveTo>
                    <a:pt x="1822" y="1"/>
                  </a:moveTo>
                  <a:lnTo>
                    <a:pt x="1" y="1896"/>
                  </a:lnTo>
                  <a:lnTo>
                    <a:pt x="114" y="2004"/>
                  </a:lnTo>
                  <a:lnTo>
                    <a:pt x="1828" y="216"/>
                  </a:lnTo>
                  <a:lnTo>
                    <a:pt x="3616" y="1936"/>
                  </a:lnTo>
                  <a:lnTo>
                    <a:pt x="3724" y="1823"/>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5"/>
            <p:cNvSpPr/>
            <p:nvPr/>
          </p:nvSpPr>
          <p:spPr>
            <a:xfrm>
              <a:off x="2131550" y="2343325"/>
              <a:ext cx="93100" cy="50225"/>
            </a:xfrm>
            <a:custGeom>
              <a:rect b="b" l="l" r="r" t="t"/>
              <a:pathLst>
                <a:path extrusionOk="0" h="2009" w="3724">
                  <a:moveTo>
                    <a:pt x="1822" y="0"/>
                  </a:moveTo>
                  <a:lnTo>
                    <a:pt x="1" y="1901"/>
                  </a:lnTo>
                  <a:lnTo>
                    <a:pt x="114" y="2009"/>
                  </a:lnTo>
                  <a:lnTo>
                    <a:pt x="1828" y="221"/>
                  </a:lnTo>
                  <a:lnTo>
                    <a:pt x="3616" y="1935"/>
                  </a:lnTo>
                  <a:lnTo>
                    <a:pt x="3724" y="1828"/>
                  </a:lnTo>
                  <a:lnTo>
                    <a:pt x="182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5"/>
            <p:cNvSpPr/>
            <p:nvPr/>
          </p:nvSpPr>
          <p:spPr>
            <a:xfrm>
              <a:off x="2131550" y="2253075"/>
              <a:ext cx="93100" cy="50250"/>
            </a:xfrm>
            <a:custGeom>
              <a:rect b="b" l="l" r="r" t="t"/>
              <a:pathLst>
                <a:path extrusionOk="0" h="2010" w="3724">
                  <a:moveTo>
                    <a:pt x="1822" y="1"/>
                  </a:moveTo>
                  <a:lnTo>
                    <a:pt x="1" y="1902"/>
                  </a:lnTo>
                  <a:lnTo>
                    <a:pt x="114" y="2009"/>
                  </a:lnTo>
                  <a:lnTo>
                    <a:pt x="1828" y="221"/>
                  </a:lnTo>
                  <a:lnTo>
                    <a:pt x="3616" y="1941"/>
                  </a:lnTo>
                  <a:lnTo>
                    <a:pt x="3724" y="1828"/>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5"/>
            <p:cNvSpPr/>
            <p:nvPr/>
          </p:nvSpPr>
          <p:spPr>
            <a:xfrm>
              <a:off x="2131550" y="2283200"/>
              <a:ext cx="93100" cy="50250"/>
            </a:xfrm>
            <a:custGeom>
              <a:rect b="b" l="l" r="r" t="t"/>
              <a:pathLst>
                <a:path extrusionOk="0" h="2010" w="3724">
                  <a:moveTo>
                    <a:pt x="1822" y="1"/>
                  </a:moveTo>
                  <a:lnTo>
                    <a:pt x="1" y="1902"/>
                  </a:lnTo>
                  <a:lnTo>
                    <a:pt x="114" y="2009"/>
                  </a:lnTo>
                  <a:lnTo>
                    <a:pt x="1828" y="221"/>
                  </a:lnTo>
                  <a:lnTo>
                    <a:pt x="3616" y="1936"/>
                  </a:lnTo>
                  <a:lnTo>
                    <a:pt x="3724" y="1823"/>
                  </a:lnTo>
                  <a:lnTo>
                    <a:pt x="18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g1260379c7cb_0_0"/>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1260379c7cb_0_0"/>
          <p:cNvSpPr txBox="1"/>
          <p:nvPr/>
        </p:nvSpPr>
        <p:spPr>
          <a:xfrm>
            <a:off x="7574975" y="458950"/>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Bootstrap</a:t>
            </a:r>
            <a:endParaRPr b="1" i="0" sz="1200" u="none" cap="none" strike="noStrike">
              <a:solidFill>
                <a:schemeClr val="lt1"/>
              </a:solidFill>
              <a:latin typeface="Cairo"/>
              <a:ea typeface="Cairo"/>
              <a:cs typeface="Cairo"/>
              <a:sym typeface="Cairo"/>
            </a:endParaRPr>
          </a:p>
        </p:txBody>
      </p:sp>
      <p:sp>
        <p:nvSpPr>
          <p:cNvPr id="110" name="Google Shape;110;g1260379c7cb_0_0"/>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pic>
        <p:nvPicPr>
          <p:cNvPr id="111" name="Google Shape;111;g1260379c7cb_0_0"/>
          <p:cNvPicPr preferRelativeResize="0"/>
          <p:nvPr/>
        </p:nvPicPr>
        <p:blipFill rotWithShape="1">
          <a:blip r:embed="rId4">
            <a:alphaModFix/>
          </a:blip>
          <a:srcRect b="16649" l="0" r="0" t="17725"/>
          <a:stretch/>
        </p:blipFill>
        <p:spPr>
          <a:xfrm>
            <a:off x="311691" y="364700"/>
            <a:ext cx="1511098" cy="557801"/>
          </a:xfrm>
          <a:prstGeom prst="rect">
            <a:avLst/>
          </a:prstGeom>
          <a:noFill/>
          <a:ln>
            <a:noFill/>
          </a:ln>
        </p:spPr>
      </p:pic>
      <p:sp>
        <p:nvSpPr>
          <p:cNvPr id="112" name="Google Shape;112;g1260379c7cb_0_0"/>
          <p:cNvSpPr txBox="1"/>
          <p:nvPr/>
        </p:nvSpPr>
        <p:spPr>
          <a:xfrm>
            <a:off x="3053975" y="2215550"/>
            <a:ext cx="6821100" cy="11268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rgbClr val="000000"/>
              </a:buClr>
              <a:buSzPts val="1100"/>
              <a:buFont typeface="Arial"/>
              <a:buNone/>
            </a:pPr>
            <a:r>
              <a:t/>
            </a:r>
            <a:endParaRPr b="1" i="0" sz="4500" u="none" cap="none" strike="noStrike">
              <a:solidFill>
                <a:srgbClr val="212121"/>
              </a:solidFill>
              <a:latin typeface="Cairo"/>
              <a:ea typeface="Cairo"/>
              <a:cs typeface="Cairo"/>
              <a:sym typeface="Cairo"/>
            </a:endParaRPr>
          </a:p>
          <a:p>
            <a:pPr indent="0" lvl="0" marL="0" marR="0" rtl="0" algn="l">
              <a:lnSpc>
                <a:spcPct val="90000"/>
              </a:lnSpc>
              <a:spcBef>
                <a:spcPts val="0"/>
              </a:spcBef>
              <a:spcAft>
                <a:spcPts val="0"/>
              </a:spcAft>
              <a:buClr>
                <a:srgbClr val="000000"/>
              </a:buClr>
              <a:buSzPts val="3500"/>
              <a:buFont typeface="Arial"/>
              <a:buNone/>
            </a:pPr>
            <a:r>
              <a:t/>
            </a:r>
            <a:endParaRPr b="1" i="0" sz="3500" u="none" cap="none" strike="noStrike">
              <a:solidFill>
                <a:srgbClr val="323337"/>
              </a:solidFill>
              <a:latin typeface="Cairo"/>
              <a:ea typeface="Cairo"/>
              <a:cs typeface="Cairo"/>
              <a:sym typeface="Cairo"/>
            </a:endParaRPr>
          </a:p>
        </p:txBody>
      </p:sp>
      <p:sp>
        <p:nvSpPr>
          <p:cNvPr id="113" name="Google Shape;113;g1260379c7cb_0_0"/>
          <p:cNvSpPr txBox="1"/>
          <p:nvPr/>
        </p:nvSpPr>
        <p:spPr>
          <a:xfrm>
            <a:off x="3696900" y="2087375"/>
            <a:ext cx="5379000" cy="112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4500"/>
              <a:buFont typeface="Arial"/>
              <a:buNone/>
            </a:pPr>
            <a:r>
              <a:rPr b="1" lang="fr" sz="3600">
                <a:solidFill>
                  <a:schemeClr val="accent2"/>
                </a:solidFill>
                <a:latin typeface="Cairo"/>
                <a:ea typeface="Cairo"/>
                <a:cs typeface="Cairo"/>
                <a:sym typeface="Cairo"/>
              </a:rPr>
              <a:t>Object Oriented Programming</a:t>
            </a:r>
            <a:endParaRPr b="1" i="0" sz="3600" u="none" cap="none" strike="noStrike">
              <a:solidFill>
                <a:srgbClr val="323337"/>
              </a:solidFill>
              <a:latin typeface="Cairo"/>
              <a:ea typeface="Cairo"/>
              <a:cs typeface="Cairo"/>
              <a:sym typeface="Cairo"/>
            </a:endParaRPr>
          </a:p>
        </p:txBody>
      </p:sp>
      <p:sp>
        <p:nvSpPr>
          <p:cNvPr id="114" name="Google Shape;114;g1260379c7cb_0_0"/>
          <p:cNvSpPr txBox="1"/>
          <p:nvPr/>
        </p:nvSpPr>
        <p:spPr>
          <a:xfrm>
            <a:off x="3781075" y="3342350"/>
            <a:ext cx="4871700" cy="44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300">
                <a:solidFill>
                  <a:srgbClr val="323337"/>
                </a:solidFill>
                <a:latin typeface="Cairo SemiBold"/>
                <a:ea typeface="Cairo SemiBold"/>
                <a:cs typeface="Cairo SemiBold"/>
                <a:sym typeface="Cairo SemiBold"/>
              </a:rPr>
              <a:t>Duration: 30 minutes</a:t>
            </a:r>
            <a:endParaRPr sz="1300">
              <a:solidFill>
                <a:srgbClr val="323337"/>
              </a:solidFill>
              <a:latin typeface="Cairo SemiBold"/>
              <a:ea typeface="Cairo SemiBold"/>
              <a:cs typeface="Cairo SemiBold"/>
              <a:sym typeface="Cairo SemiBold"/>
            </a:endParaRPr>
          </a:p>
          <a:p>
            <a:pPr indent="0" lvl="0" marL="0" rtl="0" algn="l">
              <a:spcBef>
                <a:spcPts val="0"/>
              </a:spcBef>
              <a:spcAft>
                <a:spcPts val="0"/>
              </a:spcAft>
              <a:buNone/>
            </a:pPr>
            <a:r>
              <a:rPr lang="fr" sz="1300">
                <a:solidFill>
                  <a:srgbClr val="323337"/>
                </a:solidFill>
                <a:latin typeface="Cairo SemiBold"/>
                <a:ea typeface="Cairo SemiBold"/>
                <a:cs typeface="Cairo SemiBold"/>
                <a:sym typeface="Cairo SemiBold"/>
              </a:rPr>
              <a:t>Q&amp;A: 5 minutes by the end of the lecture</a:t>
            </a:r>
            <a:endParaRPr sz="1300">
              <a:solidFill>
                <a:srgbClr val="323337"/>
              </a:solidFill>
              <a:latin typeface="Cairo SemiBold"/>
              <a:ea typeface="Cairo SemiBold"/>
              <a:cs typeface="Cairo SemiBold"/>
              <a:sym typeface="Cairo SemiBold"/>
            </a:endParaRPr>
          </a:p>
        </p:txBody>
      </p:sp>
      <p:pic>
        <p:nvPicPr>
          <p:cNvPr id="115" name="Google Shape;115;g1260379c7cb_0_0"/>
          <p:cNvPicPr preferRelativeResize="0"/>
          <p:nvPr/>
        </p:nvPicPr>
        <p:blipFill>
          <a:blip r:embed="rId5">
            <a:alphaModFix/>
          </a:blip>
          <a:stretch>
            <a:fillRect/>
          </a:stretch>
        </p:blipFill>
        <p:spPr>
          <a:xfrm>
            <a:off x="2143575" y="2149150"/>
            <a:ext cx="1637500" cy="1637500"/>
          </a:xfrm>
          <a:prstGeom prst="rect">
            <a:avLst/>
          </a:prstGeom>
          <a:noFill/>
          <a:ln>
            <a:noFill/>
          </a:ln>
        </p:spPr>
      </p:pic>
      <p:sp>
        <p:nvSpPr>
          <p:cNvPr id="116" name="Google Shape;116;g1260379c7cb_0_0"/>
          <p:cNvSpPr txBox="1"/>
          <p:nvPr/>
        </p:nvSpPr>
        <p:spPr>
          <a:xfrm>
            <a:off x="3781075" y="3021351"/>
            <a:ext cx="4605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Clr>
                <a:srgbClr val="000000"/>
              </a:buClr>
              <a:buSzPts val="1700"/>
              <a:buFont typeface="Arial"/>
              <a:buNone/>
            </a:pPr>
            <a:r>
              <a:rPr b="0" i="0" lang="fr" sz="1500" u="none" cap="none" strike="noStrike">
                <a:solidFill>
                  <a:srgbClr val="EC0B80"/>
                </a:solidFill>
                <a:latin typeface="Cairo ExtraLight"/>
                <a:ea typeface="Cairo ExtraLight"/>
                <a:cs typeface="Cairo ExtraLight"/>
                <a:sym typeface="Cairo ExtraLight"/>
              </a:rPr>
              <a:t>An explanation of Object Oriented Programming</a:t>
            </a:r>
            <a:endParaRPr b="0" i="0" sz="800" u="none" cap="none" strike="noStrike">
              <a:solidFill>
                <a:srgbClr val="EC0B80"/>
              </a:solidFill>
              <a:latin typeface="Cairo ExtraLight"/>
              <a:ea typeface="Cairo ExtraLight"/>
              <a:cs typeface="Cairo ExtraLight"/>
              <a:sym typeface="Cairo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g124d0c4ee82_0_83"/>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0" name="Google Shape;210;g124d0c4ee82_0_83"/>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211" name="Google Shape;211;g124d0c4ee82_0_83"/>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212" name="Google Shape;212;g124d0c4ee82_0_83"/>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213" name="Google Shape;213;g124d0c4ee82_0_83"/>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function Counter(initial)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value = initial;</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counter =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counter.up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counter.down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counter;</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595959"/>
              </a:solidFill>
              <a:latin typeface="Source Code Pro"/>
              <a:ea typeface="Source Code Pro"/>
              <a:cs typeface="Source Code Pro"/>
              <a:sym typeface="Source Code Pro"/>
            </a:endParaRPr>
          </a:p>
        </p:txBody>
      </p:sp>
      <p:sp>
        <p:nvSpPr>
          <p:cNvPr id="214" name="Google Shape;214;g124d0c4ee82_0_83"/>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Cairo"/>
                <a:ea typeface="Cairo"/>
                <a:cs typeface="Cairo"/>
                <a:sym typeface="Cairo"/>
              </a:rPr>
              <a:t>There is a small problem with the approach being used here to define classes. </a:t>
            </a:r>
            <a:r>
              <a:rPr b="1" i="0" lang="fr" sz="1400" u="none" cap="none" strike="noStrike">
                <a:solidFill>
                  <a:schemeClr val="dk2"/>
                </a:solidFill>
                <a:latin typeface="Cairo"/>
                <a:ea typeface="Cairo"/>
                <a:cs typeface="Cairo"/>
                <a:sym typeface="Cairo"/>
              </a:rPr>
              <a:t>Q:</a:t>
            </a:r>
            <a:r>
              <a:rPr b="0" i="0" lang="fr" sz="1400" u="none" cap="none" strike="noStrike">
                <a:solidFill>
                  <a:schemeClr val="dk2"/>
                </a:solidFill>
                <a:latin typeface="Cairo"/>
                <a:ea typeface="Cairo"/>
                <a:cs typeface="Cairo"/>
                <a:sym typeface="Cairo"/>
              </a:rPr>
              <a:t> Can you spot it?</a:t>
            </a:r>
            <a:endParaRPr b="0" i="0" sz="1400" u="none" cap="none" strike="noStrike">
              <a:solidFill>
                <a:srgbClr val="595959"/>
              </a:solidFill>
              <a:latin typeface="Cairo"/>
              <a:ea typeface="Cairo"/>
              <a:cs typeface="Cairo"/>
              <a:sym typeface="Cairo"/>
            </a:endParaRPr>
          </a:p>
        </p:txBody>
      </p:sp>
      <p:sp>
        <p:nvSpPr>
          <p:cNvPr id="215" name="Google Shape;215;g124d0c4ee82_0_83"/>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g124d0c4ee82_0_93"/>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1" name="Google Shape;221;g124d0c4ee82_0_93"/>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222" name="Google Shape;222;g124d0c4ee82_0_93"/>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223" name="Google Shape;223;g124d0c4ee82_0_93"/>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224" name="Google Shape;224;g124d0c4ee82_0_93"/>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function Counter(initial)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value = initial;</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counter =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counter.up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counter.down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counter;</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595959"/>
              </a:solidFill>
              <a:latin typeface="Source Code Pro"/>
              <a:ea typeface="Source Code Pro"/>
              <a:cs typeface="Source Code Pro"/>
              <a:sym typeface="Source Code Pro"/>
            </a:endParaRPr>
          </a:p>
        </p:txBody>
      </p:sp>
      <p:sp>
        <p:nvSpPr>
          <p:cNvPr id="225" name="Google Shape;225;g124d0c4ee82_0_93"/>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1" i="0" lang="fr" sz="1400" u="none" cap="none" strike="noStrike">
                <a:solidFill>
                  <a:schemeClr val="dk2"/>
                </a:solidFill>
                <a:latin typeface="Cairo"/>
                <a:ea typeface="Cairo"/>
                <a:cs typeface="Cairo"/>
                <a:sym typeface="Cairo"/>
              </a:rPr>
              <a:t>A:</a:t>
            </a:r>
            <a:r>
              <a:rPr b="0" i="0" lang="fr" sz="1400" u="none" cap="none" strike="noStrike">
                <a:solidFill>
                  <a:schemeClr val="dk2"/>
                </a:solidFill>
                <a:latin typeface="Cairo"/>
                <a:ea typeface="Cairo"/>
                <a:cs typeface="Cairo"/>
                <a:sym typeface="Cairo"/>
              </a:rPr>
              <a:t> Every time we invoke Counter, we are creating two brand new up and down functions. The two instances, myCounter and liftoff, both have up functions and both have down functions that do the same thing. However...</a:t>
            </a:r>
            <a:endParaRPr b="0" i="0" sz="1400" u="none" cap="none" strike="noStrike">
              <a:solidFill>
                <a:srgbClr val="595959"/>
              </a:solidFill>
              <a:latin typeface="Cairo"/>
              <a:ea typeface="Cairo"/>
              <a:cs typeface="Cairo"/>
              <a:sym typeface="Cairo"/>
            </a:endParaRPr>
          </a:p>
        </p:txBody>
      </p:sp>
      <p:sp>
        <p:nvSpPr>
          <p:cNvPr id="226" name="Google Shape;226;g124d0c4ee82_0_93"/>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
        <p:nvSpPr>
          <p:cNvPr id="227" name="Google Shape;227;g124d0c4ee82_0_93"/>
          <p:cNvSpPr/>
          <p:nvPr/>
        </p:nvSpPr>
        <p:spPr>
          <a:xfrm rot="10800000">
            <a:off x="3290475" y="2588433"/>
            <a:ext cx="912000" cy="351900"/>
          </a:xfrm>
          <a:prstGeom prst="rightArrow">
            <a:avLst>
              <a:gd fmla="val 100000" name="adj1"/>
              <a:gd fmla="val 50000" name="adj2"/>
            </a:avLst>
          </a:prstGeom>
          <a:solidFill>
            <a:srgbClr val="EC0B80"/>
          </a:solidFill>
          <a:ln cap="flat" cmpd="sng" w="19050">
            <a:solidFill>
              <a:srgbClr val="EC0B8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124d0c4ee82_0_93"/>
          <p:cNvSpPr/>
          <p:nvPr/>
        </p:nvSpPr>
        <p:spPr>
          <a:xfrm rot="10800000">
            <a:off x="3073265" y="1845697"/>
            <a:ext cx="912000" cy="351900"/>
          </a:xfrm>
          <a:prstGeom prst="rightArrow">
            <a:avLst>
              <a:gd fmla="val 100000" name="adj1"/>
              <a:gd fmla="val 50000" name="adj2"/>
            </a:avLst>
          </a:prstGeom>
          <a:solidFill>
            <a:srgbClr val="EC0B80"/>
          </a:solidFill>
          <a:ln cap="flat" cmpd="sng" w="19050">
            <a:solidFill>
              <a:srgbClr val="EC0B8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g124d0c4ee82_0_105"/>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4" name="Google Shape;234;g124d0c4ee82_0_105"/>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235" name="Google Shape;235;g124d0c4ee82_0_105"/>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236" name="Google Shape;236;g124d0c4ee82_0_105"/>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237" name="Google Shape;237;g124d0c4ee82_0_105"/>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function Counter(initial)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value = initial;</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counter =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counter.up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counter.down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counter;</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595959"/>
              </a:solidFill>
              <a:latin typeface="Source Code Pro"/>
              <a:ea typeface="Source Code Pro"/>
              <a:cs typeface="Source Code Pro"/>
              <a:sym typeface="Source Code Pro"/>
            </a:endParaRPr>
          </a:p>
        </p:txBody>
      </p:sp>
      <p:sp>
        <p:nvSpPr>
          <p:cNvPr id="238" name="Google Shape;238;g124d0c4ee82_0_105"/>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Cairo"/>
                <a:ea typeface="Cairo"/>
                <a:cs typeface="Cairo"/>
                <a:sym typeface="Cairo"/>
              </a:rPr>
              <a:t>.... while they do the same thing, they are not the </a:t>
            </a:r>
            <a:r>
              <a:rPr b="0" i="1" lang="fr" sz="1400" u="none" cap="none" strike="noStrike">
                <a:solidFill>
                  <a:schemeClr val="dk2"/>
                </a:solidFill>
                <a:latin typeface="Cairo"/>
                <a:ea typeface="Cairo"/>
                <a:cs typeface="Cairo"/>
                <a:sym typeface="Cairo"/>
              </a:rPr>
              <a:t>same</a:t>
            </a:r>
            <a:r>
              <a:rPr b="0" i="0" lang="fr" sz="1400" u="none" cap="none" strike="noStrike">
                <a:solidFill>
                  <a:schemeClr val="dk2"/>
                </a:solidFill>
                <a:latin typeface="Cairo"/>
                <a:ea typeface="Cairo"/>
                <a:cs typeface="Cairo"/>
                <a:sym typeface="Cairo"/>
              </a:rPr>
              <a:t> function. We can use the equality operator prove this: myCounter.up === liftoff.up and myCounter.down === liftoff.down are both false.</a:t>
            </a:r>
            <a:endParaRPr b="0" i="0" sz="1400" u="none" cap="none" strike="noStrike">
              <a:solidFill>
                <a:srgbClr val="595959"/>
              </a:solidFill>
              <a:latin typeface="Cairo"/>
              <a:ea typeface="Cairo"/>
              <a:cs typeface="Cairo"/>
              <a:sym typeface="Cairo"/>
            </a:endParaRPr>
          </a:p>
        </p:txBody>
      </p:sp>
      <p:sp>
        <p:nvSpPr>
          <p:cNvPr id="239" name="Google Shape;239;g124d0c4ee82_0_105"/>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
        <p:nvSpPr>
          <p:cNvPr id="240" name="Google Shape;240;g124d0c4ee82_0_105"/>
          <p:cNvSpPr/>
          <p:nvPr/>
        </p:nvSpPr>
        <p:spPr>
          <a:xfrm rot="10800000">
            <a:off x="3290475" y="2588433"/>
            <a:ext cx="912000" cy="351900"/>
          </a:xfrm>
          <a:prstGeom prst="rightArrow">
            <a:avLst>
              <a:gd fmla="val 100000" name="adj1"/>
              <a:gd fmla="val 50000" name="adj2"/>
            </a:avLst>
          </a:prstGeom>
          <a:solidFill>
            <a:srgbClr val="EC0B80"/>
          </a:solidFill>
          <a:ln cap="flat" cmpd="sng" w="19050">
            <a:solidFill>
              <a:srgbClr val="EC0B8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124d0c4ee82_0_105"/>
          <p:cNvSpPr/>
          <p:nvPr/>
        </p:nvSpPr>
        <p:spPr>
          <a:xfrm rot="10800000">
            <a:off x="3073265" y="1845697"/>
            <a:ext cx="912000" cy="351900"/>
          </a:xfrm>
          <a:prstGeom prst="rightArrow">
            <a:avLst>
              <a:gd fmla="val 100000" name="adj1"/>
              <a:gd fmla="val 50000" name="adj2"/>
            </a:avLst>
          </a:prstGeom>
          <a:solidFill>
            <a:srgbClr val="EC0B80"/>
          </a:solidFill>
          <a:ln cap="flat" cmpd="sng" w="19050">
            <a:solidFill>
              <a:srgbClr val="EC0B8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g124d0c4ee82_0_119"/>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7" name="Google Shape;247;g124d0c4ee82_0_119"/>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248" name="Google Shape;248;g124d0c4ee82_0_119"/>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249" name="Google Shape;249;g124d0c4ee82_0_119"/>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250" name="Google Shape;250;g124d0c4ee82_0_119"/>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Source Code Pro"/>
                <a:ea typeface="Source Code Pro"/>
                <a:cs typeface="Source Code Pro"/>
                <a:sym typeface="Source Code Pro"/>
              </a:rPr>
              <a:t>f</a:t>
            </a:r>
            <a:r>
              <a:rPr b="0" i="0" lang="fr" sz="1300" u="none" cap="none" strike="noStrike">
                <a:solidFill>
                  <a:schemeClr val="dk2"/>
                </a:solidFill>
                <a:latin typeface="Source Code Pro"/>
                <a:ea typeface="Source Code Pro"/>
                <a:cs typeface="Source Code Pro"/>
                <a:sym typeface="Source Code Pro"/>
              </a:rPr>
              <a:t>unction Counter(initial)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value = initial;</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counter =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counter.up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counter.down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counter;</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p:txBody>
      </p:sp>
      <p:sp>
        <p:nvSpPr>
          <p:cNvPr id="251" name="Google Shape;251;g124d0c4ee82_0_119"/>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Cairo"/>
                <a:ea typeface="Cairo"/>
                <a:cs typeface="Cairo"/>
                <a:sym typeface="Cairo"/>
              </a:rPr>
              <a:t>This is a new kind of undesirable repetition, and it represents a shift in perspective. In addition to the programmer not repeating common actions, here, our aim to minimize the amount of repetition the machine is doing.</a:t>
            </a:r>
            <a:endParaRPr b="0" i="0" sz="1400" u="none" cap="none" strike="noStrike">
              <a:solidFill>
                <a:srgbClr val="595959"/>
              </a:solidFill>
              <a:latin typeface="Cairo"/>
              <a:ea typeface="Cairo"/>
              <a:cs typeface="Cairo"/>
              <a:sym typeface="Cairo"/>
            </a:endParaRPr>
          </a:p>
        </p:txBody>
      </p:sp>
      <p:sp>
        <p:nvSpPr>
          <p:cNvPr id="252" name="Google Shape;252;g124d0c4ee82_0_119"/>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a:t>
            </a:r>
            <a:r>
              <a:rPr b="1" i="0" lang="fr" sz="1400" u="none" cap="none" strike="noStrike">
                <a:solidFill>
                  <a:srgbClr val="EC0B80"/>
                </a:solidFill>
                <a:latin typeface="Source Code Pro"/>
                <a:ea typeface="Source Code Pro"/>
                <a:cs typeface="Source Code Pro"/>
                <a:sym typeface="Source Code Pro"/>
              </a:rPr>
              <a:t>Counter</a:t>
            </a:r>
            <a:r>
              <a:rPr b="0" i="0" lang="fr" sz="1400" u="none" cap="none" strike="noStrike">
                <a:solidFill>
                  <a:schemeClr val="dk1"/>
                </a:solidFill>
                <a:latin typeface="Source Code Pro"/>
                <a:ea typeface="Source Code Pro"/>
                <a:cs typeface="Source Code Pro"/>
                <a:sym typeface="Source Code Pro"/>
              </a:rPr>
              <a:t>(0);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a:t>
            </a:r>
            <a:r>
              <a:rPr b="1" i="0" lang="fr" sz="1400" u="none" cap="none" strike="noStrike">
                <a:solidFill>
                  <a:srgbClr val="EC0B80"/>
                </a:solidFill>
                <a:latin typeface="Source Code Pro"/>
                <a:ea typeface="Source Code Pro"/>
                <a:cs typeface="Source Code Pro"/>
                <a:sym typeface="Source Code Pro"/>
              </a:rPr>
              <a:t>Counter</a:t>
            </a:r>
            <a:r>
              <a:rPr b="0" i="0" lang="fr" sz="1400" u="none" cap="none" strike="noStrike">
                <a:solidFill>
                  <a:schemeClr val="dk1"/>
                </a:solidFill>
                <a:latin typeface="Source Code Pro"/>
                <a:ea typeface="Source Code Pro"/>
                <a:cs typeface="Source Code Pro"/>
                <a:sym typeface="Source Code Pro"/>
              </a:rPr>
              <a:t>(10);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
        <p:nvSpPr>
          <p:cNvPr id="253" name="Google Shape;253;g124d0c4ee82_0_119"/>
          <p:cNvSpPr/>
          <p:nvPr/>
        </p:nvSpPr>
        <p:spPr>
          <a:xfrm>
            <a:off x="2928525" y="3384633"/>
            <a:ext cx="1999200" cy="819600"/>
          </a:xfrm>
          <a:prstGeom prst="rect">
            <a:avLst/>
          </a:prstGeom>
          <a:solidFill>
            <a:srgbClr val="EC0B8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Arial"/>
                <a:ea typeface="Arial"/>
                <a:cs typeface="Arial"/>
                <a:sym typeface="Arial"/>
              </a:rPr>
              <a:t>... creates new copies of both the </a:t>
            </a:r>
            <a:r>
              <a:rPr b="0" i="0" lang="fr" sz="1400" u="none" cap="none" strike="noStrike">
                <a:solidFill>
                  <a:srgbClr val="000000"/>
                </a:solidFill>
                <a:latin typeface="Source Code Pro"/>
                <a:ea typeface="Source Code Pro"/>
                <a:cs typeface="Source Code Pro"/>
                <a:sym typeface="Source Code Pro"/>
              </a:rPr>
              <a:t>up</a:t>
            </a:r>
            <a:r>
              <a:rPr b="0" i="0" lang="fr" sz="1400" u="none" cap="none" strike="noStrike">
                <a:solidFill>
                  <a:srgbClr val="000000"/>
                </a:solidFill>
                <a:latin typeface="Arial"/>
                <a:ea typeface="Arial"/>
                <a:cs typeface="Arial"/>
                <a:sym typeface="Arial"/>
              </a:rPr>
              <a:t> and </a:t>
            </a:r>
            <a:r>
              <a:rPr b="0" i="0" lang="fr" sz="1400" u="none" cap="none" strike="noStrike">
                <a:solidFill>
                  <a:srgbClr val="000000"/>
                </a:solidFill>
                <a:latin typeface="Source Code Pro"/>
                <a:ea typeface="Source Code Pro"/>
                <a:cs typeface="Source Code Pro"/>
                <a:sym typeface="Source Code Pro"/>
              </a:rPr>
              <a:t>down</a:t>
            </a:r>
            <a:r>
              <a:rPr b="0" i="0" lang="fr" sz="1400" u="none" cap="none" strike="noStrike">
                <a:solidFill>
                  <a:srgbClr val="000000"/>
                </a:solidFill>
                <a:latin typeface="Arial"/>
                <a:ea typeface="Arial"/>
                <a:cs typeface="Arial"/>
                <a:sym typeface="Arial"/>
              </a:rPr>
              <a:t> functions.</a:t>
            </a:r>
            <a:endParaRPr b="0" i="0" sz="1400" u="none" cap="none" strike="noStrike">
              <a:solidFill>
                <a:srgbClr val="000000"/>
              </a:solidFill>
              <a:latin typeface="Arial"/>
              <a:ea typeface="Arial"/>
              <a:cs typeface="Arial"/>
              <a:sym typeface="Arial"/>
            </a:endParaRPr>
          </a:p>
        </p:txBody>
      </p:sp>
      <p:sp>
        <p:nvSpPr>
          <p:cNvPr id="254" name="Google Shape;254;g124d0c4ee82_0_119"/>
          <p:cNvSpPr/>
          <p:nvPr/>
        </p:nvSpPr>
        <p:spPr>
          <a:xfrm>
            <a:off x="1622450" y="2566032"/>
            <a:ext cx="1929075" cy="819686"/>
          </a:xfrm>
          <a:custGeom>
            <a:rect b="b" l="l" r="r" t="t"/>
            <a:pathLst>
              <a:path extrusionOk="0" h="38245" w="77163">
                <a:moveTo>
                  <a:pt x="73528" y="38245"/>
                </a:moveTo>
                <a:cubicBezTo>
                  <a:pt x="73930" y="36691"/>
                  <a:pt x="75598" y="33526"/>
                  <a:pt x="75944" y="28924"/>
                </a:cubicBezTo>
                <a:cubicBezTo>
                  <a:pt x="76289" y="24321"/>
                  <a:pt x="78590" y="15346"/>
                  <a:pt x="75599" y="10629"/>
                </a:cubicBezTo>
                <a:cubicBezTo>
                  <a:pt x="72607" y="5911"/>
                  <a:pt x="66393" y="2056"/>
                  <a:pt x="57994" y="618"/>
                </a:cubicBezTo>
                <a:cubicBezTo>
                  <a:pt x="49594" y="-820"/>
                  <a:pt x="34865" y="675"/>
                  <a:pt x="25200" y="1999"/>
                </a:cubicBezTo>
                <a:cubicBezTo>
                  <a:pt x="15534" y="3322"/>
                  <a:pt x="4200" y="7464"/>
                  <a:pt x="0" y="8558"/>
                </a:cubicBezTo>
              </a:path>
            </a:pathLst>
          </a:custGeom>
          <a:noFill/>
          <a:ln cap="flat" cmpd="sng" w="19050">
            <a:solidFill>
              <a:srgbClr val="3233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124d0c4ee82_0_119"/>
          <p:cNvSpPr/>
          <p:nvPr/>
        </p:nvSpPr>
        <p:spPr>
          <a:xfrm>
            <a:off x="1667625" y="1979050"/>
            <a:ext cx="2494203" cy="1399172"/>
          </a:xfrm>
          <a:custGeom>
            <a:rect b="b" l="l" r="r" t="t"/>
            <a:pathLst>
              <a:path extrusionOk="0" h="72921" w="108138">
                <a:moveTo>
                  <a:pt x="107703" y="72921"/>
                </a:moveTo>
                <a:cubicBezTo>
                  <a:pt x="107703" y="69871"/>
                  <a:pt x="108681" y="62507"/>
                  <a:pt x="107703" y="54625"/>
                </a:cubicBezTo>
                <a:cubicBezTo>
                  <a:pt x="106724" y="46742"/>
                  <a:pt x="105458" y="33510"/>
                  <a:pt x="101834" y="25628"/>
                </a:cubicBezTo>
                <a:cubicBezTo>
                  <a:pt x="98209" y="17745"/>
                  <a:pt x="92571" y="11589"/>
                  <a:pt x="85955" y="7332"/>
                </a:cubicBezTo>
                <a:cubicBezTo>
                  <a:pt x="79338" y="3074"/>
                  <a:pt x="73297" y="658"/>
                  <a:pt x="62136" y="83"/>
                </a:cubicBezTo>
                <a:cubicBezTo>
                  <a:pt x="50974" y="-492"/>
                  <a:pt x="29342" y="2038"/>
                  <a:pt x="18986" y="3880"/>
                </a:cubicBezTo>
                <a:cubicBezTo>
                  <a:pt x="8630" y="5721"/>
                  <a:pt x="3164" y="9921"/>
                  <a:pt x="0" y="11130"/>
                </a:cubicBezTo>
              </a:path>
            </a:pathLst>
          </a:custGeom>
          <a:noFill/>
          <a:ln cap="flat" cmpd="sng" w="19050">
            <a:solidFill>
              <a:srgbClr val="3233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124d0c4ee82_0_119"/>
          <p:cNvSpPr/>
          <p:nvPr/>
        </p:nvSpPr>
        <p:spPr>
          <a:xfrm>
            <a:off x="3157125" y="1163602"/>
            <a:ext cx="1813800" cy="417000"/>
          </a:xfrm>
          <a:prstGeom prst="rect">
            <a:avLst/>
          </a:prstGeom>
          <a:solidFill>
            <a:srgbClr val="EC0B80"/>
          </a:solidFill>
          <a:ln cap="flat" cmpd="sng" w="19050">
            <a:solidFill>
              <a:srgbClr val="3233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Arial"/>
                <a:ea typeface="Arial"/>
                <a:cs typeface="Arial"/>
                <a:sym typeface="Arial"/>
              </a:rPr>
              <a:t>Each invocation of </a:t>
            </a:r>
            <a:r>
              <a:rPr b="0" i="0" lang="fr" sz="1400" u="none" cap="none" strike="noStrike">
                <a:solidFill>
                  <a:srgbClr val="000000"/>
                </a:solidFill>
                <a:latin typeface="Source Code Pro"/>
                <a:ea typeface="Source Code Pro"/>
                <a:cs typeface="Source Code Pro"/>
                <a:sym typeface="Source Code Pro"/>
              </a:rPr>
              <a:t>Counter</a:t>
            </a:r>
            <a:r>
              <a:rPr b="0" i="0" lang="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7" name="Google Shape;257;g124d0c4ee82_0_119"/>
          <p:cNvSpPr/>
          <p:nvPr/>
        </p:nvSpPr>
        <p:spPr>
          <a:xfrm>
            <a:off x="4979525" y="1328971"/>
            <a:ext cx="2097100" cy="164923"/>
          </a:xfrm>
          <a:custGeom>
            <a:rect b="b" l="l" r="r" t="t"/>
            <a:pathLst>
              <a:path extrusionOk="0" h="7695" w="83884">
                <a:moveTo>
                  <a:pt x="0" y="4488"/>
                </a:moveTo>
                <a:cubicBezTo>
                  <a:pt x="3221" y="4948"/>
                  <a:pt x="11218" y="6846"/>
                  <a:pt x="19331" y="7249"/>
                </a:cubicBezTo>
                <a:cubicBezTo>
                  <a:pt x="27443" y="7651"/>
                  <a:pt x="37915" y="8112"/>
                  <a:pt x="48674" y="6904"/>
                </a:cubicBezTo>
                <a:cubicBezTo>
                  <a:pt x="59432" y="5695"/>
                  <a:pt x="78015" y="1150"/>
                  <a:pt x="83884" y="0"/>
                </a:cubicBezTo>
              </a:path>
            </a:pathLst>
          </a:custGeom>
          <a:noFill/>
          <a:ln cap="flat" cmpd="sng" w="19050">
            <a:solidFill>
              <a:srgbClr val="3233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124d0c4ee82_0_119"/>
          <p:cNvSpPr/>
          <p:nvPr/>
        </p:nvSpPr>
        <p:spPr>
          <a:xfrm>
            <a:off x="4289125" y="1587911"/>
            <a:ext cx="2571750" cy="1228147"/>
          </a:xfrm>
          <a:custGeom>
            <a:rect b="b" l="l" r="r" t="t"/>
            <a:pathLst>
              <a:path extrusionOk="0" h="57303" w="102870">
                <a:moveTo>
                  <a:pt x="0" y="0"/>
                </a:moveTo>
                <a:cubicBezTo>
                  <a:pt x="1265" y="3337"/>
                  <a:pt x="3739" y="12600"/>
                  <a:pt x="7594" y="20022"/>
                </a:cubicBezTo>
                <a:cubicBezTo>
                  <a:pt x="11448" y="27443"/>
                  <a:pt x="16800" y="39065"/>
                  <a:pt x="23129" y="44531"/>
                </a:cubicBezTo>
                <a:cubicBezTo>
                  <a:pt x="29457" y="49996"/>
                  <a:pt x="35038" y="51665"/>
                  <a:pt x="45567" y="52816"/>
                </a:cubicBezTo>
                <a:cubicBezTo>
                  <a:pt x="56095" y="53966"/>
                  <a:pt x="76749" y="50687"/>
                  <a:pt x="86300" y="51435"/>
                </a:cubicBezTo>
                <a:cubicBezTo>
                  <a:pt x="95850" y="52182"/>
                  <a:pt x="100108" y="56325"/>
                  <a:pt x="102870" y="57303"/>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g124d0c4ee82_0_137"/>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4" name="Google Shape;264;g124d0c4ee82_0_137"/>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265" name="Google Shape;265;g124d0c4ee82_0_137"/>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266" name="Google Shape;266;g124d0c4ee82_0_137"/>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267" name="Google Shape;267;g124d0c4ee82_0_137"/>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function Counter(initial)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value = initial;</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counter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counter.up = function()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value = value + 1;</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value;</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counter.down = function()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value = value - 1;</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value;</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counter;</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400" u="none" cap="none" strike="noStrike">
              <a:solidFill>
                <a:schemeClr val="dk2"/>
              </a:solidFill>
              <a:latin typeface="Source Code Pro"/>
              <a:ea typeface="Source Code Pro"/>
              <a:cs typeface="Source Code Pro"/>
              <a:sym typeface="Source Code Pro"/>
            </a:endParaRPr>
          </a:p>
        </p:txBody>
      </p:sp>
      <p:sp>
        <p:nvSpPr>
          <p:cNvPr id="268" name="Google Shape;268;g124d0c4ee82_0_137"/>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Cairo"/>
                <a:ea typeface="Cairo"/>
                <a:cs typeface="Cairo"/>
                <a:sym typeface="Cairo"/>
              </a:rPr>
              <a:t>This is a new kind of undesirable repetition, and it represents a shift in perspective. In addition to the programmer not repeating common actions, here, our aim to minimize the amount of repetition the machine is doing.</a:t>
            </a:r>
            <a:endParaRPr b="0" i="0" sz="1400" u="none" cap="none" strike="noStrike">
              <a:solidFill>
                <a:srgbClr val="595959"/>
              </a:solidFill>
              <a:latin typeface="Cairo"/>
              <a:ea typeface="Cairo"/>
              <a:cs typeface="Cairo"/>
              <a:sym typeface="Cairo"/>
            </a:endParaRPr>
          </a:p>
        </p:txBody>
      </p:sp>
      <p:sp>
        <p:nvSpPr>
          <p:cNvPr id="269" name="Google Shape;269;g124d0c4ee82_0_137"/>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grpSp>
        <p:nvGrpSpPr>
          <p:cNvPr id="270" name="Google Shape;270;g124d0c4ee82_0_137"/>
          <p:cNvGrpSpPr/>
          <p:nvPr/>
        </p:nvGrpSpPr>
        <p:grpSpPr>
          <a:xfrm>
            <a:off x="2302613" y="1833983"/>
            <a:ext cx="1690305" cy="1875773"/>
            <a:chOff x="9220575" y="2497450"/>
            <a:chExt cx="1647150" cy="2190300"/>
          </a:xfrm>
        </p:grpSpPr>
        <p:sp>
          <p:nvSpPr>
            <p:cNvPr id="271" name="Google Shape;271;g124d0c4ee82_0_137"/>
            <p:cNvSpPr/>
            <p:nvPr/>
          </p:nvSpPr>
          <p:spPr>
            <a:xfrm>
              <a:off x="9220575" y="2497450"/>
              <a:ext cx="1647150" cy="2190300"/>
            </a:xfrm>
            <a:custGeom>
              <a:rect b="b" l="l" r="r" t="t"/>
              <a:pathLst>
                <a:path extrusionOk="0" h="87612" w="65886">
                  <a:moveTo>
                    <a:pt x="1781" y="14602"/>
                  </a:moveTo>
                  <a:cubicBezTo>
                    <a:pt x="3591" y="10506"/>
                    <a:pt x="7271" y="7419"/>
                    <a:pt x="10862" y="4986"/>
                  </a:cubicBezTo>
                  <a:cubicBezTo>
                    <a:pt x="14453" y="2552"/>
                    <a:pt x="18370" y="831"/>
                    <a:pt x="23327" y="0"/>
                  </a:cubicBezTo>
                  <a:cubicBezTo>
                    <a:pt x="28283" y="-831"/>
                    <a:pt x="35465" y="-653"/>
                    <a:pt x="40600" y="0"/>
                  </a:cubicBezTo>
                  <a:cubicBezTo>
                    <a:pt x="45734" y="653"/>
                    <a:pt x="50305" y="1276"/>
                    <a:pt x="54134" y="3918"/>
                  </a:cubicBezTo>
                  <a:cubicBezTo>
                    <a:pt x="57962" y="6559"/>
                    <a:pt x="61613" y="12168"/>
                    <a:pt x="63572" y="15849"/>
                  </a:cubicBezTo>
                  <a:cubicBezTo>
                    <a:pt x="65530" y="19529"/>
                    <a:pt x="66153" y="22318"/>
                    <a:pt x="65886" y="25999"/>
                  </a:cubicBezTo>
                  <a:cubicBezTo>
                    <a:pt x="65618" y="29679"/>
                    <a:pt x="64313" y="33923"/>
                    <a:pt x="61969" y="37930"/>
                  </a:cubicBezTo>
                  <a:cubicBezTo>
                    <a:pt x="59624" y="41936"/>
                    <a:pt x="53926" y="45527"/>
                    <a:pt x="51819" y="50039"/>
                  </a:cubicBezTo>
                  <a:cubicBezTo>
                    <a:pt x="49711" y="54550"/>
                    <a:pt x="49979" y="59625"/>
                    <a:pt x="49326" y="64997"/>
                  </a:cubicBezTo>
                  <a:cubicBezTo>
                    <a:pt x="48673" y="70368"/>
                    <a:pt x="50394" y="78500"/>
                    <a:pt x="47901" y="82270"/>
                  </a:cubicBezTo>
                  <a:cubicBezTo>
                    <a:pt x="45408" y="86039"/>
                    <a:pt x="39621" y="87523"/>
                    <a:pt x="34368" y="87612"/>
                  </a:cubicBezTo>
                  <a:cubicBezTo>
                    <a:pt x="29114" y="87701"/>
                    <a:pt x="19824" y="86365"/>
                    <a:pt x="16382" y="82804"/>
                  </a:cubicBezTo>
                  <a:cubicBezTo>
                    <a:pt x="12939" y="79242"/>
                    <a:pt x="13829" y="71852"/>
                    <a:pt x="13711" y="66243"/>
                  </a:cubicBezTo>
                  <a:cubicBezTo>
                    <a:pt x="13592" y="60633"/>
                    <a:pt x="16411" y="53303"/>
                    <a:pt x="15670" y="49148"/>
                  </a:cubicBezTo>
                  <a:cubicBezTo>
                    <a:pt x="14928" y="44993"/>
                    <a:pt x="11871" y="44577"/>
                    <a:pt x="9260" y="41313"/>
                  </a:cubicBezTo>
                  <a:cubicBezTo>
                    <a:pt x="6648" y="38048"/>
                    <a:pt x="1246" y="34011"/>
                    <a:pt x="0" y="29560"/>
                  </a:cubicBezTo>
                  <a:cubicBezTo>
                    <a:pt x="-1246" y="25108"/>
                    <a:pt x="-29" y="18697"/>
                    <a:pt x="1781" y="14602"/>
                  </a:cubicBezTo>
                  <a:close/>
                </a:path>
              </a:pathLst>
            </a:custGeom>
            <a:solidFill>
              <a:srgbClr val="FFFFFF">
                <a:alpha val="3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124d0c4ee82_0_137"/>
            <p:cNvSpPr/>
            <p:nvPr/>
          </p:nvSpPr>
          <p:spPr>
            <a:xfrm>
              <a:off x="9305091" y="2577798"/>
              <a:ext cx="1502325" cy="2029750"/>
            </a:xfrm>
            <a:custGeom>
              <a:rect b="b" l="l" r="r" t="t"/>
              <a:pathLst>
                <a:path extrusionOk="0" h="81190" w="60093">
                  <a:moveTo>
                    <a:pt x="687" y="13531"/>
                  </a:moveTo>
                  <a:cubicBezTo>
                    <a:pt x="2204" y="9814"/>
                    <a:pt x="5774" y="6876"/>
                    <a:pt x="9102" y="4621"/>
                  </a:cubicBezTo>
                  <a:cubicBezTo>
                    <a:pt x="12429" y="2365"/>
                    <a:pt x="16060" y="770"/>
                    <a:pt x="20653" y="0"/>
                  </a:cubicBezTo>
                  <a:cubicBezTo>
                    <a:pt x="25246" y="-770"/>
                    <a:pt x="31901" y="-605"/>
                    <a:pt x="36660" y="0"/>
                  </a:cubicBezTo>
                  <a:cubicBezTo>
                    <a:pt x="41418" y="605"/>
                    <a:pt x="45654" y="1183"/>
                    <a:pt x="49202" y="3631"/>
                  </a:cubicBezTo>
                  <a:cubicBezTo>
                    <a:pt x="52750" y="6078"/>
                    <a:pt x="56132" y="11276"/>
                    <a:pt x="57948" y="14687"/>
                  </a:cubicBezTo>
                  <a:cubicBezTo>
                    <a:pt x="59763" y="18097"/>
                    <a:pt x="60647" y="20640"/>
                    <a:pt x="60093" y="24093"/>
                  </a:cubicBezTo>
                  <a:cubicBezTo>
                    <a:pt x="59538" y="27545"/>
                    <a:pt x="57048" y="31516"/>
                    <a:pt x="54619" y="35401"/>
                  </a:cubicBezTo>
                  <a:cubicBezTo>
                    <a:pt x="52189" y="39285"/>
                    <a:pt x="47342" y="43229"/>
                    <a:pt x="45515" y="47402"/>
                  </a:cubicBezTo>
                  <a:cubicBezTo>
                    <a:pt x="43687" y="51574"/>
                    <a:pt x="44240" y="55574"/>
                    <a:pt x="43654" y="60436"/>
                  </a:cubicBezTo>
                  <a:cubicBezTo>
                    <a:pt x="43067" y="65298"/>
                    <a:pt x="44126" y="73115"/>
                    <a:pt x="41998" y="76574"/>
                  </a:cubicBezTo>
                  <a:cubicBezTo>
                    <a:pt x="39869" y="80033"/>
                    <a:pt x="35436" y="81155"/>
                    <a:pt x="30885" y="81190"/>
                  </a:cubicBezTo>
                  <a:cubicBezTo>
                    <a:pt x="26333" y="81224"/>
                    <a:pt x="17560" y="80033"/>
                    <a:pt x="14689" y="76781"/>
                  </a:cubicBezTo>
                  <a:cubicBezTo>
                    <a:pt x="11817" y="73528"/>
                    <a:pt x="13688" y="67228"/>
                    <a:pt x="13654" y="61677"/>
                  </a:cubicBezTo>
                  <a:cubicBezTo>
                    <a:pt x="13619" y="56125"/>
                    <a:pt x="14930" y="47883"/>
                    <a:pt x="14482" y="43470"/>
                  </a:cubicBezTo>
                  <a:cubicBezTo>
                    <a:pt x="14033" y="39056"/>
                    <a:pt x="13377" y="37953"/>
                    <a:pt x="10964" y="35195"/>
                  </a:cubicBezTo>
                  <a:cubicBezTo>
                    <a:pt x="8550" y="32436"/>
                    <a:pt x="1712" y="30529"/>
                    <a:pt x="0" y="26919"/>
                  </a:cubicBezTo>
                  <a:cubicBezTo>
                    <a:pt x="-1712" y="23308"/>
                    <a:pt x="-830" y="17247"/>
                    <a:pt x="687" y="13531"/>
                  </a:cubicBezTo>
                  <a:close/>
                </a:path>
              </a:pathLst>
            </a:custGeom>
            <a:solidFill>
              <a:srgbClr val="FFFFFF">
                <a:alpha val="3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124d0c4ee82_0_137"/>
            <p:cNvSpPr/>
            <p:nvPr/>
          </p:nvSpPr>
          <p:spPr>
            <a:xfrm>
              <a:off x="9309600" y="2559775"/>
              <a:ext cx="1442399" cy="1989975"/>
            </a:xfrm>
            <a:custGeom>
              <a:rect b="b" l="l" r="r" t="t"/>
              <a:pathLst>
                <a:path extrusionOk="0" h="158060" w="114567">
                  <a:moveTo>
                    <a:pt x="3537" y="53747"/>
                  </a:moveTo>
                  <a:cubicBezTo>
                    <a:pt x="2947" y="51920"/>
                    <a:pt x="-1001" y="48325"/>
                    <a:pt x="0" y="42786"/>
                  </a:cubicBezTo>
                  <a:cubicBezTo>
                    <a:pt x="1001" y="37246"/>
                    <a:pt x="5775" y="26285"/>
                    <a:pt x="9547" y="20510"/>
                  </a:cubicBezTo>
                  <a:cubicBezTo>
                    <a:pt x="13318" y="14734"/>
                    <a:pt x="17326" y="11433"/>
                    <a:pt x="22631" y="8133"/>
                  </a:cubicBezTo>
                  <a:cubicBezTo>
                    <a:pt x="27935" y="4832"/>
                    <a:pt x="34477" y="2064"/>
                    <a:pt x="41372" y="709"/>
                  </a:cubicBezTo>
                  <a:cubicBezTo>
                    <a:pt x="48267" y="-646"/>
                    <a:pt x="56752" y="-766"/>
                    <a:pt x="64001" y="0"/>
                  </a:cubicBezTo>
                  <a:cubicBezTo>
                    <a:pt x="71249" y="766"/>
                    <a:pt x="78853" y="2830"/>
                    <a:pt x="84865" y="5306"/>
                  </a:cubicBezTo>
                  <a:cubicBezTo>
                    <a:pt x="90876" y="7781"/>
                    <a:pt x="95943" y="11138"/>
                    <a:pt x="100069" y="14851"/>
                  </a:cubicBezTo>
                  <a:cubicBezTo>
                    <a:pt x="104194" y="18563"/>
                    <a:pt x="107259" y="23219"/>
                    <a:pt x="109617" y="27581"/>
                  </a:cubicBezTo>
                  <a:cubicBezTo>
                    <a:pt x="111974" y="31942"/>
                    <a:pt x="113389" y="36539"/>
                    <a:pt x="114214" y="41019"/>
                  </a:cubicBezTo>
                  <a:cubicBezTo>
                    <a:pt x="115039" y="45498"/>
                    <a:pt x="115510" y="50154"/>
                    <a:pt x="114567" y="54456"/>
                  </a:cubicBezTo>
                  <a:cubicBezTo>
                    <a:pt x="113623" y="58758"/>
                    <a:pt x="111029" y="62882"/>
                    <a:pt x="108554" y="66831"/>
                  </a:cubicBezTo>
                  <a:cubicBezTo>
                    <a:pt x="106078" y="70779"/>
                    <a:pt x="102426" y="74903"/>
                    <a:pt x="99716" y="78145"/>
                  </a:cubicBezTo>
                  <a:cubicBezTo>
                    <a:pt x="97005" y="81386"/>
                    <a:pt x="95060" y="83567"/>
                    <a:pt x="92290" y="86279"/>
                  </a:cubicBezTo>
                  <a:cubicBezTo>
                    <a:pt x="89520" y="88990"/>
                    <a:pt x="85512" y="91701"/>
                    <a:pt x="83096" y="94412"/>
                  </a:cubicBezTo>
                  <a:cubicBezTo>
                    <a:pt x="80679" y="97122"/>
                    <a:pt x="78970" y="98595"/>
                    <a:pt x="77792" y="102544"/>
                  </a:cubicBezTo>
                  <a:cubicBezTo>
                    <a:pt x="76613" y="106492"/>
                    <a:pt x="76496" y="110322"/>
                    <a:pt x="76025" y="118102"/>
                  </a:cubicBezTo>
                  <a:cubicBezTo>
                    <a:pt x="75553" y="125881"/>
                    <a:pt x="76968" y="142560"/>
                    <a:pt x="74964" y="149220"/>
                  </a:cubicBezTo>
                  <a:cubicBezTo>
                    <a:pt x="72960" y="155879"/>
                    <a:pt x="68539" y="156704"/>
                    <a:pt x="64001" y="158060"/>
                  </a:cubicBezTo>
                  <a:cubicBezTo>
                    <a:pt x="59463" y="159415"/>
                    <a:pt x="52155" y="158942"/>
                    <a:pt x="47736" y="157351"/>
                  </a:cubicBezTo>
                  <a:cubicBezTo>
                    <a:pt x="43316" y="155759"/>
                    <a:pt x="38896" y="158472"/>
                    <a:pt x="37482" y="148513"/>
                  </a:cubicBezTo>
                  <a:cubicBezTo>
                    <a:pt x="36067" y="138553"/>
                    <a:pt x="38129" y="108731"/>
                    <a:pt x="39249" y="97593"/>
                  </a:cubicBezTo>
                  <a:cubicBezTo>
                    <a:pt x="40368" y="86454"/>
                    <a:pt x="41724" y="86278"/>
                    <a:pt x="44200" y="81682"/>
                  </a:cubicBezTo>
                  <a:cubicBezTo>
                    <a:pt x="46675" y="77085"/>
                    <a:pt x="49562" y="74198"/>
                    <a:pt x="54100" y="70014"/>
                  </a:cubicBezTo>
                  <a:cubicBezTo>
                    <a:pt x="58638" y="65829"/>
                    <a:pt x="67597" y="59700"/>
                    <a:pt x="71428" y="56577"/>
                  </a:cubicBezTo>
                  <a:cubicBezTo>
                    <a:pt x="75258" y="53453"/>
                    <a:pt x="76377" y="53571"/>
                    <a:pt x="77085" y="51273"/>
                  </a:cubicBezTo>
                  <a:cubicBezTo>
                    <a:pt x="77792" y="48974"/>
                    <a:pt x="77026" y="45438"/>
                    <a:pt x="75671" y="42786"/>
                  </a:cubicBezTo>
                  <a:cubicBezTo>
                    <a:pt x="74315" y="40134"/>
                    <a:pt x="71368" y="36952"/>
                    <a:pt x="68952" y="35361"/>
                  </a:cubicBezTo>
                  <a:cubicBezTo>
                    <a:pt x="66535" y="33769"/>
                    <a:pt x="64238" y="33474"/>
                    <a:pt x="61174" y="33239"/>
                  </a:cubicBezTo>
                  <a:cubicBezTo>
                    <a:pt x="58109" y="33003"/>
                    <a:pt x="54220" y="32590"/>
                    <a:pt x="50566" y="33946"/>
                  </a:cubicBezTo>
                  <a:cubicBezTo>
                    <a:pt x="46911" y="35301"/>
                    <a:pt x="42254" y="37718"/>
                    <a:pt x="39249" y="41372"/>
                  </a:cubicBezTo>
                  <a:cubicBezTo>
                    <a:pt x="36243" y="45026"/>
                    <a:pt x="34771" y="52923"/>
                    <a:pt x="32532" y="55870"/>
                  </a:cubicBezTo>
                  <a:cubicBezTo>
                    <a:pt x="30292" y="58816"/>
                    <a:pt x="26933" y="58520"/>
                    <a:pt x="25814" y="59051"/>
                  </a:cubicBezTo>
                </a:path>
              </a:pathLst>
            </a:custGeom>
            <a:solidFill>
              <a:srgbClr val="FFFFFF">
                <a:alpha val="3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4" name="Google Shape;274;g124d0c4ee82_0_137"/>
            <p:cNvGrpSpPr/>
            <p:nvPr/>
          </p:nvGrpSpPr>
          <p:grpSpPr>
            <a:xfrm>
              <a:off x="9364413" y="2635398"/>
              <a:ext cx="1311525" cy="1839701"/>
              <a:chOff x="3080650" y="823575"/>
              <a:chExt cx="2604300" cy="3653100"/>
            </a:xfrm>
          </p:grpSpPr>
          <p:sp>
            <p:nvSpPr>
              <p:cNvPr id="275" name="Google Shape;275;g124d0c4ee82_0_137"/>
              <p:cNvSpPr/>
              <p:nvPr/>
            </p:nvSpPr>
            <p:spPr>
              <a:xfrm>
                <a:off x="3080650" y="823575"/>
                <a:ext cx="2604300" cy="2724500"/>
              </a:xfrm>
              <a:custGeom>
                <a:rect b="b" l="l" r="r" t="t"/>
                <a:pathLst>
                  <a:path extrusionOk="0" h="108980" w="104172">
                    <a:moveTo>
                      <a:pt x="0" y="41847"/>
                    </a:moveTo>
                    <a:cubicBezTo>
                      <a:pt x="296" y="40244"/>
                      <a:pt x="237" y="36207"/>
                      <a:pt x="1781" y="32231"/>
                    </a:cubicBezTo>
                    <a:cubicBezTo>
                      <a:pt x="3324" y="28254"/>
                      <a:pt x="5817" y="22230"/>
                      <a:pt x="9260" y="17986"/>
                    </a:cubicBezTo>
                    <a:cubicBezTo>
                      <a:pt x="12702" y="13742"/>
                      <a:pt x="17807" y="9527"/>
                      <a:pt x="22437" y="6767"/>
                    </a:cubicBezTo>
                    <a:cubicBezTo>
                      <a:pt x="27066" y="4006"/>
                      <a:pt x="31370" y="2552"/>
                      <a:pt x="37039" y="1425"/>
                    </a:cubicBezTo>
                    <a:cubicBezTo>
                      <a:pt x="42707" y="297"/>
                      <a:pt x="50275" y="-267"/>
                      <a:pt x="56449" y="0"/>
                    </a:cubicBezTo>
                    <a:cubicBezTo>
                      <a:pt x="62622" y="267"/>
                      <a:pt x="68587" y="1098"/>
                      <a:pt x="74078" y="3028"/>
                    </a:cubicBezTo>
                    <a:cubicBezTo>
                      <a:pt x="79568" y="4957"/>
                      <a:pt x="85207" y="8251"/>
                      <a:pt x="89392" y="11575"/>
                    </a:cubicBezTo>
                    <a:cubicBezTo>
                      <a:pt x="93576" y="14899"/>
                      <a:pt x="96811" y="19143"/>
                      <a:pt x="99186" y="22972"/>
                    </a:cubicBezTo>
                    <a:cubicBezTo>
                      <a:pt x="101560" y="26800"/>
                      <a:pt x="102807" y="30836"/>
                      <a:pt x="103638" y="34546"/>
                    </a:cubicBezTo>
                    <a:cubicBezTo>
                      <a:pt x="104469" y="38255"/>
                      <a:pt x="104617" y="41758"/>
                      <a:pt x="104172" y="45231"/>
                    </a:cubicBezTo>
                    <a:cubicBezTo>
                      <a:pt x="103726" y="48703"/>
                      <a:pt x="102866" y="51908"/>
                      <a:pt x="100967" y="55381"/>
                    </a:cubicBezTo>
                    <a:cubicBezTo>
                      <a:pt x="99067" y="58853"/>
                      <a:pt x="95772" y="62563"/>
                      <a:pt x="92775" y="66065"/>
                    </a:cubicBezTo>
                    <a:cubicBezTo>
                      <a:pt x="89777" y="69567"/>
                      <a:pt x="85948" y="73514"/>
                      <a:pt x="82981" y="76393"/>
                    </a:cubicBezTo>
                    <a:cubicBezTo>
                      <a:pt x="80013" y="79271"/>
                      <a:pt x="77609" y="81023"/>
                      <a:pt x="74968" y="83338"/>
                    </a:cubicBezTo>
                    <a:cubicBezTo>
                      <a:pt x="72326" y="85653"/>
                      <a:pt x="68943" y="87760"/>
                      <a:pt x="67133" y="90283"/>
                    </a:cubicBezTo>
                    <a:cubicBezTo>
                      <a:pt x="65322" y="92805"/>
                      <a:pt x="64610" y="95654"/>
                      <a:pt x="64106" y="98474"/>
                    </a:cubicBezTo>
                    <a:cubicBezTo>
                      <a:pt x="63601" y="101293"/>
                      <a:pt x="64462" y="105508"/>
                      <a:pt x="64106" y="107200"/>
                    </a:cubicBezTo>
                    <a:cubicBezTo>
                      <a:pt x="63749" y="108891"/>
                      <a:pt x="65589" y="108327"/>
                      <a:pt x="61969" y="108624"/>
                    </a:cubicBezTo>
                    <a:cubicBezTo>
                      <a:pt x="58348" y="108920"/>
                      <a:pt x="46179" y="109187"/>
                      <a:pt x="42381" y="108980"/>
                    </a:cubicBezTo>
                    <a:cubicBezTo>
                      <a:pt x="38582" y="108772"/>
                      <a:pt x="39650" y="110316"/>
                      <a:pt x="39176" y="107378"/>
                    </a:cubicBezTo>
                    <a:cubicBezTo>
                      <a:pt x="38701" y="104439"/>
                      <a:pt x="38582" y="96040"/>
                      <a:pt x="39532" y="91351"/>
                    </a:cubicBezTo>
                    <a:cubicBezTo>
                      <a:pt x="40481" y="86661"/>
                      <a:pt x="42440" y="83011"/>
                      <a:pt x="44874" y="79242"/>
                    </a:cubicBezTo>
                    <a:cubicBezTo>
                      <a:pt x="47307" y="75472"/>
                      <a:pt x="49860" y="72831"/>
                      <a:pt x="54134" y="68736"/>
                    </a:cubicBezTo>
                    <a:cubicBezTo>
                      <a:pt x="58407" y="64640"/>
                      <a:pt x="66717" y="58674"/>
                      <a:pt x="70516" y="54668"/>
                    </a:cubicBezTo>
                    <a:cubicBezTo>
                      <a:pt x="74314" y="50661"/>
                      <a:pt x="75917" y="47960"/>
                      <a:pt x="76927" y="44696"/>
                    </a:cubicBezTo>
                    <a:cubicBezTo>
                      <a:pt x="77936" y="41431"/>
                      <a:pt x="77847" y="38315"/>
                      <a:pt x="76571" y="35081"/>
                    </a:cubicBezTo>
                    <a:cubicBezTo>
                      <a:pt x="75294" y="31846"/>
                      <a:pt x="72416" y="27661"/>
                      <a:pt x="69270" y="25287"/>
                    </a:cubicBezTo>
                    <a:cubicBezTo>
                      <a:pt x="66124" y="22912"/>
                      <a:pt x="61761" y="21369"/>
                      <a:pt x="57695" y="20835"/>
                    </a:cubicBezTo>
                    <a:cubicBezTo>
                      <a:pt x="53629" y="20300"/>
                      <a:pt x="48672" y="21012"/>
                      <a:pt x="44874" y="22081"/>
                    </a:cubicBezTo>
                    <a:cubicBezTo>
                      <a:pt x="41075" y="23149"/>
                      <a:pt x="37543" y="25226"/>
                      <a:pt x="34902" y="27245"/>
                    </a:cubicBezTo>
                    <a:cubicBezTo>
                      <a:pt x="32260" y="29263"/>
                      <a:pt x="30569" y="31133"/>
                      <a:pt x="29026" y="34190"/>
                    </a:cubicBezTo>
                    <a:cubicBezTo>
                      <a:pt x="27482" y="37247"/>
                      <a:pt x="26206" y="43687"/>
                      <a:pt x="25642" y="45587"/>
                    </a:cubicBezTo>
                  </a:path>
                </a:pathLst>
              </a:cu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124d0c4ee82_0_137"/>
              <p:cNvSpPr/>
              <p:nvPr/>
            </p:nvSpPr>
            <p:spPr>
              <a:xfrm>
                <a:off x="4033341" y="3788475"/>
                <a:ext cx="690600" cy="688200"/>
              </a:xfrm>
              <a:prstGeom prst="rect">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g124d0c4ee82_0_160"/>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2" name="Google Shape;282;g124d0c4ee82_0_160"/>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283" name="Google Shape;283;g124d0c4ee82_0_160"/>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284" name="Google Shape;284;g124d0c4ee82_0_160"/>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285" name="Google Shape;285;g124d0c4ee82_0_160"/>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function Counter(initial)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value = initial;</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counter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counter.up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counter.down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counter;</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up = function() {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down = function() {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286" name="Google Shape;286;g124d0c4ee82_0_160"/>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1" i="0" lang="fr" sz="1400" u="none" cap="none" strike="noStrike">
                <a:solidFill>
                  <a:schemeClr val="dk2"/>
                </a:solidFill>
                <a:latin typeface="Cairo"/>
                <a:ea typeface="Cairo"/>
                <a:cs typeface="Cairo"/>
                <a:sym typeface="Cairo"/>
              </a:rPr>
              <a:t>A:</a:t>
            </a:r>
            <a:r>
              <a:rPr b="0" i="0" lang="fr" sz="1400" u="none" cap="none" strike="noStrike">
                <a:solidFill>
                  <a:schemeClr val="dk2"/>
                </a:solidFill>
                <a:latin typeface="Cairo"/>
                <a:ea typeface="Cairo"/>
                <a:cs typeface="Cairo"/>
                <a:sym typeface="Cairo"/>
              </a:rPr>
              <a:t> The solution is to </a:t>
            </a:r>
            <a:r>
              <a:rPr b="0" i="0" lang="fr" sz="1400" u="sng" cap="none" strike="noStrike">
                <a:solidFill>
                  <a:schemeClr val="dk2"/>
                </a:solidFill>
                <a:latin typeface="Cairo"/>
                <a:ea typeface="Cairo"/>
                <a:cs typeface="Cairo"/>
                <a:sym typeface="Cairo"/>
              </a:rPr>
              <a:t>not</a:t>
            </a:r>
            <a:r>
              <a:rPr b="0" i="0" lang="fr" sz="1400" u="none" cap="none" strike="noStrike">
                <a:solidFill>
                  <a:schemeClr val="dk2"/>
                </a:solidFill>
                <a:latin typeface="Cairo"/>
                <a:ea typeface="Cairo"/>
                <a:cs typeface="Cairo"/>
                <a:sym typeface="Cairo"/>
              </a:rPr>
              <a:t> define the up and down functions within the scope of Counter. If we move the function definitions to be outside the body of the Counter function, up and down will only be created once.</a:t>
            </a:r>
            <a:endParaRPr b="0" i="0" sz="1400" u="none" cap="none" strike="noStrike">
              <a:solidFill>
                <a:srgbClr val="595959"/>
              </a:solidFill>
              <a:latin typeface="Cairo"/>
              <a:ea typeface="Cairo"/>
              <a:cs typeface="Cairo"/>
              <a:sym typeface="Cairo"/>
            </a:endParaRPr>
          </a:p>
        </p:txBody>
      </p:sp>
      <p:sp>
        <p:nvSpPr>
          <p:cNvPr id="287" name="Google Shape;287;g124d0c4ee82_0_160"/>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
        <p:nvSpPr>
          <p:cNvPr id="288" name="Google Shape;288;g124d0c4ee82_0_160"/>
          <p:cNvSpPr/>
          <p:nvPr/>
        </p:nvSpPr>
        <p:spPr>
          <a:xfrm rot="6889606">
            <a:off x="2124348" y="2448169"/>
            <a:ext cx="1441854" cy="1397958"/>
          </a:xfrm>
          <a:prstGeom prst="bentArrow">
            <a:avLst>
              <a:gd fmla="val 25000" name="adj1"/>
              <a:gd fmla="val 25000" name="adj2"/>
              <a:gd fmla="val 25000" name="adj3"/>
              <a:gd fmla="val 43750" name="adj4"/>
            </a:avLst>
          </a:prstGeom>
          <a:solidFill>
            <a:srgbClr val="EC0B80"/>
          </a:solidFill>
          <a:ln cap="flat" cmpd="sng" w="19050">
            <a:solidFill>
              <a:srgbClr val="EC0B8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g124d0c4ee82_0_178"/>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4" name="Google Shape;294;g124d0c4ee82_0_178"/>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295" name="Google Shape;295;g124d0c4ee82_0_178"/>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296" name="Google Shape;296;g124d0c4ee82_0_178"/>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297" name="Google Shape;297;g124d0c4ee82_0_178"/>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function Counter(initial)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value = initial;</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counter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counter.up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counter.down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counter;</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up = function() {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down = function() {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298" name="Google Shape;298;g124d0c4ee82_0_178"/>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Cairo"/>
                <a:ea typeface="Cairo"/>
                <a:cs typeface="Cairo"/>
                <a:sym typeface="Cairo"/>
              </a:rPr>
              <a:t>This leaves us with a bit of a problem: Counter instances need an up and down behavior. </a:t>
            </a:r>
            <a:r>
              <a:rPr b="1" i="0" lang="fr" sz="1400" u="none" cap="none" strike="noStrike">
                <a:solidFill>
                  <a:schemeClr val="dk2"/>
                </a:solidFill>
                <a:latin typeface="Cairo"/>
                <a:ea typeface="Cairo"/>
                <a:cs typeface="Cairo"/>
                <a:sym typeface="Cairo"/>
              </a:rPr>
              <a:t>Q:</a:t>
            </a:r>
            <a:r>
              <a:rPr b="0" i="0" lang="fr" sz="1400" u="none" cap="none" strike="noStrike">
                <a:solidFill>
                  <a:schemeClr val="dk2"/>
                </a:solidFill>
                <a:latin typeface="Cairo"/>
                <a:ea typeface="Cairo"/>
                <a:cs typeface="Cairo"/>
                <a:sym typeface="Cairo"/>
              </a:rPr>
              <a:t> How do we make the up and down functions available to all Counter instances.</a:t>
            </a:r>
            <a:endParaRPr b="0" i="0" sz="1400" u="none" cap="none" strike="noStrike">
              <a:solidFill>
                <a:srgbClr val="595959"/>
              </a:solidFill>
              <a:latin typeface="Cairo"/>
              <a:ea typeface="Cairo"/>
              <a:cs typeface="Cairo"/>
              <a:sym typeface="Cairo"/>
            </a:endParaRPr>
          </a:p>
        </p:txBody>
      </p:sp>
      <p:sp>
        <p:nvSpPr>
          <p:cNvPr id="299" name="Google Shape;299;g124d0c4ee82_0_178"/>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3" name="Shape 303"/>
        <p:cNvGrpSpPr/>
        <p:nvPr/>
      </p:nvGrpSpPr>
      <p:grpSpPr>
        <a:xfrm>
          <a:off x="0" y="0"/>
          <a:ext cx="0" cy="0"/>
          <a:chOff x="0" y="0"/>
          <a:chExt cx="0" cy="0"/>
        </a:xfrm>
      </p:grpSpPr>
      <p:sp>
        <p:nvSpPr>
          <p:cNvPr id="304" name="Google Shape;304;g124d0c4ee82_0_189"/>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5" name="Google Shape;305;g124d0c4ee82_0_189"/>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306" name="Google Shape;306;g124d0c4ee82_0_189"/>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307" name="Google Shape;307;g124d0c4ee82_0_189"/>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308" name="Google Shape;308;g124d0c4ee82_0_189"/>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function Counter(initial)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value = initial;</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counter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counter.up = up;</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counter.down = down;</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counter;</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up = function() {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down = function() {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309" name="Google Shape;309;g124d0c4ee82_0_189"/>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1" i="0" lang="fr" sz="1400" u="none" cap="none" strike="noStrike">
                <a:solidFill>
                  <a:schemeClr val="dk2"/>
                </a:solidFill>
                <a:latin typeface="Cairo"/>
                <a:ea typeface="Cairo"/>
                <a:cs typeface="Cairo"/>
                <a:sym typeface="Cairo"/>
              </a:rPr>
              <a:t>A:</a:t>
            </a:r>
            <a:r>
              <a:rPr b="0" i="0" lang="fr" sz="1400" u="none" cap="none" strike="noStrike">
                <a:solidFill>
                  <a:schemeClr val="dk2"/>
                </a:solidFill>
                <a:latin typeface="Cairo"/>
                <a:ea typeface="Cairo"/>
                <a:cs typeface="Cairo"/>
                <a:sym typeface="Cairo"/>
              </a:rPr>
              <a:t> Since functions are just values, we can simply assign the same value to each instance of Counter. In this version of the class, all instances of Counter </a:t>
            </a:r>
            <a:r>
              <a:rPr b="1" i="0" lang="fr" sz="1400" u="none" cap="none" strike="noStrike">
                <a:solidFill>
                  <a:schemeClr val="dk2"/>
                </a:solidFill>
                <a:latin typeface="Cairo"/>
                <a:ea typeface="Cairo"/>
                <a:cs typeface="Cairo"/>
                <a:sym typeface="Cairo"/>
              </a:rPr>
              <a:t>share the same copy</a:t>
            </a:r>
            <a:r>
              <a:rPr b="0" i="0" lang="fr" sz="1400" u="none" cap="none" strike="noStrike">
                <a:solidFill>
                  <a:schemeClr val="dk2"/>
                </a:solidFill>
                <a:latin typeface="Cairo"/>
                <a:ea typeface="Cairo"/>
                <a:cs typeface="Cairo"/>
                <a:sym typeface="Cairo"/>
              </a:rPr>
              <a:t> of the up and down functions.</a:t>
            </a:r>
            <a:endParaRPr b="0" i="0" sz="1400" u="none" cap="none" strike="noStrike">
              <a:solidFill>
                <a:srgbClr val="595959"/>
              </a:solidFill>
              <a:latin typeface="Cairo"/>
              <a:ea typeface="Cairo"/>
              <a:cs typeface="Cairo"/>
              <a:sym typeface="Cairo"/>
            </a:endParaRPr>
          </a:p>
        </p:txBody>
      </p:sp>
      <p:sp>
        <p:nvSpPr>
          <p:cNvPr id="310" name="Google Shape;310;g124d0c4ee82_0_189"/>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
        <p:nvSpPr>
          <p:cNvPr id="311" name="Google Shape;311;g124d0c4ee82_0_189"/>
          <p:cNvSpPr/>
          <p:nvPr/>
        </p:nvSpPr>
        <p:spPr>
          <a:xfrm>
            <a:off x="1671524" y="2110058"/>
            <a:ext cx="360900" cy="3093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124d0c4ee82_0_189"/>
          <p:cNvSpPr/>
          <p:nvPr/>
        </p:nvSpPr>
        <p:spPr>
          <a:xfrm>
            <a:off x="1974511" y="2731540"/>
            <a:ext cx="532200" cy="4563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124d0c4ee82_0_189"/>
          <p:cNvSpPr/>
          <p:nvPr/>
        </p:nvSpPr>
        <p:spPr>
          <a:xfrm>
            <a:off x="76201" y="2367441"/>
            <a:ext cx="1661325" cy="1960602"/>
          </a:xfrm>
          <a:custGeom>
            <a:rect b="b" l="l" r="r" t="t"/>
            <a:pathLst>
              <a:path extrusionOk="0" h="91478" w="66453">
                <a:moveTo>
                  <a:pt x="66453" y="0"/>
                </a:moveTo>
                <a:cubicBezTo>
                  <a:pt x="60814" y="1668"/>
                  <a:pt x="42749" y="6271"/>
                  <a:pt x="32624" y="10011"/>
                </a:cubicBezTo>
                <a:cubicBezTo>
                  <a:pt x="22498" y="13750"/>
                  <a:pt x="10933" y="14843"/>
                  <a:pt x="5698" y="22438"/>
                </a:cubicBezTo>
                <a:cubicBezTo>
                  <a:pt x="462" y="30032"/>
                  <a:pt x="-1321" y="44070"/>
                  <a:pt x="1210" y="55577"/>
                </a:cubicBezTo>
                <a:cubicBezTo>
                  <a:pt x="3741" y="67083"/>
                  <a:pt x="17607" y="85494"/>
                  <a:pt x="20887" y="91478"/>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124d0c4ee82_0_189"/>
          <p:cNvSpPr/>
          <p:nvPr/>
        </p:nvSpPr>
        <p:spPr>
          <a:xfrm>
            <a:off x="1048500" y="3084539"/>
            <a:ext cx="3042275" cy="1737426"/>
          </a:xfrm>
          <a:custGeom>
            <a:rect b="b" l="l" r="r" t="t"/>
            <a:pathLst>
              <a:path extrusionOk="0" h="81065" w="121691">
                <a:moveTo>
                  <a:pt x="54887" y="0"/>
                </a:moveTo>
                <a:cubicBezTo>
                  <a:pt x="64437" y="6213"/>
                  <a:pt x="101316" y="26695"/>
                  <a:pt x="112190" y="37282"/>
                </a:cubicBezTo>
                <a:cubicBezTo>
                  <a:pt x="123063" y="47868"/>
                  <a:pt x="122834" y="56555"/>
                  <a:pt x="120130" y="63517"/>
                </a:cubicBezTo>
                <a:cubicBezTo>
                  <a:pt x="117426" y="70478"/>
                  <a:pt x="112075" y="76290"/>
                  <a:pt x="95966" y="79052"/>
                </a:cubicBezTo>
                <a:cubicBezTo>
                  <a:pt x="79856" y="81813"/>
                  <a:pt x="39467" y="81295"/>
                  <a:pt x="23473" y="80087"/>
                </a:cubicBezTo>
                <a:cubicBezTo>
                  <a:pt x="7478" y="78878"/>
                  <a:pt x="3912" y="73182"/>
                  <a:pt x="0" y="71802"/>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sp>
        <p:nvSpPr>
          <p:cNvPr id="319" name="Google Shape;319;g124d0c4ee82_0_205"/>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0" name="Google Shape;320;g124d0c4ee82_0_205"/>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321" name="Google Shape;321;g124d0c4ee82_0_205"/>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322" name="Google Shape;322;g124d0c4ee82_0_205"/>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323" name="Google Shape;323;g124d0c4ee82_0_205"/>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function Counter(initial)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value = initial;</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counter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counter.up = up;</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counter.down = down;</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counter;</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up = function() {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down = function() {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324" name="Google Shape;324;g124d0c4ee82_0_205"/>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Cairo"/>
                <a:ea typeface="Cairo"/>
                <a:cs typeface="Cairo"/>
                <a:sym typeface="Cairo"/>
              </a:rPr>
              <a:t>Let’s take a moment to clean up the extra space...</a:t>
            </a:r>
            <a:endParaRPr b="0" i="0" sz="1400" u="none" cap="none" strike="noStrike">
              <a:solidFill>
                <a:srgbClr val="595959"/>
              </a:solidFill>
              <a:latin typeface="Cairo"/>
              <a:ea typeface="Cairo"/>
              <a:cs typeface="Cairo"/>
              <a:sym typeface="Cairo"/>
            </a:endParaRPr>
          </a:p>
        </p:txBody>
      </p:sp>
      <p:sp>
        <p:nvSpPr>
          <p:cNvPr id="325" name="Google Shape;325;g124d0c4ee82_0_205"/>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9" name="Shape 329"/>
        <p:cNvGrpSpPr/>
        <p:nvPr/>
      </p:nvGrpSpPr>
      <p:grpSpPr>
        <a:xfrm>
          <a:off x="0" y="0"/>
          <a:ext cx="0" cy="0"/>
          <a:chOff x="0" y="0"/>
          <a:chExt cx="0" cy="0"/>
        </a:xfrm>
      </p:grpSpPr>
      <p:sp>
        <p:nvSpPr>
          <p:cNvPr id="330" name="Google Shape;330;g124d0c4ee82_0_221"/>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1" name="Google Shape;331;g124d0c4ee82_0_221"/>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332" name="Google Shape;332;g124d0c4ee82_0_221"/>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333" name="Google Shape;333;g124d0c4ee82_0_221"/>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334" name="Google Shape;334;g124d0c4ee82_0_221"/>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function Counter(initial)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value = initial;</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counter =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counter.up = up;</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counter.down = down;</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counter;</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var up = function() { /*...*/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var down = function() { /*...*/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335" name="Google Shape;335;g124d0c4ee82_0_221"/>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Cairo"/>
                <a:ea typeface="Cairo"/>
                <a:cs typeface="Cairo"/>
                <a:sym typeface="Cairo"/>
              </a:rPr>
              <a:t>… put back the function bodies.</a:t>
            </a:r>
            <a:endParaRPr b="0" i="0" sz="1400" u="none" cap="none" strike="noStrike">
              <a:solidFill>
                <a:srgbClr val="595959"/>
              </a:solidFill>
              <a:latin typeface="Cairo"/>
              <a:ea typeface="Cairo"/>
              <a:cs typeface="Cairo"/>
              <a:sym typeface="Cairo"/>
            </a:endParaRPr>
          </a:p>
        </p:txBody>
      </p:sp>
      <p:sp>
        <p:nvSpPr>
          <p:cNvPr id="336" name="Google Shape;336;g124d0c4ee82_0_221"/>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2"/>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123" name="Google Shape;123;p2"/>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124" name="Google Shape;124;p2"/>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125" name="Google Shape;125;p2"/>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fr" sz="1300" u="none" cap="none" strike="noStrike">
                <a:solidFill>
                  <a:srgbClr val="595959"/>
                </a:solidFill>
                <a:latin typeface="Source Code Pro"/>
                <a:ea typeface="Source Code Pro"/>
                <a:cs typeface="Source Code Pro"/>
                <a:sym typeface="Source Code Pro"/>
              </a:rPr>
              <a:t>function Counter(initial) {</a:t>
            </a:r>
            <a:endParaRPr b="0" i="0" sz="1300" u="none" cap="none" strike="noStrike">
              <a:solidFill>
                <a:srgbClr val="595959"/>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rPr b="0" i="0" lang="fr" sz="1300" u="none" cap="none" strike="noStrike">
                <a:solidFill>
                  <a:srgbClr val="595959"/>
                </a:solidFill>
                <a:latin typeface="Source Code Pro"/>
                <a:ea typeface="Source Code Pro"/>
                <a:cs typeface="Source Code Pro"/>
                <a:sym typeface="Source Code Pro"/>
              </a:rPr>
              <a:t>  var value = initial;</a:t>
            </a:r>
            <a:endParaRPr b="0" i="0" sz="1300" u="none" cap="none" strike="noStrike">
              <a:solidFill>
                <a:srgbClr val="595959"/>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595959"/>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rPr b="0" i="0" lang="fr" sz="1300" u="none" cap="none" strike="noStrike">
                <a:solidFill>
                  <a:srgbClr val="595959"/>
                </a:solidFill>
                <a:latin typeface="Source Code Pro"/>
                <a:ea typeface="Source Code Pro"/>
                <a:cs typeface="Source Code Pro"/>
                <a:sym typeface="Source Code Pro"/>
              </a:rPr>
              <a:t>  var counter = {};</a:t>
            </a:r>
            <a:endParaRPr b="0" i="0" sz="1300" u="none" cap="none" strike="noStrike">
              <a:solidFill>
                <a:srgbClr val="595959"/>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595959"/>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rPr b="0" i="0" lang="fr" sz="1300" u="none" cap="none" strike="noStrike">
                <a:solidFill>
                  <a:srgbClr val="595959"/>
                </a:solidFill>
                <a:latin typeface="Source Code Pro"/>
                <a:ea typeface="Source Code Pro"/>
                <a:cs typeface="Source Code Pro"/>
                <a:sym typeface="Source Code Pro"/>
              </a:rPr>
              <a:t>  counter.up = function() {</a:t>
            </a:r>
            <a:endParaRPr b="0" i="0" sz="1300" u="none" cap="none" strike="noStrike">
              <a:solidFill>
                <a:srgbClr val="595959"/>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rPr b="0" i="0" lang="fr" sz="1300" u="none" cap="none" strike="noStrike">
                <a:solidFill>
                  <a:srgbClr val="595959"/>
                </a:solidFill>
                <a:latin typeface="Source Code Pro"/>
                <a:ea typeface="Source Code Pro"/>
                <a:cs typeface="Source Code Pro"/>
                <a:sym typeface="Source Code Pro"/>
              </a:rPr>
              <a:t>    value = value + 1;</a:t>
            </a:r>
            <a:endParaRPr b="0" i="0" sz="1300" u="none" cap="none" strike="noStrike">
              <a:solidFill>
                <a:srgbClr val="595959"/>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rPr b="0" i="0" lang="fr" sz="1300" u="none" cap="none" strike="noStrike">
                <a:solidFill>
                  <a:srgbClr val="595959"/>
                </a:solidFill>
                <a:latin typeface="Source Code Pro"/>
                <a:ea typeface="Source Code Pro"/>
                <a:cs typeface="Source Code Pro"/>
                <a:sym typeface="Source Code Pro"/>
              </a:rPr>
              <a:t>	return value;</a:t>
            </a:r>
            <a:endParaRPr b="0" i="0" sz="1300" u="none" cap="none" strike="noStrike">
              <a:solidFill>
                <a:srgbClr val="595959"/>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rPr b="0" i="0" lang="fr" sz="1300" u="none" cap="none" strike="noStrike">
                <a:solidFill>
                  <a:srgbClr val="595959"/>
                </a:solidFill>
                <a:latin typeface="Source Code Pro"/>
                <a:ea typeface="Source Code Pro"/>
                <a:cs typeface="Source Code Pro"/>
                <a:sym typeface="Source Code Pro"/>
              </a:rPr>
              <a:t>  };</a:t>
            </a:r>
            <a:endParaRPr b="0" i="0" sz="1300" u="none" cap="none" strike="noStrike">
              <a:solidFill>
                <a:srgbClr val="595959"/>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rPr b="0" i="0" lang="fr" sz="1300" u="none" cap="none" strike="noStrike">
                <a:solidFill>
                  <a:srgbClr val="595959"/>
                </a:solidFill>
                <a:latin typeface="Source Code Pro"/>
                <a:ea typeface="Source Code Pro"/>
                <a:cs typeface="Source Code Pro"/>
                <a:sym typeface="Source Code Pro"/>
              </a:rPr>
              <a:t>  counter.down = function() {</a:t>
            </a:r>
            <a:endParaRPr b="0" i="0" sz="1300" u="none" cap="none" strike="noStrike">
              <a:solidFill>
                <a:srgbClr val="595959"/>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rPr b="0" i="0" lang="fr" sz="1300" u="none" cap="none" strike="noStrike">
                <a:solidFill>
                  <a:srgbClr val="595959"/>
                </a:solidFill>
                <a:latin typeface="Source Code Pro"/>
                <a:ea typeface="Source Code Pro"/>
                <a:cs typeface="Source Code Pro"/>
                <a:sym typeface="Source Code Pro"/>
              </a:rPr>
              <a:t>	value = value - 1;</a:t>
            </a:r>
            <a:endParaRPr b="0" i="0" sz="1300" u="none" cap="none" strike="noStrike">
              <a:solidFill>
                <a:srgbClr val="595959"/>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rPr b="0" i="0" lang="fr" sz="1300" u="none" cap="none" strike="noStrike">
                <a:solidFill>
                  <a:srgbClr val="595959"/>
                </a:solidFill>
                <a:latin typeface="Source Code Pro"/>
                <a:ea typeface="Source Code Pro"/>
                <a:cs typeface="Source Code Pro"/>
                <a:sym typeface="Source Code Pro"/>
              </a:rPr>
              <a:t>	return value;</a:t>
            </a:r>
            <a:endParaRPr b="0" i="0" sz="1300" u="none" cap="none" strike="noStrike">
              <a:solidFill>
                <a:srgbClr val="595959"/>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rPr b="0" i="0" lang="fr" sz="1300" u="none" cap="none" strike="noStrike">
                <a:solidFill>
                  <a:srgbClr val="595959"/>
                </a:solidFill>
                <a:latin typeface="Source Code Pro"/>
                <a:ea typeface="Source Code Pro"/>
                <a:cs typeface="Source Code Pro"/>
                <a:sym typeface="Source Code Pro"/>
              </a:rPr>
              <a:t>  };</a:t>
            </a:r>
            <a:endParaRPr b="0" i="0" sz="1300" u="none" cap="none" strike="noStrike">
              <a:solidFill>
                <a:srgbClr val="595959"/>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595959"/>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rPr b="0" i="0" lang="fr" sz="1300" u="none" cap="none" strike="noStrike">
                <a:solidFill>
                  <a:srgbClr val="595959"/>
                </a:solidFill>
                <a:latin typeface="Source Code Pro"/>
                <a:ea typeface="Source Code Pro"/>
                <a:cs typeface="Source Code Pro"/>
                <a:sym typeface="Source Code Pro"/>
              </a:rPr>
              <a:t>  return counter;</a:t>
            </a:r>
            <a:endParaRPr b="0" i="0" sz="1300" u="none" cap="none" strike="noStrike">
              <a:solidFill>
                <a:srgbClr val="595959"/>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rPr b="0" i="0" lang="fr" sz="1300" u="none" cap="none" strike="noStrike">
                <a:solidFill>
                  <a:srgbClr val="595959"/>
                </a:solidFill>
                <a:latin typeface="Source Code Pro"/>
                <a:ea typeface="Source Code Pro"/>
                <a:cs typeface="Source Code Pro"/>
                <a:sym typeface="Source Code Pro"/>
              </a:rPr>
              <a:t>}</a:t>
            </a:r>
            <a:endParaRPr b="0" i="0" sz="1300" u="none" cap="none" strike="noStrike">
              <a:solidFill>
                <a:srgbClr val="595959"/>
              </a:solidFill>
              <a:latin typeface="Source Code Pro"/>
              <a:ea typeface="Source Code Pro"/>
              <a:cs typeface="Source Code Pro"/>
              <a:sym typeface="Source Code Pro"/>
            </a:endParaRPr>
          </a:p>
        </p:txBody>
      </p:sp>
      <p:sp>
        <p:nvSpPr>
          <p:cNvPr id="126" name="Google Shape;126;p2"/>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595959"/>
                </a:solidFill>
                <a:latin typeface="Cairo"/>
                <a:ea typeface="Cairo"/>
                <a:cs typeface="Cairo"/>
                <a:sym typeface="Cairo"/>
              </a:rPr>
              <a:t>We’re going to take a deeper look at this pattern for constructing objects that have special abilities (</a:t>
            </a:r>
            <a:r>
              <a:rPr b="1" i="0" lang="fr" sz="1400" u="none" cap="none" strike="noStrike">
                <a:solidFill>
                  <a:srgbClr val="595959"/>
                </a:solidFill>
                <a:latin typeface="Cairo"/>
                <a:ea typeface="Cairo"/>
                <a:cs typeface="Cairo"/>
                <a:sym typeface="Cairo"/>
              </a:rPr>
              <a:t>behavior</a:t>
            </a:r>
            <a:r>
              <a:rPr b="0" i="0" lang="fr" sz="1400" u="none" cap="none" strike="noStrike">
                <a:solidFill>
                  <a:srgbClr val="595959"/>
                </a:solidFill>
                <a:latin typeface="Cairo"/>
                <a:ea typeface="Cairo"/>
                <a:cs typeface="Cairo"/>
                <a:sym typeface="Cairo"/>
              </a:rPr>
              <a:t>) and are able to remember information (</a:t>
            </a:r>
            <a:r>
              <a:rPr b="1" i="0" lang="fr" sz="1400" u="none" cap="none" strike="noStrike">
                <a:solidFill>
                  <a:srgbClr val="595959"/>
                </a:solidFill>
                <a:latin typeface="Cairo"/>
                <a:ea typeface="Cairo"/>
                <a:cs typeface="Cairo"/>
                <a:sym typeface="Cairo"/>
              </a:rPr>
              <a:t>state</a:t>
            </a:r>
            <a:r>
              <a:rPr b="0" i="0" lang="fr" sz="1400" u="none" cap="none" strike="noStrike">
                <a:solidFill>
                  <a:srgbClr val="595959"/>
                </a:solidFill>
                <a:latin typeface="Cairo"/>
                <a:ea typeface="Cairo"/>
                <a:cs typeface="Cairo"/>
                <a:sym typeface="Cairo"/>
              </a:rPr>
              <a:t>) between function invocations. </a:t>
            </a:r>
            <a:endParaRPr b="0" i="0" sz="1400" u="none" cap="none" strike="noStrike">
              <a:solidFill>
                <a:srgbClr val="595959"/>
              </a:solidFill>
              <a:latin typeface="Cairo"/>
              <a:ea typeface="Cairo"/>
              <a:cs typeface="Cairo"/>
              <a:sym typeface="Cairo"/>
            </a:endParaRPr>
          </a:p>
        </p:txBody>
      </p:sp>
      <p:sp>
        <p:nvSpPr>
          <p:cNvPr id="127" name="Google Shape;127;p2"/>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Source Code Pro"/>
              <a:buNone/>
            </a:pPr>
            <a:r>
              <a:rPr b="0" i="0" lang="fr" sz="1400" u="none" cap="none" strike="noStrike">
                <a:solidFill>
                  <a:srgbClr val="000000"/>
                </a:solidFill>
                <a:latin typeface="Source Code Pro"/>
                <a:ea typeface="Source Code Pro"/>
                <a:cs typeface="Source Code Pro"/>
                <a:sym typeface="Source Code Pro"/>
              </a:rPr>
              <a:t>var myCounter = Counter(0);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rPr b="0" i="0" lang="fr" sz="1400" u="none" cap="none" strike="noStrike">
                <a:solidFill>
                  <a:srgbClr val="000000"/>
                </a:solidFill>
                <a:latin typeface="Source Code Pro"/>
                <a:ea typeface="Source Code Pro"/>
                <a:cs typeface="Source Code Pro"/>
                <a:sym typeface="Source Code Pro"/>
              </a:rPr>
              <a:t>myCounter.up();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Source Code Pro"/>
                <a:ea typeface="Source Code Pro"/>
                <a:cs typeface="Source Code Pro"/>
                <a:sym typeface="Source Code Pro"/>
              </a:rPr>
              <a:t>myCounter.up(); //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Source Code Pro"/>
                <a:ea typeface="Source Code Pro"/>
                <a:cs typeface="Source Code Pro"/>
                <a:sym typeface="Source Code Pro"/>
              </a:rPr>
              <a:t>myCounter.up(); //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Source Code Pro"/>
                <a:ea typeface="Source Code Pro"/>
                <a:cs typeface="Source Code Pro"/>
                <a:sym typeface="Source Code Pro"/>
              </a:rPr>
              <a:t>myCounter.up(); //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rPr b="0" i="0" lang="fr" sz="1400" u="none" cap="none" strike="noStrike">
                <a:solidFill>
                  <a:srgbClr val="000000"/>
                </a:solidFill>
                <a:latin typeface="Source Code Pro"/>
                <a:ea typeface="Source Code Pro"/>
                <a:cs typeface="Source Code Pro"/>
                <a:sym typeface="Source Code Pro"/>
              </a:rPr>
              <a:t>myCounter.down(); // 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Google Shape;341;g124d0c4ee82_0_231"/>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2" name="Google Shape;342;g124d0c4ee82_0_231"/>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343" name="Google Shape;343;g124d0c4ee82_0_231"/>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344" name="Google Shape;344;g124d0c4ee82_0_231"/>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345" name="Google Shape;345;g124d0c4ee82_0_231"/>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function Counter(initial)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value = initial;</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counter =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counter.up = up;</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counter.down = down;</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counter;</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var up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var down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Source Code Pro"/>
                <a:ea typeface="Source Code Pro"/>
                <a:cs typeface="Source Code Pro"/>
                <a:sym typeface="Source Code Pro"/>
              </a:rPr>
              <a:t> </a:t>
            </a: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346" name="Google Shape;346;g124d0c4ee82_0_231"/>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Cairo"/>
                <a:ea typeface="Cairo"/>
                <a:cs typeface="Cairo"/>
                <a:sym typeface="Cairo"/>
              </a:rPr>
              <a:t>… put back the function bodies.</a:t>
            </a:r>
            <a:endParaRPr b="0" i="0" sz="1400" u="none" cap="none" strike="noStrike">
              <a:solidFill>
                <a:srgbClr val="595959"/>
              </a:solidFill>
              <a:latin typeface="Cairo"/>
              <a:ea typeface="Cairo"/>
              <a:cs typeface="Cairo"/>
              <a:sym typeface="Cairo"/>
            </a:endParaRPr>
          </a:p>
        </p:txBody>
      </p:sp>
      <p:sp>
        <p:nvSpPr>
          <p:cNvPr id="347" name="Google Shape;347;g124d0c4ee82_0_231"/>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g124d0c4ee82_0_251"/>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3" name="Google Shape;353;g124d0c4ee82_0_251"/>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354" name="Google Shape;354;g124d0c4ee82_0_251"/>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355" name="Google Shape;355;g124d0c4ee82_0_251"/>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356" name="Google Shape;356;g124d0c4ee82_0_251"/>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function Counter(initial)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value = initial;</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counter =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counter.up = up;</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counter.down = down;</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counter;</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var up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var down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Source Code Pro"/>
                <a:ea typeface="Source Code Pro"/>
                <a:cs typeface="Source Code Pro"/>
                <a:sym typeface="Source Code Pro"/>
              </a:rPr>
              <a:t>  return value;</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Source Code Pro"/>
                <a:ea typeface="Source Code Pro"/>
                <a:cs typeface="Source Code Pro"/>
                <a:sym typeface="Source Code Pro"/>
              </a:rPr>
              <a:t>};</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357" name="Google Shape;357;g124d0c4ee82_0_251"/>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Cairo"/>
                <a:ea typeface="Cairo"/>
                <a:cs typeface="Cairo"/>
                <a:sym typeface="Cairo"/>
              </a:rPr>
              <a:t>We are almost done with this change! There is another problem with this code. </a:t>
            </a:r>
            <a:r>
              <a:rPr b="1" i="0" lang="fr" sz="1400" u="none" cap="none" strike="noStrike">
                <a:solidFill>
                  <a:schemeClr val="dk2"/>
                </a:solidFill>
                <a:latin typeface="Cairo"/>
                <a:ea typeface="Cairo"/>
                <a:cs typeface="Cairo"/>
                <a:sym typeface="Cairo"/>
              </a:rPr>
              <a:t>Q:</a:t>
            </a:r>
            <a:r>
              <a:rPr b="0" i="0" lang="fr" sz="1400" u="none" cap="none" strike="noStrike">
                <a:solidFill>
                  <a:schemeClr val="dk2"/>
                </a:solidFill>
                <a:latin typeface="Cairo"/>
                <a:ea typeface="Cairo"/>
                <a:cs typeface="Cairo"/>
                <a:sym typeface="Cairo"/>
              </a:rPr>
              <a:t> Can you spot it?</a:t>
            </a:r>
            <a:endParaRPr b="0" i="0" sz="1400" u="none" cap="none" strike="noStrike">
              <a:solidFill>
                <a:srgbClr val="595959"/>
              </a:solidFill>
              <a:latin typeface="Cairo"/>
              <a:ea typeface="Cairo"/>
              <a:cs typeface="Cairo"/>
              <a:sym typeface="Cairo"/>
            </a:endParaRPr>
          </a:p>
        </p:txBody>
      </p:sp>
      <p:sp>
        <p:nvSpPr>
          <p:cNvPr id="358" name="Google Shape;358;g124d0c4ee82_0_251"/>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2" name="Shape 362"/>
        <p:cNvGrpSpPr/>
        <p:nvPr/>
      </p:nvGrpSpPr>
      <p:grpSpPr>
        <a:xfrm>
          <a:off x="0" y="0"/>
          <a:ext cx="0" cy="0"/>
          <a:chOff x="0" y="0"/>
          <a:chExt cx="0" cy="0"/>
        </a:xfrm>
      </p:grpSpPr>
      <p:sp>
        <p:nvSpPr>
          <p:cNvPr id="363" name="Google Shape;363;g124d0c4ee82_0_261"/>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4" name="Google Shape;364;g124d0c4ee82_0_261"/>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365" name="Google Shape;365;g124d0c4ee82_0_261"/>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366" name="Google Shape;366;g124d0c4ee82_0_261"/>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367" name="Google Shape;367;g124d0c4ee82_0_261"/>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function Counter(initial)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value = initial;</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counter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counter.up = up;</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counter.down = down;</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counter;</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up = function()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value = value + 1;</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value;</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down = function()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value = value - 1;</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value;</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368" name="Google Shape;368;g124d0c4ee82_0_261"/>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1" i="0" lang="fr" sz="1300" u="none" cap="none" strike="noStrike">
                <a:solidFill>
                  <a:schemeClr val="dk2"/>
                </a:solidFill>
                <a:latin typeface="Arial"/>
                <a:ea typeface="Arial"/>
                <a:cs typeface="Arial"/>
                <a:sym typeface="Arial"/>
              </a:rPr>
              <a:t>A:</a:t>
            </a:r>
            <a:r>
              <a:rPr b="0" i="0" lang="fr" sz="1300" u="none" cap="none" strike="noStrike">
                <a:solidFill>
                  <a:schemeClr val="dk2"/>
                </a:solidFill>
                <a:latin typeface="Arial"/>
                <a:ea typeface="Arial"/>
                <a:cs typeface="Arial"/>
                <a:sym typeface="Arial"/>
              </a:rPr>
              <a:t> the the counter variable (</a:t>
            </a:r>
            <a:r>
              <a:rPr b="0" i="0" lang="fr" sz="1300" u="none" cap="none" strike="noStrike">
                <a:solidFill>
                  <a:schemeClr val="dk2"/>
                </a:solidFill>
                <a:latin typeface="Source Code Pro"/>
                <a:ea typeface="Source Code Pro"/>
                <a:cs typeface="Source Code Pro"/>
                <a:sym typeface="Source Code Pro"/>
              </a:rPr>
              <a:t>value</a:t>
            </a:r>
            <a:r>
              <a:rPr b="0" i="0" lang="fr" sz="1300" u="none" cap="none" strike="noStrike">
                <a:solidFill>
                  <a:schemeClr val="dk2"/>
                </a:solidFill>
                <a:latin typeface="Arial"/>
                <a:ea typeface="Arial"/>
                <a:cs typeface="Arial"/>
                <a:sym typeface="Arial"/>
              </a:rPr>
              <a:t>) is no longer accessible to the </a:t>
            </a:r>
            <a:r>
              <a:rPr b="0" i="0" lang="fr" sz="1300" u="none" cap="none" strike="noStrike">
                <a:solidFill>
                  <a:schemeClr val="dk2"/>
                </a:solidFill>
                <a:latin typeface="Source Code Pro"/>
                <a:ea typeface="Source Code Pro"/>
                <a:cs typeface="Source Code Pro"/>
                <a:sym typeface="Source Code Pro"/>
              </a:rPr>
              <a:t>up</a:t>
            </a:r>
            <a:r>
              <a:rPr b="0" i="0" lang="fr" sz="1300" u="none" cap="none" strike="noStrike">
                <a:solidFill>
                  <a:schemeClr val="dk2"/>
                </a:solidFill>
                <a:latin typeface="Arial"/>
                <a:ea typeface="Arial"/>
                <a:cs typeface="Arial"/>
                <a:sym typeface="Arial"/>
              </a:rPr>
              <a:t> and </a:t>
            </a:r>
            <a:r>
              <a:rPr b="0" i="0" lang="fr" sz="1300" u="none" cap="none" strike="noStrike">
                <a:solidFill>
                  <a:schemeClr val="dk2"/>
                </a:solidFill>
                <a:latin typeface="Source Code Pro"/>
                <a:ea typeface="Source Code Pro"/>
                <a:cs typeface="Source Code Pro"/>
                <a:sym typeface="Source Code Pro"/>
              </a:rPr>
              <a:t>down</a:t>
            </a:r>
            <a:r>
              <a:rPr b="0" i="0" lang="fr" sz="1300" u="none" cap="none" strike="noStrike">
                <a:solidFill>
                  <a:schemeClr val="dk2"/>
                </a:solidFill>
                <a:latin typeface="Arial"/>
                <a:ea typeface="Arial"/>
                <a:cs typeface="Arial"/>
                <a:sym typeface="Arial"/>
              </a:rPr>
              <a:t> functions. When the functions were created inside </a:t>
            </a:r>
            <a:r>
              <a:rPr b="0" i="0" lang="fr" sz="1300" u="none" cap="none" strike="noStrike">
                <a:solidFill>
                  <a:schemeClr val="dk2"/>
                </a:solidFill>
                <a:latin typeface="Source Code Pro"/>
                <a:ea typeface="Source Code Pro"/>
                <a:cs typeface="Source Code Pro"/>
                <a:sym typeface="Source Code Pro"/>
              </a:rPr>
              <a:t>Counter</a:t>
            </a:r>
            <a:r>
              <a:rPr b="0" i="0" lang="fr" sz="1300" u="none" cap="none" strike="noStrike">
                <a:solidFill>
                  <a:schemeClr val="dk2"/>
                </a:solidFill>
                <a:latin typeface="Arial"/>
                <a:ea typeface="Arial"/>
                <a:cs typeface="Arial"/>
                <a:sym typeface="Arial"/>
              </a:rPr>
              <a:t>, a closure was created. Now that we’ve moved our functions, </a:t>
            </a:r>
            <a:r>
              <a:rPr b="0" i="0" lang="fr" sz="1300" u="none" cap="none" strike="noStrike">
                <a:solidFill>
                  <a:schemeClr val="dk2"/>
                </a:solidFill>
                <a:latin typeface="Source Code Pro"/>
                <a:ea typeface="Source Code Pro"/>
                <a:cs typeface="Source Code Pro"/>
                <a:sym typeface="Source Code Pro"/>
              </a:rPr>
              <a:t>value</a:t>
            </a:r>
            <a:r>
              <a:rPr b="0" i="0" lang="fr" sz="1300" u="none" cap="none" strike="noStrike">
                <a:solidFill>
                  <a:schemeClr val="dk2"/>
                </a:solidFill>
                <a:latin typeface="Arial"/>
                <a:ea typeface="Arial"/>
                <a:cs typeface="Arial"/>
                <a:sym typeface="Arial"/>
              </a:rPr>
              <a:t> is no longer in scope. </a:t>
            </a:r>
            <a:endParaRPr b="0" i="0" sz="1300" u="none" cap="none" strike="noStrike">
              <a:solidFill>
                <a:schemeClr val="dk2"/>
              </a:solidFill>
              <a:latin typeface="Cairo"/>
              <a:ea typeface="Cairo"/>
              <a:cs typeface="Cairo"/>
              <a:sym typeface="Cairo"/>
            </a:endParaRPr>
          </a:p>
        </p:txBody>
      </p:sp>
      <p:sp>
        <p:nvSpPr>
          <p:cNvPr id="369" name="Google Shape;369;g124d0c4ee82_0_261"/>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300" u="none" cap="none" strike="noStrike">
                <a:solidFill>
                  <a:schemeClr val="dk1"/>
                </a:solidFill>
                <a:latin typeface="Source Code Pro"/>
                <a:ea typeface="Source Code Pro"/>
                <a:cs typeface="Source Code Pro"/>
                <a:sym typeface="Source Code Pro"/>
              </a:rPr>
              <a:t>var myCounter = Counter(0);</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300" u="none" cap="none" strike="noStrike">
                <a:solidFill>
                  <a:schemeClr val="dk1"/>
                </a:solidFill>
                <a:latin typeface="Source Code Pro"/>
                <a:ea typeface="Source Code Pro"/>
                <a:cs typeface="Source Code Pro"/>
                <a:sym typeface="Source Code Pro"/>
              </a:rPr>
              <a:t>myCounter.up(); // 1</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300" u="none" cap="none" strike="noStrike">
                <a:solidFill>
                  <a:schemeClr val="dk1"/>
                </a:solidFill>
                <a:latin typeface="Source Code Pro"/>
                <a:ea typeface="Source Code Pro"/>
                <a:cs typeface="Source Code Pro"/>
                <a:sym typeface="Source Code Pro"/>
              </a:rPr>
              <a:t>myCounter.up(); // 2</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300" u="none" cap="none" strike="noStrike">
                <a:solidFill>
                  <a:schemeClr val="dk1"/>
                </a:solidFill>
                <a:latin typeface="Source Code Pro"/>
                <a:ea typeface="Source Code Pro"/>
                <a:cs typeface="Source Code Pro"/>
                <a:sym typeface="Source Code Pro"/>
              </a:rPr>
              <a:t>myCounter.up(); // 3</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300" u="none" cap="none" strike="noStrike">
                <a:solidFill>
                  <a:schemeClr val="dk1"/>
                </a:solidFill>
                <a:latin typeface="Source Code Pro"/>
                <a:ea typeface="Source Code Pro"/>
                <a:cs typeface="Source Code Pro"/>
                <a:sym typeface="Source Code Pro"/>
              </a:rPr>
              <a:t>myCounter.up(); // 4</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300" u="none" cap="none" strike="noStrike">
                <a:solidFill>
                  <a:schemeClr val="dk1"/>
                </a:solidFill>
                <a:latin typeface="Source Code Pro"/>
                <a:ea typeface="Source Code Pro"/>
                <a:cs typeface="Source Code Pro"/>
                <a:sym typeface="Source Code Pro"/>
              </a:rPr>
              <a:t>myCounter.down(); // 3</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300" u="none" cap="none" strike="noStrike">
                <a:solidFill>
                  <a:schemeClr val="dk1"/>
                </a:solidFill>
                <a:latin typeface="Source Code Pro"/>
                <a:ea typeface="Source Code Pro"/>
                <a:cs typeface="Source Code Pro"/>
                <a:sym typeface="Source Code Pro"/>
              </a:rPr>
              <a:t>var liftoff = Counter(10);</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300" u="none" cap="none" strike="noStrike">
                <a:solidFill>
                  <a:schemeClr val="dk1"/>
                </a:solidFill>
                <a:latin typeface="Source Code Pro"/>
                <a:ea typeface="Source Code Pro"/>
                <a:cs typeface="Source Code Pro"/>
                <a:sym typeface="Source Code Pro"/>
              </a:rPr>
              <a:t>liftoff.down(); // 9</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300" u="none" cap="none" strike="noStrike">
                <a:solidFill>
                  <a:schemeClr val="dk1"/>
                </a:solidFill>
                <a:latin typeface="Source Code Pro"/>
                <a:ea typeface="Source Code Pro"/>
                <a:cs typeface="Source Code Pro"/>
                <a:sym typeface="Source Code Pro"/>
              </a:rPr>
              <a:t>liftoff.down(); // 8</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300" u="none" cap="none" strike="noStrike">
                <a:solidFill>
                  <a:schemeClr val="dk1"/>
                </a:solidFill>
                <a:latin typeface="Source Code Pro"/>
                <a:ea typeface="Source Code Pro"/>
                <a:cs typeface="Source Code Pro"/>
                <a:sym typeface="Source Code Pro"/>
              </a:rPr>
              <a:t>liftoff.down(); // 7</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300" u="none" cap="none" strike="noStrike">
                <a:solidFill>
                  <a:schemeClr val="dk1"/>
                </a:solidFill>
                <a:latin typeface="Source Code Pro"/>
                <a:ea typeface="Source Code Pro"/>
                <a:cs typeface="Source Code Pro"/>
                <a:sym typeface="Source Code Pro"/>
              </a:rPr>
              <a:t>// ...</a:t>
            </a:r>
            <a:endParaRPr b="0" i="0" sz="13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300" u="none" cap="none" strike="noStrike">
                <a:solidFill>
                  <a:schemeClr val="dk1"/>
                </a:solidFill>
                <a:latin typeface="Source Code Pro"/>
                <a:ea typeface="Source Code Pro"/>
                <a:cs typeface="Source Code Pro"/>
                <a:sym typeface="Source Code Pro"/>
              </a:rPr>
              <a:t>myCounter.up(); // 4</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
        <p:nvSpPr>
          <p:cNvPr id="370" name="Google Shape;370;g124d0c4ee82_0_261"/>
          <p:cNvSpPr/>
          <p:nvPr/>
        </p:nvSpPr>
        <p:spPr>
          <a:xfrm>
            <a:off x="3096700" y="1926242"/>
            <a:ext cx="1813800" cy="425700"/>
          </a:xfrm>
          <a:prstGeom prst="rect">
            <a:avLst/>
          </a:prstGeom>
          <a:solidFill>
            <a:srgbClr val="FF7CAD">
              <a:alpha val="21176"/>
            </a:srgbClr>
          </a:solidFill>
          <a:ln cap="flat" cmpd="sng" w="19050">
            <a:solidFill>
              <a:srgbClr val="EC0B8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Arial"/>
                <a:ea typeface="Arial"/>
                <a:cs typeface="Arial"/>
                <a:sym typeface="Arial"/>
              </a:rPr>
              <a:t>closure variable!</a:t>
            </a:r>
            <a:endParaRPr b="0" i="0" sz="1400" u="none" cap="none" strike="noStrike">
              <a:solidFill>
                <a:srgbClr val="000000"/>
              </a:solidFill>
              <a:latin typeface="Arial"/>
              <a:ea typeface="Arial"/>
              <a:cs typeface="Arial"/>
              <a:sym typeface="Arial"/>
            </a:endParaRPr>
          </a:p>
        </p:txBody>
      </p:sp>
      <p:sp>
        <p:nvSpPr>
          <p:cNvPr id="371" name="Google Shape;371;g124d0c4ee82_0_261"/>
          <p:cNvSpPr/>
          <p:nvPr/>
        </p:nvSpPr>
        <p:spPr>
          <a:xfrm>
            <a:off x="1303125" y="1368661"/>
            <a:ext cx="2162325" cy="566473"/>
          </a:xfrm>
          <a:custGeom>
            <a:rect b="b" l="l" r="r" t="t"/>
            <a:pathLst>
              <a:path extrusionOk="0" h="25890" w="86493">
                <a:moveTo>
                  <a:pt x="85956" y="25890"/>
                </a:moveTo>
                <a:cubicBezTo>
                  <a:pt x="85956" y="24796"/>
                  <a:pt x="87164" y="22150"/>
                  <a:pt x="85956" y="19331"/>
                </a:cubicBezTo>
                <a:cubicBezTo>
                  <a:pt x="84747" y="16511"/>
                  <a:pt x="83136" y="11448"/>
                  <a:pt x="78706" y="8975"/>
                </a:cubicBezTo>
                <a:cubicBezTo>
                  <a:pt x="74275" y="6501"/>
                  <a:pt x="67142" y="5178"/>
                  <a:pt x="59375" y="4488"/>
                </a:cubicBezTo>
                <a:cubicBezTo>
                  <a:pt x="51608" y="3797"/>
                  <a:pt x="41021" y="4602"/>
                  <a:pt x="32104" y="4833"/>
                </a:cubicBezTo>
                <a:cubicBezTo>
                  <a:pt x="23186" y="5063"/>
                  <a:pt x="11219" y="6674"/>
                  <a:pt x="5869" y="5869"/>
                </a:cubicBezTo>
                <a:cubicBezTo>
                  <a:pt x="518" y="5063"/>
                  <a:pt x="978" y="978"/>
                  <a:pt x="0" y="0"/>
                </a:cubicBezTo>
              </a:path>
            </a:pathLst>
          </a:custGeom>
          <a:noFill/>
          <a:ln cap="flat" cmpd="sng" w="19050">
            <a:solidFill>
              <a:srgbClr val="EC0B8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g124d0c4ee82_0_273"/>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7" name="Google Shape;377;g124d0c4ee82_0_273"/>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378" name="Google Shape;378;g124d0c4ee82_0_273"/>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379" name="Google Shape;379;g124d0c4ee82_0_273"/>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380" name="Google Shape;380;g124d0c4ee82_0_273"/>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function Counter(initial)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value = initial;</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counter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counter.up = up;</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counter.down = down;</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counter;</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up = function()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value = value + 1;</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value;</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down = function()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value = value - 1;</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value;</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381" name="Google Shape;381;g124d0c4ee82_0_273"/>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1" i="0" lang="fr" sz="1400" u="none" cap="none" strike="noStrike">
                <a:solidFill>
                  <a:schemeClr val="dk2"/>
                </a:solidFill>
                <a:latin typeface="Cairo"/>
                <a:ea typeface="Cairo"/>
                <a:cs typeface="Cairo"/>
                <a:sym typeface="Cairo"/>
              </a:rPr>
              <a:t>Q:</a:t>
            </a:r>
            <a:r>
              <a:rPr b="0" i="0" lang="fr" sz="1400" u="none" cap="none" strike="noStrike">
                <a:solidFill>
                  <a:schemeClr val="dk2"/>
                </a:solidFill>
                <a:latin typeface="Cairo"/>
                <a:ea typeface="Cairo"/>
                <a:cs typeface="Cairo"/>
                <a:sym typeface="Cairo"/>
              </a:rPr>
              <a:t> Can you think of a change that would enable the counter variable (value) to be accessible to the up and down functions?</a:t>
            </a:r>
            <a:endParaRPr b="0" i="0" sz="1300" u="none" cap="none" strike="noStrike">
              <a:solidFill>
                <a:schemeClr val="dk2"/>
              </a:solidFill>
              <a:latin typeface="Cairo"/>
              <a:ea typeface="Cairo"/>
              <a:cs typeface="Cairo"/>
              <a:sym typeface="Cairo"/>
            </a:endParaRPr>
          </a:p>
        </p:txBody>
      </p:sp>
      <p:sp>
        <p:nvSpPr>
          <p:cNvPr id="382" name="Google Shape;382;g124d0c4ee82_0_273"/>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t/>
            </a:r>
            <a:endParaRPr b="0" i="0" sz="13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6" name="Shape 386"/>
        <p:cNvGrpSpPr/>
        <p:nvPr/>
      </p:nvGrpSpPr>
      <p:grpSpPr>
        <a:xfrm>
          <a:off x="0" y="0"/>
          <a:ext cx="0" cy="0"/>
          <a:chOff x="0" y="0"/>
          <a:chExt cx="0" cy="0"/>
        </a:xfrm>
      </p:grpSpPr>
      <p:sp>
        <p:nvSpPr>
          <p:cNvPr id="387" name="Google Shape;387;g124d0c4ee82_0_285"/>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8" name="Google Shape;388;g124d0c4ee82_0_285"/>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389" name="Google Shape;389;g124d0c4ee82_0_285"/>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390" name="Google Shape;390;g124d0c4ee82_0_285"/>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391" name="Google Shape;391;g124d0c4ee82_0_285"/>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function Counter(initial)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sngStrike">
                <a:solidFill>
                  <a:schemeClr val="dk2"/>
                </a:solidFill>
                <a:latin typeface="Source Code Pro"/>
                <a:ea typeface="Source Code Pro"/>
                <a:cs typeface="Source Code Pro"/>
                <a:sym typeface="Source Code Pro"/>
              </a:rPr>
              <a:t>  var value = initial;</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counter =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counter.value = initial;</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counter.up = up;</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counter.down = down;</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counter;</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var up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var down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392" name="Google Shape;392;g124d0c4ee82_0_285"/>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1" i="0" lang="fr" sz="1400" u="none" cap="none" strike="noStrike">
                <a:solidFill>
                  <a:schemeClr val="dk2"/>
                </a:solidFill>
                <a:latin typeface="Cairo"/>
                <a:ea typeface="Cairo"/>
                <a:cs typeface="Cairo"/>
                <a:sym typeface="Cairo"/>
              </a:rPr>
              <a:t>A:</a:t>
            </a:r>
            <a:r>
              <a:rPr b="0" i="0" lang="fr" sz="1400" u="none" cap="none" strike="noStrike">
                <a:solidFill>
                  <a:schemeClr val="dk2"/>
                </a:solidFill>
                <a:latin typeface="Cairo"/>
                <a:ea typeface="Cairo"/>
                <a:cs typeface="Cairo"/>
                <a:sym typeface="Cairo"/>
              </a:rPr>
              <a:t> Make the value a property of the counter instance itself.</a:t>
            </a:r>
            <a:endParaRPr b="0" i="0" sz="1300" u="none" cap="none" strike="noStrike">
              <a:solidFill>
                <a:schemeClr val="dk2"/>
              </a:solidFill>
              <a:latin typeface="Cairo"/>
              <a:ea typeface="Cairo"/>
              <a:cs typeface="Cairo"/>
              <a:sym typeface="Cairo"/>
            </a:endParaRPr>
          </a:p>
        </p:txBody>
      </p:sp>
      <p:sp>
        <p:nvSpPr>
          <p:cNvPr id="393" name="Google Shape;393;g124d0c4ee82_0_285"/>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3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
        <p:nvSpPr>
          <p:cNvPr id="394" name="Google Shape;394;g124d0c4ee82_0_285"/>
          <p:cNvSpPr/>
          <p:nvPr/>
        </p:nvSpPr>
        <p:spPr>
          <a:xfrm rot="6846016">
            <a:off x="2413410" y="1540304"/>
            <a:ext cx="418040" cy="395743"/>
          </a:xfrm>
          <a:prstGeom prst="bentArrow">
            <a:avLst>
              <a:gd fmla="val 25000" name="adj1"/>
              <a:gd fmla="val 25000" name="adj2"/>
              <a:gd fmla="val 25000" name="adj3"/>
              <a:gd fmla="val 43750" name="adj4"/>
            </a:avLst>
          </a:prstGeom>
          <a:solidFill>
            <a:srgbClr val="EC0B80"/>
          </a:solidFill>
          <a:ln cap="flat" cmpd="sng" w="19050">
            <a:solidFill>
              <a:srgbClr val="EC0B8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8" name="Shape 398"/>
        <p:cNvGrpSpPr/>
        <p:nvPr/>
      </p:nvGrpSpPr>
      <p:grpSpPr>
        <a:xfrm>
          <a:off x="0" y="0"/>
          <a:ext cx="0" cy="0"/>
          <a:chOff x="0" y="0"/>
          <a:chExt cx="0" cy="0"/>
        </a:xfrm>
      </p:grpSpPr>
      <p:sp>
        <p:nvSpPr>
          <p:cNvPr id="399" name="Google Shape;399;g124d0c4ee82_0_296"/>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0" name="Google Shape;400;g124d0c4ee82_0_296"/>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401" name="Google Shape;401;g124d0c4ee82_0_296"/>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402" name="Google Shape;402;g124d0c4ee82_0_296"/>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403" name="Google Shape;403;g124d0c4ee82_0_296"/>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function Counter(initial)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sng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sng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counter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counter.value = initial;</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counter.up = up;</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counter.down = down;</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counter;</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up = function()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value = value + 1;</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value;</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down = function()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value = value - 1;</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value;</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404" name="Google Shape;404;g124d0c4ee82_0_296"/>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Cairo"/>
                <a:ea typeface="Cairo"/>
                <a:cs typeface="Cairo"/>
                <a:sym typeface="Cairo"/>
              </a:rPr>
              <a:t>We’re not done yet. The up and down functions are still referring to value in their containing scope, but value is now a property of the instance itself. </a:t>
            </a:r>
            <a:r>
              <a:rPr b="1" i="0" lang="fr" sz="1400" u="none" cap="none" strike="noStrike">
                <a:solidFill>
                  <a:schemeClr val="dk2"/>
                </a:solidFill>
                <a:latin typeface="Cairo"/>
                <a:ea typeface="Cairo"/>
                <a:cs typeface="Cairo"/>
                <a:sym typeface="Cairo"/>
              </a:rPr>
              <a:t>Q:</a:t>
            </a:r>
            <a:r>
              <a:rPr b="0" i="0" lang="fr" sz="1400" u="none" cap="none" strike="noStrike">
                <a:solidFill>
                  <a:schemeClr val="dk2"/>
                </a:solidFill>
                <a:latin typeface="Cairo"/>
                <a:ea typeface="Cairo"/>
                <a:cs typeface="Cairo"/>
                <a:sym typeface="Cairo"/>
              </a:rPr>
              <a:t> How might up and down make reference to value?</a:t>
            </a:r>
            <a:endParaRPr b="0" i="0" sz="1300" u="none" cap="none" strike="noStrike">
              <a:solidFill>
                <a:schemeClr val="dk2"/>
              </a:solidFill>
              <a:latin typeface="Cairo"/>
              <a:ea typeface="Cairo"/>
              <a:cs typeface="Cairo"/>
              <a:sym typeface="Cairo"/>
            </a:endParaRPr>
          </a:p>
        </p:txBody>
      </p:sp>
      <p:sp>
        <p:nvSpPr>
          <p:cNvPr id="405" name="Google Shape;405;g124d0c4ee82_0_296"/>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3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9" name="Shape 409"/>
        <p:cNvGrpSpPr/>
        <p:nvPr/>
      </p:nvGrpSpPr>
      <p:grpSpPr>
        <a:xfrm>
          <a:off x="0" y="0"/>
          <a:ext cx="0" cy="0"/>
          <a:chOff x="0" y="0"/>
          <a:chExt cx="0" cy="0"/>
        </a:xfrm>
      </p:grpSpPr>
      <p:sp>
        <p:nvSpPr>
          <p:cNvPr id="410" name="Google Shape;410;g124d0c4ee82_0_307"/>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1" name="Google Shape;411;g124d0c4ee82_0_307"/>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412" name="Google Shape;412;g124d0c4ee82_0_307"/>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413" name="Google Shape;413;g124d0c4ee82_0_307"/>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414" name="Google Shape;414;g124d0c4ee82_0_307"/>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function Counter(initial)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sng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sng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counter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counter.value = initial;</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counter.up = up;</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counter.down = down;</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counter;</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up = function()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 =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 + 1;</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down = function()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 =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 - 1;</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415" name="Google Shape;415;g124d0c4ee82_0_307"/>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1" i="0" lang="fr" sz="1400" u="none" cap="none" strike="noStrike">
                <a:solidFill>
                  <a:schemeClr val="dk2"/>
                </a:solidFill>
                <a:latin typeface="Cairo"/>
                <a:ea typeface="Cairo"/>
                <a:cs typeface="Cairo"/>
                <a:sym typeface="Cairo"/>
              </a:rPr>
              <a:t>A:</a:t>
            </a:r>
            <a:r>
              <a:rPr b="0" i="0" lang="fr" sz="1400" u="none" cap="none" strike="noStrike">
                <a:solidFill>
                  <a:schemeClr val="dk2"/>
                </a:solidFill>
                <a:latin typeface="Cairo"/>
                <a:ea typeface="Cairo"/>
                <a:cs typeface="Cairo"/>
                <a:sym typeface="Cairo"/>
              </a:rPr>
              <a:t> the keyword this allows us to refer to the instance itself from within the up and down function.</a:t>
            </a:r>
            <a:endParaRPr b="0" i="0" sz="1300" u="none" cap="none" strike="noStrike">
              <a:solidFill>
                <a:schemeClr val="dk2"/>
              </a:solidFill>
              <a:latin typeface="Cairo"/>
              <a:ea typeface="Cairo"/>
              <a:cs typeface="Cairo"/>
              <a:sym typeface="Cairo"/>
            </a:endParaRPr>
          </a:p>
        </p:txBody>
      </p:sp>
      <p:sp>
        <p:nvSpPr>
          <p:cNvPr id="416" name="Google Shape;416;g124d0c4ee82_0_307"/>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3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0" name="Shape 420"/>
        <p:cNvGrpSpPr/>
        <p:nvPr/>
      </p:nvGrpSpPr>
      <p:grpSpPr>
        <a:xfrm>
          <a:off x="0" y="0"/>
          <a:ext cx="0" cy="0"/>
          <a:chOff x="0" y="0"/>
          <a:chExt cx="0" cy="0"/>
        </a:xfrm>
      </p:grpSpPr>
      <p:sp>
        <p:nvSpPr>
          <p:cNvPr id="421" name="Google Shape;421;g124d0c4ee82_0_317"/>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2" name="Google Shape;422;g124d0c4ee82_0_317"/>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423" name="Google Shape;423;g124d0c4ee82_0_317"/>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424" name="Google Shape;424;g124d0c4ee82_0_317"/>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425" name="Google Shape;425;g124d0c4ee82_0_317"/>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function Counter(initial)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sng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sng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counter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counter.value = initial;</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counter.up = up;</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counter.down = down;</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counter;</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up = function()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 =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 + 1;</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down = function()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 =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 - 1;</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426" name="Google Shape;426;g124d0c4ee82_0_317"/>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Cairo"/>
                <a:ea typeface="Cairo"/>
                <a:cs typeface="Cairo"/>
                <a:sym typeface="Cairo"/>
              </a:rPr>
              <a:t>The keyword this refers to the object that is to the </a:t>
            </a:r>
            <a:r>
              <a:rPr b="1" i="0" lang="fr" sz="1400" u="none" cap="none" strike="noStrike">
                <a:solidFill>
                  <a:schemeClr val="dk2"/>
                </a:solidFill>
                <a:latin typeface="Cairo"/>
                <a:ea typeface="Cairo"/>
                <a:cs typeface="Cairo"/>
                <a:sym typeface="Cairo"/>
              </a:rPr>
              <a:t>left of the dot at function invocation time</a:t>
            </a:r>
            <a:r>
              <a:rPr b="0" i="0" lang="fr" sz="1400" u="none" cap="none" strike="noStrike">
                <a:solidFill>
                  <a:schemeClr val="dk2"/>
                </a:solidFill>
                <a:latin typeface="Cairo"/>
                <a:ea typeface="Cairo"/>
                <a:cs typeface="Cairo"/>
                <a:sym typeface="Cairo"/>
              </a:rPr>
              <a:t>. (Note: the are some caveats to this rule which are out of scope of this lecture.)</a:t>
            </a:r>
            <a:endParaRPr b="0" i="0" sz="1300" u="none" cap="none" strike="noStrike">
              <a:solidFill>
                <a:schemeClr val="dk2"/>
              </a:solidFill>
              <a:latin typeface="Cairo"/>
              <a:ea typeface="Cairo"/>
              <a:cs typeface="Cairo"/>
              <a:sym typeface="Cairo"/>
            </a:endParaRPr>
          </a:p>
        </p:txBody>
      </p:sp>
      <p:sp>
        <p:nvSpPr>
          <p:cNvPr id="427" name="Google Shape;427;g124d0c4ee82_0_317"/>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3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
        <p:nvSpPr>
          <p:cNvPr id="428" name="Google Shape;428;g124d0c4ee82_0_317"/>
          <p:cNvSpPr/>
          <p:nvPr/>
        </p:nvSpPr>
        <p:spPr>
          <a:xfrm>
            <a:off x="5307466" y="1534268"/>
            <a:ext cx="1035600" cy="741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g124d0c4ee82_0_317"/>
          <p:cNvSpPr/>
          <p:nvPr/>
        </p:nvSpPr>
        <p:spPr>
          <a:xfrm>
            <a:off x="5333369" y="2971400"/>
            <a:ext cx="793800" cy="5547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124d0c4ee82_0_317"/>
          <p:cNvSpPr/>
          <p:nvPr/>
        </p:nvSpPr>
        <p:spPr>
          <a:xfrm>
            <a:off x="2935577" y="2889344"/>
            <a:ext cx="145200" cy="124500"/>
          </a:xfrm>
          <a:prstGeom prst="ellipse">
            <a:avLst/>
          </a:prstGeom>
          <a:solidFill>
            <a:srgbClr val="00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124d0c4ee82_0_317"/>
          <p:cNvSpPr/>
          <p:nvPr/>
        </p:nvSpPr>
        <p:spPr>
          <a:xfrm>
            <a:off x="776700" y="2933793"/>
            <a:ext cx="2174775" cy="355737"/>
          </a:xfrm>
          <a:custGeom>
            <a:rect b="b" l="l" r="r" t="t"/>
            <a:pathLst>
              <a:path extrusionOk="0" h="16598" w="86991">
                <a:moveTo>
                  <a:pt x="86991" y="374"/>
                </a:moveTo>
                <a:cubicBezTo>
                  <a:pt x="79856" y="374"/>
                  <a:pt x="56728" y="-373"/>
                  <a:pt x="44186" y="374"/>
                </a:cubicBezTo>
                <a:cubicBezTo>
                  <a:pt x="31643" y="1121"/>
                  <a:pt x="19101" y="2157"/>
                  <a:pt x="11737" y="4861"/>
                </a:cubicBezTo>
                <a:cubicBezTo>
                  <a:pt x="4372" y="7565"/>
                  <a:pt x="1956" y="14641"/>
                  <a:pt x="0" y="16598"/>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124d0c4ee82_0_317"/>
          <p:cNvSpPr/>
          <p:nvPr/>
        </p:nvSpPr>
        <p:spPr>
          <a:xfrm>
            <a:off x="2209300" y="3000981"/>
            <a:ext cx="768050" cy="295940"/>
          </a:xfrm>
          <a:custGeom>
            <a:rect b="b" l="l" r="r" t="t"/>
            <a:pathLst>
              <a:path extrusionOk="0" h="13808" w="30722">
                <a:moveTo>
                  <a:pt x="30722" y="0"/>
                </a:moveTo>
                <a:cubicBezTo>
                  <a:pt x="28075" y="1265"/>
                  <a:pt x="19963" y="5293"/>
                  <a:pt x="14843" y="7595"/>
                </a:cubicBezTo>
                <a:cubicBezTo>
                  <a:pt x="9722" y="9896"/>
                  <a:pt x="2473" y="12772"/>
                  <a:pt x="0" y="13808"/>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3" name="Google Shape;433;g124d0c4ee82_0_317"/>
          <p:cNvCxnSpPr/>
          <p:nvPr/>
        </p:nvCxnSpPr>
        <p:spPr>
          <a:xfrm flipH="1" rot="10800000">
            <a:off x="3059566" y="1905068"/>
            <a:ext cx="2247900" cy="1002600"/>
          </a:xfrm>
          <a:prstGeom prst="straightConnector1">
            <a:avLst/>
          </a:prstGeom>
          <a:noFill/>
          <a:ln cap="flat" cmpd="sng" w="19050">
            <a:solidFill>
              <a:srgbClr val="000000"/>
            </a:solidFill>
            <a:prstDash val="solid"/>
            <a:round/>
            <a:headEnd len="sm" w="sm" type="none"/>
            <a:tailEnd len="sm" w="sm" type="none"/>
          </a:ln>
        </p:spPr>
      </p:cxnSp>
      <p:sp>
        <p:nvSpPr>
          <p:cNvPr id="434" name="Google Shape;434;g124d0c4ee82_0_317"/>
          <p:cNvSpPr/>
          <p:nvPr/>
        </p:nvSpPr>
        <p:spPr>
          <a:xfrm>
            <a:off x="3471927" y="3771642"/>
            <a:ext cx="145200" cy="124500"/>
          </a:xfrm>
          <a:prstGeom prst="ellipse">
            <a:avLst/>
          </a:prstGeom>
          <a:solidFill>
            <a:srgbClr val="00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124d0c4ee82_0_317"/>
          <p:cNvSpPr/>
          <p:nvPr/>
        </p:nvSpPr>
        <p:spPr>
          <a:xfrm>
            <a:off x="1354925" y="3000981"/>
            <a:ext cx="2057400" cy="666122"/>
          </a:xfrm>
          <a:custGeom>
            <a:rect b="b" l="l" r="r" t="t"/>
            <a:pathLst>
              <a:path extrusionOk="0" h="31080" w="82296">
                <a:moveTo>
                  <a:pt x="68349" y="0"/>
                </a:moveTo>
                <a:cubicBezTo>
                  <a:pt x="69845" y="1208"/>
                  <a:pt x="75023" y="4833"/>
                  <a:pt x="77325" y="7250"/>
                </a:cubicBezTo>
                <a:cubicBezTo>
                  <a:pt x="79626" y="9666"/>
                  <a:pt x="81985" y="11564"/>
                  <a:pt x="82158" y="14499"/>
                </a:cubicBezTo>
                <a:cubicBezTo>
                  <a:pt x="82330" y="17433"/>
                  <a:pt x="83020" y="22553"/>
                  <a:pt x="78360" y="24855"/>
                </a:cubicBezTo>
                <a:cubicBezTo>
                  <a:pt x="73699" y="27156"/>
                  <a:pt x="65069" y="27271"/>
                  <a:pt x="54196" y="28307"/>
                </a:cubicBezTo>
                <a:cubicBezTo>
                  <a:pt x="43322" y="29342"/>
                  <a:pt x="22149" y="31241"/>
                  <a:pt x="13117" y="31069"/>
                </a:cubicBezTo>
                <a:cubicBezTo>
                  <a:pt x="4084" y="30896"/>
                  <a:pt x="2186" y="27904"/>
                  <a:pt x="0" y="27271"/>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g124d0c4ee82_0_317"/>
          <p:cNvSpPr/>
          <p:nvPr/>
        </p:nvSpPr>
        <p:spPr>
          <a:xfrm>
            <a:off x="811225" y="3738394"/>
            <a:ext cx="2658050" cy="290968"/>
          </a:xfrm>
          <a:custGeom>
            <a:rect b="b" l="l" r="r" t="t"/>
            <a:pathLst>
              <a:path extrusionOk="0" h="13576" w="106322">
                <a:moveTo>
                  <a:pt x="106322" y="3911"/>
                </a:moveTo>
                <a:cubicBezTo>
                  <a:pt x="103215" y="3278"/>
                  <a:pt x="100511" y="401"/>
                  <a:pt x="87681" y="114"/>
                </a:cubicBezTo>
                <a:cubicBezTo>
                  <a:pt x="74851" y="-173"/>
                  <a:pt x="43955" y="-58"/>
                  <a:pt x="29342" y="2185"/>
                </a:cubicBezTo>
                <a:cubicBezTo>
                  <a:pt x="14728" y="4428"/>
                  <a:pt x="4890" y="11677"/>
                  <a:pt x="0" y="13576"/>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124d0c4ee82_0_317"/>
          <p:cNvSpPr/>
          <p:nvPr/>
        </p:nvSpPr>
        <p:spPr>
          <a:xfrm>
            <a:off x="2157500" y="3896191"/>
            <a:ext cx="1380825" cy="403231"/>
          </a:xfrm>
          <a:custGeom>
            <a:rect b="b" l="l" r="r" t="t"/>
            <a:pathLst>
              <a:path extrusionOk="0" h="18814" w="55233">
                <a:moveTo>
                  <a:pt x="55233" y="0"/>
                </a:moveTo>
                <a:cubicBezTo>
                  <a:pt x="54024" y="2473"/>
                  <a:pt x="53563" y="11736"/>
                  <a:pt x="47983" y="14843"/>
                </a:cubicBezTo>
                <a:cubicBezTo>
                  <a:pt x="42402" y="17949"/>
                  <a:pt x="29745" y="19216"/>
                  <a:pt x="21748" y="18641"/>
                </a:cubicBezTo>
                <a:cubicBezTo>
                  <a:pt x="13750" y="18065"/>
                  <a:pt x="3624" y="12599"/>
                  <a:pt x="0" y="11391"/>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124d0c4ee82_0_317"/>
          <p:cNvSpPr/>
          <p:nvPr/>
        </p:nvSpPr>
        <p:spPr>
          <a:xfrm>
            <a:off x="1423950" y="3881382"/>
            <a:ext cx="2257125" cy="640124"/>
          </a:xfrm>
          <a:custGeom>
            <a:rect b="b" l="l" r="r" t="t"/>
            <a:pathLst>
              <a:path extrusionOk="0" h="29867" w="90285">
                <a:moveTo>
                  <a:pt x="86991" y="0"/>
                </a:moveTo>
                <a:cubicBezTo>
                  <a:pt x="87393" y="2704"/>
                  <a:pt x="92226" y="11679"/>
                  <a:pt x="89407" y="16225"/>
                </a:cubicBezTo>
                <a:cubicBezTo>
                  <a:pt x="86587" y="20770"/>
                  <a:pt x="81525" y="25084"/>
                  <a:pt x="70076" y="27271"/>
                </a:cubicBezTo>
                <a:cubicBezTo>
                  <a:pt x="58626" y="29457"/>
                  <a:pt x="32391" y="30607"/>
                  <a:pt x="20712" y="29342"/>
                </a:cubicBezTo>
                <a:cubicBezTo>
                  <a:pt x="9032" y="28076"/>
                  <a:pt x="3452" y="21287"/>
                  <a:pt x="0" y="19677"/>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9" name="Google Shape;439;g124d0c4ee82_0_317"/>
          <p:cNvCxnSpPr>
            <a:stCxn id="434" idx="7"/>
          </p:cNvCxnSpPr>
          <p:nvPr/>
        </p:nvCxnSpPr>
        <p:spPr>
          <a:xfrm flipH="1" rot="10800000">
            <a:off x="3595863" y="3248675"/>
            <a:ext cx="1737600" cy="5412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3" name="Shape 443"/>
        <p:cNvGrpSpPr/>
        <p:nvPr/>
      </p:nvGrpSpPr>
      <p:grpSpPr>
        <a:xfrm>
          <a:off x="0" y="0"/>
          <a:ext cx="0" cy="0"/>
          <a:chOff x="0" y="0"/>
          <a:chExt cx="0" cy="0"/>
        </a:xfrm>
      </p:grpSpPr>
      <p:sp>
        <p:nvSpPr>
          <p:cNvPr id="444" name="Google Shape;444;g124d0c4ee82_0_341"/>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5" name="Google Shape;445;g124d0c4ee82_0_341"/>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446" name="Google Shape;446;g124d0c4ee82_0_341"/>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447" name="Google Shape;447;g124d0c4ee82_0_341"/>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448" name="Google Shape;448;g124d0c4ee82_0_341"/>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function Counter(initial)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sng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sng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var counter =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counter.value = initial;</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counter.up = up;</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counter.down = down;</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counter;</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up = function()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 =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 + 1;</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var down = function()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 =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 - 1;</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  return </a:t>
            </a:r>
            <a:r>
              <a:rPr b="1" i="0" lang="fr" sz="1200" u="none" cap="none" strike="noStrike">
                <a:solidFill>
                  <a:schemeClr val="dk2"/>
                </a:solidFill>
                <a:latin typeface="Source Code Pro"/>
                <a:ea typeface="Source Code Pro"/>
                <a:cs typeface="Source Code Pro"/>
                <a:sym typeface="Source Code Pro"/>
              </a:rPr>
              <a:t>this</a:t>
            </a:r>
            <a:r>
              <a:rPr b="0" i="0" lang="fr" sz="1200" u="none" cap="none" strike="noStrike">
                <a:solidFill>
                  <a:schemeClr val="dk2"/>
                </a:solidFill>
                <a:latin typeface="Source Code Pro"/>
                <a:ea typeface="Source Code Pro"/>
                <a:cs typeface="Source Code Pro"/>
                <a:sym typeface="Source Code Pro"/>
              </a:rPr>
              <a:t>.value;</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rPr b="0" i="0" lang="fr" sz="1200" u="none" cap="none" strike="noStrike">
                <a:solidFill>
                  <a:schemeClr val="dk2"/>
                </a:solidFill>
                <a:latin typeface="Source Code Pro"/>
                <a:ea typeface="Source Code Pro"/>
                <a:cs typeface="Source Code Pro"/>
                <a:sym typeface="Source Code Pro"/>
              </a:rPr>
              <a:t>};</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449" name="Google Shape;449;g124d0c4ee82_0_341"/>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Cairo"/>
                <a:ea typeface="Cairo"/>
                <a:cs typeface="Cairo"/>
                <a:sym typeface="Cairo"/>
              </a:rPr>
              <a:t>In OOP, the object that is to the left of the dot is said to be the </a:t>
            </a:r>
            <a:r>
              <a:rPr b="1" i="0" lang="fr" sz="1400" u="none" cap="none" strike="noStrike">
                <a:solidFill>
                  <a:schemeClr val="dk2"/>
                </a:solidFill>
                <a:latin typeface="Cairo"/>
                <a:ea typeface="Cairo"/>
                <a:cs typeface="Cairo"/>
                <a:sym typeface="Cairo"/>
              </a:rPr>
              <a:t>focal object</a:t>
            </a:r>
            <a:r>
              <a:rPr b="0" i="0" lang="fr" sz="1400" u="none" cap="none" strike="noStrike">
                <a:solidFill>
                  <a:schemeClr val="dk2"/>
                </a:solidFill>
                <a:latin typeface="Cairo"/>
                <a:ea typeface="Cairo"/>
                <a:cs typeface="Cairo"/>
                <a:sym typeface="Cairo"/>
              </a:rPr>
              <a:t>, and is the target of the function that appears to the right of the dot. We use the keyword this inside the function to refer to the focal object.</a:t>
            </a:r>
            <a:endParaRPr b="0" i="0" sz="1300" u="none" cap="none" strike="noStrike">
              <a:solidFill>
                <a:schemeClr val="dk2"/>
              </a:solidFill>
              <a:latin typeface="Cairo"/>
              <a:ea typeface="Cairo"/>
              <a:cs typeface="Cairo"/>
              <a:sym typeface="Cairo"/>
            </a:endParaRPr>
          </a:p>
        </p:txBody>
      </p:sp>
      <p:sp>
        <p:nvSpPr>
          <p:cNvPr id="450" name="Google Shape;450;g124d0c4ee82_0_341"/>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3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
        <p:nvSpPr>
          <p:cNvPr id="451" name="Google Shape;451;g124d0c4ee82_0_341"/>
          <p:cNvSpPr/>
          <p:nvPr/>
        </p:nvSpPr>
        <p:spPr>
          <a:xfrm>
            <a:off x="5307466" y="1534268"/>
            <a:ext cx="1035600" cy="741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g124d0c4ee82_0_341"/>
          <p:cNvSpPr/>
          <p:nvPr/>
        </p:nvSpPr>
        <p:spPr>
          <a:xfrm>
            <a:off x="5333369" y="2971400"/>
            <a:ext cx="793800" cy="5547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g124d0c4ee82_0_341"/>
          <p:cNvSpPr/>
          <p:nvPr/>
        </p:nvSpPr>
        <p:spPr>
          <a:xfrm>
            <a:off x="2935577" y="2889344"/>
            <a:ext cx="145200" cy="124500"/>
          </a:xfrm>
          <a:prstGeom prst="ellipse">
            <a:avLst/>
          </a:prstGeom>
          <a:solidFill>
            <a:srgbClr val="00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g124d0c4ee82_0_341"/>
          <p:cNvSpPr/>
          <p:nvPr/>
        </p:nvSpPr>
        <p:spPr>
          <a:xfrm>
            <a:off x="776700" y="2933793"/>
            <a:ext cx="2174775" cy="355737"/>
          </a:xfrm>
          <a:custGeom>
            <a:rect b="b" l="l" r="r" t="t"/>
            <a:pathLst>
              <a:path extrusionOk="0" h="16598" w="86991">
                <a:moveTo>
                  <a:pt x="86991" y="374"/>
                </a:moveTo>
                <a:cubicBezTo>
                  <a:pt x="79856" y="374"/>
                  <a:pt x="56728" y="-373"/>
                  <a:pt x="44186" y="374"/>
                </a:cubicBezTo>
                <a:cubicBezTo>
                  <a:pt x="31643" y="1121"/>
                  <a:pt x="19101" y="2157"/>
                  <a:pt x="11737" y="4861"/>
                </a:cubicBezTo>
                <a:cubicBezTo>
                  <a:pt x="4372" y="7565"/>
                  <a:pt x="1956" y="14641"/>
                  <a:pt x="0" y="16598"/>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g124d0c4ee82_0_341"/>
          <p:cNvSpPr/>
          <p:nvPr/>
        </p:nvSpPr>
        <p:spPr>
          <a:xfrm>
            <a:off x="2209300" y="3000981"/>
            <a:ext cx="768050" cy="295940"/>
          </a:xfrm>
          <a:custGeom>
            <a:rect b="b" l="l" r="r" t="t"/>
            <a:pathLst>
              <a:path extrusionOk="0" h="13808" w="30722">
                <a:moveTo>
                  <a:pt x="30722" y="0"/>
                </a:moveTo>
                <a:cubicBezTo>
                  <a:pt x="28075" y="1265"/>
                  <a:pt x="19963" y="5293"/>
                  <a:pt x="14843" y="7595"/>
                </a:cubicBezTo>
                <a:cubicBezTo>
                  <a:pt x="9722" y="9896"/>
                  <a:pt x="2473" y="12772"/>
                  <a:pt x="0" y="13808"/>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6" name="Google Shape;456;g124d0c4ee82_0_341"/>
          <p:cNvCxnSpPr/>
          <p:nvPr/>
        </p:nvCxnSpPr>
        <p:spPr>
          <a:xfrm flipH="1" rot="10800000">
            <a:off x="3059566" y="1905068"/>
            <a:ext cx="2247900" cy="1002600"/>
          </a:xfrm>
          <a:prstGeom prst="straightConnector1">
            <a:avLst/>
          </a:prstGeom>
          <a:noFill/>
          <a:ln cap="flat" cmpd="sng" w="19050">
            <a:solidFill>
              <a:srgbClr val="000000"/>
            </a:solidFill>
            <a:prstDash val="solid"/>
            <a:round/>
            <a:headEnd len="sm" w="sm" type="none"/>
            <a:tailEnd len="sm" w="sm" type="none"/>
          </a:ln>
        </p:spPr>
      </p:cxnSp>
      <p:sp>
        <p:nvSpPr>
          <p:cNvPr id="457" name="Google Shape;457;g124d0c4ee82_0_341"/>
          <p:cNvSpPr/>
          <p:nvPr/>
        </p:nvSpPr>
        <p:spPr>
          <a:xfrm>
            <a:off x="3471927" y="3771642"/>
            <a:ext cx="145200" cy="124500"/>
          </a:xfrm>
          <a:prstGeom prst="ellipse">
            <a:avLst/>
          </a:prstGeom>
          <a:solidFill>
            <a:srgbClr val="00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g124d0c4ee82_0_341"/>
          <p:cNvSpPr/>
          <p:nvPr/>
        </p:nvSpPr>
        <p:spPr>
          <a:xfrm>
            <a:off x="1354925" y="3000981"/>
            <a:ext cx="2057400" cy="666122"/>
          </a:xfrm>
          <a:custGeom>
            <a:rect b="b" l="l" r="r" t="t"/>
            <a:pathLst>
              <a:path extrusionOk="0" h="31080" w="82296">
                <a:moveTo>
                  <a:pt x="68349" y="0"/>
                </a:moveTo>
                <a:cubicBezTo>
                  <a:pt x="69845" y="1208"/>
                  <a:pt x="75023" y="4833"/>
                  <a:pt x="77325" y="7250"/>
                </a:cubicBezTo>
                <a:cubicBezTo>
                  <a:pt x="79626" y="9666"/>
                  <a:pt x="81985" y="11564"/>
                  <a:pt x="82158" y="14499"/>
                </a:cubicBezTo>
                <a:cubicBezTo>
                  <a:pt x="82330" y="17433"/>
                  <a:pt x="83020" y="22553"/>
                  <a:pt x="78360" y="24855"/>
                </a:cubicBezTo>
                <a:cubicBezTo>
                  <a:pt x="73699" y="27156"/>
                  <a:pt x="65069" y="27271"/>
                  <a:pt x="54196" y="28307"/>
                </a:cubicBezTo>
                <a:cubicBezTo>
                  <a:pt x="43322" y="29342"/>
                  <a:pt x="22149" y="31241"/>
                  <a:pt x="13117" y="31069"/>
                </a:cubicBezTo>
                <a:cubicBezTo>
                  <a:pt x="4084" y="30896"/>
                  <a:pt x="2186" y="27904"/>
                  <a:pt x="0" y="27271"/>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g124d0c4ee82_0_341"/>
          <p:cNvSpPr/>
          <p:nvPr/>
        </p:nvSpPr>
        <p:spPr>
          <a:xfrm>
            <a:off x="811225" y="3738394"/>
            <a:ext cx="2658050" cy="290968"/>
          </a:xfrm>
          <a:custGeom>
            <a:rect b="b" l="l" r="r" t="t"/>
            <a:pathLst>
              <a:path extrusionOk="0" h="13576" w="106322">
                <a:moveTo>
                  <a:pt x="106322" y="3911"/>
                </a:moveTo>
                <a:cubicBezTo>
                  <a:pt x="103215" y="3278"/>
                  <a:pt x="100511" y="401"/>
                  <a:pt x="87681" y="114"/>
                </a:cubicBezTo>
                <a:cubicBezTo>
                  <a:pt x="74851" y="-173"/>
                  <a:pt x="43955" y="-58"/>
                  <a:pt x="29342" y="2185"/>
                </a:cubicBezTo>
                <a:cubicBezTo>
                  <a:pt x="14728" y="4428"/>
                  <a:pt x="4890" y="11677"/>
                  <a:pt x="0" y="13576"/>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g124d0c4ee82_0_341"/>
          <p:cNvSpPr/>
          <p:nvPr/>
        </p:nvSpPr>
        <p:spPr>
          <a:xfrm>
            <a:off x="2157500" y="3896191"/>
            <a:ext cx="1380825" cy="403231"/>
          </a:xfrm>
          <a:custGeom>
            <a:rect b="b" l="l" r="r" t="t"/>
            <a:pathLst>
              <a:path extrusionOk="0" h="18814" w="55233">
                <a:moveTo>
                  <a:pt x="55233" y="0"/>
                </a:moveTo>
                <a:cubicBezTo>
                  <a:pt x="54024" y="2473"/>
                  <a:pt x="53563" y="11736"/>
                  <a:pt x="47983" y="14843"/>
                </a:cubicBezTo>
                <a:cubicBezTo>
                  <a:pt x="42402" y="17949"/>
                  <a:pt x="29745" y="19216"/>
                  <a:pt x="21748" y="18641"/>
                </a:cubicBezTo>
                <a:cubicBezTo>
                  <a:pt x="13750" y="18065"/>
                  <a:pt x="3624" y="12599"/>
                  <a:pt x="0" y="11391"/>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124d0c4ee82_0_341"/>
          <p:cNvSpPr/>
          <p:nvPr/>
        </p:nvSpPr>
        <p:spPr>
          <a:xfrm>
            <a:off x="1423950" y="3881382"/>
            <a:ext cx="2257125" cy="640124"/>
          </a:xfrm>
          <a:custGeom>
            <a:rect b="b" l="l" r="r" t="t"/>
            <a:pathLst>
              <a:path extrusionOk="0" h="29867" w="90285">
                <a:moveTo>
                  <a:pt x="86991" y="0"/>
                </a:moveTo>
                <a:cubicBezTo>
                  <a:pt x="87393" y="2704"/>
                  <a:pt x="92226" y="11679"/>
                  <a:pt x="89407" y="16225"/>
                </a:cubicBezTo>
                <a:cubicBezTo>
                  <a:pt x="86587" y="20770"/>
                  <a:pt x="81525" y="25084"/>
                  <a:pt x="70076" y="27271"/>
                </a:cubicBezTo>
                <a:cubicBezTo>
                  <a:pt x="58626" y="29457"/>
                  <a:pt x="32391" y="30607"/>
                  <a:pt x="20712" y="29342"/>
                </a:cubicBezTo>
                <a:cubicBezTo>
                  <a:pt x="9032" y="28076"/>
                  <a:pt x="3452" y="21287"/>
                  <a:pt x="0" y="19677"/>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2" name="Google Shape;462;g124d0c4ee82_0_341"/>
          <p:cNvCxnSpPr>
            <a:stCxn id="457" idx="7"/>
          </p:cNvCxnSpPr>
          <p:nvPr/>
        </p:nvCxnSpPr>
        <p:spPr>
          <a:xfrm flipH="1" rot="10800000">
            <a:off x="3595863" y="3248675"/>
            <a:ext cx="1737600" cy="5412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6" name="Shape 466"/>
        <p:cNvGrpSpPr/>
        <p:nvPr/>
      </p:nvGrpSpPr>
      <p:grpSpPr>
        <a:xfrm>
          <a:off x="0" y="0"/>
          <a:ext cx="0" cy="0"/>
          <a:chOff x="0" y="0"/>
          <a:chExt cx="0" cy="0"/>
        </a:xfrm>
      </p:grpSpPr>
      <p:sp>
        <p:nvSpPr>
          <p:cNvPr id="467" name="Google Shape;467;p29"/>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8" name="Google Shape;468;p29"/>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469" name="Google Shape;469;p29"/>
          <p:cNvSpPr txBox="1"/>
          <p:nvPr/>
        </p:nvSpPr>
        <p:spPr>
          <a:xfrm>
            <a:off x="7523975" y="458950"/>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470" name="Google Shape;470;p29"/>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471" name="Google Shape;471;p29"/>
          <p:cNvSpPr txBox="1"/>
          <p:nvPr/>
        </p:nvSpPr>
        <p:spPr>
          <a:xfrm>
            <a:off x="685800" y="3701797"/>
            <a:ext cx="7586400" cy="74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fr" sz="1800" u="none" cap="none" strike="noStrike">
                <a:solidFill>
                  <a:srgbClr val="EC0B80"/>
                </a:solidFill>
                <a:latin typeface="Arial"/>
                <a:ea typeface="Arial"/>
                <a:cs typeface="Arial"/>
                <a:sym typeface="Arial"/>
              </a:rPr>
              <a:t>"Inside a function, the keyword </a:t>
            </a:r>
            <a:r>
              <a:rPr b="1" i="0" lang="fr" sz="1800" u="none" cap="none" strike="noStrike">
                <a:solidFill>
                  <a:srgbClr val="EC0B80"/>
                </a:solidFill>
              </a:rPr>
              <a:t>this </a:t>
            </a:r>
            <a:r>
              <a:rPr b="0" i="0" lang="fr" sz="1800" u="none" cap="none" strike="noStrike">
                <a:solidFill>
                  <a:srgbClr val="EC0B80"/>
                </a:solidFill>
                <a:latin typeface="Arial"/>
                <a:ea typeface="Arial"/>
                <a:cs typeface="Arial"/>
                <a:sym typeface="Arial"/>
              </a:rPr>
              <a:t>refers to the object that was to the left of the dot where that function was called."</a:t>
            </a:r>
            <a:endParaRPr b="0" i="0" sz="1800" u="none" cap="none" strike="noStrike">
              <a:solidFill>
                <a:srgbClr val="EC0B8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p:txBody>
      </p:sp>
      <p:sp>
        <p:nvSpPr>
          <p:cNvPr id="472" name="Google Shape;472;p29"/>
          <p:cNvSpPr txBox="1"/>
          <p:nvPr/>
        </p:nvSpPr>
        <p:spPr>
          <a:xfrm>
            <a:off x="7356095" y="1010300"/>
            <a:ext cx="1585800" cy="307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Proxima Nova"/>
              <a:ea typeface="Proxima Nova"/>
              <a:cs typeface="Proxima Nova"/>
              <a:sym typeface="Proxima Nova"/>
            </a:endParaRPr>
          </a:p>
        </p:txBody>
      </p:sp>
      <p:sp>
        <p:nvSpPr>
          <p:cNvPr id="473" name="Google Shape;473;p29"/>
          <p:cNvSpPr txBox="1"/>
          <p:nvPr/>
        </p:nvSpPr>
        <p:spPr>
          <a:xfrm>
            <a:off x="685800" y="1684198"/>
            <a:ext cx="7586400" cy="165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fr" sz="4500" u="none" cap="none" strike="noStrike">
                <a:solidFill>
                  <a:schemeClr val="accent2"/>
                </a:solidFill>
                <a:latin typeface="Cairo"/>
                <a:ea typeface="Cairo"/>
                <a:cs typeface="Cairo"/>
                <a:sym typeface="Cairo"/>
              </a:rPr>
              <a:t>90% of the time, you only need to know one rule:</a:t>
            </a:r>
            <a:endParaRPr b="1" i="0" sz="4500" u="none" cap="none" strike="noStrike">
              <a:solidFill>
                <a:schemeClr val="accent2"/>
              </a:solidFill>
              <a:latin typeface="Cairo"/>
              <a:ea typeface="Cairo"/>
              <a:cs typeface="Cairo"/>
              <a:sym typeface="Cai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g124d0c4ee82_0_3"/>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3" name="Google Shape;133;g124d0c4ee82_0_3"/>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134" name="Google Shape;134;g124d0c4ee82_0_3"/>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135" name="Google Shape;135;g124d0c4ee82_0_3"/>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136" name="Google Shape;136;g124d0c4ee82_0_3"/>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function Counter(initial)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value = initial;</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counter =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counter.up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counter.down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counter;</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595959"/>
              </a:solidFill>
              <a:latin typeface="Source Code Pro"/>
              <a:ea typeface="Source Code Pro"/>
              <a:cs typeface="Source Code Pro"/>
              <a:sym typeface="Source Code Pro"/>
            </a:endParaRPr>
          </a:p>
        </p:txBody>
      </p:sp>
      <p:sp>
        <p:nvSpPr>
          <p:cNvPr id="137" name="Google Shape;137;g124d0c4ee82_0_3"/>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Cairo"/>
                <a:ea typeface="Cairo"/>
                <a:cs typeface="Cairo"/>
                <a:sym typeface="Cairo"/>
              </a:rPr>
              <a:t>This is a very common pattern -- it’s so common that we have given it the name: </a:t>
            </a:r>
            <a:r>
              <a:rPr b="1" i="0" lang="fr" sz="1400" u="none" cap="none" strike="noStrike">
                <a:solidFill>
                  <a:schemeClr val="dk2"/>
                </a:solidFill>
                <a:latin typeface="Cairo"/>
                <a:ea typeface="Cairo"/>
                <a:cs typeface="Cairo"/>
                <a:sym typeface="Cairo"/>
              </a:rPr>
              <a:t>class</a:t>
            </a:r>
            <a:r>
              <a:rPr b="0" i="0" lang="fr" sz="1400" u="none" cap="none" strike="noStrike">
                <a:solidFill>
                  <a:schemeClr val="dk2"/>
                </a:solidFill>
                <a:latin typeface="Cairo"/>
                <a:ea typeface="Cairo"/>
                <a:cs typeface="Cairo"/>
                <a:sym typeface="Cairo"/>
              </a:rPr>
              <a:t>. A class is any construct that produces objects of the same type. Classes are the foundation of </a:t>
            </a:r>
            <a:r>
              <a:rPr b="1" i="0" lang="fr" sz="1400" u="none" cap="none" strike="noStrike">
                <a:solidFill>
                  <a:schemeClr val="dk2"/>
                </a:solidFill>
                <a:latin typeface="Cairo"/>
                <a:ea typeface="Cairo"/>
                <a:cs typeface="Cairo"/>
                <a:sym typeface="Cairo"/>
              </a:rPr>
              <a:t>O</a:t>
            </a:r>
            <a:r>
              <a:rPr b="0" i="0" lang="fr" sz="1400" u="none" cap="none" strike="noStrike">
                <a:solidFill>
                  <a:schemeClr val="dk2"/>
                </a:solidFill>
                <a:latin typeface="Cairo"/>
                <a:ea typeface="Cairo"/>
                <a:cs typeface="Cairo"/>
                <a:sym typeface="Cairo"/>
              </a:rPr>
              <a:t>bject </a:t>
            </a:r>
            <a:r>
              <a:rPr b="1" i="0" lang="fr" sz="1400" u="none" cap="none" strike="noStrike">
                <a:solidFill>
                  <a:schemeClr val="dk2"/>
                </a:solidFill>
                <a:latin typeface="Cairo"/>
                <a:ea typeface="Cairo"/>
                <a:cs typeface="Cairo"/>
                <a:sym typeface="Cairo"/>
              </a:rPr>
              <a:t>O</a:t>
            </a:r>
            <a:r>
              <a:rPr b="0" i="0" lang="fr" sz="1400" u="none" cap="none" strike="noStrike">
                <a:solidFill>
                  <a:schemeClr val="dk2"/>
                </a:solidFill>
                <a:latin typeface="Cairo"/>
                <a:ea typeface="Cairo"/>
                <a:cs typeface="Cairo"/>
                <a:sym typeface="Cairo"/>
              </a:rPr>
              <a:t>riented </a:t>
            </a:r>
            <a:r>
              <a:rPr b="1" i="0" lang="fr" sz="1400" u="none" cap="none" strike="noStrike">
                <a:solidFill>
                  <a:schemeClr val="dk2"/>
                </a:solidFill>
                <a:latin typeface="Cairo"/>
                <a:ea typeface="Cairo"/>
                <a:cs typeface="Cairo"/>
                <a:sym typeface="Cairo"/>
              </a:rPr>
              <a:t>P</a:t>
            </a:r>
            <a:r>
              <a:rPr b="0" i="0" lang="fr" sz="1400" u="none" cap="none" strike="noStrike">
                <a:solidFill>
                  <a:schemeClr val="dk2"/>
                </a:solidFill>
                <a:latin typeface="Cairo"/>
                <a:ea typeface="Cairo"/>
                <a:cs typeface="Cairo"/>
                <a:sym typeface="Cairo"/>
              </a:rPr>
              <a:t>rogramming.</a:t>
            </a:r>
            <a:endParaRPr b="0" i="0" sz="1400" u="none" cap="none" strike="noStrike">
              <a:solidFill>
                <a:srgbClr val="595959"/>
              </a:solidFill>
              <a:latin typeface="Cairo"/>
              <a:ea typeface="Cairo"/>
              <a:cs typeface="Cairo"/>
              <a:sym typeface="Cairo"/>
            </a:endParaRPr>
          </a:p>
        </p:txBody>
      </p:sp>
      <p:sp>
        <p:nvSpPr>
          <p:cNvPr id="138" name="Google Shape;138;g124d0c4ee82_0_3"/>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7" name="Shape 477"/>
        <p:cNvGrpSpPr/>
        <p:nvPr/>
      </p:nvGrpSpPr>
      <p:grpSpPr>
        <a:xfrm>
          <a:off x="0" y="0"/>
          <a:ext cx="0" cy="0"/>
          <a:chOff x="0" y="0"/>
          <a:chExt cx="0" cy="0"/>
        </a:xfrm>
      </p:grpSpPr>
      <p:pic>
        <p:nvPicPr>
          <p:cNvPr id="478" name="Google Shape;478;p30"/>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479" name="Google Shape;479;p30"/>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480" name="Google Shape;480;p30"/>
          <p:cNvSpPr txBox="1"/>
          <p:nvPr/>
        </p:nvSpPr>
        <p:spPr>
          <a:xfrm>
            <a:off x="3334100" y="2376775"/>
            <a:ext cx="30000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0" i="0" lang="fr" sz="4800" u="none" cap="none" strike="noStrike">
                <a:solidFill>
                  <a:schemeClr val="dk1"/>
                </a:solidFill>
                <a:latin typeface="Cairo"/>
                <a:ea typeface="Cairo"/>
                <a:cs typeface="Cairo"/>
                <a:sym typeface="Cairo"/>
              </a:rPr>
              <a:t>That's it!</a:t>
            </a:r>
            <a:endParaRPr b="0" i="0" sz="4800" u="none" cap="none" strike="noStrike">
              <a:solidFill>
                <a:schemeClr val="dk1"/>
              </a:solidFill>
              <a:latin typeface="Cairo"/>
              <a:ea typeface="Cairo"/>
              <a:cs typeface="Cairo"/>
              <a:sym typeface="Cairo"/>
            </a:endParaRPr>
          </a:p>
          <a:p>
            <a:pPr indent="0" lvl="0" marL="0" marR="0" rtl="0" algn="ctr">
              <a:lnSpc>
                <a:spcPct val="100000"/>
              </a:lnSpc>
              <a:spcBef>
                <a:spcPts val="0"/>
              </a:spcBef>
              <a:spcAft>
                <a:spcPts val="0"/>
              </a:spcAft>
              <a:buClr>
                <a:schemeClr val="dk1"/>
              </a:buClr>
              <a:buSzPts val="1200"/>
              <a:buFont typeface="Arial"/>
              <a:buNone/>
            </a:pPr>
            <a:r>
              <a:rPr b="1" i="0" lang="fr" sz="1200" u="none" cap="none" strike="noStrike">
                <a:solidFill>
                  <a:srgbClr val="EC0B80"/>
                </a:solidFill>
                <a:latin typeface="Cairo"/>
                <a:ea typeface="Cairo"/>
                <a:cs typeface="Cairo"/>
                <a:sym typeface="Cairo"/>
              </a:rPr>
              <a:t>Object Oriented Programming</a:t>
            </a:r>
            <a:endParaRPr b="0" i="0" sz="4800" u="none" cap="none" strike="noStrike">
              <a:solidFill>
                <a:srgbClr val="EC0B80"/>
              </a:solidFill>
              <a:latin typeface="Cairo"/>
              <a:ea typeface="Cairo"/>
              <a:cs typeface="Cairo"/>
              <a:sym typeface="Cai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g124d0c4ee82_0_13"/>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4" name="Google Shape;144;g124d0c4ee82_0_13"/>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145" name="Google Shape;145;g124d0c4ee82_0_13"/>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146" name="Google Shape;146;g124d0c4ee82_0_13"/>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147" name="Google Shape;147;g124d0c4ee82_0_13"/>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300"/>
              <a:buFont typeface="Arial"/>
              <a:buNone/>
            </a:pPr>
            <a:r>
              <a:rPr b="1" i="0" lang="fr" sz="1300" u="none" cap="none" strike="noStrike">
                <a:solidFill>
                  <a:schemeClr val="dk2"/>
                </a:solidFill>
                <a:latin typeface="Source Code Pro"/>
                <a:ea typeface="Source Code Pro"/>
                <a:cs typeface="Source Code Pro"/>
                <a:sym typeface="Source Code Pro"/>
              </a:rPr>
              <a:t>function Counter(initial)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value = initial;</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counter =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counter.up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counter.down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counter;</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1"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595959"/>
              </a:solidFill>
              <a:latin typeface="Source Code Pro"/>
              <a:ea typeface="Source Code Pro"/>
              <a:cs typeface="Source Code Pro"/>
              <a:sym typeface="Source Code Pro"/>
            </a:endParaRPr>
          </a:p>
        </p:txBody>
      </p:sp>
      <p:sp>
        <p:nvSpPr>
          <p:cNvPr id="148" name="Google Shape;148;g124d0c4ee82_0_13"/>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fr" sz="1400" u="none" cap="none" strike="noStrike">
                <a:solidFill>
                  <a:schemeClr val="dk2"/>
                </a:solidFill>
                <a:latin typeface="Cairo"/>
                <a:ea typeface="Cairo"/>
                <a:cs typeface="Cairo"/>
                <a:sym typeface="Cairo"/>
              </a:rPr>
              <a:t>In JavaScript, classes take the form of functions. Creating an object and adorning it with special behavior requires work -- and functions are how we perform work in JavaScript. </a:t>
            </a:r>
            <a:endParaRPr b="0" i="0" sz="1400" u="none" cap="none" strike="noStrike">
              <a:solidFill>
                <a:srgbClr val="595959"/>
              </a:solidFill>
              <a:latin typeface="Cairo"/>
              <a:ea typeface="Cairo"/>
              <a:cs typeface="Cairo"/>
              <a:sym typeface="Cairo"/>
            </a:endParaRPr>
          </a:p>
        </p:txBody>
      </p:sp>
      <p:sp>
        <p:nvSpPr>
          <p:cNvPr id="149" name="Google Shape;149;g124d0c4ee82_0_13"/>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g124d0c4ee82_0_23"/>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5" name="Google Shape;155;g124d0c4ee82_0_23"/>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156" name="Google Shape;156;g124d0c4ee82_0_23"/>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157" name="Google Shape;157;g124d0c4ee82_0_23"/>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158" name="Google Shape;158;g124d0c4ee82_0_23"/>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function Counter(initial)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value = initial;</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counter =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counter.up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counter.down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counter;</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595959"/>
              </a:solidFill>
              <a:latin typeface="Source Code Pro"/>
              <a:ea typeface="Source Code Pro"/>
              <a:cs typeface="Source Code Pro"/>
              <a:sym typeface="Source Code Pro"/>
            </a:endParaRPr>
          </a:p>
        </p:txBody>
      </p:sp>
      <p:sp>
        <p:nvSpPr>
          <p:cNvPr id="159" name="Google Shape;159;g124d0c4ee82_0_23"/>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Cairo"/>
                <a:ea typeface="Cairo"/>
                <a:cs typeface="Cairo"/>
                <a:sym typeface="Cairo"/>
              </a:rPr>
              <a:t>In OOP, we design classes that model aspects of reality in order to satisfy specific goals: </a:t>
            </a:r>
            <a:r>
              <a:rPr b="0" i="1" lang="fr" sz="1400" u="none" cap="none" strike="noStrike">
                <a:solidFill>
                  <a:schemeClr val="dk2"/>
                </a:solidFill>
                <a:latin typeface="Cairo"/>
                <a:ea typeface="Cairo"/>
                <a:cs typeface="Cairo"/>
                <a:sym typeface="Cairo"/>
              </a:rPr>
              <a:t>we want a thing that lets us count up or down from a given starting value, and always continues counting from where we left off.</a:t>
            </a:r>
            <a:r>
              <a:rPr b="0" i="0" lang="fr" sz="1400" u="none" cap="none" strike="noStrike">
                <a:solidFill>
                  <a:schemeClr val="dk2"/>
                </a:solidFill>
                <a:latin typeface="Cairo"/>
                <a:ea typeface="Cairo"/>
                <a:cs typeface="Cairo"/>
                <a:sym typeface="Cairo"/>
              </a:rPr>
              <a:t> </a:t>
            </a:r>
            <a:endParaRPr b="0" i="0" sz="1400" u="none" cap="none" strike="noStrike">
              <a:solidFill>
                <a:srgbClr val="595959"/>
              </a:solidFill>
              <a:latin typeface="Cairo"/>
              <a:ea typeface="Cairo"/>
              <a:cs typeface="Cairo"/>
              <a:sym typeface="Cairo"/>
            </a:endParaRPr>
          </a:p>
        </p:txBody>
      </p:sp>
      <p:sp>
        <p:nvSpPr>
          <p:cNvPr id="160" name="Google Shape;160;g124d0c4ee82_0_23"/>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g124d0c4ee82_0_43"/>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6" name="Google Shape;166;g124d0c4ee82_0_43"/>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167" name="Google Shape;167;g124d0c4ee82_0_43"/>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168" name="Google Shape;168;g124d0c4ee82_0_43"/>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169" name="Google Shape;169;g124d0c4ee82_0_43"/>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300"/>
              <a:buFont typeface="Arial"/>
              <a:buNone/>
            </a:pPr>
            <a:r>
              <a:rPr b="1" i="0" lang="fr" sz="1300" u="none" cap="none" strike="noStrike">
                <a:solidFill>
                  <a:schemeClr val="dk2"/>
                </a:solidFill>
                <a:latin typeface="Source Code Pro"/>
                <a:ea typeface="Source Code Pro"/>
                <a:cs typeface="Source Code Pro"/>
                <a:sym typeface="Source Code Pro"/>
              </a:rPr>
              <a:t>function Counter(initial) {</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1" i="0" lang="fr" sz="1300" u="none" cap="none" strike="noStrike">
                <a:solidFill>
                  <a:schemeClr val="dk2"/>
                </a:solidFill>
                <a:latin typeface="Source Code Pro"/>
                <a:ea typeface="Source Code Pro"/>
                <a:cs typeface="Source Code Pro"/>
                <a:sym typeface="Source Code Pro"/>
              </a:rPr>
              <a:t>  var value = initial;</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1" i="0" lang="fr" sz="1300" u="none" cap="none" strike="noStrike">
                <a:solidFill>
                  <a:schemeClr val="dk2"/>
                </a:solidFill>
                <a:latin typeface="Source Code Pro"/>
                <a:ea typeface="Source Code Pro"/>
                <a:cs typeface="Source Code Pro"/>
                <a:sym typeface="Source Code Pro"/>
              </a:rPr>
              <a:t>  var counter = {};</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1" i="0" lang="fr" sz="1300" u="none" cap="none" strike="noStrike">
                <a:solidFill>
                  <a:schemeClr val="dk2"/>
                </a:solidFill>
                <a:latin typeface="Source Code Pro"/>
                <a:ea typeface="Source Code Pro"/>
                <a:cs typeface="Source Code Pro"/>
                <a:sym typeface="Source Code Pro"/>
              </a:rPr>
              <a:t>  counter.up = function() {</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1" i="0" lang="fr" sz="1300" u="none" cap="none" strike="noStrike">
                <a:solidFill>
                  <a:schemeClr val="dk2"/>
                </a:solidFill>
                <a:latin typeface="Source Code Pro"/>
                <a:ea typeface="Source Code Pro"/>
                <a:cs typeface="Source Code Pro"/>
                <a:sym typeface="Source Code Pro"/>
              </a:rPr>
              <a:t>    value = value + 1;</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1" i="0" lang="fr" sz="1300" u="none" cap="none" strike="noStrike">
                <a:solidFill>
                  <a:schemeClr val="dk2"/>
                </a:solidFill>
                <a:latin typeface="Source Code Pro"/>
                <a:ea typeface="Source Code Pro"/>
                <a:cs typeface="Source Code Pro"/>
                <a:sym typeface="Source Code Pro"/>
              </a:rPr>
              <a:t>	return value;</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1" i="0" lang="fr" sz="1300" u="none" cap="none" strike="noStrike">
                <a:solidFill>
                  <a:schemeClr val="dk2"/>
                </a:solidFill>
                <a:latin typeface="Source Code Pro"/>
                <a:ea typeface="Source Code Pro"/>
                <a:cs typeface="Source Code Pro"/>
                <a:sym typeface="Source Code Pro"/>
              </a:rPr>
              <a:t>  };</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1" i="0" lang="fr" sz="1300" u="none" cap="none" strike="noStrike">
                <a:solidFill>
                  <a:schemeClr val="dk2"/>
                </a:solidFill>
                <a:latin typeface="Source Code Pro"/>
                <a:ea typeface="Source Code Pro"/>
                <a:cs typeface="Source Code Pro"/>
                <a:sym typeface="Source Code Pro"/>
              </a:rPr>
              <a:t>  counter.down = function() {</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1" i="0" lang="fr" sz="1300" u="none" cap="none" strike="noStrike">
                <a:solidFill>
                  <a:schemeClr val="dk2"/>
                </a:solidFill>
                <a:latin typeface="Source Code Pro"/>
                <a:ea typeface="Source Code Pro"/>
                <a:cs typeface="Source Code Pro"/>
                <a:sym typeface="Source Code Pro"/>
              </a:rPr>
              <a:t>	value = value - 1;</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1" i="0" lang="fr" sz="1300" u="none" cap="none" strike="noStrike">
                <a:solidFill>
                  <a:schemeClr val="dk2"/>
                </a:solidFill>
                <a:latin typeface="Source Code Pro"/>
                <a:ea typeface="Source Code Pro"/>
                <a:cs typeface="Source Code Pro"/>
                <a:sym typeface="Source Code Pro"/>
              </a:rPr>
              <a:t>	return value;</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1" i="0" lang="fr" sz="1300" u="none" cap="none" strike="noStrike">
                <a:solidFill>
                  <a:schemeClr val="dk2"/>
                </a:solidFill>
                <a:latin typeface="Source Code Pro"/>
                <a:ea typeface="Source Code Pro"/>
                <a:cs typeface="Source Code Pro"/>
                <a:sym typeface="Source Code Pro"/>
              </a:rPr>
              <a:t>  };</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1" i="0" lang="fr" sz="1300" u="none" cap="none" strike="noStrike">
                <a:solidFill>
                  <a:schemeClr val="dk2"/>
                </a:solidFill>
                <a:latin typeface="Source Code Pro"/>
                <a:ea typeface="Source Code Pro"/>
                <a:cs typeface="Source Code Pro"/>
                <a:sym typeface="Source Code Pro"/>
              </a:rPr>
              <a:t>  return counter;</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1" i="0" lang="fr" sz="1300" u="none" cap="none" strike="noStrike">
                <a:solidFill>
                  <a:schemeClr val="dk2"/>
                </a:solidFill>
                <a:latin typeface="Source Code Pro"/>
                <a:ea typeface="Source Code Pro"/>
                <a:cs typeface="Source Code Pro"/>
                <a:sym typeface="Source Code Pro"/>
              </a:rPr>
              <a:t>}</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595959"/>
              </a:solidFill>
              <a:latin typeface="Source Code Pro"/>
              <a:ea typeface="Source Code Pro"/>
              <a:cs typeface="Source Code Pro"/>
              <a:sym typeface="Source Code Pro"/>
            </a:endParaRPr>
          </a:p>
        </p:txBody>
      </p:sp>
      <p:sp>
        <p:nvSpPr>
          <p:cNvPr id="170" name="Google Shape;170;g124d0c4ee82_0_43"/>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Cairo"/>
                <a:ea typeface="Cairo"/>
                <a:cs typeface="Cairo"/>
                <a:sym typeface="Cairo"/>
              </a:rPr>
              <a:t>We arrive at the Counter class -- a class that produces counters every time Counter is invoked. </a:t>
            </a:r>
            <a:endParaRPr b="0" i="0" sz="1400" u="none" cap="none" strike="noStrike">
              <a:solidFill>
                <a:srgbClr val="595959"/>
              </a:solidFill>
              <a:latin typeface="Cairo"/>
              <a:ea typeface="Cairo"/>
              <a:cs typeface="Cairo"/>
              <a:sym typeface="Cairo"/>
            </a:endParaRPr>
          </a:p>
        </p:txBody>
      </p:sp>
      <p:sp>
        <p:nvSpPr>
          <p:cNvPr id="171" name="Google Shape;171;g124d0c4ee82_0_43"/>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a:t>
            </a:r>
            <a:r>
              <a:rPr b="1" i="0" lang="fr" sz="1400" u="none" cap="none" strike="noStrike">
                <a:solidFill>
                  <a:srgbClr val="EC0B80"/>
                </a:solidFill>
                <a:latin typeface="Source Code Pro"/>
                <a:ea typeface="Source Code Pro"/>
                <a:cs typeface="Source Code Pro"/>
                <a:sym typeface="Source Code Pro"/>
              </a:rPr>
              <a:t>Counter</a:t>
            </a:r>
            <a:r>
              <a:rPr b="0" i="0" lang="fr" sz="1400" u="none" cap="none" strike="noStrike">
                <a:solidFill>
                  <a:schemeClr val="dk1"/>
                </a:solidFill>
                <a:latin typeface="Source Code Pro"/>
                <a:ea typeface="Source Code Pro"/>
                <a:cs typeface="Source Code Pro"/>
                <a:sym typeface="Source Code Pro"/>
              </a:rPr>
              <a:t>(0);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a:t>
            </a:r>
            <a:r>
              <a:rPr b="1" i="0" lang="fr" sz="1400" u="none" cap="none" strike="noStrike">
                <a:solidFill>
                  <a:srgbClr val="EC0B80"/>
                </a:solidFill>
                <a:latin typeface="Source Code Pro"/>
                <a:ea typeface="Source Code Pro"/>
                <a:cs typeface="Source Code Pro"/>
                <a:sym typeface="Source Code Pro"/>
              </a:rPr>
              <a:t>Counter</a:t>
            </a:r>
            <a:r>
              <a:rPr b="0" i="0" lang="fr" sz="1400" u="none" cap="none" strike="noStrike">
                <a:solidFill>
                  <a:schemeClr val="dk1"/>
                </a:solidFill>
                <a:latin typeface="Source Code Pro"/>
                <a:ea typeface="Source Code Pro"/>
                <a:cs typeface="Source Code Pro"/>
                <a:sym typeface="Source Code Pro"/>
              </a:rPr>
              <a:t>(10);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g124d0c4ee82_0_53"/>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7" name="Google Shape;177;g124d0c4ee82_0_53"/>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178" name="Google Shape;178;g124d0c4ee82_0_53"/>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179" name="Google Shape;179;g124d0c4ee82_0_53"/>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180" name="Google Shape;180;g124d0c4ee82_0_53"/>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function Counter(initial)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value = initial;</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counter =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counter.up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counter.down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counter;</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1"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595959"/>
              </a:solidFill>
              <a:latin typeface="Source Code Pro"/>
              <a:ea typeface="Source Code Pro"/>
              <a:cs typeface="Source Code Pro"/>
              <a:sym typeface="Source Code Pro"/>
            </a:endParaRPr>
          </a:p>
        </p:txBody>
      </p:sp>
      <p:sp>
        <p:nvSpPr>
          <p:cNvPr id="181" name="Google Shape;181;g124d0c4ee82_0_53"/>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Arial"/>
                <a:ea typeface="Arial"/>
                <a:cs typeface="Arial"/>
                <a:sym typeface="Arial"/>
              </a:rPr>
              <a:t>More precisely, the </a:t>
            </a:r>
            <a:r>
              <a:rPr b="0" i="0" lang="fr" sz="1400" u="none" cap="none" strike="noStrike">
                <a:solidFill>
                  <a:schemeClr val="dk2"/>
                </a:solidFill>
                <a:latin typeface="Source Code Pro"/>
                <a:ea typeface="Source Code Pro"/>
                <a:cs typeface="Source Code Pro"/>
                <a:sym typeface="Source Code Pro"/>
              </a:rPr>
              <a:t>Counter</a:t>
            </a:r>
            <a:r>
              <a:rPr b="0" i="0" lang="fr" sz="1400" u="none" cap="none" strike="noStrike">
                <a:solidFill>
                  <a:schemeClr val="dk2"/>
                </a:solidFill>
                <a:latin typeface="Arial"/>
                <a:ea typeface="Arial"/>
                <a:cs typeface="Arial"/>
                <a:sym typeface="Arial"/>
              </a:rPr>
              <a:t> class produces instances that have an ability to count up or down from some starting value. The instances in the example here are, </a:t>
            </a:r>
            <a:r>
              <a:rPr b="0" i="0" lang="fr" sz="1400" u="none" cap="none" strike="noStrike">
                <a:solidFill>
                  <a:schemeClr val="dk2"/>
                </a:solidFill>
                <a:latin typeface="Source Code Pro"/>
                <a:ea typeface="Source Code Pro"/>
                <a:cs typeface="Source Code Pro"/>
                <a:sym typeface="Source Code Pro"/>
              </a:rPr>
              <a:t>myCounter</a:t>
            </a:r>
            <a:r>
              <a:rPr b="0" i="0" lang="fr" sz="1400" u="none" cap="none" strike="noStrike">
                <a:solidFill>
                  <a:schemeClr val="dk2"/>
                </a:solidFill>
                <a:latin typeface="Arial"/>
                <a:ea typeface="Arial"/>
                <a:cs typeface="Arial"/>
                <a:sym typeface="Arial"/>
              </a:rPr>
              <a:t> and </a:t>
            </a:r>
            <a:r>
              <a:rPr b="0" i="0" lang="fr" sz="1400" u="none" cap="none" strike="noStrike">
                <a:solidFill>
                  <a:schemeClr val="dk2"/>
                </a:solidFill>
                <a:latin typeface="Source Code Pro"/>
                <a:ea typeface="Source Code Pro"/>
                <a:cs typeface="Source Code Pro"/>
                <a:sym typeface="Source Code Pro"/>
              </a:rPr>
              <a:t>liftoff</a:t>
            </a:r>
            <a:r>
              <a:rPr b="0" i="0" lang="fr" sz="1400" u="none" cap="none" strike="noStrike">
                <a:solidFill>
                  <a:schemeClr val="dk2"/>
                </a:solidFill>
                <a:latin typeface="Arial"/>
                <a:ea typeface="Arial"/>
                <a:cs typeface="Arial"/>
                <a:sym typeface="Arial"/>
              </a:rPr>
              <a:t>.</a:t>
            </a:r>
            <a:endParaRPr b="0" i="0" sz="1400" u="none" cap="none" strike="noStrike">
              <a:solidFill>
                <a:srgbClr val="595959"/>
              </a:solidFill>
              <a:latin typeface="Cairo"/>
              <a:ea typeface="Cairo"/>
              <a:cs typeface="Cairo"/>
              <a:sym typeface="Cairo"/>
            </a:endParaRPr>
          </a:p>
        </p:txBody>
      </p:sp>
      <p:sp>
        <p:nvSpPr>
          <p:cNvPr id="182" name="Google Shape;182;g124d0c4ee82_0_53"/>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a:t>
            </a:r>
            <a:r>
              <a:rPr b="1" i="0" lang="fr" sz="1400" u="none" cap="none" strike="noStrike">
                <a:solidFill>
                  <a:srgbClr val="EC0B80"/>
                </a:solidFill>
                <a:latin typeface="Source Code Pro"/>
                <a:ea typeface="Source Code Pro"/>
                <a:cs typeface="Source Code Pro"/>
                <a:sym typeface="Source Code Pro"/>
              </a:rPr>
              <a:t>myCounter</a:t>
            </a:r>
            <a:r>
              <a:rPr b="0" i="0" lang="fr" sz="1400" u="none" cap="none" strike="noStrike">
                <a:solidFill>
                  <a:srgbClr val="EC0B80"/>
                </a:solidFill>
                <a:latin typeface="Source Code Pro"/>
                <a:ea typeface="Source Code Pro"/>
                <a:cs typeface="Source Code Pro"/>
                <a:sym typeface="Source Code Pro"/>
              </a:rPr>
              <a:t> </a:t>
            </a:r>
            <a:r>
              <a:rPr b="0" i="0" lang="fr" sz="1400" u="none" cap="none" strike="noStrike">
                <a:solidFill>
                  <a:schemeClr val="dk1"/>
                </a:solidFill>
                <a:latin typeface="Source Code Pro"/>
                <a:ea typeface="Source Code Pro"/>
                <a:cs typeface="Source Code Pro"/>
                <a:sym typeface="Source Code Pro"/>
              </a:rPr>
              <a:t>=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a:t>
            </a:r>
            <a:r>
              <a:rPr b="1" i="0" lang="fr" sz="1400" u="none" cap="none" strike="noStrike">
                <a:solidFill>
                  <a:srgbClr val="EC0B80"/>
                </a:solidFill>
                <a:latin typeface="Source Code Pro"/>
                <a:ea typeface="Source Code Pro"/>
                <a:cs typeface="Source Code Pro"/>
                <a:sym typeface="Source Code Pro"/>
              </a:rPr>
              <a:t>liftoff</a:t>
            </a:r>
            <a:r>
              <a:rPr b="0" i="0" lang="fr" sz="1400" u="none" cap="none" strike="noStrike">
                <a:solidFill>
                  <a:srgbClr val="EC0B80"/>
                </a:solidFill>
                <a:latin typeface="Source Code Pro"/>
                <a:ea typeface="Source Code Pro"/>
                <a:cs typeface="Source Code Pro"/>
                <a:sym typeface="Source Code Pro"/>
              </a:rPr>
              <a:t> </a:t>
            </a:r>
            <a:r>
              <a:rPr b="0" i="0" lang="fr" sz="1400" u="none" cap="none" strike="noStrike">
                <a:solidFill>
                  <a:schemeClr val="dk1"/>
                </a:solidFill>
                <a:latin typeface="Source Code Pro"/>
                <a:ea typeface="Source Code Pro"/>
                <a:cs typeface="Source Code Pro"/>
                <a:sym typeface="Source Code Pro"/>
              </a:rPr>
              <a:t>=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g124d0c4ee82_0_63"/>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8" name="Google Shape;188;g124d0c4ee82_0_63"/>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189" name="Google Shape;189;g124d0c4ee82_0_63"/>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190" name="Google Shape;190;g124d0c4ee82_0_63"/>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191" name="Google Shape;191;g124d0c4ee82_0_63"/>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function Counter(initial)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value = initial;</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counter =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counter.up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counter.down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counter;</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595959"/>
              </a:solidFill>
              <a:latin typeface="Source Code Pro"/>
              <a:ea typeface="Source Code Pro"/>
              <a:cs typeface="Source Code Pro"/>
              <a:sym typeface="Source Code Pro"/>
            </a:endParaRPr>
          </a:p>
        </p:txBody>
      </p:sp>
      <p:sp>
        <p:nvSpPr>
          <p:cNvPr id="192" name="Google Shape;192;g124d0c4ee82_0_63"/>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Arial"/>
                <a:ea typeface="Arial"/>
                <a:cs typeface="Arial"/>
                <a:sym typeface="Arial"/>
              </a:rPr>
              <a:t>It’s important to note that each instance encapsulates both </a:t>
            </a:r>
            <a:r>
              <a:rPr b="1" i="0" lang="fr" sz="1400" u="none" cap="none" strike="noStrike">
                <a:solidFill>
                  <a:schemeClr val="dk2"/>
                </a:solidFill>
                <a:latin typeface="Arial"/>
                <a:ea typeface="Arial"/>
                <a:cs typeface="Arial"/>
                <a:sym typeface="Arial"/>
              </a:rPr>
              <a:t>state</a:t>
            </a:r>
            <a:r>
              <a:rPr b="0" i="0" lang="fr" sz="1400" u="none" cap="none" strike="noStrike">
                <a:solidFill>
                  <a:schemeClr val="dk2"/>
                </a:solidFill>
                <a:latin typeface="Arial"/>
                <a:ea typeface="Arial"/>
                <a:cs typeface="Arial"/>
                <a:sym typeface="Arial"/>
              </a:rPr>
              <a:t> and </a:t>
            </a:r>
            <a:r>
              <a:rPr b="1" i="0" lang="fr" sz="1400" u="none" cap="none" strike="noStrike">
                <a:solidFill>
                  <a:schemeClr val="dk2"/>
                </a:solidFill>
                <a:latin typeface="Arial"/>
                <a:ea typeface="Arial"/>
                <a:cs typeface="Arial"/>
                <a:sym typeface="Arial"/>
              </a:rPr>
              <a:t>behavior</a:t>
            </a:r>
            <a:r>
              <a:rPr b="0" i="0" lang="fr" sz="1400" u="none" cap="none" strike="noStrike">
                <a:solidFill>
                  <a:schemeClr val="dk2"/>
                </a:solidFill>
                <a:latin typeface="Arial"/>
                <a:ea typeface="Arial"/>
                <a:cs typeface="Arial"/>
                <a:sym typeface="Arial"/>
              </a:rPr>
              <a:t>. The </a:t>
            </a:r>
            <a:r>
              <a:rPr b="1" i="0" lang="fr" sz="1400" u="none" cap="none" strike="noStrike">
                <a:solidFill>
                  <a:schemeClr val="dk2"/>
                </a:solidFill>
                <a:latin typeface="Arial"/>
                <a:ea typeface="Arial"/>
                <a:cs typeface="Arial"/>
                <a:sym typeface="Arial"/>
              </a:rPr>
              <a:t>state</a:t>
            </a:r>
            <a:r>
              <a:rPr b="0" i="0" lang="fr" sz="1400" u="none" cap="none" strike="noStrike">
                <a:solidFill>
                  <a:schemeClr val="dk2"/>
                </a:solidFill>
                <a:latin typeface="Arial"/>
                <a:ea typeface="Arial"/>
                <a:cs typeface="Arial"/>
                <a:sym typeface="Arial"/>
              </a:rPr>
              <a:t> is the value we store in the closure variable. The </a:t>
            </a:r>
            <a:r>
              <a:rPr b="1" i="0" lang="fr" sz="1400" u="none" cap="none" strike="noStrike">
                <a:solidFill>
                  <a:schemeClr val="dk2"/>
                </a:solidFill>
                <a:latin typeface="Arial"/>
                <a:ea typeface="Arial"/>
                <a:cs typeface="Arial"/>
                <a:sym typeface="Arial"/>
              </a:rPr>
              <a:t>behavior</a:t>
            </a:r>
            <a:r>
              <a:rPr b="0" i="0" lang="fr" sz="1400" u="none" cap="none" strike="noStrike">
                <a:solidFill>
                  <a:schemeClr val="dk2"/>
                </a:solidFill>
                <a:latin typeface="Arial"/>
                <a:ea typeface="Arial"/>
                <a:cs typeface="Arial"/>
                <a:sym typeface="Arial"/>
              </a:rPr>
              <a:t> of this class is the ability to count </a:t>
            </a:r>
            <a:r>
              <a:rPr b="0" i="0" lang="fr" sz="1400" u="none" cap="none" strike="noStrike">
                <a:solidFill>
                  <a:schemeClr val="dk2"/>
                </a:solidFill>
                <a:latin typeface="Source Code Pro"/>
                <a:ea typeface="Source Code Pro"/>
                <a:cs typeface="Source Code Pro"/>
                <a:sym typeface="Source Code Pro"/>
              </a:rPr>
              <a:t>up</a:t>
            </a:r>
            <a:r>
              <a:rPr b="0" i="0" lang="fr" sz="1400" u="none" cap="none" strike="noStrike">
                <a:solidFill>
                  <a:schemeClr val="dk2"/>
                </a:solidFill>
                <a:latin typeface="Arial"/>
                <a:ea typeface="Arial"/>
                <a:cs typeface="Arial"/>
                <a:sym typeface="Arial"/>
              </a:rPr>
              <a:t> and </a:t>
            </a:r>
            <a:r>
              <a:rPr b="0" i="0" lang="fr" sz="1400" u="none" cap="none" strike="noStrike">
                <a:solidFill>
                  <a:schemeClr val="dk2"/>
                </a:solidFill>
                <a:latin typeface="Source Code Pro"/>
                <a:ea typeface="Source Code Pro"/>
                <a:cs typeface="Source Code Pro"/>
                <a:sym typeface="Source Code Pro"/>
              </a:rPr>
              <a:t>down</a:t>
            </a:r>
            <a:r>
              <a:rPr b="0" i="0" lang="fr" sz="1400" u="none" cap="none" strike="noStrike">
                <a:solidFill>
                  <a:schemeClr val="dk2"/>
                </a:solidFill>
                <a:latin typeface="Arial"/>
                <a:ea typeface="Arial"/>
                <a:cs typeface="Arial"/>
                <a:sym typeface="Arial"/>
              </a:rPr>
              <a:t>.</a:t>
            </a:r>
            <a:endParaRPr b="0" i="0" sz="1400" u="none" cap="none" strike="noStrike">
              <a:solidFill>
                <a:srgbClr val="595959"/>
              </a:solidFill>
              <a:latin typeface="Cairo"/>
              <a:ea typeface="Cairo"/>
              <a:cs typeface="Cairo"/>
              <a:sym typeface="Cairo"/>
            </a:endParaRPr>
          </a:p>
        </p:txBody>
      </p:sp>
      <p:sp>
        <p:nvSpPr>
          <p:cNvPr id="193" name="Google Shape;193;g124d0c4ee82_0_63"/>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g124d0c4ee82_0_73"/>
          <p:cNvSpPr/>
          <p:nvPr/>
        </p:nvSpPr>
        <p:spPr>
          <a:xfrm rot="-5400000">
            <a:off x="8089775" y="-195362"/>
            <a:ext cx="444300" cy="1677900"/>
          </a:xfrm>
          <a:prstGeom prst="round2SameRect">
            <a:avLst>
              <a:gd fmla="val 50000" name="adj1"/>
              <a:gd fmla="val 0" name="adj2"/>
            </a:avLst>
          </a:prstGeom>
          <a:solidFill>
            <a:srgbClr val="EC0B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9" name="Google Shape;199;g124d0c4ee82_0_73"/>
          <p:cNvPicPr preferRelativeResize="0"/>
          <p:nvPr/>
        </p:nvPicPr>
        <p:blipFill rotWithShape="1">
          <a:blip r:embed="rId4">
            <a:alphaModFix/>
          </a:blip>
          <a:srcRect b="16649" l="0" r="0" t="17725"/>
          <a:stretch/>
        </p:blipFill>
        <p:spPr>
          <a:xfrm>
            <a:off x="463391" y="364700"/>
            <a:ext cx="1511098" cy="557801"/>
          </a:xfrm>
          <a:prstGeom prst="rect">
            <a:avLst/>
          </a:prstGeom>
          <a:noFill/>
          <a:ln>
            <a:noFill/>
          </a:ln>
        </p:spPr>
      </p:pic>
      <p:sp>
        <p:nvSpPr>
          <p:cNvPr id="200" name="Google Shape;200;g124d0c4ee82_0_73"/>
          <p:cNvSpPr txBox="1"/>
          <p:nvPr/>
        </p:nvSpPr>
        <p:spPr>
          <a:xfrm>
            <a:off x="7523975" y="458938"/>
            <a:ext cx="157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fr" sz="1200" u="none" cap="none" strike="noStrike">
                <a:solidFill>
                  <a:schemeClr val="lt1"/>
                </a:solidFill>
                <a:latin typeface="Cairo"/>
                <a:ea typeface="Cairo"/>
                <a:cs typeface="Cairo"/>
                <a:sym typeface="Cairo"/>
              </a:rPr>
              <a:t>OOP</a:t>
            </a:r>
            <a:endParaRPr b="1" i="0" sz="1200" u="none" cap="none" strike="noStrike">
              <a:solidFill>
                <a:schemeClr val="lt1"/>
              </a:solidFill>
              <a:latin typeface="Cairo"/>
              <a:ea typeface="Cairo"/>
              <a:cs typeface="Cairo"/>
              <a:sym typeface="Cairo"/>
            </a:endParaRPr>
          </a:p>
        </p:txBody>
      </p:sp>
      <p:sp>
        <p:nvSpPr>
          <p:cNvPr id="201" name="Google Shape;201;g124d0c4ee82_0_73"/>
          <p:cNvSpPr txBox="1"/>
          <p:nvPr/>
        </p:nvSpPr>
        <p:spPr>
          <a:xfrm>
            <a:off x="8185775" y="0"/>
            <a:ext cx="8901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600"/>
              <a:buFont typeface="Arial"/>
              <a:buNone/>
            </a:pPr>
            <a:r>
              <a:rPr b="0" i="0" lang="fr" sz="600" u="none" cap="none" strike="noStrike">
                <a:solidFill>
                  <a:srgbClr val="999999"/>
                </a:solidFill>
                <a:latin typeface="Cairo ExtraLight"/>
                <a:ea typeface="Cairo ExtraLight"/>
                <a:cs typeface="Cairo ExtraLight"/>
                <a:sym typeface="Cairo ExtraLight"/>
              </a:rPr>
              <a:t>NTL.W1.D1.01.V1</a:t>
            </a:r>
            <a:endParaRPr b="0" i="0" sz="100" u="none" cap="none" strike="noStrike">
              <a:solidFill>
                <a:srgbClr val="999999"/>
              </a:solidFill>
              <a:latin typeface="Cairo ExtraLight"/>
              <a:ea typeface="Cairo ExtraLight"/>
              <a:cs typeface="Cairo ExtraLight"/>
              <a:sym typeface="Cairo ExtraLight"/>
            </a:endParaRPr>
          </a:p>
        </p:txBody>
      </p:sp>
      <p:sp>
        <p:nvSpPr>
          <p:cNvPr id="202" name="Google Shape;202;g124d0c4ee82_0_73"/>
          <p:cNvSpPr txBox="1"/>
          <p:nvPr/>
        </p:nvSpPr>
        <p:spPr>
          <a:xfrm>
            <a:off x="76200" y="1144525"/>
            <a:ext cx="4417800" cy="40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function Counter(initial)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value = initial;</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var counter =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counter.up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counter.down = function()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value = value - 1;</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value;</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  return counter;</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rPr b="0" i="0" lang="fr" sz="1300" u="none" cap="none" strike="noStrike">
                <a:solidFill>
                  <a:schemeClr val="dk2"/>
                </a:solidFill>
                <a:latin typeface="Source Code Pro"/>
                <a:ea typeface="Source Code Pro"/>
                <a:cs typeface="Source Code Pro"/>
                <a:sym typeface="Source Code Pro"/>
              </a:rPr>
              <a:t>}</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595959"/>
              </a:solidFill>
              <a:latin typeface="Source Code Pro"/>
              <a:ea typeface="Source Code Pro"/>
              <a:cs typeface="Source Code Pro"/>
              <a:sym typeface="Source Code Pro"/>
            </a:endParaRPr>
          </a:p>
        </p:txBody>
      </p:sp>
      <p:sp>
        <p:nvSpPr>
          <p:cNvPr id="203" name="Google Shape;203;g124d0c4ee82_0_73"/>
          <p:cNvSpPr txBox="1"/>
          <p:nvPr/>
        </p:nvSpPr>
        <p:spPr>
          <a:xfrm>
            <a:off x="31200" y="4630800"/>
            <a:ext cx="9144000" cy="5127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 sz="1400" u="none" cap="none" strike="noStrike">
                <a:solidFill>
                  <a:schemeClr val="dk2"/>
                </a:solidFill>
                <a:latin typeface="Cairo"/>
                <a:ea typeface="Cairo"/>
                <a:cs typeface="Cairo"/>
                <a:sym typeface="Cairo"/>
              </a:rPr>
              <a:t>And it’s important to note that each instance operates independently of all other counter instances. The two instances, myCounter and liftoff, operate independently of each other.</a:t>
            </a:r>
            <a:endParaRPr b="0" i="0" sz="1400" u="none" cap="none" strike="noStrike">
              <a:solidFill>
                <a:srgbClr val="595959"/>
              </a:solidFill>
              <a:latin typeface="Cairo"/>
              <a:ea typeface="Cairo"/>
              <a:cs typeface="Cairo"/>
              <a:sym typeface="Cairo"/>
            </a:endParaRPr>
          </a:p>
        </p:txBody>
      </p:sp>
      <p:sp>
        <p:nvSpPr>
          <p:cNvPr id="204" name="Google Shape;204;g124d0c4ee82_0_73"/>
          <p:cNvSpPr txBox="1"/>
          <p:nvPr/>
        </p:nvSpPr>
        <p:spPr>
          <a:xfrm>
            <a:off x="5255925" y="1096275"/>
            <a:ext cx="3744000" cy="3437400"/>
          </a:xfrm>
          <a:prstGeom prst="rect">
            <a:avLst/>
          </a:prstGeom>
          <a:solidFill>
            <a:srgbClr val="FF7CAD">
              <a:alpha val="21176"/>
            </a:srgbClr>
          </a:solidFill>
          <a:ln cap="flat" cmpd="sng" w="9525">
            <a:solidFill>
              <a:srgbClr val="EC0B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myCounter = Counter(0);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myCounter.down();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var liftoff = Counter(10);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liftoff.down();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400"/>
              <a:buFont typeface="Source Code Pro"/>
              <a:buNone/>
            </a:pPr>
            <a:r>
              <a:rPr b="0" i="0" lang="fr" sz="1400" u="none" cap="none" strike="noStrike">
                <a:solidFill>
                  <a:schemeClr val="dk1"/>
                </a:solidFill>
                <a:latin typeface="Source Code Pro"/>
                <a:ea typeface="Source Code Pro"/>
                <a:cs typeface="Source Code Pro"/>
                <a:sym typeface="Source Code Pro"/>
              </a:rPr>
              <a:t>myCounter.up();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Source Code Pro"/>
              <a:buNone/>
            </a:pPr>
            <a:r>
              <a:t/>
            </a:r>
            <a:endParaRPr b="0" i="0" sz="1400" u="none" cap="none" strike="noStrike">
              <a:solidFill>
                <a:schemeClr val="dk1"/>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