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Cairo SemiBold"/>
      <p:regular r:id="rId34"/>
      <p:bold r:id="rId35"/>
    </p:embeddedFont>
    <p:embeddedFont>
      <p:font typeface="Proxima Nova"/>
      <p:regular r:id="rId36"/>
      <p:bold r:id="rId37"/>
      <p:italic r:id="rId38"/>
      <p:boldItalic r:id="rId39"/>
    </p:embeddedFont>
    <p:embeddedFont>
      <p:font typeface="Assistant"/>
      <p:regular r:id="rId40"/>
      <p:bold r:id="rId41"/>
    </p:embeddedFont>
    <p:embeddedFont>
      <p:font typeface="Cairo"/>
      <p:regular r:id="rId42"/>
      <p:bold r:id="rId43"/>
    </p:embeddedFont>
    <p:embeddedFont>
      <p:font typeface="Source Code Pro"/>
      <p:regular r:id="rId44"/>
      <p:bold r:id="rId45"/>
      <p:italic r:id="rId46"/>
      <p:boldItalic r:id="rId47"/>
    </p:embeddedFont>
    <p:embeddedFont>
      <p:font typeface="Cairo ExtraLight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6A29EB-EA8C-45B5-8C54-8411A4A94AB3}">
  <a:tblStyle styleId="{996A29EB-EA8C-45B5-8C54-8411A4A94A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ssistant-regular.fntdata"/><Relationship Id="rId42" Type="http://schemas.openxmlformats.org/officeDocument/2006/relationships/font" Target="fonts/Cairo-regular.fntdata"/><Relationship Id="rId41" Type="http://schemas.openxmlformats.org/officeDocument/2006/relationships/font" Target="fonts/Assistant-bold.fntdata"/><Relationship Id="rId44" Type="http://schemas.openxmlformats.org/officeDocument/2006/relationships/font" Target="fonts/SourceCodePro-regular.fntdata"/><Relationship Id="rId43" Type="http://schemas.openxmlformats.org/officeDocument/2006/relationships/font" Target="fonts/Cairo-bold.fntdata"/><Relationship Id="rId46" Type="http://schemas.openxmlformats.org/officeDocument/2006/relationships/font" Target="fonts/SourceCodePro-italic.fntdata"/><Relationship Id="rId45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airoExtraLight-regular.fntdata"/><Relationship Id="rId47" Type="http://schemas.openxmlformats.org/officeDocument/2006/relationships/font" Target="fonts/SourceCodePro-boldItalic.fntdata"/><Relationship Id="rId49" Type="http://schemas.openxmlformats.org/officeDocument/2006/relationships/font" Target="fonts/CairoExtra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CairoSemiBold-bold.fntdata"/><Relationship Id="rId34" Type="http://schemas.openxmlformats.org/officeDocument/2006/relationships/font" Target="fonts/CairoSemiBold-regular.fntdata"/><Relationship Id="rId37" Type="http://schemas.openxmlformats.org/officeDocument/2006/relationships/font" Target="fonts/ProximaNova-bold.fntdata"/><Relationship Id="rId36" Type="http://schemas.openxmlformats.org/officeDocument/2006/relationships/font" Target="fonts/ProximaNova-regular.fntdata"/><Relationship Id="rId39" Type="http://schemas.openxmlformats.org/officeDocument/2006/relationships/font" Target="fonts/ProximaNova-boldItalic.fntdata"/><Relationship Id="rId38" Type="http://schemas.openxmlformats.org/officeDocument/2006/relationships/font" Target="fonts/ProximaNova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710afca4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710afca4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10afca4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710afca4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710afca4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710afca4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710afca4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710afca4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710afca4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710afca4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710afca4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710afca4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710afca4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710afca4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710afca4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710afca4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3f49efa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3f49efa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3f49efa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3f49efa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330edaf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330edaf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3f49efa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3f49efa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3f49efa6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3f49efa6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3f49efa6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3f49efa6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3f49efa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3f49efa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3f49efa6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3f49efa6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3f49efa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3f49efa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3f49efa6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3f49efa6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330edaf0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330edaf0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10afc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10afc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10afca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710afca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10afca4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710afca4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710afca4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710afca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10afca4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710afca4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10afca4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10afca4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710afca4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710afca4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001575" y="0"/>
            <a:ext cx="5057129" cy="4358378"/>
          </a:xfrm>
          <a:custGeom>
            <a:rect b="b" l="l" r="r" t="t"/>
            <a:pathLst>
              <a:path extrusionOk="0" h="17184" w="19939">
                <a:moveTo>
                  <a:pt x="8419" y="0"/>
                </a:moveTo>
                <a:lnTo>
                  <a:pt x="1601" y="3967"/>
                </a:lnTo>
                <a:cubicBezTo>
                  <a:pt x="1545" y="3995"/>
                  <a:pt x="1488" y="4034"/>
                  <a:pt x="1437" y="4068"/>
                </a:cubicBezTo>
                <a:cubicBezTo>
                  <a:pt x="1154" y="4278"/>
                  <a:pt x="911" y="4515"/>
                  <a:pt x="713" y="4776"/>
                </a:cubicBezTo>
                <a:cubicBezTo>
                  <a:pt x="226" y="5415"/>
                  <a:pt x="0" y="6162"/>
                  <a:pt x="51" y="6931"/>
                </a:cubicBezTo>
                <a:cubicBezTo>
                  <a:pt x="91" y="7537"/>
                  <a:pt x="351" y="8419"/>
                  <a:pt x="1341" y="9172"/>
                </a:cubicBezTo>
                <a:cubicBezTo>
                  <a:pt x="1873" y="9574"/>
                  <a:pt x="2512" y="9789"/>
                  <a:pt x="3191" y="9806"/>
                </a:cubicBezTo>
                <a:cubicBezTo>
                  <a:pt x="3220" y="9806"/>
                  <a:pt x="3248" y="9807"/>
                  <a:pt x="3277" y="9807"/>
                </a:cubicBezTo>
                <a:cubicBezTo>
                  <a:pt x="3891" y="9807"/>
                  <a:pt x="4484" y="9631"/>
                  <a:pt x="5036" y="9291"/>
                </a:cubicBezTo>
                <a:lnTo>
                  <a:pt x="6665" y="8357"/>
                </a:lnTo>
                <a:lnTo>
                  <a:pt x="10377" y="11169"/>
                </a:lnTo>
                <a:lnTo>
                  <a:pt x="9924" y="13008"/>
                </a:lnTo>
                <a:cubicBezTo>
                  <a:pt x="9766" y="13647"/>
                  <a:pt x="9766" y="14275"/>
                  <a:pt x="9935" y="14869"/>
                </a:cubicBezTo>
                <a:cubicBezTo>
                  <a:pt x="10128" y="15543"/>
                  <a:pt x="10524" y="16120"/>
                  <a:pt x="11078" y="16539"/>
                </a:cubicBezTo>
                <a:cubicBezTo>
                  <a:pt x="11633" y="16963"/>
                  <a:pt x="12301" y="17184"/>
                  <a:pt x="13019" y="17184"/>
                </a:cubicBezTo>
                <a:cubicBezTo>
                  <a:pt x="13127" y="17184"/>
                  <a:pt x="13240" y="17178"/>
                  <a:pt x="13347" y="17167"/>
                </a:cubicBezTo>
                <a:cubicBezTo>
                  <a:pt x="14264" y="17082"/>
                  <a:pt x="15050" y="16635"/>
                  <a:pt x="15633" y="15865"/>
                </a:cubicBezTo>
                <a:cubicBezTo>
                  <a:pt x="15882" y="15537"/>
                  <a:pt x="16069" y="15152"/>
                  <a:pt x="16193" y="14717"/>
                </a:cubicBezTo>
                <a:cubicBezTo>
                  <a:pt x="16199" y="14700"/>
                  <a:pt x="16205" y="14683"/>
                  <a:pt x="16210" y="14660"/>
                </a:cubicBezTo>
                <a:lnTo>
                  <a:pt x="19939" y="6"/>
                </a:lnTo>
                <a:lnTo>
                  <a:pt x="19939" y="0"/>
                </a:lnTo>
                <a:close/>
              </a:path>
            </a:pathLst>
          </a:custGeom>
          <a:solidFill>
            <a:srgbClr val="FF7CAD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7314567" y="383661"/>
            <a:ext cx="304102" cy="458848"/>
            <a:chOff x="2131550" y="2253075"/>
            <a:chExt cx="93100" cy="140475"/>
          </a:xfrm>
        </p:grpSpPr>
        <p:sp>
          <p:nvSpPr>
            <p:cNvPr id="53" name="Google Shape;53;p13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1812867" y="4375036"/>
            <a:ext cx="304102" cy="458848"/>
            <a:chOff x="2131550" y="2253075"/>
            <a:chExt cx="93100" cy="140475"/>
          </a:xfrm>
        </p:grpSpPr>
        <p:sp>
          <p:nvSpPr>
            <p:cNvPr id="58" name="Google Shape;58;p13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890300" y="2347025"/>
            <a:ext cx="2319300" cy="13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6225" y="481725"/>
            <a:ext cx="44928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81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81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81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81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81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81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81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81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8100"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726225" y="3751150"/>
            <a:ext cx="4661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fr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fr" sz="1200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fr" sz="1200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infographics &amp; images by </a:t>
            </a:r>
            <a:r>
              <a:rPr b="1" lang="fr" sz="1200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397150" y="43258"/>
            <a:ext cx="2746841" cy="4522238"/>
          </a:xfrm>
          <a:custGeom>
            <a:rect b="b" l="l" r="r" t="t"/>
            <a:pathLst>
              <a:path extrusionOk="0" h="23625" w="14350">
                <a:moveTo>
                  <a:pt x="14349" y="1"/>
                </a:moveTo>
                <a:lnTo>
                  <a:pt x="1675" y="9166"/>
                </a:lnTo>
                <a:cubicBezTo>
                  <a:pt x="804" y="9794"/>
                  <a:pt x="261" y="10677"/>
                  <a:pt x="97" y="11713"/>
                </a:cubicBezTo>
                <a:cubicBezTo>
                  <a:pt x="80" y="11837"/>
                  <a:pt x="63" y="11961"/>
                  <a:pt x="57" y="12086"/>
                </a:cubicBezTo>
                <a:cubicBezTo>
                  <a:pt x="1" y="12986"/>
                  <a:pt x="255" y="13851"/>
                  <a:pt x="804" y="14615"/>
                </a:cubicBezTo>
                <a:lnTo>
                  <a:pt x="6123" y="21965"/>
                </a:lnTo>
                <a:cubicBezTo>
                  <a:pt x="6734" y="22813"/>
                  <a:pt x="7582" y="23362"/>
                  <a:pt x="8572" y="23555"/>
                </a:cubicBezTo>
                <a:cubicBezTo>
                  <a:pt x="8817" y="23601"/>
                  <a:pt x="9060" y="23624"/>
                  <a:pt x="9300" y="23624"/>
                </a:cubicBezTo>
                <a:cubicBezTo>
                  <a:pt x="10081" y="23624"/>
                  <a:pt x="10831" y="23379"/>
                  <a:pt x="11498" y="22898"/>
                </a:cubicBezTo>
                <a:cubicBezTo>
                  <a:pt x="12386" y="22253"/>
                  <a:pt x="12929" y="21359"/>
                  <a:pt x="13065" y="20307"/>
                </a:cubicBezTo>
                <a:cubicBezTo>
                  <a:pt x="13189" y="19306"/>
                  <a:pt x="12935" y="18327"/>
                  <a:pt x="12324" y="17484"/>
                </a:cubicBezTo>
                <a:lnTo>
                  <a:pt x="9342" y="13359"/>
                </a:lnTo>
                <a:lnTo>
                  <a:pt x="14349" y="9738"/>
                </a:lnTo>
                <a:lnTo>
                  <a:pt x="14349" y="1"/>
                </a:lnTo>
                <a:close/>
              </a:path>
            </a:pathLst>
          </a:custGeom>
          <a:solidFill>
            <a:srgbClr val="3A60E5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576900" y="134210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106125" y="2043800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967400" y="878963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72825" y="1188738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014825" y="115113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33125" y="307320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7839917" y="3591286"/>
            <a:ext cx="304102" cy="458848"/>
            <a:chOff x="2131550" y="2253075"/>
            <a:chExt cx="93100" cy="140475"/>
          </a:xfrm>
        </p:grpSpPr>
        <p:sp>
          <p:nvSpPr>
            <p:cNvPr id="75" name="Google Shape;75;p14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229767" y="179311"/>
            <a:ext cx="304102" cy="458848"/>
            <a:chOff x="2131550" y="2253075"/>
            <a:chExt cx="93100" cy="140475"/>
          </a:xfrm>
        </p:grpSpPr>
        <p:sp>
          <p:nvSpPr>
            <p:cNvPr id="80" name="Google Shape;80;p14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727316" y="1642351"/>
            <a:ext cx="44928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2192413" y="0"/>
            <a:ext cx="5500073" cy="4740120"/>
          </a:xfrm>
          <a:custGeom>
            <a:rect b="b" l="l" r="r" t="t"/>
            <a:pathLst>
              <a:path extrusionOk="0" h="17184" w="19939">
                <a:moveTo>
                  <a:pt x="8419" y="0"/>
                </a:moveTo>
                <a:lnTo>
                  <a:pt x="1601" y="3967"/>
                </a:lnTo>
                <a:cubicBezTo>
                  <a:pt x="1545" y="3995"/>
                  <a:pt x="1488" y="4034"/>
                  <a:pt x="1437" y="4068"/>
                </a:cubicBezTo>
                <a:cubicBezTo>
                  <a:pt x="1154" y="4278"/>
                  <a:pt x="911" y="4515"/>
                  <a:pt x="713" y="4776"/>
                </a:cubicBezTo>
                <a:cubicBezTo>
                  <a:pt x="226" y="5415"/>
                  <a:pt x="0" y="6162"/>
                  <a:pt x="51" y="6931"/>
                </a:cubicBezTo>
                <a:cubicBezTo>
                  <a:pt x="91" y="7537"/>
                  <a:pt x="351" y="8419"/>
                  <a:pt x="1341" y="9172"/>
                </a:cubicBezTo>
                <a:cubicBezTo>
                  <a:pt x="1873" y="9574"/>
                  <a:pt x="2512" y="9789"/>
                  <a:pt x="3191" y="9806"/>
                </a:cubicBezTo>
                <a:cubicBezTo>
                  <a:pt x="3220" y="9806"/>
                  <a:pt x="3248" y="9807"/>
                  <a:pt x="3277" y="9807"/>
                </a:cubicBezTo>
                <a:cubicBezTo>
                  <a:pt x="3891" y="9807"/>
                  <a:pt x="4484" y="9631"/>
                  <a:pt x="5036" y="9291"/>
                </a:cubicBezTo>
                <a:lnTo>
                  <a:pt x="6665" y="8357"/>
                </a:lnTo>
                <a:lnTo>
                  <a:pt x="10377" y="11169"/>
                </a:lnTo>
                <a:lnTo>
                  <a:pt x="9924" y="13008"/>
                </a:lnTo>
                <a:cubicBezTo>
                  <a:pt x="9766" y="13647"/>
                  <a:pt x="9766" y="14275"/>
                  <a:pt x="9935" y="14869"/>
                </a:cubicBezTo>
                <a:cubicBezTo>
                  <a:pt x="10128" y="15543"/>
                  <a:pt x="10524" y="16120"/>
                  <a:pt x="11078" y="16539"/>
                </a:cubicBezTo>
                <a:cubicBezTo>
                  <a:pt x="11633" y="16963"/>
                  <a:pt x="12301" y="17184"/>
                  <a:pt x="13019" y="17184"/>
                </a:cubicBezTo>
                <a:cubicBezTo>
                  <a:pt x="13127" y="17184"/>
                  <a:pt x="13240" y="17178"/>
                  <a:pt x="13347" y="17167"/>
                </a:cubicBezTo>
                <a:cubicBezTo>
                  <a:pt x="14264" y="17082"/>
                  <a:pt x="15050" y="16635"/>
                  <a:pt x="15633" y="15865"/>
                </a:cubicBezTo>
                <a:cubicBezTo>
                  <a:pt x="15882" y="15537"/>
                  <a:pt x="16069" y="15152"/>
                  <a:pt x="16193" y="14717"/>
                </a:cubicBezTo>
                <a:cubicBezTo>
                  <a:pt x="16199" y="14700"/>
                  <a:pt x="16205" y="14683"/>
                  <a:pt x="16210" y="14660"/>
                </a:cubicBezTo>
                <a:lnTo>
                  <a:pt x="19939" y="6"/>
                </a:lnTo>
                <a:lnTo>
                  <a:pt x="19939" y="0"/>
                </a:lnTo>
                <a:close/>
              </a:path>
            </a:pathLst>
          </a:custGeom>
          <a:solidFill>
            <a:srgbClr val="FF7CAD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7595100" y="488905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8842375" y="3560925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8660925" y="4481188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68525" y="1300050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878275" y="577425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89925" y="29275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>
            <a:off x="8206867" y="614561"/>
            <a:ext cx="304102" cy="458848"/>
            <a:chOff x="2131550" y="2253075"/>
            <a:chExt cx="93100" cy="140475"/>
          </a:xfrm>
        </p:grpSpPr>
        <p:sp>
          <p:nvSpPr>
            <p:cNvPr id="95" name="Google Shape;95;p15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574167" y="4333336"/>
            <a:ext cx="304102" cy="458848"/>
            <a:chOff x="2131550" y="2253075"/>
            <a:chExt cx="93100" cy="140475"/>
          </a:xfrm>
        </p:grpSpPr>
        <p:sp>
          <p:nvSpPr>
            <p:cNvPr id="100" name="Google Shape;100;p15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Bootstrap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174700" y="1437400"/>
            <a:ext cx="50568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323337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rgbClr val="323337"/>
                </a:solidFill>
                <a:latin typeface="Cairo"/>
                <a:ea typeface="Cairo"/>
                <a:cs typeface="Cairo"/>
                <a:sym typeface="Cairo"/>
              </a:rPr>
              <a:t>Arrays</a:t>
            </a:r>
            <a:endParaRPr b="1" sz="5300">
              <a:solidFill>
                <a:srgbClr val="323337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675" y="204261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174700" y="3539850"/>
            <a:ext cx="4828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2333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Duration: 30 minutes</a:t>
            </a:r>
            <a:endParaRPr sz="1300">
              <a:solidFill>
                <a:srgbClr val="32333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2333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Q&amp;A: 5 minutes by the end of the lecture</a:t>
            </a:r>
            <a:endParaRPr sz="1300">
              <a:solidFill>
                <a:srgbClr val="32333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174700" y="3023163"/>
            <a:ext cx="460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C0B80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An introduction to the Immersive Phase</a:t>
            </a:r>
            <a:endParaRPr sz="1000">
              <a:solidFill>
                <a:srgbClr val="EC0B80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387725" y="1062600"/>
            <a:ext cx="769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arrays. 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983825" y="2276592"/>
            <a:ext cx="7176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items =</a:t>
            </a:r>
            <a:r>
              <a:rPr b="1" i="0" lang="fr" sz="30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[6, 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8, 2, 9];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3900500" y="3339946"/>
            <a:ext cx="2889900" cy="1175400"/>
          </a:xfrm>
          <a:prstGeom prst="wedgeRoundRectCallout">
            <a:avLst>
              <a:gd fmla="val -7340" name="adj1"/>
              <a:gd fmla="val -66688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value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value stored at location 1.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387725" y="1062600"/>
            <a:ext cx="769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arrays. 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983825" y="2254549"/>
            <a:ext cx="7176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items =</a:t>
            </a:r>
            <a:r>
              <a:rPr b="1" i="0" lang="fr" sz="30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[6, 3, 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2, 9];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4586300" y="3325251"/>
            <a:ext cx="2889900" cy="1175400"/>
          </a:xfrm>
          <a:prstGeom prst="wedgeRoundRectCallout">
            <a:avLst>
              <a:gd fmla="val -7340" name="adj1"/>
              <a:gd fmla="val -66688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value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value stored at location 2.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87725" y="1062600"/>
            <a:ext cx="769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arrays. 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983825" y="2254549"/>
            <a:ext cx="7176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items =</a:t>
            </a:r>
            <a:r>
              <a:rPr b="1" i="0" lang="fr" sz="30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[6, 3, 8, 2, 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4586300" y="3339946"/>
            <a:ext cx="2889900" cy="1175400"/>
          </a:xfrm>
          <a:prstGeom prst="wedgeRoundRectCallout">
            <a:avLst>
              <a:gd fmla="val 41053" name="adj1"/>
              <a:gd fmla="val -67422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… and so forth. The value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last element of the array and is stored at location 4. Locations are also known as indexes.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387725" y="1062600"/>
            <a:ext cx="769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arrays. 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983825" y="2357419"/>
            <a:ext cx="7176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items =</a:t>
            </a:r>
            <a:r>
              <a:rPr b="1" i="0" lang="fr" sz="30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[6, 3, 8, 2, 9];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237614" y="2672099"/>
            <a:ext cx="71763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indexes   0  1  2  3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Individual elements in an array are accessed by index: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2681700" y="2342723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Individual elements in an array are accessed by index: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2681700" y="2239853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Source Code Pro"/>
              <a:buNone/>
            </a:pP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2757500" y="3332599"/>
            <a:ext cx="2889900" cy="1175400"/>
          </a:xfrm>
          <a:prstGeom prst="wedgeRoundRectCallout">
            <a:avLst>
              <a:gd fmla="val -3570" name="adj1"/>
              <a:gd fmla="val -68156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variable used to name the array when it was created can be used to access the items stored in the array.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Individual elements in an array are accessed by index: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2681700" y="2210461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2300300" y="3384034"/>
            <a:ext cx="3499200" cy="1175400"/>
          </a:xfrm>
          <a:prstGeom prst="wedgeRoundRectCallout">
            <a:avLst>
              <a:gd fmla="val 25695" name="adj1"/>
              <a:gd fmla="val -68156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square brackets to signify lookup by index. It’s important to note that we are using square brackets in a slightly different way here...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04" name="Google Shape;304;p32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Individual elements in an array are accessed by index: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2681700" y="2291288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items[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2300300" y="3457512"/>
            <a:ext cx="3602700" cy="1175400"/>
          </a:xfrm>
          <a:prstGeom prst="wedgeRoundRectCallout">
            <a:avLst>
              <a:gd fmla="val 29637" name="adj1"/>
              <a:gd fmla="val -71093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… the value inside the square brackets represents the location, not the value. This expression evaluates to the value stored originally in the array at this location: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3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also find out how many items are in the array: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2681700" y="2386810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items.length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also find out how many items are in the array: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2681700" y="2276592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Source Code Pro"/>
              <a:buNone/>
            </a:pP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2757500" y="3391381"/>
            <a:ext cx="2889900" cy="1175400"/>
          </a:xfrm>
          <a:prstGeom prst="wedgeRoundRectCallout">
            <a:avLst>
              <a:gd fmla="val -3570" name="adj1"/>
              <a:gd fmla="val -68156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always reference the array using the variable.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87725" y="1062600"/>
            <a:ext cx="6993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4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What is an array?</a:t>
            </a:r>
            <a:endParaRPr b="1" sz="4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30900" y="1964200"/>
            <a:ext cx="8056800" cy="2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 Array is  an ordered collection of values, usually of the same data type.</a:t>
            </a:r>
            <a:endParaRPr sz="3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 JavaScript, we think of arrays as one kind of value which represents a grouping of subordinate values</a:t>
            </a:r>
            <a:endParaRPr sz="28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39" name="Google Shape;339;p35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5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also find out how many items are in the array: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2681700" y="2225157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items.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2909900" y="3303207"/>
            <a:ext cx="2889900" cy="1175400"/>
          </a:xfrm>
          <a:prstGeom prst="wedgeRoundRectCallout">
            <a:avLst>
              <a:gd fmla="val 26991" name="adj1"/>
              <a:gd fmla="val -68156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is a special property of the array. It tells us the number of items that are in the array.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51" name="Google Shape;351;p3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6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also find out how many items are in the array: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2681700" y="2283940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2833700" y="3413425"/>
            <a:ext cx="3034800" cy="1175400"/>
          </a:xfrm>
          <a:prstGeom prst="wedgeRoundRectCallout">
            <a:avLst>
              <a:gd fmla="val 4295" name="adj1"/>
              <a:gd fmla="val -70359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syntax we haven’t covered yet. Just remember to use a dot to access special properties of the array, such as length.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1" name="Google Shape;361;p3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63" name="Google Shape;363;p3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7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reassign any location in the array: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1661800" y="2247201"/>
            <a:ext cx="5820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items[0] = 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7"/>
          <p:cNvSpPr txBox="1"/>
          <p:nvPr/>
        </p:nvSpPr>
        <p:spPr>
          <a:xfrm>
            <a:off x="999625" y="3508385"/>
            <a:ext cx="78894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[5, 3, 8, 2, 9]    //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// 0  1  2  3  4     // indexes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75" name="Google Shape;375;p38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8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add an item to the end of array: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1661800" y="2254549"/>
            <a:ext cx="5820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items.push(7);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999625" y="3501037"/>
            <a:ext cx="75699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[5, 3, 8, 2, 9, 7] //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// 0  1  2  3  4  5  // indexes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386" name="Google Shape;386;p39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87" name="Google Shape;387;p39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9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remove an item from the end of array: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39"/>
          <p:cNvSpPr txBox="1"/>
          <p:nvPr/>
        </p:nvSpPr>
        <p:spPr>
          <a:xfrm>
            <a:off x="999625" y="3508385"/>
            <a:ext cx="78894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[5, 3, 8, 2, 9]    //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// 0  1  2  3  4     // indexes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1661800" y="2261896"/>
            <a:ext cx="5820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items.pop(); //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99" name="Google Shape;399;p40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0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remove an item from the beginning of array: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1661800" y="2232505"/>
            <a:ext cx="5820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items.shift(); //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999625" y="3530429"/>
            <a:ext cx="75699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[3, 8, 2, 9]    //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//    0  1  2  3     // indexes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1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09" name="Google Shape;409;p41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387725" y="1062600"/>
            <a:ext cx="7695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411" name="Google Shape;411;p41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1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add an item at the beginning of array: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41"/>
          <p:cNvSpPr txBox="1"/>
          <p:nvPr/>
        </p:nvSpPr>
        <p:spPr>
          <a:xfrm>
            <a:off x="1661800" y="2225157"/>
            <a:ext cx="5820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items.unshift(6);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1"/>
          <p:cNvSpPr txBox="1"/>
          <p:nvPr/>
        </p:nvSpPr>
        <p:spPr>
          <a:xfrm>
            <a:off x="999625" y="3478994"/>
            <a:ext cx="75699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[6, 3, 8, 2, 9]    //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// 0  1  2  3  4     // indexes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2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4633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2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22" name="Google Shape;422;p42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423" name="Google Shape;423;p42"/>
          <p:cNvSpPr txBox="1"/>
          <p:nvPr>
            <p:ph type="ctrTitle"/>
          </p:nvPr>
        </p:nvSpPr>
        <p:spPr>
          <a:xfrm>
            <a:off x="380850" y="1386950"/>
            <a:ext cx="8520600" cy="17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latin typeface="Cairo"/>
                <a:ea typeface="Cairo"/>
                <a:cs typeface="Cairo"/>
                <a:sym typeface="Cairo"/>
              </a:rPr>
              <a:t>That’s it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>
            <a:off x="3989875" y="2969350"/>
            <a:ext cx="18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For Intro To Arrays</a:t>
            </a:r>
            <a:endParaRPr b="1" sz="120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87725" y="1062600"/>
            <a:ext cx="769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30900" y="1964200"/>
            <a:ext cx="80568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arrays.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983850" y="2940300"/>
            <a:ext cx="7176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items = [6, 3, 8, 2, 9];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87725" y="1062600"/>
            <a:ext cx="769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773936" y="1704325"/>
            <a:ext cx="37968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items = [6, 3, 8, 2, 9];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91762" y="1704325"/>
            <a:ext cx="2286000" cy="30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None/>
            </a:pPr>
            <a:r>
              <a:rPr b="1" i="0" lang="fr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Representation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7298612" y="2667425"/>
            <a:ext cx="1247100" cy="306600"/>
          </a:xfrm>
          <a:prstGeom prst="roundRect">
            <a:avLst>
              <a:gd fmla="val 16667" name="adj"/>
            </a:avLst>
          </a:prstGeom>
          <a:solidFill>
            <a:srgbClr val="EC0B80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Code Pro"/>
              <a:buNone/>
            </a:pPr>
            <a:r>
              <a:rPr b="0" i="0" lang="fr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615312" y="2667425"/>
            <a:ext cx="564900" cy="30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Code Pro"/>
              <a:buNone/>
            </a:pPr>
            <a:r>
              <a:rPr b="0" i="0" lang="fr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6615312" y="29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{996A29EB-EA8C-45B5-8C54-8411A4A94AB3}</a:tableStyleId>
              </a:tblPr>
              <a:tblGrid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ource Code Pro"/>
                        <a:buNone/>
                      </a:pPr>
                      <a:r>
                        <a:rPr lang="fr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B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ource Code Pro"/>
                        <a:buNone/>
                      </a:pPr>
                      <a:r>
                        <a:rPr lang="fr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B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ource Code Pro"/>
                        <a:buNone/>
                      </a:pPr>
                      <a:r>
                        <a:rPr lang="fr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B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ource Code Pro"/>
                        <a:buNone/>
                      </a:pPr>
                      <a:r>
                        <a:rPr lang="fr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B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Google Shape;151;p19"/>
          <p:cNvGraphicFramePr/>
          <p:nvPr/>
        </p:nvGraphicFramePr>
        <p:xfrm>
          <a:off x="6615316" y="32196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{996A29EB-EA8C-45B5-8C54-8411A4A94AB3}</a:tableStyleId>
              </a:tblPr>
              <a:tblGrid>
                <a:gridCol w="512875"/>
                <a:gridCol w="512875"/>
                <a:gridCol w="512875"/>
                <a:gridCol w="512875"/>
              </a:tblGrid>
              <a:tr h="2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" sz="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" sz="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" sz="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" sz="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387725" y="1004475"/>
            <a:ext cx="769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arrays. 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983825" y="2305984"/>
            <a:ext cx="7176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Source Code Pro"/>
              <a:buNone/>
            </a:pP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items =</a:t>
            </a:r>
            <a:r>
              <a:rPr b="1" i="0" lang="fr" sz="30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[6, 3, 8, 2, 9];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462100" y="3384037"/>
            <a:ext cx="2889900" cy="1175400"/>
          </a:xfrm>
          <a:prstGeom prst="wedgeRoundRectCallout">
            <a:avLst>
              <a:gd fmla="val -7340" name="adj1"/>
              <a:gd fmla="val -66688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can be used to store any kind value. Arrays are a kind of value we haven’t seen yet.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387725" y="994800"/>
            <a:ext cx="769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We can use this syntax to create arrays. </a:t>
            </a:r>
            <a:endParaRPr sz="24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983825" y="2269244"/>
            <a:ext cx="7176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items = 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6, 3, 8, 2, 9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4709050" y="3308650"/>
            <a:ext cx="2530200" cy="1175400"/>
          </a:xfrm>
          <a:prstGeom prst="wedgeRoundRectCallout">
            <a:avLst>
              <a:gd fmla="val 62034" name="adj1"/>
              <a:gd fmla="val -6008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709050" y="3315998"/>
            <a:ext cx="2530200" cy="1175400"/>
          </a:xfrm>
          <a:prstGeom prst="wedgeRoundRectCallout">
            <a:avLst>
              <a:gd fmla="val -61774" name="adj1"/>
              <a:gd fmla="val -6008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describe an array using square brackets. Both the opening and closing brackets must be present.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387725" y="1062600"/>
            <a:ext cx="769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arrays. 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983825" y="2313331"/>
            <a:ext cx="7176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items = [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4662500" y="3486904"/>
            <a:ext cx="2756400" cy="1175400"/>
          </a:xfrm>
          <a:prstGeom prst="wedgeRoundRectCallout">
            <a:avLst>
              <a:gd fmla="val -32657" name="adj1"/>
              <a:gd fmla="val -71093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Between the square brackets, we place the individual values.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387725" y="1062600"/>
            <a:ext cx="769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arrays. 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983825" y="2225157"/>
            <a:ext cx="7176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items = [6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3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8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9];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4738700" y="3384034"/>
            <a:ext cx="2756400" cy="1175400"/>
          </a:xfrm>
          <a:prstGeom prst="wedgeRoundRectCallout">
            <a:avLst>
              <a:gd fmla="val -49563" name="adj1"/>
              <a:gd fmla="val -68891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commas to separate values stored in the array.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Intro To Arrays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387725" y="1062600"/>
            <a:ext cx="769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Creating Arrays in JavaScript</a:t>
            </a:r>
            <a:endParaRPr b="1"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457200" y="172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arrays. 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983825" y="2239853"/>
            <a:ext cx="71763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items =</a:t>
            </a:r>
            <a:r>
              <a:rPr b="1" i="0" lang="fr" sz="30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3, 8, 2, 9];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3214700" y="3376686"/>
            <a:ext cx="2889900" cy="1175400"/>
          </a:xfrm>
          <a:prstGeom prst="wedgeRoundRectCallout">
            <a:avLst>
              <a:gd fmla="val -7340" name="adj1"/>
              <a:gd fmla="val -66688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value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value stored at location 0.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