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Cairo SemiBold"/>
      <p:regular r:id="rId45"/>
      <p:bold r:id="rId46"/>
    </p:embeddedFont>
    <p:embeddedFont>
      <p:font typeface="Proxima Nova"/>
      <p:regular r:id="rId47"/>
      <p:bold r:id="rId48"/>
      <p:italic r:id="rId49"/>
      <p:boldItalic r:id="rId50"/>
    </p:embeddedFont>
    <p:embeddedFont>
      <p:font typeface="Assistant"/>
      <p:regular r:id="rId51"/>
      <p:bold r:id="rId52"/>
    </p:embeddedFont>
    <p:embeddedFont>
      <p:font typeface="Cairo"/>
      <p:regular r:id="rId53"/>
      <p:bold r:id="rId54"/>
    </p:embeddedFont>
    <p:embeddedFont>
      <p:font typeface="Source Code Pro"/>
      <p:regular r:id="rId55"/>
      <p:bold r:id="rId56"/>
      <p:italic r:id="rId57"/>
      <p:boldItalic r:id="rId58"/>
    </p:embeddedFont>
    <p:embeddedFont>
      <p:font typeface="Cairo ExtraLight"/>
      <p:regular r:id="rId59"/>
      <p:bold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1" roundtripDataSignature="AMtx7mhcVEosIq5bJJhKMjjQoxKmffLW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CairoSemiBold-bold.fntdata"/><Relationship Id="rId45" Type="http://schemas.openxmlformats.org/officeDocument/2006/relationships/font" Target="fonts/Cairo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roximaNova-bold.fntdata"/><Relationship Id="rId47" Type="http://schemas.openxmlformats.org/officeDocument/2006/relationships/font" Target="fonts/ProximaNova-regular.fntdata"/><Relationship Id="rId49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CairoExtraLigh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Assistant-regular.fntdata"/><Relationship Id="rId50" Type="http://schemas.openxmlformats.org/officeDocument/2006/relationships/font" Target="fonts/ProximaNova-boldItalic.fntdata"/><Relationship Id="rId53" Type="http://schemas.openxmlformats.org/officeDocument/2006/relationships/font" Target="fonts/Cairo-regular.fntdata"/><Relationship Id="rId52" Type="http://schemas.openxmlformats.org/officeDocument/2006/relationships/font" Target="fonts/Assistant-bold.fntdata"/><Relationship Id="rId11" Type="http://schemas.openxmlformats.org/officeDocument/2006/relationships/slide" Target="slides/slide6.xml"/><Relationship Id="rId55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54" Type="http://schemas.openxmlformats.org/officeDocument/2006/relationships/font" Target="fonts/Cairo-bold.fntdata"/><Relationship Id="rId13" Type="http://schemas.openxmlformats.org/officeDocument/2006/relationships/slide" Target="slides/slide8.xml"/><Relationship Id="rId57" Type="http://schemas.openxmlformats.org/officeDocument/2006/relationships/font" Target="fonts/SourceCodePro-italic.fntdata"/><Relationship Id="rId12" Type="http://schemas.openxmlformats.org/officeDocument/2006/relationships/slide" Target="slides/slide7.xml"/><Relationship Id="rId56" Type="http://schemas.openxmlformats.org/officeDocument/2006/relationships/font" Target="fonts/SourceCodePro-bold.fntdata"/><Relationship Id="rId15" Type="http://schemas.openxmlformats.org/officeDocument/2006/relationships/slide" Target="slides/slide10.xml"/><Relationship Id="rId59" Type="http://schemas.openxmlformats.org/officeDocument/2006/relationships/font" Target="fonts/CairoExtraLight-regular.fntdata"/><Relationship Id="rId14" Type="http://schemas.openxmlformats.org/officeDocument/2006/relationships/slide" Target="slides/slide9.xml"/><Relationship Id="rId58" Type="http://schemas.openxmlformats.org/officeDocument/2006/relationships/font" Target="fonts/SourceCodePr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4c8e4ea08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4c8e4ea08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4c8e4ea08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24c8e4ea08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4c8e4ea08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4c8e4ea08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4c8e4ea08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4c8e4ea08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4c8e4ea08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4c8e4ea08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4c8e4ea08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24c8e4ea08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4c8e4ea08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24c8e4ea0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24c8e4ea08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24c8e4ea08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24c8e4ea08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24c8e4ea08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24c8e4ea08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24c8e4ea08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24c8e4ea08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24c8e4ea08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4c8e4ea08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24c8e4ea08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24c8e4ea08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24c8e4ea08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24c8e4ea08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24c8e4ea08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24c8e4ea08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24c8e4ea08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24c8e4ea08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24c8e4ea08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24c8e4ea08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24c8e4ea08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24c8e4ea08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24c8e4ea08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24c8e4ea08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24c8e4ea08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24c8e4ea08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24c8e4ea08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4c8e4ea0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4c8e4ea0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24c8e4ea08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24c8e4ea08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24c8e4ea08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24c8e4ea08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24c8e4ea08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24c8e4ea08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24c8e4ea08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24c8e4ea08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24c8e4ea08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24c8e4ea08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24c8e4ea08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24c8e4ea08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24c8e4ea08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24c8e4ea08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24c8e4ea08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24c8e4ea08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1a6e8603d2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7" name="Google Shape;557;g11a6e8603d2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4c8e4ea0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4c8e4ea0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4c8e4ea0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4c8e4ea0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4c8e4ea0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4c8e4ea0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4c8e4ea08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4c8e4ea08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4c8e4ea08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4c8e4ea08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4c8e4ea08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4c8e4ea08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/>
          <p:nvPr/>
        </p:nvSpPr>
        <p:spPr>
          <a:xfrm>
            <a:off x="3001575" y="0"/>
            <a:ext cx="5057129" cy="4358378"/>
          </a:xfrm>
          <a:custGeom>
            <a:rect b="b" l="l" r="r" t="t"/>
            <a:pathLst>
              <a:path extrusionOk="0" h="17184" w="19939">
                <a:moveTo>
                  <a:pt x="8419" y="0"/>
                </a:moveTo>
                <a:lnTo>
                  <a:pt x="1601" y="3967"/>
                </a:lnTo>
                <a:cubicBezTo>
                  <a:pt x="1545" y="3995"/>
                  <a:pt x="1488" y="4034"/>
                  <a:pt x="1437" y="4068"/>
                </a:cubicBezTo>
                <a:cubicBezTo>
                  <a:pt x="1154" y="4278"/>
                  <a:pt x="911" y="4515"/>
                  <a:pt x="713" y="4776"/>
                </a:cubicBezTo>
                <a:cubicBezTo>
                  <a:pt x="226" y="5415"/>
                  <a:pt x="0" y="6162"/>
                  <a:pt x="51" y="6931"/>
                </a:cubicBezTo>
                <a:cubicBezTo>
                  <a:pt x="91" y="7537"/>
                  <a:pt x="351" y="8419"/>
                  <a:pt x="1341" y="9172"/>
                </a:cubicBezTo>
                <a:cubicBezTo>
                  <a:pt x="1873" y="9574"/>
                  <a:pt x="2512" y="9789"/>
                  <a:pt x="3191" y="9806"/>
                </a:cubicBezTo>
                <a:cubicBezTo>
                  <a:pt x="3220" y="9806"/>
                  <a:pt x="3248" y="9807"/>
                  <a:pt x="3277" y="9807"/>
                </a:cubicBezTo>
                <a:cubicBezTo>
                  <a:pt x="3891" y="9807"/>
                  <a:pt x="4484" y="9631"/>
                  <a:pt x="5036" y="9291"/>
                </a:cubicBezTo>
                <a:lnTo>
                  <a:pt x="6665" y="8357"/>
                </a:lnTo>
                <a:lnTo>
                  <a:pt x="10377" y="11169"/>
                </a:lnTo>
                <a:lnTo>
                  <a:pt x="9924" y="13008"/>
                </a:lnTo>
                <a:cubicBezTo>
                  <a:pt x="9766" y="13647"/>
                  <a:pt x="9766" y="14275"/>
                  <a:pt x="9935" y="14869"/>
                </a:cubicBezTo>
                <a:cubicBezTo>
                  <a:pt x="10128" y="15543"/>
                  <a:pt x="10524" y="16120"/>
                  <a:pt x="11078" y="16539"/>
                </a:cubicBezTo>
                <a:cubicBezTo>
                  <a:pt x="11633" y="16963"/>
                  <a:pt x="12301" y="17184"/>
                  <a:pt x="13019" y="17184"/>
                </a:cubicBezTo>
                <a:cubicBezTo>
                  <a:pt x="13127" y="17184"/>
                  <a:pt x="13240" y="17178"/>
                  <a:pt x="13347" y="17167"/>
                </a:cubicBezTo>
                <a:cubicBezTo>
                  <a:pt x="14264" y="17082"/>
                  <a:pt x="15050" y="16635"/>
                  <a:pt x="15633" y="15865"/>
                </a:cubicBezTo>
                <a:cubicBezTo>
                  <a:pt x="15882" y="15537"/>
                  <a:pt x="16069" y="15152"/>
                  <a:pt x="16193" y="14717"/>
                </a:cubicBezTo>
                <a:cubicBezTo>
                  <a:pt x="16199" y="14700"/>
                  <a:pt x="16205" y="14683"/>
                  <a:pt x="16210" y="14660"/>
                </a:cubicBezTo>
                <a:lnTo>
                  <a:pt x="19939" y="6"/>
                </a:lnTo>
                <a:lnTo>
                  <a:pt x="19939" y="0"/>
                </a:lnTo>
                <a:close/>
              </a:path>
            </a:pathLst>
          </a:custGeom>
          <a:solidFill>
            <a:srgbClr val="FF7CAD">
              <a:alpha val="20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19"/>
          <p:cNvGrpSpPr/>
          <p:nvPr/>
        </p:nvGrpSpPr>
        <p:grpSpPr>
          <a:xfrm>
            <a:off x="7314567" y="383661"/>
            <a:ext cx="304102" cy="458848"/>
            <a:chOff x="2131550" y="2253075"/>
            <a:chExt cx="93100" cy="140475"/>
          </a:xfrm>
        </p:grpSpPr>
        <p:sp>
          <p:nvSpPr>
            <p:cNvPr id="53" name="Google Shape;53;p19"/>
            <p:cNvSpPr/>
            <p:nvPr/>
          </p:nvSpPr>
          <p:spPr>
            <a:xfrm>
              <a:off x="2131550" y="2313325"/>
              <a:ext cx="93100" cy="50100"/>
            </a:xfrm>
            <a:custGeom>
              <a:rect b="b" l="l" r="r" t="t"/>
              <a:pathLst>
                <a:path extrusionOk="0" h="2004" w="3724">
                  <a:moveTo>
                    <a:pt x="1822" y="1"/>
                  </a:moveTo>
                  <a:lnTo>
                    <a:pt x="1" y="1896"/>
                  </a:lnTo>
                  <a:lnTo>
                    <a:pt x="114" y="2004"/>
                  </a:lnTo>
                  <a:lnTo>
                    <a:pt x="1828" y="216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9"/>
            <p:cNvSpPr/>
            <p:nvPr/>
          </p:nvSpPr>
          <p:spPr>
            <a:xfrm>
              <a:off x="2131550" y="2343325"/>
              <a:ext cx="93100" cy="50225"/>
            </a:xfrm>
            <a:custGeom>
              <a:rect b="b" l="l" r="r" t="t"/>
              <a:pathLst>
                <a:path extrusionOk="0" h="2009" w="3724">
                  <a:moveTo>
                    <a:pt x="1822" y="0"/>
                  </a:moveTo>
                  <a:lnTo>
                    <a:pt x="1" y="1901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5"/>
                  </a:lnTo>
                  <a:lnTo>
                    <a:pt x="3724" y="1828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9"/>
            <p:cNvSpPr/>
            <p:nvPr/>
          </p:nvSpPr>
          <p:spPr>
            <a:xfrm>
              <a:off x="2131550" y="2253075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41"/>
                  </a:lnTo>
                  <a:lnTo>
                    <a:pt x="3724" y="1828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9"/>
            <p:cNvSpPr/>
            <p:nvPr/>
          </p:nvSpPr>
          <p:spPr>
            <a:xfrm>
              <a:off x="2131550" y="2283200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19"/>
          <p:cNvGrpSpPr/>
          <p:nvPr/>
        </p:nvGrpSpPr>
        <p:grpSpPr>
          <a:xfrm>
            <a:off x="1812867" y="4375036"/>
            <a:ext cx="304102" cy="458848"/>
            <a:chOff x="2131550" y="2253075"/>
            <a:chExt cx="93100" cy="140475"/>
          </a:xfrm>
        </p:grpSpPr>
        <p:sp>
          <p:nvSpPr>
            <p:cNvPr id="58" name="Google Shape;58;p19"/>
            <p:cNvSpPr/>
            <p:nvPr/>
          </p:nvSpPr>
          <p:spPr>
            <a:xfrm>
              <a:off x="2131550" y="2313325"/>
              <a:ext cx="93100" cy="50100"/>
            </a:xfrm>
            <a:custGeom>
              <a:rect b="b" l="l" r="r" t="t"/>
              <a:pathLst>
                <a:path extrusionOk="0" h="2004" w="3724">
                  <a:moveTo>
                    <a:pt x="1822" y="1"/>
                  </a:moveTo>
                  <a:lnTo>
                    <a:pt x="1" y="1896"/>
                  </a:lnTo>
                  <a:lnTo>
                    <a:pt x="114" y="2004"/>
                  </a:lnTo>
                  <a:lnTo>
                    <a:pt x="1828" y="216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9"/>
            <p:cNvSpPr/>
            <p:nvPr/>
          </p:nvSpPr>
          <p:spPr>
            <a:xfrm>
              <a:off x="2131550" y="2343325"/>
              <a:ext cx="93100" cy="50225"/>
            </a:xfrm>
            <a:custGeom>
              <a:rect b="b" l="l" r="r" t="t"/>
              <a:pathLst>
                <a:path extrusionOk="0" h="2009" w="3724">
                  <a:moveTo>
                    <a:pt x="1822" y="0"/>
                  </a:moveTo>
                  <a:lnTo>
                    <a:pt x="1" y="1901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5"/>
                  </a:lnTo>
                  <a:lnTo>
                    <a:pt x="3724" y="1828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9"/>
            <p:cNvSpPr/>
            <p:nvPr/>
          </p:nvSpPr>
          <p:spPr>
            <a:xfrm>
              <a:off x="2131550" y="2253075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41"/>
                  </a:lnTo>
                  <a:lnTo>
                    <a:pt x="3724" y="1828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9"/>
            <p:cNvSpPr/>
            <p:nvPr/>
          </p:nvSpPr>
          <p:spPr>
            <a:xfrm>
              <a:off x="2131550" y="2283200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19"/>
          <p:cNvSpPr txBox="1"/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" type="subTitle"/>
          </p:nvPr>
        </p:nvSpPr>
        <p:spPr>
          <a:xfrm>
            <a:off x="5890300" y="2347025"/>
            <a:ext cx="23193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0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/>
          <p:nvPr>
            <p:ph type="title"/>
          </p:nvPr>
        </p:nvSpPr>
        <p:spPr>
          <a:xfrm>
            <a:off x="726225" y="481725"/>
            <a:ext cx="4492800" cy="1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100"/>
            </a:lvl9pPr>
          </a:lstStyle>
          <a:p/>
        </p:txBody>
      </p:sp>
      <p:sp>
        <p:nvSpPr>
          <p:cNvPr id="66" name="Google Shape;66;p20"/>
          <p:cNvSpPr txBox="1"/>
          <p:nvPr/>
        </p:nvSpPr>
        <p:spPr>
          <a:xfrm>
            <a:off x="726225" y="3751150"/>
            <a:ext cx="46614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" sz="1200" u="none" cap="none" strike="noStrik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CREDITS:</a:t>
            </a:r>
            <a:r>
              <a:rPr b="0" i="0" lang="fr" sz="12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This presentation template was created by </a:t>
            </a:r>
            <a:r>
              <a:rPr b="1" i="0" lang="fr" sz="1200" u="none" cap="none" strike="noStrike">
                <a:solidFill>
                  <a:schemeClr val="accen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fr" sz="12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including icons by </a:t>
            </a:r>
            <a:r>
              <a:rPr b="1" i="0" lang="fr" sz="1200" u="none" cap="none" strike="noStrike">
                <a:solidFill>
                  <a:schemeClr val="accen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fr" sz="12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infographics &amp; images by </a:t>
            </a:r>
            <a:r>
              <a:rPr b="1" i="0" lang="fr" sz="1200" u="none" cap="none" strike="noStrike">
                <a:solidFill>
                  <a:schemeClr val="accen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400" u="none" cap="none" strike="noStrik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7" name="Google Shape;67;p20"/>
          <p:cNvSpPr/>
          <p:nvPr/>
        </p:nvSpPr>
        <p:spPr>
          <a:xfrm>
            <a:off x="6397150" y="43258"/>
            <a:ext cx="2746841" cy="4522238"/>
          </a:xfrm>
          <a:custGeom>
            <a:rect b="b" l="l" r="r" t="t"/>
            <a:pathLst>
              <a:path extrusionOk="0" h="23625" w="14350">
                <a:moveTo>
                  <a:pt x="14349" y="1"/>
                </a:moveTo>
                <a:lnTo>
                  <a:pt x="1675" y="9166"/>
                </a:lnTo>
                <a:cubicBezTo>
                  <a:pt x="804" y="9794"/>
                  <a:pt x="261" y="10677"/>
                  <a:pt x="97" y="11713"/>
                </a:cubicBezTo>
                <a:cubicBezTo>
                  <a:pt x="80" y="11837"/>
                  <a:pt x="63" y="11961"/>
                  <a:pt x="57" y="12086"/>
                </a:cubicBezTo>
                <a:cubicBezTo>
                  <a:pt x="1" y="12986"/>
                  <a:pt x="255" y="13851"/>
                  <a:pt x="804" y="14615"/>
                </a:cubicBezTo>
                <a:lnTo>
                  <a:pt x="6123" y="21965"/>
                </a:lnTo>
                <a:cubicBezTo>
                  <a:pt x="6734" y="22813"/>
                  <a:pt x="7582" y="23362"/>
                  <a:pt x="8572" y="23555"/>
                </a:cubicBezTo>
                <a:cubicBezTo>
                  <a:pt x="8817" y="23601"/>
                  <a:pt x="9060" y="23624"/>
                  <a:pt x="9300" y="23624"/>
                </a:cubicBezTo>
                <a:cubicBezTo>
                  <a:pt x="10081" y="23624"/>
                  <a:pt x="10831" y="23379"/>
                  <a:pt x="11498" y="22898"/>
                </a:cubicBezTo>
                <a:cubicBezTo>
                  <a:pt x="12386" y="22253"/>
                  <a:pt x="12929" y="21359"/>
                  <a:pt x="13065" y="20307"/>
                </a:cubicBezTo>
                <a:cubicBezTo>
                  <a:pt x="13189" y="19306"/>
                  <a:pt x="12935" y="18327"/>
                  <a:pt x="12324" y="17484"/>
                </a:cubicBezTo>
                <a:lnTo>
                  <a:pt x="9342" y="13359"/>
                </a:lnTo>
                <a:lnTo>
                  <a:pt x="14349" y="9738"/>
                </a:lnTo>
                <a:lnTo>
                  <a:pt x="14349" y="1"/>
                </a:lnTo>
                <a:close/>
              </a:path>
            </a:pathLst>
          </a:custGeom>
          <a:solidFill>
            <a:srgbClr val="3A60E5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0"/>
          <p:cNvSpPr/>
          <p:nvPr/>
        </p:nvSpPr>
        <p:spPr>
          <a:xfrm>
            <a:off x="5576900" y="1342100"/>
            <a:ext cx="97400" cy="93175"/>
          </a:xfrm>
          <a:custGeom>
            <a:rect b="b" l="l" r="r" t="t"/>
            <a:pathLst>
              <a:path extrusionOk="0" h="3727" w="3896">
                <a:moveTo>
                  <a:pt x="550" y="0"/>
                </a:moveTo>
                <a:cubicBezTo>
                  <a:pt x="246" y="0"/>
                  <a:pt x="1" y="307"/>
                  <a:pt x="112" y="627"/>
                </a:cubicBezTo>
                <a:lnTo>
                  <a:pt x="548" y="1866"/>
                </a:lnTo>
                <a:lnTo>
                  <a:pt x="112" y="3105"/>
                </a:lnTo>
                <a:cubicBezTo>
                  <a:pt x="1" y="3420"/>
                  <a:pt x="246" y="3727"/>
                  <a:pt x="550" y="3727"/>
                </a:cubicBezTo>
                <a:cubicBezTo>
                  <a:pt x="601" y="3727"/>
                  <a:pt x="654" y="3718"/>
                  <a:pt x="706" y="3699"/>
                </a:cubicBezTo>
                <a:lnTo>
                  <a:pt x="1951" y="3264"/>
                </a:lnTo>
                <a:lnTo>
                  <a:pt x="3190" y="3699"/>
                </a:lnTo>
                <a:cubicBezTo>
                  <a:pt x="3243" y="3718"/>
                  <a:pt x="3296" y="3727"/>
                  <a:pt x="3347" y="3727"/>
                </a:cubicBezTo>
                <a:cubicBezTo>
                  <a:pt x="3650" y="3727"/>
                  <a:pt x="3896" y="3420"/>
                  <a:pt x="3784" y="3105"/>
                </a:cubicBezTo>
                <a:lnTo>
                  <a:pt x="3349" y="1866"/>
                </a:lnTo>
                <a:lnTo>
                  <a:pt x="3784" y="627"/>
                </a:lnTo>
                <a:cubicBezTo>
                  <a:pt x="3896" y="307"/>
                  <a:pt x="3650" y="0"/>
                  <a:pt x="3347" y="0"/>
                </a:cubicBezTo>
                <a:cubicBezTo>
                  <a:pt x="3296" y="0"/>
                  <a:pt x="3243" y="9"/>
                  <a:pt x="3190" y="27"/>
                </a:cubicBezTo>
                <a:lnTo>
                  <a:pt x="1951" y="463"/>
                </a:lnTo>
                <a:lnTo>
                  <a:pt x="706" y="27"/>
                </a:lnTo>
                <a:cubicBezTo>
                  <a:pt x="654" y="9"/>
                  <a:pt x="601" y="0"/>
                  <a:pt x="550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0"/>
          <p:cNvSpPr/>
          <p:nvPr/>
        </p:nvSpPr>
        <p:spPr>
          <a:xfrm>
            <a:off x="6106125" y="2043800"/>
            <a:ext cx="154450" cy="147725"/>
          </a:xfrm>
          <a:custGeom>
            <a:rect b="b" l="l" r="r" t="t"/>
            <a:pathLst>
              <a:path extrusionOk="0" h="5909" w="6178">
                <a:moveTo>
                  <a:pt x="873" y="0"/>
                </a:moveTo>
                <a:cubicBezTo>
                  <a:pt x="388" y="0"/>
                  <a:pt x="1" y="488"/>
                  <a:pt x="176" y="987"/>
                </a:cubicBezTo>
                <a:lnTo>
                  <a:pt x="866" y="2956"/>
                </a:lnTo>
                <a:lnTo>
                  <a:pt x="176" y="4920"/>
                </a:lnTo>
                <a:cubicBezTo>
                  <a:pt x="1" y="5423"/>
                  <a:pt x="385" y="5909"/>
                  <a:pt x="868" y="5909"/>
                </a:cubicBezTo>
                <a:cubicBezTo>
                  <a:pt x="950" y="5909"/>
                  <a:pt x="1035" y="5895"/>
                  <a:pt x="1120" y="5865"/>
                </a:cubicBezTo>
                <a:lnTo>
                  <a:pt x="3089" y="5174"/>
                </a:lnTo>
                <a:lnTo>
                  <a:pt x="5053" y="5865"/>
                </a:lnTo>
                <a:cubicBezTo>
                  <a:pt x="5138" y="5895"/>
                  <a:pt x="5223" y="5909"/>
                  <a:pt x="5305" y="5909"/>
                </a:cubicBezTo>
                <a:cubicBezTo>
                  <a:pt x="5789" y="5909"/>
                  <a:pt x="6177" y="5423"/>
                  <a:pt x="5998" y="4920"/>
                </a:cubicBezTo>
                <a:lnTo>
                  <a:pt x="5307" y="2956"/>
                </a:lnTo>
                <a:lnTo>
                  <a:pt x="5998" y="987"/>
                </a:lnTo>
                <a:cubicBezTo>
                  <a:pt x="6177" y="488"/>
                  <a:pt x="5786" y="0"/>
                  <a:pt x="5300" y="0"/>
                </a:cubicBezTo>
                <a:cubicBezTo>
                  <a:pt x="5220" y="0"/>
                  <a:pt x="5136" y="14"/>
                  <a:pt x="5053" y="43"/>
                </a:cubicBezTo>
                <a:lnTo>
                  <a:pt x="3089" y="733"/>
                </a:lnTo>
                <a:lnTo>
                  <a:pt x="1120" y="43"/>
                </a:lnTo>
                <a:cubicBezTo>
                  <a:pt x="1037" y="14"/>
                  <a:pt x="954" y="0"/>
                  <a:pt x="873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0"/>
          <p:cNvSpPr/>
          <p:nvPr/>
        </p:nvSpPr>
        <p:spPr>
          <a:xfrm>
            <a:off x="5967400" y="878963"/>
            <a:ext cx="257700" cy="246525"/>
          </a:xfrm>
          <a:custGeom>
            <a:rect b="b" l="l" r="r" t="t"/>
            <a:pathLst>
              <a:path extrusionOk="0" h="9861" w="10308">
                <a:moveTo>
                  <a:pt x="1456" y="0"/>
                </a:moveTo>
                <a:cubicBezTo>
                  <a:pt x="650" y="0"/>
                  <a:pt x="1" y="809"/>
                  <a:pt x="296" y="1652"/>
                </a:cubicBezTo>
                <a:lnTo>
                  <a:pt x="1450" y="4928"/>
                </a:lnTo>
                <a:lnTo>
                  <a:pt x="296" y="8209"/>
                </a:lnTo>
                <a:cubicBezTo>
                  <a:pt x="1" y="9047"/>
                  <a:pt x="651" y="9860"/>
                  <a:pt x="1458" y="9860"/>
                </a:cubicBezTo>
                <a:cubicBezTo>
                  <a:pt x="1594" y="9860"/>
                  <a:pt x="1734" y="9837"/>
                  <a:pt x="1875" y="9788"/>
                </a:cubicBezTo>
                <a:lnTo>
                  <a:pt x="5156" y="8634"/>
                </a:lnTo>
                <a:lnTo>
                  <a:pt x="8438" y="9788"/>
                </a:lnTo>
                <a:cubicBezTo>
                  <a:pt x="8579" y="9837"/>
                  <a:pt x="8719" y="9860"/>
                  <a:pt x="8854" y="9860"/>
                </a:cubicBezTo>
                <a:cubicBezTo>
                  <a:pt x="9660" y="9860"/>
                  <a:pt x="10307" y="9047"/>
                  <a:pt x="10016" y="8209"/>
                </a:cubicBezTo>
                <a:lnTo>
                  <a:pt x="8862" y="4928"/>
                </a:lnTo>
                <a:lnTo>
                  <a:pt x="10016" y="1652"/>
                </a:lnTo>
                <a:cubicBezTo>
                  <a:pt x="10307" y="809"/>
                  <a:pt x="9661" y="0"/>
                  <a:pt x="8856" y="0"/>
                </a:cubicBezTo>
                <a:cubicBezTo>
                  <a:pt x="8720" y="0"/>
                  <a:pt x="8579" y="23"/>
                  <a:pt x="8438" y="73"/>
                </a:cubicBezTo>
                <a:lnTo>
                  <a:pt x="5156" y="1227"/>
                </a:lnTo>
                <a:lnTo>
                  <a:pt x="1875" y="73"/>
                </a:lnTo>
                <a:cubicBezTo>
                  <a:pt x="1733" y="23"/>
                  <a:pt x="1593" y="0"/>
                  <a:pt x="1456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0"/>
          <p:cNvSpPr/>
          <p:nvPr/>
        </p:nvSpPr>
        <p:spPr>
          <a:xfrm>
            <a:off x="172825" y="1188738"/>
            <a:ext cx="257700" cy="246525"/>
          </a:xfrm>
          <a:custGeom>
            <a:rect b="b" l="l" r="r" t="t"/>
            <a:pathLst>
              <a:path extrusionOk="0" h="9861" w="10308">
                <a:moveTo>
                  <a:pt x="1456" y="0"/>
                </a:moveTo>
                <a:cubicBezTo>
                  <a:pt x="650" y="0"/>
                  <a:pt x="1" y="809"/>
                  <a:pt x="296" y="1652"/>
                </a:cubicBezTo>
                <a:lnTo>
                  <a:pt x="1450" y="4928"/>
                </a:lnTo>
                <a:lnTo>
                  <a:pt x="296" y="8209"/>
                </a:lnTo>
                <a:cubicBezTo>
                  <a:pt x="1" y="9047"/>
                  <a:pt x="651" y="9860"/>
                  <a:pt x="1458" y="9860"/>
                </a:cubicBezTo>
                <a:cubicBezTo>
                  <a:pt x="1594" y="9860"/>
                  <a:pt x="1734" y="9837"/>
                  <a:pt x="1875" y="9788"/>
                </a:cubicBezTo>
                <a:lnTo>
                  <a:pt x="5156" y="8634"/>
                </a:lnTo>
                <a:lnTo>
                  <a:pt x="8438" y="9788"/>
                </a:lnTo>
                <a:cubicBezTo>
                  <a:pt x="8579" y="9837"/>
                  <a:pt x="8719" y="9860"/>
                  <a:pt x="8854" y="9860"/>
                </a:cubicBezTo>
                <a:cubicBezTo>
                  <a:pt x="9660" y="9860"/>
                  <a:pt x="10307" y="9047"/>
                  <a:pt x="10016" y="8209"/>
                </a:cubicBezTo>
                <a:lnTo>
                  <a:pt x="8862" y="4928"/>
                </a:lnTo>
                <a:lnTo>
                  <a:pt x="10016" y="1652"/>
                </a:lnTo>
                <a:cubicBezTo>
                  <a:pt x="10307" y="809"/>
                  <a:pt x="9661" y="0"/>
                  <a:pt x="8856" y="0"/>
                </a:cubicBezTo>
                <a:cubicBezTo>
                  <a:pt x="8720" y="0"/>
                  <a:pt x="8579" y="23"/>
                  <a:pt x="8438" y="73"/>
                </a:cubicBezTo>
                <a:lnTo>
                  <a:pt x="5156" y="1227"/>
                </a:lnTo>
                <a:lnTo>
                  <a:pt x="1875" y="73"/>
                </a:lnTo>
                <a:cubicBezTo>
                  <a:pt x="1733" y="23"/>
                  <a:pt x="1593" y="0"/>
                  <a:pt x="1456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0"/>
          <p:cNvSpPr/>
          <p:nvPr/>
        </p:nvSpPr>
        <p:spPr>
          <a:xfrm>
            <a:off x="2014825" y="115113"/>
            <a:ext cx="154450" cy="147725"/>
          </a:xfrm>
          <a:custGeom>
            <a:rect b="b" l="l" r="r" t="t"/>
            <a:pathLst>
              <a:path extrusionOk="0" h="5909" w="6178">
                <a:moveTo>
                  <a:pt x="873" y="0"/>
                </a:moveTo>
                <a:cubicBezTo>
                  <a:pt x="388" y="0"/>
                  <a:pt x="1" y="488"/>
                  <a:pt x="176" y="987"/>
                </a:cubicBezTo>
                <a:lnTo>
                  <a:pt x="866" y="2956"/>
                </a:lnTo>
                <a:lnTo>
                  <a:pt x="176" y="4920"/>
                </a:lnTo>
                <a:cubicBezTo>
                  <a:pt x="1" y="5423"/>
                  <a:pt x="385" y="5909"/>
                  <a:pt x="868" y="5909"/>
                </a:cubicBezTo>
                <a:cubicBezTo>
                  <a:pt x="950" y="5909"/>
                  <a:pt x="1035" y="5895"/>
                  <a:pt x="1120" y="5865"/>
                </a:cubicBezTo>
                <a:lnTo>
                  <a:pt x="3089" y="5174"/>
                </a:lnTo>
                <a:lnTo>
                  <a:pt x="5053" y="5865"/>
                </a:lnTo>
                <a:cubicBezTo>
                  <a:pt x="5138" y="5895"/>
                  <a:pt x="5223" y="5909"/>
                  <a:pt x="5305" y="5909"/>
                </a:cubicBezTo>
                <a:cubicBezTo>
                  <a:pt x="5789" y="5909"/>
                  <a:pt x="6177" y="5423"/>
                  <a:pt x="5998" y="4920"/>
                </a:cubicBezTo>
                <a:lnTo>
                  <a:pt x="5307" y="2956"/>
                </a:lnTo>
                <a:lnTo>
                  <a:pt x="5998" y="987"/>
                </a:lnTo>
                <a:cubicBezTo>
                  <a:pt x="6177" y="488"/>
                  <a:pt x="5786" y="0"/>
                  <a:pt x="5300" y="0"/>
                </a:cubicBezTo>
                <a:cubicBezTo>
                  <a:pt x="5220" y="0"/>
                  <a:pt x="5136" y="14"/>
                  <a:pt x="5053" y="43"/>
                </a:cubicBezTo>
                <a:lnTo>
                  <a:pt x="3089" y="733"/>
                </a:lnTo>
                <a:lnTo>
                  <a:pt x="1120" y="43"/>
                </a:lnTo>
                <a:cubicBezTo>
                  <a:pt x="1037" y="14"/>
                  <a:pt x="954" y="0"/>
                  <a:pt x="873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0"/>
          <p:cNvSpPr/>
          <p:nvPr/>
        </p:nvSpPr>
        <p:spPr>
          <a:xfrm>
            <a:off x="333125" y="3073200"/>
            <a:ext cx="97400" cy="93175"/>
          </a:xfrm>
          <a:custGeom>
            <a:rect b="b" l="l" r="r" t="t"/>
            <a:pathLst>
              <a:path extrusionOk="0" h="3727" w="3896">
                <a:moveTo>
                  <a:pt x="550" y="0"/>
                </a:moveTo>
                <a:cubicBezTo>
                  <a:pt x="246" y="0"/>
                  <a:pt x="1" y="307"/>
                  <a:pt x="112" y="627"/>
                </a:cubicBezTo>
                <a:lnTo>
                  <a:pt x="548" y="1866"/>
                </a:lnTo>
                <a:lnTo>
                  <a:pt x="112" y="3105"/>
                </a:lnTo>
                <a:cubicBezTo>
                  <a:pt x="1" y="3420"/>
                  <a:pt x="246" y="3727"/>
                  <a:pt x="550" y="3727"/>
                </a:cubicBezTo>
                <a:cubicBezTo>
                  <a:pt x="601" y="3727"/>
                  <a:pt x="654" y="3718"/>
                  <a:pt x="706" y="3699"/>
                </a:cubicBezTo>
                <a:lnTo>
                  <a:pt x="1951" y="3264"/>
                </a:lnTo>
                <a:lnTo>
                  <a:pt x="3190" y="3699"/>
                </a:lnTo>
                <a:cubicBezTo>
                  <a:pt x="3243" y="3718"/>
                  <a:pt x="3296" y="3727"/>
                  <a:pt x="3347" y="3727"/>
                </a:cubicBezTo>
                <a:cubicBezTo>
                  <a:pt x="3650" y="3727"/>
                  <a:pt x="3896" y="3420"/>
                  <a:pt x="3784" y="3105"/>
                </a:cubicBezTo>
                <a:lnTo>
                  <a:pt x="3349" y="1866"/>
                </a:lnTo>
                <a:lnTo>
                  <a:pt x="3784" y="627"/>
                </a:lnTo>
                <a:cubicBezTo>
                  <a:pt x="3896" y="307"/>
                  <a:pt x="3650" y="0"/>
                  <a:pt x="3347" y="0"/>
                </a:cubicBezTo>
                <a:cubicBezTo>
                  <a:pt x="3296" y="0"/>
                  <a:pt x="3243" y="9"/>
                  <a:pt x="3190" y="27"/>
                </a:cubicBezTo>
                <a:lnTo>
                  <a:pt x="1951" y="463"/>
                </a:lnTo>
                <a:lnTo>
                  <a:pt x="706" y="27"/>
                </a:lnTo>
                <a:cubicBezTo>
                  <a:pt x="654" y="9"/>
                  <a:pt x="601" y="0"/>
                  <a:pt x="550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74;p20"/>
          <p:cNvGrpSpPr/>
          <p:nvPr/>
        </p:nvGrpSpPr>
        <p:grpSpPr>
          <a:xfrm>
            <a:off x="7839917" y="3591286"/>
            <a:ext cx="304102" cy="458848"/>
            <a:chOff x="2131550" y="2253075"/>
            <a:chExt cx="93100" cy="140475"/>
          </a:xfrm>
        </p:grpSpPr>
        <p:sp>
          <p:nvSpPr>
            <p:cNvPr id="75" name="Google Shape;75;p20"/>
            <p:cNvSpPr/>
            <p:nvPr/>
          </p:nvSpPr>
          <p:spPr>
            <a:xfrm>
              <a:off x="2131550" y="2313325"/>
              <a:ext cx="93100" cy="50100"/>
            </a:xfrm>
            <a:custGeom>
              <a:rect b="b" l="l" r="r" t="t"/>
              <a:pathLst>
                <a:path extrusionOk="0" h="2004" w="3724">
                  <a:moveTo>
                    <a:pt x="1822" y="1"/>
                  </a:moveTo>
                  <a:lnTo>
                    <a:pt x="1" y="1896"/>
                  </a:lnTo>
                  <a:lnTo>
                    <a:pt x="114" y="2004"/>
                  </a:lnTo>
                  <a:lnTo>
                    <a:pt x="1828" y="216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0"/>
            <p:cNvSpPr/>
            <p:nvPr/>
          </p:nvSpPr>
          <p:spPr>
            <a:xfrm>
              <a:off x="2131550" y="2343325"/>
              <a:ext cx="93100" cy="50225"/>
            </a:xfrm>
            <a:custGeom>
              <a:rect b="b" l="l" r="r" t="t"/>
              <a:pathLst>
                <a:path extrusionOk="0" h="2009" w="3724">
                  <a:moveTo>
                    <a:pt x="1822" y="0"/>
                  </a:moveTo>
                  <a:lnTo>
                    <a:pt x="1" y="1901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5"/>
                  </a:lnTo>
                  <a:lnTo>
                    <a:pt x="3724" y="1828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0"/>
            <p:cNvSpPr/>
            <p:nvPr/>
          </p:nvSpPr>
          <p:spPr>
            <a:xfrm>
              <a:off x="2131550" y="2253075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41"/>
                  </a:lnTo>
                  <a:lnTo>
                    <a:pt x="3724" y="1828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0"/>
            <p:cNvSpPr/>
            <p:nvPr/>
          </p:nvSpPr>
          <p:spPr>
            <a:xfrm>
              <a:off x="2131550" y="2283200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20"/>
          <p:cNvGrpSpPr/>
          <p:nvPr/>
        </p:nvGrpSpPr>
        <p:grpSpPr>
          <a:xfrm>
            <a:off x="229767" y="179311"/>
            <a:ext cx="304102" cy="458848"/>
            <a:chOff x="2131550" y="2253075"/>
            <a:chExt cx="93100" cy="140475"/>
          </a:xfrm>
        </p:grpSpPr>
        <p:sp>
          <p:nvSpPr>
            <p:cNvPr id="80" name="Google Shape;80;p20"/>
            <p:cNvSpPr/>
            <p:nvPr/>
          </p:nvSpPr>
          <p:spPr>
            <a:xfrm>
              <a:off x="2131550" y="2313325"/>
              <a:ext cx="93100" cy="50100"/>
            </a:xfrm>
            <a:custGeom>
              <a:rect b="b" l="l" r="r" t="t"/>
              <a:pathLst>
                <a:path extrusionOk="0" h="2004" w="3724">
                  <a:moveTo>
                    <a:pt x="1822" y="1"/>
                  </a:moveTo>
                  <a:lnTo>
                    <a:pt x="1" y="1896"/>
                  </a:lnTo>
                  <a:lnTo>
                    <a:pt x="114" y="2004"/>
                  </a:lnTo>
                  <a:lnTo>
                    <a:pt x="1828" y="216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0"/>
            <p:cNvSpPr/>
            <p:nvPr/>
          </p:nvSpPr>
          <p:spPr>
            <a:xfrm>
              <a:off x="2131550" y="2343325"/>
              <a:ext cx="93100" cy="50225"/>
            </a:xfrm>
            <a:custGeom>
              <a:rect b="b" l="l" r="r" t="t"/>
              <a:pathLst>
                <a:path extrusionOk="0" h="2009" w="3724">
                  <a:moveTo>
                    <a:pt x="1822" y="0"/>
                  </a:moveTo>
                  <a:lnTo>
                    <a:pt x="1" y="1901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5"/>
                  </a:lnTo>
                  <a:lnTo>
                    <a:pt x="3724" y="1828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0"/>
            <p:cNvSpPr/>
            <p:nvPr/>
          </p:nvSpPr>
          <p:spPr>
            <a:xfrm>
              <a:off x="2131550" y="2253075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41"/>
                  </a:lnTo>
                  <a:lnTo>
                    <a:pt x="3724" y="1828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0"/>
            <p:cNvSpPr/>
            <p:nvPr/>
          </p:nvSpPr>
          <p:spPr>
            <a:xfrm>
              <a:off x="2131550" y="2283200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20"/>
          <p:cNvSpPr txBox="1"/>
          <p:nvPr>
            <p:ph idx="1" type="subTitle"/>
          </p:nvPr>
        </p:nvSpPr>
        <p:spPr>
          <a:xfrm>
            <a:off x="727316" y="1642351"/>
            <a:ext cx="44928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/>
          <p:nvPr/>
        </p:nvSpPr>
        <p:spPr>
          <a:xfrm>
            <a:off x="2192413" y="0"/>
            <a:ext cx="5500073" cy="4740120"/>
          </a:xfrm>
          <a:custGeom>
            <a:rect b="b" l="l" r="r" t="t"/>
            <a:pathLst>
              <a:path extrusionOk="0" h="17184" w="19939">
                <a:moveTo>
                  <a:pt x="8419" y="0"/>
                </a:moveTo>
                <a:lnTo>
                  <a:pt x="1601" y="3967"/>
                </a:lnTo>
                <a:cubicBezTo>
                  <a:pt x="1545" y="3995"/>
                  <a:pt x="1488" y="4034"/>
                  <a:pt x="1437" y="4068"/>
                </a:cubicBezTo>
                <a:cubicBezTo>
                  <a:pt x="1154" y="4278"/>
                  <a:pt x="911" y="4515"/>
                  <a:pt x="713" y="4776"/>
                </a:cubicBezTo>
                <a:cubicBezTo>
                  <a:pt x="226" y="5415"/>
                  <a:pt x="0" y="6162"/>
                  <a:pt x="51" y="6931"/>
                </a:cubicBezTo>
                <a:cubicBezTo>
                  <a:pt x="91" y="7537"/>
                  <a:pt x="351" y="8419"/>
                  <a:pt x="1341" y="9172"/>
                </a:cubicBezTo>
                <a:cubicBezTo>
                  <a:pt x="1873" y="9574"/>
                  <a:pt x="2512" y="9789"/>
                  <a:pt x="3191" y="9806"/>
                </a:cubicBezTo>
                <a:cubicBezTo>
                  <a:pt x="3220" y="9806"/>
                  <a:pt x="3248" y="9807"/>
                  <a:pt x="3277" y="9807"/>
                </a:cubicBezTo>
                <a:cubicBezTo>
                  <a:pt x="3891" y="9807"/>
                  <a:pt x="4484" y="9631"/>
                  <a:pt x="5036" y="9291"/>
                </a:cubicBezTo>
                <a:lnTo>
                  <a:pt x="6665" y="8357"/>
                </a:lnTo>
                <a:lnTo>
                  <a:pt x="10377" y="11169"/>
                </a:lnTo>
                <a:lnTo>
                  <a:pt x="9924" y="13008"/>
                </a:lnTo>
                <a:cubicBezTo>
                  <a:pt x="9766" y="13647"/>
                  <a:pt x="9766" y="14275"/>
                  <a:pt x="9935" y="14869"/>
                </a:cubicBezTo>
                <a:cubicBezTo>
                  <a:pt x="10128" y="15543"/>
                  <a:pt x="10524" y="16120"/>
                  <a:pt x="11078" y="16539"/>
                </a:cubicBezTo>
                <a:cubicBezTo>
                  <a:pt x="11633" y="16963"/>
                  <a:pt x="12301" y="17184"/>
                  <a:pt x="13019" y="17184"/>
                </a:cubicBezTo>
                <a:cubicBezTo>
                  <a:pt x="13127" y="17184"/>
                  <a:pt x="13240" y="17178"/>
                  <a:pt x="13347" y="17167"/>
                </a:cubicBezTo>
                <a:cubicBezTo>
                  <a:pt x="14264" y="17082"/>
                  <a:pt x="15050" y="16635"/>
                  <a:pt x="15633" y="15865"/>
                </a:cubicBezTo>
                <a:cubicBezTo>
                  <a:pt x="15882" y="15537"/>
                  <a:pt x="16069" y="15152"/>
                  <a:pt x="16193" y="14717"/>
                </a:cubicBezTo>
                <a:cubicBezTo>
                  <a:pt x="16199" y="14700"/>
                  <a:pt x="16205" y="14683"/>
                  <a:pt x="16210" y="14660"/>
                </a:cubicBezTo>
                <a:lnTo>
                  <a:pt x="19939" y="6"/>
                </a:lnTo>
                <a:lnTo>
                  <a:pt x="19939" y="0"/>
                </a:lnTo>
                <a:close/>
              </a:path>
            </a:pathLst>
          </a:custGeom>
          <a:solidFill>
            <a:srgbClr val="FF7CAD">
              <a:alpha val="20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1"/>
          <p:cNvSpPr txBox="1"/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21"/>
          <p:cNvSpPr/>
          <p:nvPr/>
        </p:nvSpPr>
        <p:spPr>
          <a:xfrm>
            <a:off x="7595100" y="4889050"/>
            <a:ext cx="97400" cy="93175"/>
          </a:xfrm>
          <a:custGeom>
            <a:rect b="b" l="l" r="r" t="t"/>
            <a:pathLst>
              <a:path extrusionOk="0" h="3727" w="3896">
                <a:moveTo>
                  <a:pt x="550" y="0"/>
                </a:moveTo>
                <a:cubicBezTo>
                  <a:pt x="246" y="0"/>
                  <a:pt x="1" y="307"/>
                  <a:pt x="112" y="627"/>
                </a:cubicBezTo>
                <a:lnTo>
                  <a:pt x="548" y="1866"/>
                </a:lnTo>
                <a:lnTo>
                  <a:pt x="112" y="3105"/>
                </a:lnTo>
                <a:cubicBezTo>
                  <a:pt x="1" y="3420"/>
                  <a:pt x="246" y="3727"/>
                  <a:pt x="550" y="3727"/>
                </a:cubicBezTo>
                <a:cubicBezTo>
                  <a:pt x="601" y="3727"/>
                  <a:pt x="654" y="3718"/>
                  <a:pt x="706" y="3699"/>
                </a:cubicBezTo>
                <a:lnTo>
                  <a:pt x="1951" y="3264"/>
                </a:lnTo>
                <a:lnTo>
                  <a:pt x="3190" y="3699"/>
                </a:lnTo>
                <a:cubicBezTo>
                  <a:pt x="3243" y="3718"/>
                  <a:pt x="3296" y="3727"/>
                  <a:pt x="3347" y="3727"/>
                </a:cubicBezTo>
                <a:cubicBezTo>
                  <a:pt x="3650" y="3727"/>
                  <a:pt x="3896" y="3420"/>
                  <a:pt x="3784" y="3105"/>
                </a:cubicBezTo>
                <a:lnTo>
                  <a:pt x="3349" y="1866"/>
                </a:lnTo>
                <a:lnTo>
                  <a:pt x="3784" y="627"/>
                </a:lnTo>
                <a:cubicBezTo>
                  <a:pt x="3896" y="307"/>
                  <a:pt x="3650" y="0"/>
                  <a:pt x="3347" y="0"/>
                </a:cubicBezTo>
                <a:cubicBezTo>
                  <a:pt x="3296" y="0"/>
                  <a:pt x="3243" y="9"/>
                  <a:pt x="3190" y="27"/>
                </a:cubicBezTo>
                <a:lnTo>
                  <a:pt x="1951" y="463"/>
                </a:lnTo>
                <a:lnTo>
                  <a:pt x="706" y="27"/>
                </a:lnTo>
                <a:cubicBezTo>
                  <a:pt x="654" y="9"/>
                  <a:pt x="601" y="0"/>
                  <a:pt x="550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1"/>
          <p:cNvSpPr/>
          <p:nvPr/>
        </p:nvSpPr>
        <p:spPr>
          <a:xfrm>
            <a:off x="8842375" y="3560925"/>
            <a:ext cx="154450" cy="147725"/>
          </a:xfrm>
          <a:custGeom>
            <a:rect b="b" l="l" r="r" t="t"/>
            <a:pathLst>
              <a:path extrusionOk="0" h="5909" w="6178">
                <a:moveTo>
                  <a:pt x="873" y="0"/>
                </a:moveTo>
                <a:cubicBezTo>
                  <a:pt x="388" y="0"/>
                  <a:pt x="1" y="488"/>
                  <a:pt x="176" y="987"/>
                </a:cubicBezTo>
                <a:lnTo>
                  <a:pt x="866" y="2956"/>
                </a:lnTo>
                <a:lnTo>
                  <a:pt x="176" y="4920"/>
                </a:lnTo>
                <a:cubicBezTo>
                  <a:pt x="1" y="5423"/>
                  <a:pt x="385" y="5909"/>
                  <a:pt x="868" y="5909"/>
                </a:cubicBezTo>
                <a:cubicBezTo>
                  <a:pt x="950" y="5909"/>
                  <a:pt x="1035" y="5895"/>
                  <a:pt x="1120" y="5865"/>
                </a:cubicBezTo>
                <a:lnTo>
                  <a:pt x="3089" y="5174"/>
                </a:lnTo>
                <a:lnTo>
                  <a:pt x="5053" y="5865"/>
                </a:lnTo>
                <a:cubicBezTo>
                  <a:pt x="5138" y="5895"/>
                  <a:pt x="5223" y="5909"/>
                  <a:pt x="5305" y="5909"/>
                </a:cubicBezTo>
                <a:cubicBezTo>
                  <a:pt x="5789" y="5909"/>
                  <a:pt x="6177" y="5423"/>
                  <a:pt x="5998" y="4920"/>
                </a:cubicBezTo>
                <a:lnTo>
                  <a:pt x="5307" y="2956"/>
                </a:lnTo>
                <a:lnTo>
                  <a:pt x="5998" y="987"/>
                </a:lnTo>
                <a:cubicBezTo>
                  <a:pt x="6177" y="488"/>
                  <a:pt x="5786" y="0"/>
                  <a:pt x="5300" y="0"/>
                </a:cubicBezTo>
                <a:cubicBezTo>
                  <a:pt x="5220" y="0"/>
                  <a:pt x="5136" y="14"/>
                  <a:pt x="5053" y="43"/>
                </a:cubicBezTo>
                <a:lnTo>
                  <a:pt x="3089" y="733"/>
                </a:lnTo>
                <a:lnTo>
                  <a:pt x="1120" y="43"/>
                </a:lnTo>
                <a:cubicBezTo>
                  <a:pt x="1037" y="14"/>
                  <a:pt x="954" y="0"/>
                  <a:pt x="873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1"/>
          <p:cNvSpPr/>
          <p:nvPr/>
        </p:nvSpPr>
        <p:spPr>
          <a:xfrm>
            <a:off x="8660925" y="4481188"/>
            <a:ext cx="257700" cy="246525"/>
          </a:xfrm>
          <a:custGeom>
            <a:rect b="b" l="l" r="r" t="t"/>
            <a:pathLst>
              <a:path extrusionOk="0" h="9861" w="10308">
                <a:moveTo>
                  <a:pt x="1456" y="0"/>
                </a:moveTo>
                <a:cubicBezTo>
                  <a:pt x="650" y="0"/>
                  <a:pt x="1" y="809"/>
                  <a:pt x="296" y="1652"/>
                </a:cubicBezTo>
                <a:lnTo>
                  <a:pt x="1450" y="4928"/>
                </a:lnTo>
                <a:lnTo>
                  <a:pt x="296" y="8209"/>
                </a:lnTo>
                <a:cubicBezTo>
                  <a:pt x="1" y="9047"/>
                  <a:pt x="651" y="9860"/>
                  <a:pt x="1458" y="9860"/>
                </a:cubicBezTo>
                <a:cubicBezTo>
                  <a:pt x="1594" y="9860"/>
                  <a:pt x="1734" y="9837"/>
                  <a:pt x="1875" y="9788"/>
                </a:cubicBezTo>
                <a:lnTo>
                  <a:pt x="5156" y="8634"/>
                </a:lnTo>
                <a:lnTo>
                  <a:pt x="8438" y="9788"/>
                </a:lnTo>
                <a:cubicBezTo>
                  <a:pt x="8579" y="9837"/>
                  <a:pt x="8719" y="9860"/>
                  <a:pt x="8854" y="9860"/>
                </a:cubicBezTo>
                <a:cubicBezTo>
                  <a:pt x="9660" y="9860"/>
                  <a:pt x="10307" y="9047"/>
                  <a:pt x="10016" y="8209"/>
                </a:cubicBezTo>
                <a:lnTo>
                  <a:pt x="8862" y="4928"/>
                </a:lnTo>
                <a:lnTo>
                  <a:pt x="10016" y="1652"/>
                </a:lnTo>
                <a:cubicBezTo>
                  <a:pt x="10307" y="809"/>
                  <a:pt x="9661" y="0"/>
                  <a:pt x="8856" y="0"/>
                </a:cubicBezTo>
                <a:cubicBezTo>
                  <a:pt x="8720" y="0"/>
                  <a:pt x="8579" y="23"/>
                  <a:pt x="8438" y="73"/>
                </a:cubicBezTo>
                <a:lnTo>
                  <a:pt x="5156" y="1227"/>
                </a:lnTo>
                <a:lnTo>
                  <a:pt x="1875" y="73"/>
                </a:lnTo>
                <a:cubicBezTo>
                  <a:pt x="1733" y="23"/>
                  <a:pt x="1593" y="0"/>
                  <a:pt x="1456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1"/>
          <p:cNvSpPr/>
          <p:nvPr/>
        </p:nvSpPr>
        <p:spPr>
          <a:xfrm>
            <a:off x="468525" y="1300050"/>
            <a:ext cx="257700" cy="246525"/>
          </a:xfrm>
          <a:custGeom>
            <a:rect b="b" l="l" r="r" t="t"/>
            <a:pathLst>
              <a:path extrusionOk="0" h="9861" w="10308">
                <a:moveTo>
                  <a:pt x="1456" y="0"/>
                </a:moveTo>
                <a:cubicBezTo>
                  <a:pt x="650" y="0"/>
                  <a:pt x="1" y="809"/>
                  <a:pt x="296" y="1652"/>
                </a:cubicBezTo>
                <a:lnTo>
                  <a:pt x="1450" y="4928"/>
                </a:lnTo>
                <a:lnTo>
                  <a:pt x="296" y="8209"/>
                </a:lnTo>
                <a:cubicBezTo>
                  <a:pt x="1" y="9047"/>
                  <a:pt x="651" y="9860"/>
                  <a:pt x="1458" y="9860"/>
                </a:cubicBezTo>
                <a:cubicBezTo>
                  <a:pt x="1594" y="9860"/>
                  <a:pt x="1734" y="9837"/>
                  <a:pt x="1875" y="9788"/>
                </a:cubicBezTo>
                <a:lnTo>
                  <a:pt x="5156" y="8634"/>
                </a:lnTo>
                <a:lnTo>
                  <a:pt x="8438" y="9788"/>
                </a:lnTo>
                <a:cubicBezTo>
                  <a:pt x="8579" y="9837"/>
                  <a:pt x="8719" y="9860"/>
                  <a:pt x="8854" y="9860"/>
                </a:cubicBezTo>
                <a:cubicBezTo>
                  <a:pt x="9660" y="9860"/>
                  <a:pt x="10307" y="9047"/>
                  <a:pt x="10016" y="8209"/>
                </a:cubicBezTo>
                <a:lnTo>
                  <a:pt x="8862" y="4928"/>
                </a:lnTo>
                <a:lnTo>
                  <a:pt x="10016" y="1652"/>
                </a:lnTo>
                <a:cubicBezTo>
                  <a:pt x="10307" y="809"/>
                  <a:pt x="9661" y="0"/>
                  <a:pt x="8856" y="0"/>
                </a:cubicBezTo>
                <a:cubicBezTo>
                  <a:pt x="8720" y="0"/>
                  <a:pt x="8579" y="23"/>
                  <a:pt x="8438" y="73"/>
                </a:cubicBezTo>
                <a:lnTo>
                  <a:pt x="5156" y="1227"/>
                </a:lnTo>
                <a:lnTo>
                  <a:pt x="1875" y="73"/>
                </a:lnTo>
                <a:cubicBezTo>
                  <a:pt x="1733" y="23"/>
                  <a:pt x="1593" y="0"/>
                  <a:pt x="1456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1"/>
          <p:cNvSpPr/>
          <p:nvPr/>
        </p:nvSpPr>
        <p:spPr>
          <a:xfrm>
            <a:off x="878275" y="577425"/>
            <a:ext cx="154450" cy="147725"/>
          </a:xfrm>
          <a:custGeom>
            <a:rect b="b" l="l" r="r" t="t"/>
            <a:pathLst>
              <a:path extrusionOk="0" h="5909" w="6178">
                <a:moveTo>
                  <a:pt x="873" y="0"/>
                </a:moveTo>
                <a:cubicBezTo>
                  <a:pt x="388" y="0"/>
                  <a:pt x="1" y="488"/>
                  <a:pt x="176" y="987"/>
                </a:cubicBezTo>
                <a:lnTo>
                  <a:pt x="866" y="2956"/>
                </a:lnTo>
                <a:lnTo>
                  <a:pt x="176" y="4920"/>
                </a:lnTo>
                <a:cubicBezTo>
                  <a:pt x="1" y="5423"/>
                  <a:pt x="385" y="5909"/>
                  <a:pt x="868" y="5909"/>
                </a:cubicBezTo>
                <a:cubicBezTo>
                  <a:pt x="950" y="5909"/>
                  <a:pt x="1035" y="5895"/>
                  <a:pt x="1120" y="5865"/>
                </a:cubicBezTo>
                <a:lnTo>
                  <a:pt x="3089" y="5174"/>
                </a:lnTo>
                <a:lnTo>
                  <a:pt x="5053" y="5865"/>
                </a:lnTo>
                <a:cubicBezTo>
                  <a:pt x="5138" y="5895"/>
                  <a:pt x="5223" y="5909"/>
                  <a:pt x="5305" y="5909"/>
                </a:cubicBezTo>
                <a:cubicBezTo>
                  <a:pt x="5789" y="5909"/>
                  <a:pt x="6177" y="5423"/>
                  <a:pt x="5998" y="4920"/>
                </a:cubicBezTo>
                <a:lnTo>
                  <a:pt x="5307" y="2956"/>
                </a:lnTo>
                <a:lnTo>
                  <a:pt x="5998" y="987"/>
                </a:lnTo>
                <a:cubicBezTo>
                  <a:pt x="6177" y="488"/>
                  <a:pt x="5786" y="0"/>
                  <a:pt x="5300" y="0"/>
                </a:cubicBezTo>
                <a:cubicBezTo>
                  <a:pt x="5220" y="0"/>
                  <a:pt x="5136" y="14"/>
                  <a:pt x="5053" y="43"/>
                </a:cubicBezTo>
                <a:lnTo>
                  <a:pt x="3089" y="733"/>
                </a:lnTo>
                <a:lnTo>
                  <a:pt x="1120" y="43"/>
                </a:lnTo>
                <a:cubicBezTo>
                  <a:pt x="1037" y="14"/>
                  <a:pt x="954" y="0"/>
                  <a:pt x="873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1"/>
          <p:cNvSpPr/>
          <p:nvPr/>
        </p:nvSpPr>
        <p:spPr>
          <a:xfrm>
            <a:off x="289925" y="292750"/>
            <a:ext cx="97400" cy="93175"/>
          </a:xfrm>
          <a:custGeom>
            <a:rect b="b" l="l" r="r" t="t"/>
            <a:pathLst>
              <a:path extrusionOk="0" h="3727" w="3896">
                <a:moveTo>
                  <a:pt x="550" y="0"/>
                </a:moveTo>
                <a:cubicBezTo>
                  <a:pt x="246" y="0"/>
                  <a:pt x="1" y="307"/>
                  <a:pt x="112" y="627"/>
                </a:cubicBezTo>
                <a:lnTo>
                  <a:pt x="548" y="1866"/>
                </a:lnTo>
                <a:lnTo>
                  <a:pt x="112" y="3105"/>
                </a:lnTo>
                <a:cubicBezTo>
                  <a:pt x="1" y="3420"/>
                  <a:pt x="246" y="3727"/>
                  <a:pt x="550" y="3727"/>
                </a:cubicBezTo>
                <a:cubicBezTo>
                  <a:pt x="601" y="3727"/>
                  <a:pt x="654" y="3718"/>
                  <a:pt x="706" y="3699"/>
                </a:cubicBezTo>
                <a:lnTo>
                  <a:pt x="1951" y="3264"/>
                </a:lnTo>
                <a:lnTo>
                  <a:pt x="3190" y="3699"/>
                </a:lnTo>
                <a:cubicBezTo>
                  <a:pt x="3243" y="3718"/>
                  <a:pt x="3296" y="3727"/>
                  <a:pt x="3347" y="3727"/>
                </a:cubicBezTo>
                <a:cubicBezTo>
                  <a:pt x="3650" y="3727"/>
                  <a:pt x="3896" y="3420"/>
                  <a:pt x="3784" y="3105"/>
                </a:cubicBezTo>
                <a:lnTo>
                  <a:pt x="3349" y="1866"/>
                </a:lnTo>
                <a:lnTo>
                  <a:pt x="3784" y="627"/>
                </a:lnTo>
                <a:cubicBezTo>
                  <a:pt x="3896" y="307"/>
                  <a:pt x="3650" y="0"/>
                  <a:pt x="3347" y="0"/>
                </a:cubicBezTo>
                <a:cubicBezTo>
                  <a:pt x="3296" y="0"/>
                  <a:pt x="3243" y="9"/>
                  <a:pt x="3190" y="27"/>
                </a:cubicBezTo>
                <a:lnTo>
                  <a:pt x="1951" y="463"/>
                </a:lnTo>
                <a:lnTo>
                  <a:pt x="706" y="27"/>
                </a:lnTo>
                <a:cubicBezTo>
                  <a:pt x="654" y="9"/>
                  <a:pt x="601" y="0"/>
                  <a:pt x="550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21"/>
          <p:cNvGrpSpPr/>
          <p:nvPr/>
        </p:nvGrpSpPr>
        <p:grpSpPr>
          <a:xfrm>
            <a:off x="8206867" y="614561"/>
            <a:ext cx="304102" cy="458848"/>
            <a:chOff x="2131550" y="2253075"/>
            <a:chExt cx="93100" cy="140475"/>
          </a:xfrm>
        </p:grpSpPr>
        <p:sp>
          <p:nvSpPr>
            <p:cNvPr id="95" name="Google Shape;95;p21"/>
            <p:cNvSpPr/>
            <p:nvPr/>
          </p:nvSpPr>
          <p:spPr>
            <a:xfrm>
              <a:off x="2131550" y="2313325"/>
              <a:ext cx="93100" cy="50100"/>
            </a:xfrm>
            <a:custGeom>
              <a:rect b="b" l="l" r="r" t="t"/>
              <a:pathLst>
                <a:path extrusionOk="0" h="2004" w="3724">
                  <a:moveTo>
                    <a:pt x="1822" y="1"/>
                  </a:moveTo>
                  <a:lnTo>
                    <a:pt x="1" y="1896"/>
                  </a:lnTo>
                  <a:lnTo>
                    <a:pt x="114" y="2004"/>
                  </a:lnTo>
                  <a:lnTo>
                    <a:pt x="1828" y="216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1"/>
            <p:cNvSpPr/>
            <p:nvPr/>
          </p:nvSpPr>
          <p:spPr>
            <a:xfrm>
              <a:off x="2131550" y="2343325"/>
              <a:ext cx="93100" cy="50225"/>
            </a:xfrm>
            <a:custGeom>
              <a:rect b="b" l="l" r="r" t="t"/>
              <a:pathLst>
                <a:path extrusionOk="0" h="2009" w="3724">
                  <a:moveTo>
                    <a:pt x="1822" y="0"/>
                  </a:moveTo>
                  <a:lnTo>
                    <a:pt x="1" y="1901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5"/>
                  </a:lnTo>
                  <a:lnTo>
                    <a:pt x="3724" y="1828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1"/>
            <p:cNvSpPr/>
            <p:nvPr/>
          </p:nvSpPr>
          <p:spPr>
            <a:xfrm>
              <a:off x="2131550" y="2253075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41"/>
                  </a:lnTo>
                  <a:lnTo>
                    <a:pt x="3724" y="1828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1"/>
            <p:cNvSpPr/>
            <p:nvPr/>
          </p:nvSpPr>
          <p:spPr>
            <a:xfrm>
              <a:off x="2131550" y="2283200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21"/>
          <p:cNvGrpSpPr/>
          <p:nvPr/>
        </p:nvGrpSpPr>
        <p:grpSpPr>
          <a:xfrm>
            <a:off x="574167" y="4333336"/>
            <a:ext cx="304102" cy="458848"/>
            <a:chOff x="2131550" y="2253075"/>
            <a:chExt cx="93100" cy="140475"/>
          </a:xfrm>
        </p:grpSpPr>
        <p:sp>
          <p:nvSpPr>
            <p:cNvPr id="100" name="Google Shape;100;p21"/>
            <p:cNvSpPr/>
            <p:nvPr/>
          </p:nvSpPr>
          <p:spPr>
            <a:xfrm>
              <a:off x="2131550" y="2313325"/>
              <a:ext cx="93100" cy="50100"/>
            </a:xfrm>
            <a:custGeom>
              <a:rect b="b" l="l" r="r" t="t"/>
              <a:pathLst>
                <a:path extrusionOk="0" h="2004" w="3724">
                  <a:moveTo>
                    <a:pt x="1822" y="1"/>
                  </a:moveTo>
                  <a:lnTo>
                    <a:pt x="1" y="1896"/>
                  </a:lnTo>
                  <a:lnTo>
                    <a:pt x="114" y="2004"/>
                  </a:lnTo>
                  <a:lnTo>
                    <a:pt x="1828" y="216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1"/>
            <p:cNvSpPr/>
            <p:nvPr/>
          </p:nvSpPr>
          <p:spPr>
            <a:xfrm>
              <a:off x="2131550" y="2343325"/>
              <a:ext cx="93100" cy="50225"/>
            </a:xfrm>
            <a:custGeom>
              <a:rect b="b" l="l" r="r" t="t"/>
              <a:pathLst>
                <a:path extrusionOk="0" h="2009" w="3724">
                  <a:moveTo>
                    <a:pt x="1822" y="0"/>
                  </a:moveTo>
                  <a:lnTo>
                    <a:pt x="1" y="1901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5"/>
                  </a:lnTo>
                  <a:lnTo>
                    <a:pt x="3724" y="1828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1"/>
            <p:cNvSpPr/>
            <p:nvPr/>
          </p:nvSpPr>
          <p:spPr>
            <a:xfrm>
              <a:off x="2131550" y="2253075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41"/>
                  </a:lnTo>
                  <a:lnTo>
                    <a:pt x="3724" y="1828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1"/>
            <p:cNvSpPr/>
            <p:nvPr/>
          </p:nvSpPr>
          <p:spPr>
            <a:xfrm>
              <a:off x="2131550" y="2283200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7523975" y="4589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Bootstrap</a:t>
            </a:r>
            <a:endParaRPr b="1" i="0" sz="1200" u="none" cap="none" strike="noStrike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fr" sz="600" u="none" cap="none" strike="noStrike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b="0" i="0" sz="100" u="none" cap="none" strike="noStrike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1376250" y="1707800"/>
            <a:ext cx="8004900" cy="19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fr" sz="4800" u="none" cap="none" strike="noStrike">
                <a:solidFill>
                  <a:schemeClr val="accent2"/>
                </a:solidFill>
                <a:latin typeface="Cairo"/>
                <a:ea typeface="Cairo"/>
                <a:cs typeface="Cairo"/>
                <a:sym typeface="Cairo"/>
              </a:rPr>
              <a:t>Introduction to Closures</a:t>
            </a:r>
            <a:endParaRPr b="1" i="0" sz="4500" u="none" cap="none" strike="noStrike">
              <a:solidFill>
                <a:schemeClr val="accent2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323337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12" name="Google Shape;112;p1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1"/>
          <p:cNvGrpSpPr/>
          <p:nvPr/>
        </p:nvGrpSpPr>
        <p:grpSpPr>
          <a:xfrm>
            <a:off x="553827" y="1399179"/>
            <a:ext cx="2815263" cy="3159247"/>
            <a:chOff x="4827002" y="1207229"/>
            <a:chExt cx="2815263" cy="3159247"/>
          </a:xfrm>
        </p:grpSpPr>
        <p:sp>
          <p:nvSpPr>
            <p:cNvPr id="114" name="Google Shape;114;p1"/>
            <p:cNvSpPr/>
            <p:nvPr/>
          </p:nvSpPr>
          <p:spPr>
            <a:xfrm>
              <a:off x="6526856" y="1531105"/>
              <a:ext cx="1115409" cy="786747"/>
            </a:xfrm>
            <a:custGeom>
              <a:rect b="b" l="l" r="r" t="t"/>
              <a:pathLst>
                <a:path extrusionOk="0" fill="none" h="18741" w="26570">
                  <a:moveTo>
                    <a:pt x="26569" y="18740"/>
                  </a:moveTo>
                  <a:lnTo>
                    <a:pt x="1" y="18740"/>
                  </a:lnTo>
                  <a:lnTo>
                    <a:pt x="1" y="1"/>
                  </a:lnTo>
                  <a:lnTo>
                    <a:pt x="2656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6675382" y="1669093"/>
              <a:ext cx="818358" cy="42"/>
            </a:xfrm>
            <a:custGeom>
              <a:rect b="b" l="l" r="r" t="t"/>
              <a:pathLst>
                <a:path extrusionOk="0" fill="none" h="1" w="19494">
                  <a:moveTo>
                    <a:pt x="1" y="1"/>
                  </a:moveTo>
                  <a:lnTo>
                    <a:pt x="19493" y="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6675382" y="1967109"/>
              <a:ext cx="818358" cy="42"/>
            </a:xfrm>
            <a:custGeom>
              <a:rect b="b" l="l" r="r" t="t"/>
              <a:pathLst>
                <a:path extrusionOk="0" fill="none" h="1" w="19494">
                  <a:moveTo>
                    <a:pt x="1" y="0"/>
                  </a:moveTo>
                  <a:lnTo>
                    <a:pt x="19493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6675382" y="2062908"/>
              <a:ext cx="818358" cy="42"/>
            </a:xfrm>
            <a:custGeom>
              <a:rect b="b" l="l" r="r" t="t"/>
              <a:pathLst>
                <a:path extrusionOk="0" fill="none" h="1" w="19494">
                  <a:moveTo>
                    <a:pt x="1" y="1"/>
                  </a:moveTo>
                  <a:lnTo>
                    <a:pt x="19493" y="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6675382" y="2157782"/>
              <a:ext cx="818358" cy="42"/>
            </a:xfrm>
            <a:custGeom>
              <a:rect b="b" l="l" r="r" t="t"/>
              <a:pathLst>
                <a:path extrusionOk="0" fill="none" h="1" w="19494">
                  <a:moveTo>
                    <a:pt x="1" y="0"/>
                  </a:moveTo>
                  <a:lnTo>
                    <a:pt x="19493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4827002" y="4313749"/>
              <a:ext cx="1224641" cy="50838"/>
            </a:xfrm>
            <a:custGeom>
              <a:rect b="b" l="l" r="r" t="t"/>
              <a:pathLst>
                <a:path extrusionOk="0" h="1211" w="29172">
                  <a:moveTo>
                    <a:pt x="16846" y="0"/>
                  </a:moveTo>
                  <a:cubicBezTo>
                    <a:pt x="9793" y="0"/>
                    <a:pt x="1" y="160"/>
                    <a:pt x="1" y="571"/>
                  </a:cubicBezTo>
                  <a:cubicBezTo>
                    <a:pt x="1" y="959"/>
                    <a:pt x="8948" y="1210"/>
                    <a:pt x="16001" y="1210"/>
                  </a:cubicBezTo>
                  <a:cubicBezTo>
                    <a:pt x="23077" y="1210"/>
                    <a:pt x="29171" y="1027"/>
                    <a:pt x="29171" y="617"/>
                  </a:cubicBezTo>
                  <a:cubicBezTo>
                    <a:pt x="29171" y="206"/>
                    <a:pt x="23922" y="0"/>
                    <a:pt x="16846" y="0"/>
                  </a:cubicBezTo>
                  <a:close/>
                </a:path>
              </a:pathLst>
            </a:custGeom>
            <a:solidFill>
              <a:srgbClr val="0004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762233" y="1845157"/>
              <a:ext cx="726338" cy="697624"/>
            </a:xfrm>
            <a:custGeom>
              <a:rect b="b" l="l" r="r" t="t"/>
              <a:pathLst>
                <a:path extrusionOk="0" h="16618" w="17302">
                  <a:moveTo>
                    <a:pt x="1770" y="0"/>
                  </a:moveTo>
                  <a:cubicBezTo>
                    <a:pt x="1325" y="0"/>
                    <a:pt x="828" y="338"/>
                    <a:pt x="434" y="1513"/>
                  </a:cubicBezTo>
                  <a:cubicBezTo>
                    <a:pt x="0" y="2814"/>
                    <a:pt x="4314" y="7516"/>
                    <a:pt x="4314" y="7516"/>
                  </a:cubicBezTo>
                  <a:cubicBezTo>
                    <a:pt x="4337" y="7607"/>
                    <a:pt x="4337" y="8041"/>
                    <a:pt x="4337" y="8657"/>
                  </a:cubicBezTo>
                  <a:cubicBezTo>
                    <a:pt x="3218" y="14957"/>
                    <a:pt x="5410" y="16509"/>
                    <a:pt x="5410" y="16509"/>
                  </a:cubicBezTo>
                  <a:cubicBezTo>
                    <a:pt x="5516" y="16583"/>
                    <a:pt x="5641" y="16617"/>
                    <a:pt x="5783" y="16617"/>
                  </a:cubicBezTo>
                  <a:cubicBezTo>
                    <a:pt x="8203" y="16617"/>
                    <a:pt x="15453" y="6557"/>
                    <a:pt x="15453" y="6557"/>
                  </a:cubicBezTo>
                  <a:cubicBezTo>
                    <a:pt x="16115" y="6078"/>
                    <a:pt x="17302" y="4686"/>
                    <a:pt x="17233" y="4503"/>
                  </a:cubicBezTo>
                  <a:cubicBezTo>
                    <a:pt x="17188" y="4320"/>
                    <a:pt x="16868" y="4138"/>
                    <a:pt x="16800" y="3818"/>
                  </a:cubicBezTo>
                  <a:cubicBezTo>
                    <a:pt x="16708" y="3522"/>
                    <a:pt x="16594" y="3362"/>
                    <a:pt x="16343" y="3248"/>
                  </a:cubicBezTo>
                  <a:cubicBezTo>
                    <a:pt x="16115" y="3133"/>
                    <a:pt x="16023" y="2928"/>
                    <a:pt x="16023" y="2928"/>
                  </a:cubicBezTo>
                  <a:cubicBezTo>
                    <a:pt x="16023" y="2928"/>
                    <a:pt x="17233" y="1102"/>
                    <a:pt x="16936" y="760"/>
                  </a:cubicBezTo>
                  <a:cubicBezTo>
                    <a:pt x="16930" y="752"/>
                    <a:pt x="16921" y="749"/>
                    <a:pt x="16909" y="749"/>
                  </a:cubicBezTo>
                  <a:cubicBezTo>
                    <a:pt x="16527" y="749"/>
                    <a:pt x="13581" y="4640"/>
                    <a:pt x="13581" y="4640"/>
                  </a:cubicBezTo>
                  <a:cubicBezTo>
                    <a:pt x="13581" y="4640"/>
                    <a:pt x="7784" y="10304"/>
                    <a:pt x="7583" y="10304"/>
                  </a:cubicBezTo>
                  <a:cubicBezTo>
                    <a:pt x="7580" y="10304"/>
                    <a:pt x="7579" y="10303"/>
                    <a:pt x="7578" y="10301"/>
                  </a:cubicBezTo>
                  <a:cubicBezTo>
                    <a:pt x="6778" y="6864"/>
                    <a:pt x="6101" y="562"/>
                    <a:pt x="3396" y="562"/>
                  </a:cubicBezTo>
                  <a:cubicBezTo>
                    <a:pt x="3244" y="562"/>
                    <a:pt x="3086" y="582"/>
                    <a:pt x="2922" y="623"/>
                  </a:cubicBezTo>
                  <a:cubicBezTo>
                    <a:pt x="2921" y="623"/>
                    <a:pt x="2921" y="623"/>
                    <a:pt x="2921" y="623"/>
                  </a:cubicBezTo>
                  <a:cubicBezTo>
                    <a:pt x="2885" y="623"/>
                    <a:pt x="2374" y="0"/>
                    <a:pt x="1770" y="0"/>
                  </a:cubicBezTo>
                  <a:close/>
                </a:path>
              </a:pathLst>
            </a:custGeom>
            <a:solidFill>
              <a:srgbClr val="FFB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6337149" y="1966102"/>
              <a:ext cx="96806" cy="93867"/>
            </a:xfrm>
            <a:custGeom>
              <a:rect b="b" l="l" r="r" t="t"/>
              <a:pathLst>
                <a:path extrusionOk="0" h="2236" w="2306">
                  <a:moveTo>
                    <a:pt x="880" y="1"/>
                  </a:moveTo>
                  <a:cubicBezTo>
                    <a:pt x="601" y="1"/>
                    <a:pt x="0" y="1736"/>
                    <a:pt x="0" y="1736"/>
                  </a:cubicBezTo>
                  <a:cubicBezTo>
                    <a:pt x="0" y="1736"/>
                    <a:pt x="352" y="2235"/>
                    <a:pt x="788" y="2235"/>
                  </a:cubicBezTo>
                  <a:cubicBezTo>
                    <a:pt x="836" y="2235"/>
                    <a:pt x="886" y="2229"/>
                    <a:pt x="936" y="2215"/>
                  </a:cubicBezTo>
                  <a:cubicBezTo>
                    <a:pt x="1438" y="2079"/>
                    <a:pt x="1256" y="1074"/>
                    <a:pt x="1256" y="1074"/>
                  </a:cubicBezTo>
                  <a:lnTo>
                    <a:pt x="1256" y="1074"/>
                  </a:lnTo>
                  <a:cubicBezTo>
                    <a:pt x="1256" y="1074"/>
                    <a:pt x="1651" y="1218"/>
                    <a:pt x="1951" y="1218"/>
                  </a:cubicBezTo>
                  <a:cubicBezTo>
                    <a:pt x="2130" y="1218"/>
                    <a:pt x="2274" y="1167"/>
                    <a:pt x="2283" y="1006"/>
                  </a:cubicBezTo>
                  <a:cubicBezTo>
                    <a:pt x="2306" y="549"/>
                    <a:pt x="1164" y="47"/>
                    <a:pt x="890" y="1"/>
                  </a:cubicBezTo>
                  <a:cubicBezTo>
                    <a:pt x="887" y="1"/>
                    <a:pt x="883" y="1"/>
                    <a:pt x="880" y="1"/>
                  </a:cubicBezTo>
                  <a:close/>
                </a:path>
              </a:pathLst>
            </a:custGeom>
            <a:solidFill>
              <a:srgbClr val="FFB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391765" y="1971895"/>
              <a:ext cx="54658" cy="69981"/>
            </a:xfrm>
            <a:custGeom>
              <a:rect b="b" l="l" r="r" t="t"/>
              <a:pathLst>
                <a:path extrusionOk="0" h="1667" w="1302">
                  <a:moveTo>
                    <a:pt x="0" y="0"/>
                  </a:moveTo>
                  <a:lnTo>
                    <a:pt x="708" y="366"/>
                  </a:lnTo>
                  <a:cubicBezTo>
                    <a:pt x="822" y="434"/>
                    <a:pt x="959" y="480"/>
                    <a:pt x="1050" y="548"/>
                  </a:cubicBezTo>
                  <a:cubicBezTo>
                    <a:pt x="1096" y="594"/>
                    <a:pt x="1142" y="639"/>
                    <a:pt x="1164" y="708"/>
                  </a:cubicBezTo>
                  <a:cubicBezTo>
                    <a:pt x="1187" y="754"/>
                    <a:pt x="1164" y="822"/>
                    <a:pt x="1119" y="868"/>
                  </a:cubicBezTo>
                  <a:cubicBezTo>
                    <a:pt x="913" y="1050"/>
                    <a:pt x="639" y="1073"/>
                    <a:pt x="366" y="1073"/>
                  </a:cubicBezTo>
                  <a:cubicBezTo>
                    <a:pt x="343" y="1073"/>
                    <a:pt x="314" y="1067"/>
                    <a:pt x="283" y="1067"/>
                  </a:cubicBezTo>
                  <a:cubicBezTo>
                    <a:pt x="251" y="1067"/>
                    <a:pt x="217" y="1073"/>
                    <a:pt x="183" y="1096"/>
                  </a:cubicBezTo>
                  <a:cubicBezTo>
                    <a:pt x="114" y="1164"/>
                    <a:pt x="183" y="1233"/>
                    <a:pt x="183" y="1279"/>
                  </a:cubicBezTo>
                  <a:lnTo>
                    <a:pt x="251" y="1667"/>
                  </a:lnTo>
                  <a:lnTo>
                    <a:pt x="229" y="1279"/>
                  </a:lnTo>
                  <a:cubicBezTo>
                    <a:pt x="229" y="1225"/>
                    <a:pt x="229" y="1158"/>
                    <a:pt x="229" y="1142"/>
                  </a:cubicBezTo>
                  <a:cubicBezTo>
                    <a:pt x="229" y="1142"/>
                    <a:pt x="320" y="1142"/>
                    <a:pt x="366" y="1164"/>
                  </a:cubicBezTo>
                  <a:cubicBezTo>
                    <a:pt x="639" y="1164"/>
                    <a:pt x="936" y="1164"/>
                    <a:pt x="1187" y="959"/>
                  </a:cubicBezTo>
                  <a:cubicBezTo>
                    <a:pt x="1256" y="891"/>
                    <a:pt x="1301" y="776"/>
                    <a:pt x="1279" y="662"/>
                  </a:cubicBezTo>
                  <a:cubicBezTo>
                    <a:pt x="1233" y="571"/>
                    <a:pt x="1187" y="503"/>
                    <a:pt x="1119" y="457"/>
                  </a:cubicBezTo>
                  <a:cubicBezTo>
                    <a:pt x="982" y="388"/>
                    <a:pt x="868" y="343"/>
                    <a:pt x="754" y="274"/>
                  </a:cubicBezTo>
                  <a:cubicBezTo>
                    <a:pt x="502" y="183"/>
                    <a:pt x="251" y="69"/>
                    <a:pt x="23" y="0"/>
                  </a:cubicBezTo>
                  <a:close/>
                </a:path>
              </a:pathLst>
            </a:custGeom>
            <a:solidFill>
              <a:srgbClr val="EC7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6419556" y="1966144"/>
              <a:ext cx="17296" cy="17296"/>
            </a:xfrm>
            <a:custGeom>
              <a:rect b="b" l="l" r="r" t="t"/>
              <a:pathLst>
                <a:path extrusionOk="0" h="412" w="412">
                  <a:moveTo>
                    <a:pt x="388" y="0"/>
                  </a:moveTo>
                  <a:cubicBezTo>
                    <a:pt x="251" y="137"/>
                    <a:pt x="114" y="274"/>
                    <a:pt x="0" y="411"/>
                  </a:cubicBezTo>
                  <a:cubicBezTo>
                    <a:pt x="69" y="411"/>
                    <a:pt x="114" y="388"/>
                    <a:pt x="160" y="366"/>
                  </a:cubicBezTo>
                  <a:cubicBezTo>
                    <a:pt x="206" y="343"/>
                    <a:pt x="229" y="297"/>
                    <a:pt x="274" y="274"/>
                  </a:cubicBezTo>
                  <a:cubicBezTo>
                    <a:pt x="297" y="229"/>
                    <a:pt x="343" y="206"/>
                    <a:pt x="365" y="160"/>
                  </a:cubicBezTo>
                  <a:cubicBezTo>
                    <a:pt x="388" y="115"/>
                    <a:pt x="388" y="69"/>
                    <a:pt x="411" y="0"/>
                  </a:cubicBezTo>
                  <a:close/>
                </a:path>
              </a:pathLst>
            </a:custGeom>
            <a:solidFill>
              <a:srgbClr val="EC7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6403267" y="1993935"/>
              <a:ext cx="55624" cy="38748"/>
            </a:xfrm>
            <a:custGeom>
              <a:rect b="b" l="l" r="r" t="t"/>
              <a:pathLst>
                <a:path extrusionOk="0" h="923" w="1325">
                  <a:moveTo>
                    <a:pt x="1324" y="0"/>
                  </a:moveTo>
                  <a:lnTo>
                    <a:pt x="1324" y="0"/>
                  </a:lnTo>
                  <a:cubicBezTo>
                    <a:pt x="1142" y="206"/>
                    <a:pt x="936" y="388"/>
                    <a:pt x="708" y="571"/>
                  </a:cubicBezTo>
                  <a:cubicBezTo>
                    <a:pt x="617" y="639"/>
                    <a:pt x="502" y="731"/>
                    <a:pt x="388" y="799"/>
                  </a:cubicBezTo>
                  <a:cubicBezTo>
                    <a:pt x="331" y="833"/>
                    <a:pt x="257" y="856"/>
                    <a:pt x="186" y="856"/>
                  </a:cubicBezTo>
                  <a:cubicBezTo>
                    <a:pt x="114" y="856"/>
                    <a:pt x="46" y="833"/>
                    <a:pt x="0" y="776"/>
                  </a:cubicBezTo>
                  <a:lnTo>
                    <a:pt x="0" y="776"/>
                  </a:lnTo>
                  <a:cubicBezTo>
                    <a:pt x="23" y="845"/>
                    <a:pt x="114" y="913"/>
                    <a:pt x="183" y="913"/>
                  </a:cubicBezTo>
                  <a:cubicBezTo>
                    <a:pt x="210" y="920"/>
                    <a:pt x="234" y="923"/>
                    <a:pt x="258" y="923"/>
                  </a:cubicBezTo>
                  <a:cubicBezTo>
                    <a:pt x="316" y="923"/>
                    <a:pt x="369" y="907"/>
                    <a:pt x="434" y="891"/>
                  </a:cubicBezTo>
                  <a:cubicBezTo>
                    <a:pt x="571" y="822"/>
                    <a:pt x="662" y="731"/>
                    <a:pt x="799" y="662"/>
                  </a:cubicBezTo>
                  <a:cubicBezTo>
                    <a:pt x="890" y="571"/>
                    <a:pt x="1005" y="480"/>
                    <a:pt x="1096" y="366"/>
                  </a:cubicBezTo>
                  <a:cubicBezTo>
                    <a:pt x="1187" y="251"/>
                    <a:pt x="1256" y="137"/>
                    <a:pt x="1324" y="0"/>
                  </a:cubicBezTo>
                  <a:close/>
                </a:path>
              </a:pathLst>
            </a:custGeom>
            <a:solidFill>
              <a:srgbClr val="EC7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6415693" y="2015009"/>
              <a:ext cx="54658" cy="34214"/>
            </a:xfrm>
            <a:custGeom>
              <a:rect b="b" l="l" r="r" t="t"/>
              <a:pathLst>
                <a:path extrusionOk="0" h="815" w="1302">
                  <a:moveTo>
                    <a:pt x="1302" y="1"/>
                  </a:moveTo>
                  <a:cubicBezTo>
                    <a:pt x="1165" y="92"/>
                    <a:pt x="1051" y="183"/>
                    <a:pt x="937" y="297"/>
                  </a:cubicBezTo>
                  <a:cubicBezTo>
                    <a:pt x="823" y="411"/>
                    <a:pt x="709" y="525"/>
                    <a:pt x="594" y="594"/>
                  </a:cubicBezTo>
                  <a:cubicBezTo>
                    <a:pt x="500" y="670"/>
                    <a:pt x="390" y="714"/>
                    <a:pt x="303" y="714"/>
                  </a:cubicBezTo>
                  <a:cubicBezTo>
                    <a:pt x="285" y="714"/>
                    <a:pt x="268" y="712"/>
                    <a:pt x="252" y="708"/>
                  </a:cubicBezTo>
                  <a:cubicBezTo>
                    <a:pt x="138" y="662"/>
                    <a:pt x="69" y="503"/>
                    <a:pt x="1" y="366"/>
                  </a:cubicBezTo>
                  <a:lnTo>
                    <a:pt x="1" y="366"/>
                  </a:lnTo>
                  <a:cubicBezTo>
                    <a:pt x="24" y="503"/>
                    <a:pt x="47" y="685"/>
                    <a:pt x="206" y="777"/>
                  </a:cubicBezTo>
                  <a:cubicBezTo>
                    <a:pt x="253" y="803"/>
                    <a:pt x="300" y="814"/>
                    <a:pt x="346" y="814"/>
                  </a:cubicBezTo>
                  <a:cubicBezTo>
                    <a:pt x="458" y="814"/>
                    <a:pt x="566" y="750"/>
                    <a:pt x="663" y="685"/>
                  </a:cubicBezTo>
                  <a:cubicBezTo>
                    <a:pt x="800" y="594"/>
                    <a:pt x="891" y="480"/>
                    <a:pt x="1005" y="366"/>
                  </a:cubicBezTo>
                  <a:cubicBezTo>
                    <a:pt x="1119" y="252"/>
                    <a:pt x="1211" y="115"/>
                    <a:pt x="1302" y="1"/>
                  </a:cubicBezTo>
                  <a:close/>
                </a:path>
              </a:pathLst>
            </a:custGeom>
            <a:solidFill>
              <a:srgbClr val="EC7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438698" y="2041834"/>
              <a:ext cx="34550" cy="20150"/>
            </a:xfrm>
            <a:custGeom>
              <a:rect b="b" l="l" r="r" t="t"/>
              <a:pathLst>
                <a:path extrusionOk="0" h="480" w="823">
                  <a:moveTo>
                    <a:pt x="1" y="1"/>
                  </a:moveTo>
                  <a:cubicBezTo>
                    <a:pt x="1" y="115"/>
                    <a:pt x="24" y="206"/>
                    <a:pt x="69" y="297"/>
                  </a:cubicBezTo>
                  <a:cubicBezTo>
                    <a:pt x="69" y="343"/>
                    <a:pt x="92" y="389"/>
                    <a:pt x="138" y="434"/>
                  </a:cubicBezTo>
                  <a:cubicBezTo>
                    <a:pt x="183" y="457"/>
                    <a:pt x="229" y="480"/>
                    <a:pt x="275" y="480"/>
                  </a:cubicBezTo>
                  <a:cubicBezTo>
                    <a:pt x="366" y="480"/>
                    <a:pt x="480" y="457"/>
                    <a:pt x="571" y="434"/>
                  </a:cubicBezTo>
                  <a:cubicBezTo>
                    <a:pt x="663" y="411"/>
                    <a:pt x="754" y="366"/>
                    <a:pt x="822" y="275"/>
                  </a:cubicBezTo>
                  <a:lnTo>
                    <a:pt x="800" y="275"/>
                  </a:lnTo>
                  <a:cubicBezTo>
                    <a:pt x="708" y="320"/>
                    <a:pt x="640" y="320"/>
                    <a:pt x="549" y="320"/>
                  </a:cubicBezTo>
                  <a:cubicBezTo>
                    <a:pt x="434" y="366"/>
                    <a:pt x="366" y="366"/>
                    <a:pt x="298" y="366"/>
                  </a:cubicBezTo>
                  <a:cubicBezTo>
                    <a:pt x="252" y="366"/>
                    <a:pt x="206" y="366"/>
                    <a:pt x="206" y="343"/>
                  </a:cubicBezTo>
                  <a:cubicBezTo>
                    <a:pt x="183" y="343"/>
                    <a:pt x="161" y="297"/>
                    <a:pt x="138" y="275"/>
                  </a:cubicBezTo>
                  <a:cubicBezTo>
                    <a:pt x="92" y="183"/>
                    <a:pt x="24" y="115"/>
                    <a:pt x="1" y="1"/>
                  </a:cubicBezTo>
                  <a:close/>
                </a:path>
              </a:pathLst>
            </a:custGeom>
            <a:solidFill>
              <a:srgbClr val="EC7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780578" y="1828659"/>
              <a:ext cx="320895" cy="374210"/>
            </a:xfrm>
            <a:custGeom>
              <a:rect b="b" l="l" r="r" t="t"/>
              <a:pathLst>
                <a:path extrusionOk="0" h="8914" w="7644">
                  <a:moveTo>
                    <a:pt x="2281" y="1"/>
                  </a:moveTo>
                  <a:cubicBezTo>
                    <a:pt x="1186" y="1"/>
                    <a:pt x="0" y="1157"/>
                    <a:pt x="65" y="2887"/>
                  </a:cubicBezTo>
                  <a:cubicBezTo>
                    <a:pt x="179" y="6631"/>
                    <a:pt x="864" y="8913"/>
                    <a:pt x="864" y="8913"/>
                  </a:cubicBezTo>
                  <a:cubicBezTo>
                    <a:pt x="864" y="8913"/>
                    <a:pt x="7643" y="6197"/>
                    <a:pt x="7552" y="6037"/>
                  </a:cubicBezTo>
                  <a:cubicBezTo>
                    <a:pt x="5064" y="2157"/>
                    <a:pt x="4699" y="377"/>
                    <a:pt x="2462" y="11"/>
                  </a:cubicBezTo>
                  <a:cubicBezTo>
                    <a:pt x="2402" y="4"/>
                    <a:pt x="2342" y="1"/>
                    <a:pt x="2281" y="1"/>
                  </a:cubicBezTo>
                  <a:close/>
                </a:path>
              </a:pathLst>
            </a:custGeom>
            <a:solidFill>
              <a:srgbClr val="EC0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93747" y="1420572"/>
              <a:ext cx="932376" cy="1039257"/>
            </a:xfrm>
            <a:custGeom>
              <a:rect b="b" l="l" r="r" t="t"/>
              <a:pathLst>
                <a:path extrusionOk="0" h="24756" w="22210">
                  <a:moveTo>
                    <a:pt x="18070" y="0"/>
                  </a:moveTo>
                  <a:cubicBezTo>
                    <a:pt x="17582" y="0"/>
                    <a:pt x="17093" y="46"/>
                    <a:pt x="16617" y="123"/>
                  </a:cubicBezTo>
                  <a:cubicBezTo>
                    <a:pt x="15887" y="237"/>
                    <a:pt x="15156" y="443"/>
                    <a:pt x="14540" y="831"/>
                  </a:cubicBezTo>
                  <a:cubicBezTo>
                    <a:pt x="13901" y="1219"/>
                    <a:pt x="3972" y="8774"/>
                    <a:pt x="0" y="16763"/>
                  </a:cubicBezTo>
                  <a:cubicBezTo>
                    <a:pt x="0" y="16763"/>
                    <a:pt x="6555" y="24756"/>
                    <a:pt x="15083" y="24756"/>
                  </a:cubicBezTo>
                  <a:cubicBezTo>
                    <a:pt x="15669" y="24756"/>
                    <a:pt x="16265" y="24718"/>
                    <a:pt x="16868" y="24637"/>
                  </a:cubicBezTo>
                  <a:lnTo>
                    <a:pt x="17439" y="11810"/>
                  </a:lnTo>
                  <a:cubicBezTo>
                    <a:pt x="17840" y="11583"/>
                    <a:pt x="18148" y="11556"/>
                    <a:pt x="18271" y="11556"/>
                  </a:cubicBezTo>
                  <a:cubicBezTo>
                    <a:pt x="18309" y="11556"/>
                    <a:pt x="18329" y="11558"/>
                    <a:pt x="18329" y="11558"/>
                  </a:cubicBezTo>
                  <a:lnTo>
                    <a:pt x="22164" y="2679"/>
                  </a:lnTo>
                  <a:cubicBezTo>
                    <a:pt x="22209" y="2154"/>
                    <a:pt x="21273" y="922"/>
                    <a:pt x="20817" y="648"/>
                  </a:cubicBezTo>
                  <a:cubicBezTo>
                    <a:pt x="19984" y="178"/>
                    <a:pt x="19030" y="0"/>
                    <a:pt x="180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4945806" y="1441982"/>
              <a:ext cx="727345" cy="655476"/>
            </a:xfrm>
            <a:custGeom>
              <a:rect b="b" l="l" r="r" t="t"/>
              <a:pathLst>
                <a:path extrusionOk="0" h="15614" w="17326">
                  <a:moveTo>
                    <a:pt x="17299" y="1"/>
                  </a:moveTo>
                  <a:cubicBezTo>
                    <a:pt x="14914" y="1"/>
                    <a:pt x="3821" y="9110"/>
                    <a:pt x="1" y="15613"/>
                  </a:cubicBezTo>
                  <a:lnTo>
                    <a:pt x="17325" y="1"/>
                  </a:lnTo>
                  <a:cubicBezTo>
                    <a:pt x="17317" y="1"/>
                    <a:pt x="17308" y="1"/>
                    <a:pt x="172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5637636" y="1463013"/>
              <a:ext cx="325849" cy="453678"/>
            </a:xfrm>
            <a:custGeom>
              <a:rect b="b" l="l" r="r" t="t"/>
              <a:pathLst>
                <a:path extrusionOk="0" h="10807" w="7762">
                  <a:moveTo>
                    <a:pt x="4298" y="1"/>
                  </a:moveTo>
                  <a:cubicBezTo>
                    <a:pt x="4052" y="1"/>
                    <a:pt x="3855" y="28"/>
                    <a:pt x="3744" y="48"/>
                  </a:cubicBezTo>
                  <a:cubicBezTo>
                    <a:pt x="3333" y="116"/>
                    <a:pt x="1211" y="322"/>
                    <a:pt x="1302" y="3768"/>
                  </a:cubicBezTo>
                  <a:cubicBezTo>
                    <a:pt x="1302" y="3837"/>
                    <a:pt x="1256" y="3905"/>
                    <a:pt x="1188" y="3905"/>
                  </a:cubicBezTo>
                  <a:cubicBezTo>
                    <a:pt x="1163" y="3903"/>
                    <a:pt x="1136" y="3902"/>
                    <a:pt x="1106" y="3902"/>
                  </a:cubicBezTo>
                  <a:cubicBezTo>
                    <a:pt x="781" y="3902"/>
                    <a:pt x="199" y="4037"/>
                    <a:pt x="115" y="4727"/>
                  </a:cubicBezTo>
                  <a:cubicBezTo>
                    <a:pt x="1" y="5503"/>
                    <a:pt x="1074" y="5640"/>
                    <a:pt x="1530" y="5663"/>
                  </a:cubicBezTo>
                  <a:cubicBezTo>
                    <a:pt x="1644" y="5663"/>
                    <a:pt x="1758" y="5731"/>
                    <a:pt x="1850" y="5823"/>
                  </a:cubicBezTo>
                  <a:cubicBezTo>
                    <a:pt x="2124" y="6097"/>
                    <a:pt x="2740" y="6758"/>
                    <a:pt x="2945" y="7534"/>
                  </a:cubicBezTo>
                  <a:cubicBezTo>
                    <a:pt x="3379" y="9269"/>
                    <a:pt x="2032" y="10045"/>
                    <a:pt x="2032" y="10045"/>
                  </a:cubicBezTo>
                  <a:cubicBezTo>
                    <a:pt x="2032" y="10045"/>
                    <a:pt x="3960" y="10806"/>
                    <a:pt x="5489" y="10806"/>
                  </a:cubicBezTo>
                  <a:cubicBezTo>
                    <a:pt x="6012" y="10806"/>
                    <a:pt x="6488" y="10717"/>
                    <a:pt x="6826" y="10479"/>
                  </a:cubicBezTo>
                  <a:cubicBezTo>
                    <a:pt x="6826" y="10479"/>
                    <a:pt x="5433" y="6507"/>
                    <a:pt x="5913" y="6325"/>
                  </a:cubicBezTo>
                  <a:cubicBezTo>
                    <a:pt x="6734" y="6005"/>
                    <a:pt x="7761" y="5435"/>
                    <a:pt x="7122" y="2490"/>
                  </a:cubicBezTo>
                  <a:cubicBezTo>
                    <a:pt x="6660" y="336"/>
                    <a:pt x="5170" y="1"/>
                    <a:pt x="4298" y="1"/>
                  </a:cubicBezTo>
                  <a:close/>
                </a:path>
              </a:pathLst>
            </a:custGeom>
            <a:solidFill>
              <a:srgbClr val="FFB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5239036" y="4105822"/>
              <a:ext cx="165821" cy="179548"/>
            </a:xfrm>
            <a:custGeom>
              <a:rect b="b" l="l" r="r" t="t"/>
              <a:pathLst>
                <a:path extrusionOk="0" h="4277" w="3950">
                  <a:moveTo>
                    <a:pt x="708" y="0"/>
                  </a:moveTo>
                  <a:lnTo>
                    <a:pt x="0" y="2214"/>
                  </a:lnTo>
                  <a:cubicBezTo>
                    <a:pt x="0" y="2214"/>
                    <a:pt x="470" y="4277"/>
                    <a:pt x="906" y="4277"/>
                  </a:cubicBezTo>
                  <a:cubicBezTo>
                    <a:pt x="979" y="4277"/>
                    <a:pt x="1050" y="4220"/>
                    <a:pt x="1119" y="4086"/>
                  </a:cubicBezTo>
                  <a:cubicBezTo>
                    <a:pt x="1575" y="3127"/>
                    <a:pt x="2557" y="2785"/>
                    <a:pt x="2557" y="2785"/>
                  </a:cubicBezTo>
                  <a:lnTo>
                    <a:pt x="3949" y="11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B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5284081" y="4114428"/>
              <a:ext cx="117880" cy="127493"/>
            </a:xfrm>
            <a:custGeom>
              <a:rect b="b" l="l" r="r" t="t"/>
              <a:pathLst>
                <a:path extrusionOk="0" h="3037" w="2808">
                  <a:moveTo>
                    <a:pt x="0" y="1"/>
                  </a:moveTo>
                  <a:lnTo>
                    <a:pt x="274" y="3036"/>
                  </a:lnTo>
                  <a:lnTo>
                    <a:pt x="1667" y="2397"/>
                  </a:lnTo>
                  <a:lnTo>
                    <a:pt x="2808" y="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6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5198777" y="4194736"/>
              <a:ext cx="303809" cy="122875"/>
            </a:xfrm>
            <a:custGeom>
              <a:rect b="b" l="l" r="r" t="t"/>
              <a:pathLst>
                <a:path extrusionOk="0" h="2927" w="7237">
                  <a:moveTo>
                    <a:pt x="962" y="1"/>
                  </a:moveTo>
                  <a:cubicBezTo>
                    <a:pt x="960" y="1"/>
                    <a:pt x="959" y="2"/>
                    <a:pt x="959" y="5"/>
                  </a:cubicBezTo>
                  <a:cubicBezTo>
                    <a:pt x="891" y="461"/>
                    <a:pt x="275" y="2105"/>
                    <a:pt x="46" y="2698"/>
                  </a:cubicBezTo>
                  <a:cubicBezTo>
                    <a:pt x="1" y="2790"/>
                    <a:pt x="92" y="2904"/>
                    <a:pt x="229" y="2904"/>
                  </a:cubicBezTo>
                  <a:cubicBezTo>
                    <a:pt x="1325" y="2904"/>
                    <a:pt x="5433" y="2927"/>
                    <a:pt x="6985" y="2927"/>
                  </a:cubicBezTo>
                  <a:cubicBezTo>
                    <a:pt x="7168" y="2927"/>
                    <a:pt x="7236" y="2721"/>
                    <a:pt x="7100" y="2630"/>
                  </a:cubicBezTo>
                  <a:lnTo>
                    <a:pt x="3767" y="484"/>
                  </a:lnTo>
                  <a:cubicBezTo>
                    <a:pt x="3762" y="481"/>
                    <a:pt x="3755" y="479"/>
                    <a:pt x="3745" y="479"/>
                  </a:cubicBezTo>
                  <a:cubicBezTo>
                    <a:pt x="3576" y="479"/>
                    <a:pt x="2719" y="1015"/>
                    <a:pt x="2352" y="1123"/>
                  </a:cubicBezTo>
                  <a:cubicBezTo>
                    <a:pt x="2328" y="1132"/>
                    <a:pt x="2302" y="1136"/>
                    <a:pt x="2275" y="1136"/>
                  </a:cubicBezTo>
                  <a:cubicBezTo>
                    <a:pt x="1831" y="1136"/>
                    <a:pt x="1018" y="1"/>
                    <a:pt x="962" y="1"/>
                  </a:cubicBezTo>
                  <a:close/>
                </a:path>
              </a:pathLst>
            </a:custGeom>
            <a:solidFill>
              <a:srgbClr val="F87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5198777" y="4247631"/>
              <a:ext cx="82449" cy="69015"/>
            </a:xfrm>
            <a:custGeom>
              <a:rect b="b" l="l" r="r" t="t"/>
              <a:pathLst>
                <a:path extrusionOk="0" h="1644" w="1964">
                  <a:moveTo>
                    <a:pt x="571" y="0"/>
                  </a:moveTo>
                  <a:cubicBezTo>
                    <a:pt x="366" y="548"/>
                    <a:pt x="161" y="1096"/>
                    <a:pt x="46" y="1393"/>
                  </a:cubicBezTo>
                  <a:cubicBezTo>
                    <a:pt x="1" y="1507"/>
                    <a:pt x="92" y="1621"/>
                    <a:pt x="229" y="1621"/>
                  </a:cubicBezTo>
                  <a:cubicBezTo>
                    <a:pt x="549" y="1621"/>
                    <a:pt x="1188" y="1621"/>
                    <a:pt x="1964" y="1644"/>
                  </a:cubicBezTo>
                  <a:lnTo>
                    <a:pt x="5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5198777" y="4247631"/>
              <a:ext cx="82449" cy="69015"/>
            </a:xfrm>
            <a:custGeom>
              <a:rect b="b" l="l" r="r" t="t"/>
              <a:pathLst>
                <a:path extrusionOk="0" fill="none" h="1644" w="1964">
                  <a:moveTo>
                    <a:pt x="1964" y="1644"/>
                  </a:moveTo>
                  <a:cubicBezTo>
                    <a:pt x="1188" y="1621"/>
                    <a:pt x="549" y="1621"/>
                    <a:pt x="229" y="1621"/>
                  </a:cubicBezTo>
                  <a:cubicBezTo>
                    <a:pt x="92" y="1621"/>
                    <a:pt x="1" y="1507"/>
                    <a:pt x="46" y="1393"/>
                  </a:cubicBezTo>
                  <a:cubicBezTo>
                    <a:pt x="161" y="1096"/>
                    <a:pt x="366" y="548"/>
                    <a:pt x="57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5395244" y="4266774"/>
              <a:ext cx="107343" cy="51803"/>
            </a:xfrm>
            <a:custGeom>
              <a:rect b="b" l="l" r="r" t="t"/>
              <a:pathLst>
                <a:path extrusionOk="0" h="1234" w="2557">
                  <a:moveTo>
                    <a:pt x="982" y="1"/>
                  </a:moveTo>
                  <a:lnTo>
                    <a:pt x="0" y="1211"/>
                  </a:lnTo>
                  <a:cubicBezTo>
                    <a:pt x="913" y="1233"/>
                    <a:pt x="1758" y="1233"/>
                    <a:pt x="2283" y="1233"/>
                  </a:cubicBezTo>
                  <a:cubicBezTo>
                    <a:pt x="2465" y="1233"/>
                    <a:pt x="2556" y="1028"/>
                    <a:pt x="2397" y="937"/>
                  </a:cubicBezTo>
                  <a:lnTo>
                    <a:pt x="9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5395244" y="4266774"/>
              <a:ext cx="107343" cy="51803"/>
            </a:xfrm>
            <a:custGeom>
              <a:rect b="b" l="l" r="r" t="t"/>
              <a:pathLst>
                <a:path extrusionOk="0" fill="none" h="1234" w="2557">
                  <a:moveTo>
                    <a:pt x="0" y="1211"/>
                  </a:moveTo>
                  <a:cubicBezTo>
                    <a:pt x="913" y="1233"/>
                    <a:pt x="1758" y="1233"/>
                    <a:pt x="2283" y="1233"/>
                  </a:cubicBezTo>
                  <a:cubicBezTo>
                    <a:pt x="2465" y="1233"/>
                    <a:pt x="2556" y="1028"/>
                    <a:pt x="2397" y="937"/>
                  </a:cubicBezTo>
                  <a:lnTo>
                    <a:pt x="982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5196888" y="4315638"/>
              <a:ext cx="305698" cy="50838"/>
            </a:xfrm>
            <a:custGeom>
              <a:rect b="b" l="l" r="r" t="t"/>
              <a:pathLst>
                <a:path extrusionOk="0" h="1211" w="7282">
                  <a:moveTo>
                    <a:pt x="206" y="1"/>
                  </a:moveTo>
                  <a:cubicBezTo>
                    <a:pt x="91" y="1"/>
                    <a:pt x="0" y="92"/>
                    <a:pt x="0" y="206"/>
                  </a:cubicBezTo>
                  <a:lnTo>
                    <a:pt x="0" y="777"/>
                  </a:lnTo>
                  <a:cubicBezTo>
                    <a:pt x="0" y="1028"/>
                    <a:pt x="206" y="1211"/>
                    <a:pt x="434" y="1211"/>
                  </a:cubicBezTo>
                  <a:lnTo>
                    <a:pt x="6848" y="1211"/>
                  </a:lnTo>
                  <a:cubicBezTo>
                    <a:pt x="7076" y="1211"/>
                    <a:pt x="7281" y="1028"/>
                    <a:pt x="7281" y="777"/>
                  </a:cubicBezTo>
                  <a:lnTo>
                    <a:pt x="7281" y="206"/>
                  </a:lnTo>
                  <a:cubicBezTo>
                    <a:pt x="7281" y="92"/>
                    <a:pt x="7190" y="1"/>
                    <a:pt x="7053" y="1"/>
                  </a:cubicBezTo>
                  <a:close/>
                </a:path>
              </a:pathLst>
            </a:custGeom>
            <a:solidFill>
              <a:srgbClr val="F87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5792878" y="4105822"/>
              <a:ext cx="138030" cy="179548"/>
            </a:xfrm>
            <a:custGeom>
              <a:rect b="b" l="l" r="r" t="t"/>
              <a:pathLst>
                <a:path extrusionOk="0" h="4277" w="3288">
                  <a:moveTo>
                    <a:pt x="69" y="0"/>
                  </a:moveTo>
                  <a:lnTo>
                    <a:pt x="1" y="2214"/>
                  </a:lnTo>
                  <a:cubicBezTo>
                    <a:pt x="1" y="2214"/>
                    <a:pt x="470" y="4277"/>
                    <a:pt x="906" y="4277"/>
                  </a:cubicBezTo>
                  <a:cubicBezTo>
                    <a:pt x="979" y="4277"/>
                    <a:pt x="1050" y="4220"/>
                    <a:pt x="1119" y="4086"/>
                  </a:cubicBezTo>
                  <a:cubicBezTo>
                    <a:pt x="1575" y="3127"/>
                    <a:pt x="2557" y="2785"/>
                    <a:pt x="2557" y="2785"/>
                  </a:cubicBezTo>
                  <a:lnTo>
                    <a:pt x="3287" y="0"/>
                  </a:lnTo>
                  <a:close/>
                </a:path>
              </a:pathLst>
            </a:custGeom>
            <a:solidFill>
              <a:srgbClr val="FFB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5842708" y="4115394"/>
              <a:ext cx="83414" cy="126528"/>
            </a:xfrm>
            <a:custGeom>
              <a:rect b="b" l="l" r="r" t="t"/>
              <a:pathLst>
                <a:path extrusionOk="0" h="3014" w="1987">
                  <a:moveTo>
                    <a:pt x="0" y="0"/>
                  </a:moveTo>
                  <a:lnTo>
                    <a:pt x="206" y="3013"/>
                  </a:lnTo>
                  <a:lnTo>
                    <a:pt x="1621" y="2374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A6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752619" y="4194736"/>
              <a:ext cx="303809" cy="122875"/>
            </a:xfrm>
            <a:custGeom>
              <a:rect b="b" l="l" r="r" t="t"/>
              <a:pathLst>
                <a:path extrusionOk="0" h="2927" w="7237">
                  <a:moveTo>
                    <a:pt x="962" y="1"/>
                  </a:moveTo>
                  <a:cubicBezTo>
                    <a:pt x="961" y="1"/>
                    <a:pt x="960" y="2"/>
                    <a:pt x="960" y="5"/>
                  </a:cubicBezTo>
                  <a:cubicBezTo>
                    <a:pt x="891" y="461"/>
                    <a:pt x="275" y="2105"/>
                    <a:pt x="47" y="2698"/>
                  </a:cubicBezTo>
                  <a:cubicBezTo>
                    <a:pt x="1" y="2790"/>
                    <a:pt x="92" y="2904"/>
                    <a:pt x="229" y="2904"/>
                  </a:cubicBezTo>
                  <a:cubicBezTo>
                    <a:pt x="1325" y="2904"/>
                    <a:pt x="5433" y="2927"/>
                    <a:pt x="6985" y="2927"/>
                  </a:cubicBezTo>
                  <a:cubicBezTo>
                    <a:pt x="7168" y="2927"/>
                    <a:pt x="7236" y="2721"/>
                    <a:pt x="7100" y="2630"/>
                  </a:cubicBezTo>
                  <a:lnTo>
                    <a:pt x="3767" y="484"/>
                  </a:lnTo>
                  <a:cubicBezTo>
                    <a:pt x="3762" y="481"/>
                    <a:pt x="3755" y="479"/>
                    <a:pt x="3745" y="479"/>
                  </a:cubicBezTo>
                  <a:cubicBezTo>
                    <a:pt x="3576" y="479"/>
                    <a:pt x="2719" y="1015"/>
                    <a:pt x="2352" y="1123"/>
                  </a:cubicBezTo>
                  <a:cubicBezTo>
                    <a:pt x="2328" y="1132"/>
                    <a:pt x="2302" y="1136"/>
                    <a:pt x="2275" y="1136"/>
                  </a:cubicBezTo>
                  <a:cubicBezTo>
                    <a:pt x="1831" y="1136"/>
                    <a:pt x="1018" y="1"/>
                    <a:pt x="962" y="1"/>
                  </a:cubicBezTo>
                  <a:close/>
                </a:path>
              </a:pathLst>
            </a:custGeom>
            <a:solidFill>
              <a:srgbClr val="F87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5747834" y="4315638"/>
              <a:ext cx="305698" cy="50838"/>
            </a:xfrm>
            <a:custGeom>
              <a:rect b="b" l="l" r="r" t="t"/>
              <a:pathLst>
                <a:path extrusionOk="0" h="1211" w="7282">
                  <a:moveTo>
                    <a:pt x="206" y="1"/>
                  </a:moveTo>
                  <a:cubicBezTo>
                    <a:pt x="92" y="1"/>
                    <a:pt x="1" y="92"/>
                    <a:pt x="1" y="206"/>
                  </a:cubicBezTo>
                  <a:lnTo>
                    <a:pt x="1" y="777"/>
                  </a:lnTo>
                  <a:cubicBezTo>
                    <a:pt x="1" y="1028"/>
                    <a:pt x="183" y="1211"/>
                    <a:pt x="434" y="1211"/>
                  </a:cubicBezTo>
                  <a:lnTo>
                    <a:pt x="6848" y="1211"/>
                  </a:lnTo>
                  <a:cubicBezTo>
                    <a:pt x="7077" y="1211"/>
                    <a:pt x="7282" y="1028"/>
                    <a:pt x="7282" y="777"/>
                  </a:cubicBezTo>
                  <a:lnTo>
                    <a:pt x="7282" y="206"/>
                  </a:lnTo>
                  <a:cubicBezTo>
                    <a:pt x="7282" y="92"/>
                    <a:pt x="7168" y="1"/>
                    <a:pt x="7054" y="1"/>
                  </a:cubicBezTo>
                  <a:close/>
                </a:path>
              </a:pathLst>
            </a:custGeom>
            <a:solidFill>
              <a:srgbClr val="F87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752619" y="4247631"/>
              <a:ext cx="82449" cy="69015"/>
            </a:xfrm>
            <a:custGeom>
              <a:rect b="b" l="l" r="r" t="t"/>
              <a:pathLst>
                <a:path extrusionOk="0" h="1644" w="1964">
                  <a:moveTo>
                    <a:pt x="571" y="0"/>
                  </a:moveTo>
                  <a:cubicBezTo>
                    <a:pt x="366" y="548"/>
                    <a:pt x="161" y="1096"/>
                    <a:pt x="47" y="1393"/>
                  </a:cubicBezTo>
                  <a:cubicBezTo>
                    <a:pt x="1" y="1507"/>
                    <a:pt x="92" y="1621"/>
                    <a:pt x="229" y="1621"/>
                  </a:cubicBezTo>
                  <a:cubicBezTo>
                    <a:pt x="549" y="1621"/>
                    <a:pt x="1211" y="1621"/>
                    <a:pt x="1964" y="1644"/>
                  </a:cubicBezTo>
                  <a:lnTo>
                    <a:pt x="5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5752619" y="4247631"/>
              <a:ext cx="82449" cy="69015"/>
            </a:xfrm>
            <a:custGeom>
              <a:rect b="b" l="l" r="r" t="t"/>
              <a:pathLst>
                <a:path extrusionOk="0" fill="none" h="1644" w="1964">
                  <a:moveTo>
                    <a:pt x="1964" y="1644"/>
                  </a:moveTo>
                  <a:cubicBezTo>
                    <a:pt x="1211" y="1621"/>
                    <a:pt x="549" y="1621"/>
                    <a:pt x="229" y="1621"/>
                  </a:cubicBezTo>
                  <a:cubicBezTo>
                    <a:pt x="92" y="1621"/>
                    <a:pt x="1" y="1507"/>
                    <a:pt x="47" y="1393"/>
                  </a:cubicBezTo>
                  <a:cubicBezTo>
                    <a:pt x="161" y="1096"/>
                    <a:pt x="366" y="548"/>
                    <a:pt x="57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5949086" y="4266774"/>
              <a:ext cx="107343" cy="51803"/>
            </a:xfrm>
            <a:custGeom>
              <a:rect b="b" l="l" r="r" t="t"/>
              <a:pathLst>
                <a:path extrusionOk="0" h="1234" w="2557">
                  <a:moveTo>
                    <a:pt x="982" y="1"/>
                  </a:moveTo>
                  <a:lnTo>
                    <a:pt x="0" y="1211"/>
                  </a:lnTo>
                  <a:cubicBezTo>
                    <a:pt x="913" y="1233"/>
                    <a:pt x="1758" y="1233"/>
                    <a:pt x="2283" y="1233"/>
                  </a:cubicBezTo>
                  <a:cubicBezTo>
                    <a:pt x="2465" y="1233"/>
                    <a:pt x="2556" y="1028"/>
                    <a:pt x="2397" y="937"/>
                  </a:cubicBezTo>
                  <a:lnTo>
                    <a:pt x="9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5949086" y="4266774"/>
              <a:ext cx="107343" cy="51803"/>
            </a:xfrm>
            <a:custGeom>
              <a:rect b="b" l="l" r="r" t="t"/>
              <a:pathLst>
                <a:path extrusionOk="0" fill="none" h="1234" w="2557">
                  <a:moveTo>
                    <a:pt x="0" y="1211"/>
                  </a:moveTo>
                  <a:cubicBezTo>
                    <a:pt x="913" y="1233"/>
                    <a:pt x="1758" y="1233"/>
                    <a:pt x="2283" y="1233"/>
                  </a:cubicBezTo>
                  <a:cubicBezTo>
                    <a:pt x="2465" y="1233"/>
                    <a:pt x="2556" y="1028"/>
                    <a:pt x="2397" y="937"/>
                  </a:cubicBezTo>
                  <a:lnTo>
                    <a:pt x="982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5718154" y="2405381"/>
              <a:ext cx="389071" cy="1695236"/>
            </a:xfrm>
            <a:custGeom>
              <a:rect b="b" l="l" r="r" t="t"/>
              <a:pathLst>
                <a:path extrusionOk="0" h="40382" w="9268">
                  <a:moveTo>
                    <a:pt x="6171" y="1"/>
                  </a:moveTo>
                  <a:cubicBezTo>
                    <a:pt x="5491" y="1"/>
                    <a:pt x="4630" y="550"/>
                    <a:pt x="4246" y="1178"/>
                  </a:cubicBezTo>
                  <a:cubicBezTo>
                    <a:pt x="2716" y="3735"/>
                    <a:pt x="0" y="10491"/>
                    <a:pt x="0" y="10491"/>
                  </a:cubicBezTo>
                  <a:lnTo>
                    <a:pt x="1917" y="39867"/>
                  </a:lnTo>
                  <a:cubicBezTo>
                    <a:pt x="2237" y="40297"/>
                    <a:pt x="3762" y="40382"/>
                    <a:pt x="4909" y="40382"/>
                  </a:cubicBezTo>
                  <a:cubicBezTo>
                    <a:pt x="5649" y="40382"/>
                    <a:pt x="6231" y="40346"/>
                    <a:pt x="6231" y="40346"/>
                  </a:cubicBezTo>
                  <a:cubicBezTo>
                    <a:pt x="6231" y="40346"/>
                    <a:pt x="9107" y="22178"/>
                    <a:pt x="9199" y="17110"/>
                  </a:cubicBezTo>
                  <a:cubicBezTo>
                    <a:pt x="9267" y="12043"/>
                    <a:pt x="7122" y="1224"/>
                    <a:pt x="7122" y="1224"/>
                  </a:cubicBezTo>
                  <a:cubicBezTo>
                    <a:pt x="7122" y="334"/>
                    <a:pt x="6701" y="1"/>
                    <a:pt x="6171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5780410" y="4040669"/>
              <a:ext cx="219471" cy="74766"/>
            </a:xfrm>
            <a:custGeom>
              <a:rect b="b" l="l" r="r" t="t"/>
              <a:pathLst>
                <a:path extrusionOk="0" h="1781" w="5228">
                  <a:moveTo>
                    <a:pt x="1" y="0"/>
                  </a:moveTo>
                  <a:lnTo>
                    <a:pt x="1" y="1780"/>
                  </a:lnTo>
                  <a:lnTo>
                    <a:pt x="5228" y="1780"/>
                  </a:lnTo>
                  <a:lnTo>
                    <a:pt x="5205" y="0"/>
                  </a:lnTo>
                  <a:close/>
                </a:path>
              </a:pathLst>
            </a:custGeom>
            <a:solidFill>
              <a:srgbClr val="FF7CAD">
                <a:alpha val="2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5268758" y="2377254"/>
              <a:ext cx="742626" cy="1720214"/>
            </a:xfrm>
            <a:custGeom>
              <a:rect b="b" l="l" r="r" t="t"/>
              <a:pathLst>
                <a:path extrusionOk="0" h="40977" w="17690">
                  <a:moveTo>
                    <a:pt x="14614" y="0"/>
                  </a:moveTo>
                  <a:cubicBezTo>
                    <a:pt x="12940" y="0"/>
                    <a:pt x="11030" y="581"/>
                    <a:pt x="10066" y="1460"/>
                  </a:cubicBezTo>
                  <a:cubicBezTo>
                    <a:pt x="8788" y="2602"/>
                    <a:pt x="6619" y="6025"/>
                    <a:pt x="5912" y="8810"/>
                  </a:cubicBezTo>
                  <a:cubicBezTo>
                    <a:pt x="5090" y="12006"/>
                    <a:pt x="4679" y="15521"/>
                    <a:pt x="4131" y="18967"/>
                  </a:cubicBezTo>
                  <a:cubicBezTo>
                    <a:pt x="3995" y="19720"/>
                    <a:pt x="3424" y="22642"/>
                    <a:pt x="3081" y="24149"/>
                  </a:cubicBezTo>
                  <a:cubicBezTo>
                    <a:pt x="1986" y="29124"/>
                    <a:pt x="388" y="34557"/>
                    <a:pt x="0" y="40400"/>
                  </a:cubicBezTo>
                  <a:cubicBezTo>
                    <a:pt x="725" y="40581"/>
                    <a:pt x="2330" y="40977"/>
                    <a:pt x="3278" y="40977"/>
                  </a:cubicBezTo>
                  <a:cubicBezTo>
                    <a:pt x="3644" y="40977"/>
                    <a:pt x="3912" y="40918"/>
                    <a:pt x="3995" y="40765"/>
                  </a:cubicBezTo>
                  <a:cubicBezTo>
                    <a:pt x="10911" y="28052"/>
                    <a:pt x="13262" y="17461"/>
                    <a:pt x="14745" y="14060"/>
                  </a:cubicBezTo>
                  <a:cubicBezTo>
                    <a:pt x="14905" y="13649"/>
                    <a:pt x="15042" y="13261"/>
                    <a:pt x="15133" y="12827"/>
                  </a:cubicBezTo>
                  <a:lnTo>
                    <a:pt x="17690" y="1597"/>
                  </a:lnTo>
                  <a:cubicBezTo>
                    <a:pt x="17420" y="465"/>
                    <a:pt x="16112" y="0"/>
                    <a:pt x="1461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5226568" y="4040669"/>
              <a:ext cx="249193" cy="74766"/>
            </a:xfrm>
            <a:custGeom>
              <a:rect b="b" l="l" r="r" t="t"/>
              <a:pathLst>
                <a:path extrusionOk="0" h="1781" w="5936">
                  <a:moveTo>
                    <a:pt x="708" y="0"/>
                  </a:moveTo>
                  <a:lnTo>
                    <a:pt x="1" y="1780"/>
                  </a:lnTo>
                  <a:lnTo>
                    <a:pt x="5228" y="1780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rgbClr val="FF7CAD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5745567" y="1852840"/>
              <a:ext cx="24348" cy="20402"/>
            </a:xfrm>
            <a:custGeom>
              <a:rect b="b" l="l" r="r" t="t"/>
              <a:pathLst>
                <a:path extrusionOk="0" h="486" w="580">
                  <a:moveTo>
                    <a:pt x="78" y="1"/>
                  </a:moveTo>
                  <a:cubicBezTo>
                    <a:pt x="26" y="1"/>
                    <a:pt x="1" y="14"/>
                    <a:pt x="32" y="52"/>
                  </a:cubicBezTo>
                  <a:cubicBezTo>
                    <a:pt x="123" y="166"/>
                    <a:pt x="351" y="326"/>
                    <a:pt x="580" y="485"/>
                  </a:cubicBezTo>
                  <a:lnTo>
                    <a:pt x="557" y="97"/>
                  </a:lnTo>
                  <a:cubicBezTo>
                    <a:pt x="557" y="97"/>
                    <a:pt x="219" y="1"/>
                    <a:pt x="78" y="1"/>
                  </a:cubicBezTo>
                  <a:close/>
                </a:path>
              </a:pathLst>
            </a:custGeom>
            <a:solidFill>
              <a:srgbClr val="BF1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5611776" y="1878951"/>
              <a:ext cx="489697" cy="580709"/>
            </a:xfrm>
            <a:custGeom>
              <a:rect b="b" l="l" r="r" t="t"/>
              <a:pathLst>
                <a:path extrusionOk="0" h="13833" w="11665">
                  <a:moveTo>
                    <a:pt x="7601" y="0"/>
                  </a:moveTo>
                  <a:lnTo>
                    <a:pt x="7601" y="0"/>
                  </a:lnTo>
                  <a:cubicBezTo>
                    <a:pt x="6627" y="647"/>
                    <a:pt x="5724" y="860"/>
                    <a:pt x="4958" y="860"/>
                  </a:cubicBezTo>
                  <a:cubicBezTo>
                    <a:pt x="3481" y="860"/>
                    <a:pt x="2511" y="69"/>
                    <a:pt x="2511" y="69"/>
                  </a:cubicBezTo>
                  <a:cubicBezTo>
                    <a:pt x="1895" y="114"/>
                    <a:pt x="754" y="639"/>
                    <a:pt x="754" y="639"/>
                  </a:cubicBezTo>
                  <a:cubicBezTo>
                    <a:pt x="1" y="2739"/>
                    <a:pt x="799" y="12029"/>
                    <a:pt x="754" y="13832"/>
                  </a:cubicBezTo>
                  <a:cubicBezTo>
                    <a:pt x="8172" y="13832"/>
                    <a:pt x="11664" y="13604"/>
                    <a:pt x="11664" y="13604"/>
                  </a:cubicBezTo>
                  <a:cubicBezTo>
                    <a:pt x="11619" y="13536"/>
                    <a:pt x="10523" y="7419"/>
                    <a:pt x="10226" y="6117"/>
                  </a:cubicBezTo>
                  <a:cubicBezTo>
                    <a:pt x="9861" y="4474"/>
                    <a:pt x="7510" y="160"/>
                    <a:pt x="7601" y="0"/>
                  </a:cubicBezTo>
                  <a:close/>
                </a:path>
              </a:pathLst>
            </a:custGeom>
            <a:solidFill>
              <a:srgbClr val="F87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5647124" y="1447061"/>
              <a:ext cx="247346" cy="179674"/>
            </a:xfrm>
            <a:custGeom>
              <a:rect b="b" l="l" r="r" t="t"/>
              <a:pathLst>
                <a:path extrusionOk="0" h="4280" w="5892">
                  <a:moveTo>
                    <a:pt x="3414" y="1"/>
                  </a:moveTo>
                  <a:cubicBezTo>
                    <a:pt x="821" y="1"/>
                    <a:pt x="0" y="3669"/>
                    <a:pt x="1007" y="4262"/>
                  </a:cubicBezTo>
                  <a:cubicBezTo>
                    <a:pt x="1026" y="4274"/>
                    <a:pt x="1051" y="4280"/>
                    <a:pt x="1082" y="4280"/>
                  </a:cubicBezTo>
                  <a:cubicBezTo>
                    <a:pt x="1826" y="4280"/>
                    <a:pt x="5892" y="930"/>
                    <a:pt x="5892" y="930"/>
                  </a:cubicBezTo>
                  <a:cubicBezTo>
                    <a:pt x="4938" y="267"/>
                    <a:pt x="4112" y="1"/>
                    <a:pt x="34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645612" y="1478672"/>
              <a:ext cx="243484" cy="156963"/>
            </a:xfrm>
            <a:custGeom>
              <a:rect b="b" l="l" r="r" t="t"/>
              <a:pathLst>
                <a:path extrusionOk="0" h="3739" w="5800">
                  <a:moveTo>
                    <a:pt x="5498" y="0"/>
                  </a:moveTo>
                  <a:cubicBezTo>
                    <a:pt x="5458" y="0"/>
                    <a:pt x="5417" y="12"/>
                    <a:pt x="5380" y="40"/>
                  </a:cubicBezTo>
                  <a:cubicBezTo>
                    <a:pt x="4536" y="748"/>
                    <a:pt x="3805" y="1569"/>
                    <a:pt x="3143" y="2459"/>
                  </a:cubicBezTo>
                  <a:cubicBezTo>
                    <a:pt x="2847" y="2848"/>
                    <a:pt x="2504" y="3281"/>
                    <a:pt x="1979" y="3373"/>
                  </a:cubicBezTo>
                  <a:cubicBezTo>
                    <a:pt x="1918" y="3382"/>
                    <a:pt x="1858" y="3387"/>
                    <a:pt x="1797" y="3387"/>
                  </a:cubicBezTo>
                  <a:cubicBezTo>
                    <a:pt x="1288" y="3387"/>
                    <a:pt x="787" y="3067"/>
                    <a:pt x="359" y="2802"/>
                  </a:cubicBezTo>
                  <a:cubicBezTo>
                    <a:pt x="328" y="2785"/>
                    <a:pt x="298" y="2778"/>
                    <a:pt x="270" y="2778"/>
                  </a:cubicBezTo>
                  <a:cubicBezTo>
                    <a:pt x="108" y="2778"/>
                    <a:pt x="1" y="3024"/>
                    <a:pt x="176" y="3121"/>
                  </a:cubicBezTo>
                  <a:cubicBezTo>
                    <a:pt x="662" y="3409"/>
                    <a:pt x="1191" y="3739"/>
                    <a:pt x="1784" y="3739"/>
                  </a:cubicBezTo>
                  <a:cubicBezTo>
                    <a:pt x="1803" y="3739"/>
                    <a:pt x="1823" y="3738"/>
                    <a:pt x="1842" y="3738"/>
                  </a:cubicBezTo>
                  <a:cubicBezTo>
                    <a:pt x="2367" y="3738"/>
                    <a:pt x="2801" y="3418"/>
                    <a:pt x="3143" y="3030"/>
                  </a:cubicBezTo>
                  <a:cubicBezTo>
                    <a:pt x="3531" y="2596"/>
                    <a:pt x="3851" y="2094"/>
                    <a:pt x="4239" y="1661"/>
                  </a:cubicBezTo>
                  <a:cubicBezTo>
                    <a:pt x="4673" y="1181"/>
                    <a:pt x="5152" y="725"/>
                    <a:pt x="5654" y="291"/>
                  </a:cubicBezTo>
                  <a:cubicBezTo>
                    <a:pt x="5800" y="182"/>
                    <a:pt x="5655" y="0"/>
                    <a:pt x="54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5611776" y="1878951"/>
              <a:ext cx="568241" cy="580709"/>
            </a:xfrm>
            <a:custGeom>
              <a:rect b="b" l="l" r="r" t="t"/>
              <a:pathLst>
                <a:path extrusionOk="0" h="13833" w="13536">
                  <a:moveTo>
                    <a:pt x="7601" y="0"/>
                  </a:moveTo>
                  <a:lnTo>
                    <a:pt x="7601" y="0"/>
                  </a:lnTo>
                  <a:cubicBezTo>
                    <a:pt x="6627" y="647"/>
                    <a:pt x="5724" y="860"/>
                    <a:pt x="4958" y="860"/>
                  </a:cubicBezTo>
                  <a:cubicBezTo>
                    <a:pt x="3481" y="860"/>
                    <a:pt x="2511" y="69"/>
                    <a:pt x="2511" y="69"/>
                  </a:cubicBezTo>
                  <a:cubicBezTo>
                    <a:pt x="1895" y="114"/>
                    <a:pt x="754" y="639"/>
                    <a:pt x="754" y="639"/>
                  </a:cubicBezTo>
                  <a:cubicBezTo>
                    <a:pt x="1" y="2739"/>
                    <a:pt x="799" y="12029"/>
                    <a:pt x="754" y="13832"/>
                  </a:cubicBezTo>
                  <a:cubicBezTo>
                    <a:pt x="8172" y="13832"/>
                    <a:pt x="13536" y="13604"/>
                    <a:pt x="13536" y="13604"/>
                  </a:cubicBezTo>
                  <a:cubicBezTo>
                    <a:pt x="13490" y="13536"/>
                    <a:pt x="10523" y="7419"/>
                    <a:pt x="10226" y="6117"/>
                  </a:cubicBezTo>
                  <a:cubicBezTo>
                    <a:pt x="9861" y="4474"/>
                    <a:pt x="7510" y="160"/>
                    <a:pt x="7601" y="0"/>
                  </a:cubicBezTo>
                  <a:close/>
                </a:path>
              </a:pathLst>
            </a:custGeom>
            <a:solidFill>
              <a:srgbClr val="EC0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5717188" y="1824335"/>
              <a:ext cx="179926" cy="156166"/>
            </a:xfrm>
            <a:custGeom>
              <a:rect b="b" l="l" r="r" t="t"/>
              <a:pathLst>
                <a:path extrusionOk="0" h="3720" w="4286">
                  <a:moveTo>
                    <a:pt x="1096" y="0"/>
                  </a:moveTo>
                  <a:lnTo>
                    <a:pt x="0" y="1370"/>
                  </a:lnTo>
                  <a:lnTo>
                    <a:pt x="3264" y="3607"/>
                  </a:lnTo>
                  <a:cubicBezTo>
                    <a:pt x="3378" y="3685"/>
                    <a:pt x="3503" y="3720"/>
                    <a:pt x="3625" y="3720"/>
                  </a:cubicBezTo>
                  <a:cubicBezTo>
                    <a:pt x="3967" y="3720"/>
                    <a:pt x="4285" y="3440"/>
                    <a:pt x="4269" y="3036"/>
                  </a:cubicBezTo>
                  <a:lnTo>
                    <a:pt x="4200" y="1826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5893504" y="1824335"/>
              <a:ext cx="43155" cy="133287"/>
            </a:xfrm>
            <a:custGeom>
              <a:rect b="b" l="l" r="r" t="t"/>
              <a:pathLst>
                <a:path extrusionOk="0" h="3175" w="1028">
                  <a:moveTo>
                    <a:pt x="228" y="0"/>
                  </a:moveTo>
                  <a:lnTo>
                    <a:pt x="0" y="1803"/>
                  </a:lnTo>
                  <a:lnTo>
                    <a:pt x="639" y="3059"/>
                  </a:lnTo>
                  <a:cubicBezTo>
                    <a:pt x="675" y="3140"/>
                    <a:pt x="743" y="3175"/>
                    <a:pt x="812" y="3175"/>
                  </a:cubicBezTo>
                  <a:cubicBezTo>
                    <a:pt x="918" y="3175"/>
                    <a:pt x="1027" y="3092"/>
                    <a:pt x="1027" y="2968"/>
                  </a:cubicBezTo>
                  <a:lnTo>
                    <a:pt x="959" y="936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5910758" y="1973700"/>
              <a:ext cx="15365" cy="30897"/>
            </a:xfrm>
            <a:custGeom>
              <a:rect b="b" l="l" r="r" t="t"/>
              <a:pathLst>
                <a:path extrusionOk="0" h="736" w="366">
                  <a:moveTo>
                    <a:pt x="59" y="1"/>
                  </a:moveTo>
                  <a:cubicBezTo>
                    <a:pt x="55" y="1"/>
                    <a:pt x="50" y="2"/>
                    <a:pt x="46" y="3"/>
                  </a:cubicBezTo>
                  <a:cubicBezTo>
                    <a:pt x="0" y="26"/>
                    <a:pt x="0" y="208"/>
                    <a:pt x="69" y="414"/>
                  </a:cubicBezTo>
                  <a:cubicBezTo>
                    <a:pt x="133" y="585"/>
                    <a:pt x="217" y="736"/>
                    <a:pt x="283" y="736"/>
                  </a:cubicBezTo>
                  <a:cubicBezTo>
                    <a:pt x="288" y="736"/>
                    <a:pt x="292" y="735"/>
                    <a:pt x="297" y="733"/>
                  </a:cubicBezTo>
                  <a:cubicBezTo>
                    <a:pt x="365" y="711"/>
                    <a:pt x="365" y="528"/>
                    <a:pt x="297" y="323"/>
                  </a:cubicBezTo>
                  <a:cubicBezTo>
                    <a:pt x="233" y="152"/>
                    <a:pt x="129" y="1"/>
                    <a:pt x="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5657786" y="1644913"/>
              <a:ext cx="42190" cy="27119"/>
            </a:xfrm>
            <a:custGeom>
              <a:rect b="b" l="l" r="r" t="t"/>
              <a:pathLst>
                <a:path extrusionOk="0" h="646" w="1005">
                  <a:moveTo>
                    <a:pt x="401" y="0"/>
                  </a:moveTo>
                  <a:cubicBezTo>
                    <a:pt x="155" y="0"/>
                    <a:pt x="0" y="326"/>
                    <a:pt x="0" y="326"/>
                  </a:cubicBezTo>
                  <a:lnTo>
                    <a:pt x="1004" y="645"/>
                  </a:lnTo>
                  <a:cubicBezTo>
                    <a:pt x="775" y="148"/>
                    <a:pt x="567" y="0"/>
                    <a:pt x="401" y="0"/>
                  </a:cubicBezTo>
                  <a:close/>
                </a:path>
              </a:pathLst>
            </a:custGeom>
            <a:solidFill>
              <a:srgbClr val="E06E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5517867" y="1878909"/>
              <a:ext cx="304901" cy="334329"/>
            </a:xfrm>
            <a:custGeom>
              <a:rect b="b" l="l" r="r" t="t"/>
              <a:pathLst>
                <a:path extrusionOk="0" h="7964" w="7263">
                  <a:moveTo>
                    <a:pt x="4473" y="0"/>
                  </a:moveTo>
                  <a:cubicBezTo>
                    <a:pt x="3566" y="0"/>
                    <a:pt x="2522" y="566"/>
                    <a:pt x="1964" y="1782"/>
                  </a:cubicBezTo>
                  <a:cubicBezTo>
                    <a:pt x="412" y="5160"/>
                    <a:pt x="1" y="7511"/>
                    <a:pt x="1" y="7511"/>
                  </a:cubicBezTo>
                  <a:cubicBezTo>
                    <a:pt x="1" y="7511"/>
                    <a:pt x="5350" y="7964"/>
                    <a:pt x="6864" y="7964"/>
                  </a:cubicBezTo>
                  <a:cubicBezTo>
                    <a:pt x="7117" y="7964"/>
                    <a:pt x="7262" y="7951"/>
                    <a:pt x="7259" y="7922"/>
                  </a:cubicBezTo>
                  <a:cubicBezTo>
                    <a:pt x="6780" y="3357"/>
                    <a:pt x="7259" y="1599"/>
                    <a:pt x="5433" y="252"/>
                  </a:cubicBezTo>
                  <a:cubicBezTo>
                    <a:pt x="5158" y="86"/>
                    <a:pt x="4826" y="0"/>
                    <a:pt x="4473" y="0"/>
                  </a:cubicBezTo>
                  <a:close/>
                </a:path>
              </a:pathLst>
            </a:custGeom>
            <a:solidFill>
              <a:srgbClr val="EC0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5399064" y="2196110"/>
              <a:ext cx="383319" cy="886660"/>
            </a:xfrm>
            <a:custGeom>
              <a:rect b="b" l="l" r="r" t="t"/>
              <a:pathLst>
                <a:path extrusionOk="0" h="21121" w="9131">
                  <a:moveTo>
                    <a:pt x="3287" y="0"/>
                  </a:moveTo>
                  <a:cubicBezTo>
                    <a:pt x="3287" y="0"/>
                    <a:pt x="1986" y="14883"/>
                    <a:pt x="1735" y="16001"/>
                  </a:cubicBezTo>
                  <a:cubicBezTo>
                    <a:pt x="1507" y="17119"/>
                    <a:pt x="1644" y="18055"/>
                    <a:pt x="1552" y="18580"/>
                  </a:cubicBezTo>
                  <a:cubicBezTo>
                    <a:pt x="1438" y="19128"/>
                    <a:pt x="0" y="21023"/>
                    <a:pt x="388" y="21114"/>
                  </a:cubicBezTo>
                  <a:cubicBezTo>
                    <a:pt x="407" y="21118"/>
                    <a:pt x="426" y="21120"/>
                    <a:pt x="447" y="21120"/>
                  </a:cubicBezTo>
                  <a:cubicBezTo>
                    <a:pt x="857" y="21120"/>
                    <a:pt x="1697" y="20243"/>
                    <a:pt x="3675" y="18329"/>
                  </a:cubicBezTo>
                  <a:cubicBezTo>
                    <a:pt x="5775" y="16343"/>
                    <a:pt x="9130" y="411"/>
                    <a:pt x="9130" y="411"/>
                  </a:cubicBezTo>
                  <a:lnTo>
                    <a:pt x="3287" y="0"/>
                  </a:lnTo>
                  <a:close/>
                </a:path>
              </a:pathLst>
            </a:custGeom>
            <a:solidFill>
              <a:srgbClr val="FFB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6208732" y="1228723"/>
              <a:ext cx="608500" cy="566478"/>
            </a:xfrm>
            <a:custGeom>
              <a:rect b="b" l="l" r="r" t="t"/>
              <a:pathLst>
                <a:path extrusionOk="0" h="13494" w="14495">
                  <a:moveTo>
                    <a:pt x="7258" y="1"/>
                  </a:moveTo>
                  <a:cubicBezTo>
                    <a:pt x="3998" y="1"/>
                    <a:pt x="1131" y="2353"/>
                    <a:pt x="594" y="5674"/>
                  </a:cubicBezTo>
                  <a:cubicBezTo>
                    <a:pt x="1" y="9372"/>
                    <a:pt x="2511" y="12819"/>
                    <a:pt x="6186" y="13412"/>
                  </a:cubicBezTo>
                  <a:cubicBezTo>
                    <a:pt x="6537" y="13467"/>
                    <a:pt x="6886" y="13493"/>
                    <a:pt x="7230" y="13493"/>
                  </a:cubicBezTo>
                  <a:cubicBezTo>
                    <a:pt x="10497" y="13493"/>
                    <a:pt x="13385" y="11121"/>
                    <a:pt x="13901" y="7797"/>
                  </a:cubicBezTo>
                  <a:cubicBezTo>
                    <a:pt x="14495" y="4122"/>
                    <a:pt x="11984" y="676"/>
                    <a:pt x="8309" y="82"/>
                  </a:cubicBezTo>
                  <a:cubicBezTo>
                    <a:pt x="7956" y="27"/>
                    <a:pt x="7605" y="1"/>
                    <a:pt x="7258" y="1"/>
                  </a:cubicBezTo>
                  <a:close/>
                </a:path>
              </a:pathLst>
            </a:custGeom>
            <a:solidFill>
              <a:srgbClr val="FF7CAD">
                <a:alpha val="211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6514388" y="1207229"/>
              <a:ext cx="234836" cy="298058"/>
            </a:xfrm>
            <a:custGeom>
              <a:rect b="b" l="l" r="r" t="t"/>
              <a:pathLst>
                <a:path extrusionOk="0" h="7100" w="5594">
                  <a:moveTo>
                    <a:pt x="1119" y="1"/>
                  </a:moveTo>
                  <a:lnTo>
                    <a:pt x="1" y="7099"/>
                  </a:lnTo>
                  <a:lnTo>
                    <a:pt x="5593" y="2785"/>
                  </a:lnTo>
                  <a:cubicBezTo>
                    <a:pt x="4566" y="1348"/>
                    <a:pt x="2991" y="298"/>
                    <a:pt x="1119" y="1"/>
                  </a:cubicBezTo>
                  <a:close/>
                </a:path>
              </a:pathLst>
            </a:custGeom>
            <a:solidFill>
              <a:srgbClr val="EC0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6233668" y="1228723"/>
              <a:ext cx="323918" cy="276564"/>
            </a:xfrm>
            <a:custGeom>
              <a:rect b="b" l="l" r="r" t="t"/>
              <a:pathLst>
                <a:path extrusionOk="0" h="6588" w="7716">
                  <a:moveTo>
                    <a:pt x="6664" y="1"/>
                  </a:moveTo>
                  <a:cubicBezTo>
                    <a:pt x="3404" y="1"/>
                    <a:pt x="537" y="2353"/>
                    <a:pt x="0" y="5674"/>
                  </a:cubicBezTo>
                  <a:lnTo>
                    <a:pt x="6688" y="6587"/>
                  </a:lnTo>
                  <a:lnTo>
                    <a:pt x="7715" y="82"/>
                  </a:lnTo>
                  <a:cubicBezTo>
                    <a:pt x="7362" y="27"/>
                    <a:pt x="7011" y="1"/>
                    <a:pt x="6664" y="1"/>
                  </a:cubicBezTo>
                  <a:close/>
                </a:path>
              </a:pathLst>
            </a:custGeom>
            <a:solidFill>
              <a:srgbClr val="3233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6880454" y="1285816"/>
              <a:ext cx="85303" cy="85303"/>
            </a:xfrm>
            <a:custGeom>
              <a:rect b="b" l="l" r="r" t="t"/>
              <a:pathLst>
                <a:path extrusionOk="0" fill="none" h="2032" w="2032">
                  <a:moveTo>
                    <a:pt x="2032" y="1028"/>
                  </a:moveTo>
                  <a:cubicBezTo>
                    <a:pt x="2032" y="1575"/>
                    <a:pt x="1575" y="2032"/>
                    <a:pt x="1027" y="2032"/>
                  </a:cubicBezTo>
                  <a:cubicBezTo>
                    <a:pt x="457" y="2032"/>
                    <a:pt x="0" y="1575"/>
                    <a:pt x="0" y="1028"/>
                  </a:cubicBezTo>
                  <a:cubicBezTo>
                    <a:pt x="0" y="457"/>
                    <a:pt x="457" y="0"/>
                    <a:pt x="1027" y="0"/>
                  </a:cubicBezTo>
                  <a:cubicBezTo>
                    <a:pt x="1575" y="0"/>
                    <a:pt x="2032" y="457"/>
                    <a:pt x="2032" y="1028"/>
                  </a:cubicBezTo>
                  <a:close/>
                </a:path>
              </a:pathLst>
            </a:custGeom>
            <a:noFill/>
            <a:ln cap="flat" cmpd="sng" w="9700">
              <a:solidFill>
                <a:srgbClr val="F9FAFE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5404815" y="1212015"/>
              <a:ext cx="176358" cy="176358"/>
            </a:xfrm>
            <a:custGeom>
              <a:rect b="b" l="l" r="r" t="t"/>
              <a:pathLst>
                <a:path extrusionOk="0" fill="none" h="4201" w="4201">
                  <a:moveTo>
                    <a:pt x="4200" y="2101"/>
                  </a:moveTo>
                  <a:cubicBezTo>
                    <a:pt x="4200" y="3265"/>
                    <a:pt x="3264" y="4201"/>
                    <a:pt x="2100" y="4201"/>
                  </a:cubicBezTo>
                  <a:cubicBezTo>
                    <a:pt x="936" y="4201"/>
                    <a:pt x="0" y="3265"/>
                    <a:pt x="0" y="2101"/>
                  </a:cubicBezTo>
                  <a:cubicBezTo>
                    <a:pt x="0" y="937"/>
                    <a:pt x="936" y="1"/>
                    <a:pt x="2100" y="1"/>
                  </a:cubicBezTo>
                  <a:cubicBezTo>
                    <a:pt x="3264" y="1"/>
                    <a:pt x="4200" y="937"/>
                    <a:pt x="4200" y="2101"/>
                  </a:cubicBezTo>
                  <a:close/>
                </a:path>
              </a:pathLst>
            </a:custGeom>
            <a:noFill/>
            <a:ln cap="flat" cmpd="sng" w="9700">
              <a:solidFill>
                <a:srgbClr val="F9FAFE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1"/>
          <p:cNvSpPr txBox="1"/>
          <p:nvPr/>
        </p:nvSpPr>
        <p:spPr>
          <a:xfrm>
            <a:off x="2169925" y="3528100"/>
            <a:ext cx="49419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323337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Duration: 30 minutes</a:t>
            </a:r>
            <a:endParaRPr sz="1300">
              <a:solidFill>
                <a:srgbClr val="323337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323337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Q&amp;A: 5 minutes by the end of the lecture</a:t>
            </a:r>
            <a:endParaRPr sz="1300">
              <a:solidFill>
                <a:srgbClr val="323337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68" name="Google Shape;168;p1"/>
          <p:cNvSpPr txBox="1"/>
          <p:nvPr/>
        </p:nvSpPr>
        <p:spPr>
          <a:xfrm>
            <a:off x="2169925" y="3024675"/>
            <a:ext cx="4719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EC0B80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An introduction to Closures</a:t>
            </a:r>
            <a:endParaRPr sz="1000">
              <a:solidFill>
                <a:srgbClr val="EC0B80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4c8e4ea08_0_223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24c8e4ea08_0_223"/>
          <p:cNvSpPr txBox="1"/>
          <p:nvPr/>
        </p:nvSpPr>
        <p:spPr>
          <a:xfrm>
            <a:off x="7373525" y="444775"/>
            <a:ext cx="18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60" name="Google Shape;260;g124c8e4ea08_0_223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261" name="Google Shape;261;g124c8e4ea08_0_223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24c8e4ea08_0_223"/>
          <p:cNvSpPr txBox="1"/>
          <p:nvPr/>
        </p:nvSpPr>
        <p:spPr>
          <a:xfrm>
            <a:off x="6900" y="4570925"/>
            <a:ext cx="9144000" cy="5577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By moving the total variable to be contained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within the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scope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of sum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we can be sure that invocations of sum will always start summing from zero.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63" name="Google Shape;263;g124c8e4ea08_0_223"/>
          <p:cNvSpPr txBox="1"/>
          <p:nvPr/>
        </p:nvSpPr>
        <p:spPr>
          <a:xfrm>
            <a:off x="6900" y="828250"/>
            <a:ext cx="4962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sum(numbers) { 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total = 0;</a:t>
            </a:r>
            <a:endParaRPr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for(var i = 0; i &lt; numbers.length; i++)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total = total + numbers[i];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total;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4c8e4ea08_0_233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24c8e4ea08_0_233"/>
          <p:cNvSpPr txBox="1"/>
          <p:nvPr/>
        </p:nvSpPr>
        <p:spPr>
          <a:xfrm>
            <a:off x="7373525" y="444775"/>
            <a:ext cx="18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70" name="Google Shape;270;g124c8e4ea08_0_233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271" name="Google Shape;271;g124c8e4ea08_0_233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124c8e4ea08_0_233"/>
          <p:cNvSpPr txBox="1"/>
          <p:nvPr/>
        </p:nvSpPr>
        <p:spPr>
          <a:xfrm>
            <a:off x="6900" y="4570925"/>
            <a:ext cx="9144000" cy="5577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Now, every invocation of sum yields the same result -- this is how we want summations to work.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73" name="Google Shape;273;g124c8e4ea08_0_233"/>
          <p:cNvSpPr txBox="1"/>
          <p:nvPr/>
        </p:nvSpPr>
        <p:spPr>
          <a:xfrm>
            <a:off x="4962675" y="966650"/>
            <a:ext cx="3964500" cy="35058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sum([2, 3, 4, 5]); // =&gt; 14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sum([2, 3, 4, 5]); // =&gt; 14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sum([2, 3, 4, 5]); // =&gt; 14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4" name="Google Shape;274;g124c8e4ea08_0_233"/>
          <p:cNvSpPr txBox="1"/>
          <p:nvPr/>
        </p:nvSpPr>
        <p:spPr>
          <a:xfrm>
            <a:off x="6900" y="828250"/>
            <a:ext cx="4962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sum(numbers) { 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var total = 0;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for(var i = 0; i &lt; numbers.length; i++)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total = total + numbers[i];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total;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4c8e4ea08_0_243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124c8e4ea08_0_243"/>
          <p:cNvSpPr txBox="1"/>
          <p:nvPr/>
        </p:nvSpPr>
        <p:spPr>
          <a:xfrm>
            <a:off x="7373525" y="444775"/>
            <a:ext cx="18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81" name="Google Shape;281;g124c8e4ea08_0_243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282" name="Google Shape;282;g124c8e4ea08_0_243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124c8e4ea08_0_243"/>
          <p:cNvSpPr txBox="1"/>
          <p:nvPr/>
        </p:nvSpPr>
        <p:spPr>
          <a:xfrm>
            <a:off x="4962675" y="966650"/>
            <a:ext cx="3964500" cy="35058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sum(numbers) {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var total = 0; 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for(var i = 0; i &lt; numbers.length; i++) {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total = total + numbers[i];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 sz="2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total;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4" name="Google Shape;284;g124c8e4ea08_0_243"/>
          <p:cNvSpPr txBox="1"/>
          <p:nvPr/>
        </p:nvSpPr>
        <p:spPr>
          <a:xfrm>
            <a:off x="291575" y="922500"/>
            <a:ext cx="453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chemeClr val="accent2"/>
                </a:solidFill>
                <a:latin typeface="Cairo"/>
                <a:ea typeface="Cairo"/>
                <a:cs typeface="Cairo"/>
                <a:sym typeface="Cairo"/>
              </a:rPr>
              <a:t>Following the Rules</a:t>
            </a:r>
            <a:endParaRPr>
              <a:solidFill>
                <a:schemeClr val="accent2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85" name="Google Shape;285;g124c8e4ea08_0_243"/>
          <p:cNvSpPr txBox="1"/>
          <p:nvPr/>
        </p:nvSpPr>
        <p:spPr>
          <a:xfrm>
            <a:off x="311700" y="1849375"/>
            <a:ext cx="4289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This version of sum obeys our rules from before by </a:t>
            </a:r>
            <a:r>
              <a:rPr b="1" lang="fr" sz="24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only</a:t>
            </a:r>
            <a:r>
              <a:rPr lang="fr" sz="24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referencing: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4c8e4ea08_0_257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124c8e4ea08_0_257"/>
          <p:cNvSpPr txBox="1"/>
          <p:nvPr/>
        </p:nvSpPr>
        <p:spPr>
          <a:xfrm>
            <a:off x="7373525" y="444775"/>
            <a:ext cx="18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92" name="Google Shape;292;g124c8e4ea08_0_257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293" name="Google Shape;293;g124c8e4ea08_0_257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124c8e4ea08_0_257"/>
          <p:cNvSpPr txBox="1"/>
          <p:nvPr/>
        </p:nvSpPr>
        <p:spPr>
          <a:xfrm>
            <a:off x="4962675" y="966650"/>
            <a:ext cx="3964500" cy="35058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sum(</a:t>
            </a: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numbers</a:t>
            </a: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var total = 0; 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for(var i = 0; i &lt; </a:t>
            </a:r>
            <a:r>
              <a:rPr b="1" lang="fr" sz="1300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numbers</a:t>
            </a: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.length; i++) {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total = total + </a:t>
            </a:r>
            <a:r>
              <a:rPr b="1" lang="fr" sz="1300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numbers</a:t>
            </a: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[i];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 sz="2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total;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5" name="Google Shape;295;g124c8e4ea08_0_257"/>
          <p:cNvSpPr txBox="1"/>
          <p:nvPr/>
        </p:nvSpPr>
        <p:spPr>
          <a:xfrm>
            <a:off x="291575" y="922500"/>
            <a:ext cx="453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Following the Rules</a:t>
            </a:r>
            <a:endParaRPr>
              <a:solidFill>
                <a:schemeClr val="accent2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96" name="Google Shape;296;g124c8e4ea08_0_257"/>
          <p:cNvSpPr txBox="1"/>
          <p:nvPr/>
        </p:nvSpPr>
        <p:spPr>
          <a:xfrm>
            <a:off x="311700" y="1849375"/>
            <a:ext cx="4289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This version of sum obeys our rules from before by </a:t>
            </a:r>
            <a:r>
              <a:rPr b="1" lang="fr" sz="24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only</a:t>
            </a:r>
            <a:r>
              <a:rPr lang="fr" sz="24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referencing:</a:t>
            </a:r>
            <a:endParaRPr sz="24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EC0B80"/>
              </a:buClr>
              <a:buSzPts val="2400"/>
              <a:buFont typeface="Proxima Nova"/>
              <a:buChar char="●"/>
            </a:pPr>
            <a:r>
              <a:rPr lang="fr" sz="24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Its </a:t>
            </a:r>
            <a:r>
              <a:rPr b="1" lang="fr" sz="24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parameters</a:t>
            </a:r>
            <a:r>
              <a:rPr lang="fr" sz="24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endParaRPr sz="24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4c8e4ea08_0_267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124c8e4ea08_0_267"/>
          <p:cNvSpPr txBox="1"/>
          <p:nvPr/>
        </p:nvSpPr>
        <p:spPr>
          <a:xfrm>
            <a:off x="7373525" y="444775"/>
            <a:ext cx="18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03" name="Google Shape;303;g124c8e4ea08_0_267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304" name="Google Shape;304;g124c8e4ea08_0_267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124c8e4ea08_0_267"/>
          <p:cNvSpPr txBox="1"/>
          <p:nvPr/>
        </p:nvSpPr>
        <p:spPr>
          <a:xfrm>
            <a:off x="4962675" y="966650"/>
            <a:ext cx="3964500" cy="35058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sum(numbers) {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var </a:t>
            </a: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total </a:t>
            </a: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0; 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for(var i = 0; i &lt; numbers.length; i++) {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fr" sz="1300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total </a:t>
            </a: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</a:t>
            </a:r>
            <a:r>
              <a:rPr b="1" lang="fr" sz="1300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total </a:t>
            </a: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numbers[i];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 sz="2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</a:t>
            </a: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total</a:t>
            </a: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6" name="Google Shape;306;g124c8e4ea08_0_267"/>
          <p:cNvSpPr txBox="1"/>
          <p:nvPr/>
        </p:nvSpPr>
        <p:spPr>
          <a:xfrm>
            <a:off x="291575" y="922500"/>
            <a:ext cx="453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Following the Rules</a:t>
            </a:r>
            <a:endParaRPr>
              <a:solidFill>
                <a:schemeClr val="accent2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07" name="Google Shape;307;g124c8e4ea08_0_267"/>
          <p:cNvSpPr txBox="1"/>
          <p:nvPr/>
        </p:nvSpPr>
        <p:spPr>
          <a:xfrm>
            <a:off x="311700" y="1849375"/>
            <a:ext cx="42897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This version of sum obeys our rules from before by </a:t>
            </a:r>
            <a:r>
              <a:rPr b="1" lang="fr" sz="24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only</a:t>
            </a:r>
            <a:r>
              <a:rPr lang="fr" sz="24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referencing:</a:t>
            </a:r>
            <a:endParaRPr sz="24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EC0B80"/>
              </a:buClr>
              <a:buSzPts val="2400"/>
              <a:buFont typeface="Proxima Nova"/>
              <a:buChar char="●"/>
            </a:pPr>
            <a:r>
              <a:rPr lang="fr" sz="24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Its </a:t>
            </a:r>
            <a:r>
              <a:rPr b="1" lang="fr" sz="24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parameters</a:t>
            </a:r>
            <a:endParaRPr sz="24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EC0B80"/>
              </a:buClr>
              <a:buSzPts val="2400"/>
              <a:buFont typeface="Proxima Nova"/>
              <a:buChar char="●"/>
            </a:pPr>
            <a:r>
              <a:rPr lang="fr" sz="24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Variables defined </a:t>
            </a:r>
            <a:r>
              <a:rPr b="1" lang="fr" sz="24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inside its scope </a:t>
            </a:r>
            <a:endParaRPr sz="24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endParaRPr sz="24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4c8e4ea08_0_277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124c8e4ea08_0_277"/>
          <p:cNvSpPr txBox="1"/>
          <p:nvPr/>
        </p:nvSpPr>
        <p:spPr>
          <a:xfrm>
            <a:off x="7373525" y="444775"/>
            <a:ext cx="18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14" name="Google Shape;314;g124c8e4ea08_0_277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315" name="Google Shape;315;g124c8e4ea08_0_277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124c8e4ea08_0_277"/>
          <p:cNvSpPr txBox="1"/>
          <p:nvPr/>
        </p:nvSpPr>
        <p:spPr>
          <a:xfrm>
            <a:off x="291575" y="922500"/>
            <a:ext cx="699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Breaking the Rules: Good Idea?</a:t>
            </a:r>
            <a:endParaRPr>
              <a:solidFill>
                <a:schemeClr val="accent2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17" name="Google Shape;317;g124c8e4ea08_0_277"/>
          <p:cNvSpPr txBox="1"/>
          <p:nvPr/>
        </p:nvSpPr>
        <p:spPr>
          <a:xfrm>
            <a:off x="311700" y="1849375"/>
            <a:ext cx="87096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fr" sz="21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What about cases where we need to remember things </a:t>
            </a:r>
            <a:r>
              <a:rPr b="1" lang="fr" sz="21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between</a:t>
            </a:r>
            <a:r>
              <a:rPr lang="fr" sz="21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function invocations?</a:t>
            </a:r>
            <a:endParaRPr sz="21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fr" sz="21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How would we implement a </a:t>
            </a:r>
            <a:r>
              <a:rPr b="1" lang="fr" sz="21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bank account</a:t>
            </a:r>
            <a:r>
              <a:rPr lang="fr" sz="21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where we need to update a </a:t>
            </a:r>
            <a:r>
              <a:rPr b="1" lang="fr" sz="21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balance</a:t>
            </a:r>
            <a:r>
              <a:rPr lang="fr" sz="21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over time with </a:t>
            </a:r>
            <a:r>
              <a:rPr i="1" lang="fr" sz="21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withdrawals</a:t>
            </a:r>
            <a:r>
              <a:rPr lang="fr" sz="21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and </a:t>
            </a:r>
            <a:r>
              <a:rPr i="1" lang="fr" sz="21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deposits</a:t>
            </a:r>
            <a:r>
              <a:rPr lang="fr" sz="21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?</a:t>
            </a:r>
            <a:endParaRPr sz="21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fr" sz="21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To accomplish this with our current knowledge, we </a:t>
            </a:r>
            <a:r>
              <a:rPr b="1" lang="fr" sz="21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have</a:t>
            </a:r>
            <a:r>
              <a:rPr lang="fr" sz="21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to break the rules.</a:t>
            </a:r>
            <a:endParaRPr sz="2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24c8e4ea08_0_287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124c8e4ea08_0_287"/>
          <p:cNvSpPr txBox="1"/>
          <p:nvPr/>
        </p:nvSpPr>
        <p:spPr>
          <a:xfrm>
            <a:off x="7373525" y="444775"/>
            <a:ext cx="18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24" name="Google Shape;324;g124c8e4ea08_0_287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325" name="Google Shape;325;g124c8e4ea08_0_287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124c8e4ea08_0_287"/>
          <p:cNvSpPr txBox="1"/>
          <p:nvPr/>
        </p:nvSpPr>
        <p:spPr>
          <a:xfrm>
            <a:off x="6900" y="4570925"/>
            <a:ext cx="9144000" cy="5577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Let’s start by introducing a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balance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variable in the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global scope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that we’ll use to keep track of the account’s balance.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27" name="Google Shape;327;g124c8e4ea08_0_287"/>
          <p:cNvSpPr txBox="1"/>
          <p:nvPr/>
        </p:nvSpPr>
        <p:spPr>
          <a:xfrm>
            <a:off x="6900" y="828250"/>
            <a:ext cx="4962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balance = 100;</a:t>
            </a:r>
            <a:endParaRPr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24c8e4ea08_0_297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124c8e4ea08_0_297"/>
          <p:cNvSpPr txBox="1"/>
          <p:nvPr/>
        </p:nvSpPr>
        <p:spPr>
          <a:xfrm>
            <a:off x="7373525" y="444775"/>
            <a:ext cx="18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34" name="Google Shape;334;g124c8e4ea08_0_297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335" name="Google Shape;335;g124c8e4ea08_0_297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124c8e4ea08_0_297"/>
          <p:cNvSpPr txBox="1"/>
          <p:nvPr/>
        </p:nvSpPr>
        <p:spPr>
          <a:xfrm>
            <a:off x="6900" y="4570925"/>
            <a:ext cx="9144000" cy="5577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First we can focus on dealing with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withdrawals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. Given an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amount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as a parameter...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37" name="Google Shape;337;g124c8e4ea08_0_297"/>
          <p:cNvSpPr txBox="1"/>
          <p:nvPr/>
        </p:nvSpPr>
        <p:spPr>
          <a:xfrm>
            <a:off x="6900" y="828250"/>
            <a:ext cx="49626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balance = 100;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withdraw(amount) {</a:t>
            </a:r>
            <a:endParaRPr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24c8e4ea08_0_306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124c8e4ea08_0_306"/>
          <p:cNvSpPr txBox="1"/>
          <p:nvPr/>
        </p:nvSpPr>
        <p:spPr>
          <a:xfrm>
            <a:off x="7373525" y="444775"/>
            <a:ext cx="18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44" name="Google Shape;344;g124c8e4ea08_0_306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345" name="Google Shape;345;g124c8e4ea08_0_306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g124c8e4ea08_0_306"/>
          <p:cNvSpPr txBox="1"/>
          <p:nvPr/>
        </p:nvSpPr>
        <p:spPr>
          <a:xfrm>
            <a:off x="6900" y="4570925"/>
            <a:ext cx="9144000" cy="5577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...we can subtract the amount from the balance to compute the new balance...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47" name="Google Shape;347;g124c8e4ea08_0_306"/>
          <p:cNvSpPr txBox="1"/>
          <p:nvPr/>
        </p:nvSpPr>
        <p:spPr>
          <a:xfrm>
            <a:off x="6900" y="828250"/>
            <a:ext cx="4962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balance = 100;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withdraw(amount)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balance = balance - amount;</a:t>
            </a:r>
            <a:endParaRPr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24c8e4ea08_0_315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124c8e4ea08_0_315"/>
          <p:cNvSpPr txBox="1"/>
          <p:nvPr/>
        </p:nvSpPr>
        <p:spPr>
          <a:xfrm>
            <a:off x="7373525" y="444775"/>
            <a:ext cx="18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54" name="Google Shape;354;g124c8e4ea08_0_315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355" name="Google Shape;355;g124c8e4ea08_0_315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124c8e4ea08_0_315"/>
          <p:cNvSpPr txBox="1"/>
          <p:nvPr/>
        </p:nvSpPr>
        <p:spPr>
          <a:xfrm>
            <a:off x="6900" y="4570925"/>
            <a:ext cx="9144000" cy="5577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...and then inform the user that we have performed the withdrawal. There’s still a big problem though -- what if we try to withdraw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more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money that is in our balance?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57" name="Google Shape;357;g124c8e4ea08_0_315"/>
          <p:cNvSpPr txBox="1"/>
          <p:nvPr/>
        </p:nvSpPr>
        <p:spPr>
          <a:xfrm>
            <a:off x="6900" y="828250"/>
            <a:ext cx="4962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balance = 100;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withdraw(amount)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balance = balance - amount;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“Here’s your money: $” + amount;</a:t>
            </a:r>
            <a:endParaRPr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"/>
          <p:cNvSpPr txBox="1"/>
          <p:nvPr/>
        </p:nvSpPr>
        <p:spPr>
          <a:xfrm>
            <a:off x="7523975" y="458950"/>
            <a:ext cx="157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</a:t>
            </a:r>
            <a:endParaRPr b="1" i="0" sz="1200" u="none" cap="none" strike="noStrike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75" name="Google Shape;175;p2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fr" sz="600" u="none" cap="none" strike="noStrike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b="0" i="0" sz="100" u="none" cap="none" strike="noStrike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sp>
        <p:nvSpPr>
          <p:cNvPr id="176" name="Google Shape;176;p2"/>
          <p:cNvSpPr txBox="1"/>
          <p:nvPr/>
        </p:nvSpPr>
        <p:spPr>
          <a:xfrm>
            <a:off x="630900" y="1964200"/>
            <a:ext cx="8056800" cy="24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77" name="Google Shape;177;p2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"/>
          <p:cNvSpPr txBox="1"/>
          <p:nvPr/>
        </p:nvSpPr>
        <p:spPr>
          <a:xfrm>
            <a:off x="544500" y="1346150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" sz="3600" u="none" cap="none" strike="noStrike">
                <a:solidFill>
                  <a:schemeClr val="accent2"/>
                </a:solidFill>
                <a:latin typeface="Cairo"/>
                <a:ea typeface="Cairo"/>
                <a:cs typeface="Cairo"/>
                <a:sym typeface="Cairo"/>
              </a:rPr>
              <a:t>Pro Tip</a:t>
            </a:r>
            <a:endParaRPr b="1" i="0" sz="3600" u="none" cap="none" strike="noStrike">
              <a:solidFill>
                <a:schemeClr val="accent2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79" name="Google Shape;179;p2"/>
          <p:cNvSpPr txBox="1"/>
          <p:nvPr/>
        </p:nvSpPr>
        <p:spPr>
          <a:xfrm>
            <a:off x="544500" y="2065593"/>
            <a:ext cx="8229600" cy="26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3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When writing functions, we prefer that functions </a:t>
            </a:r>
            <a:r>
              <a:rPr b="1" lang="fr" sz="23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only </a:t>
            </a:r>
            <a:r>
              <a:rPr lang="fr" sz="23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make use of:</a:t>
            </a:r>
            <a:endParaRPr sz="2300" u="none" cap="none" strike="noStrike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222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0B80"/>
              </a:buClr>
              <a:buSzPts val="2300"/>
              <a:buFont typeface="Cairo"/>
              <a:buChar char="●"/>
            </a:pPr>
            <a:r>
              <a:rPr lang="fr" sz="23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Their parameters, or</a:t>
            </a:r>
            <a:endParaRPr sz="2300" u="none" cap="none" strike="noStrike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222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0B80"/>
              </a:buClr>
              <a:buSzPts val="2300"/>
              <a:buFont typeface="Proxima Nova"/>
              <a:buChar char="●"/>
            </a:pPr>
            <a:r>
              <a:rPr lang="fr" sz="23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Variables defined </a:t>
            </a:r>
            <a:r>
              <a:rPr b="1" lang="fr" sz="23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inside</a:t>
            </a:r>
            <a:r>
              <a:rPr lang="fr" sz="23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 of the function (the function’s scope)</a:t>
            </a:r>
            <a:endParaRPr sz="2300" u="none" cap="none" strike="noStrike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300" u="none" cap="none" strike="noStrike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3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Why is this?</a:t>
            </a:r>
            <a:endParaRPr sz="2300" u="none" cap="none" strike="noStrike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4c8e4ea08_0_324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124c8e4ea08_0_324"/>
          <p:cNvSpPr txBox="1"/>
          <p:nvPr/>
        </p:nvSpPr>
        <p:spPr>
          <a:xfrm>
            <a:off x="7373525" y="444775"/>
            <a:ext cx="18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64" name="Google Shape;364;g124c8e4ea08_0_324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365" name="Google Shape;365;g124c8e4ea08_0_324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g124c8e4ea08_0_324"/>
          <p:cNvSpPr txBox="1"/>
          <p:nvPr/>
        </p:nvSpPr>
        <p:spPr>
          <a:xfrm>
            <a:off x="6900" y="4570925"/>
            <a:ext cx="9144000" cy="5577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We can use a simple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if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statement to ensure that a user cannot withdraw more money than is available in the balance.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67" name="Google Shape;367;g124c8e4ea08_0_324"/>
          <p:cNvSpPr txBox="1"/>
          <p:nvPr/>
        </p:nvSpPr>
        <p:spPr>
          <a:xfrm>
            <a:off x="6900" y="828250"/>
            <a:ext cx="4962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balance = 100;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withdraw(amount)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(balance - amount &gt;= 0) {</a:t>
            </a:r>
            <a:endParaRPr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balance = balance - amount;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“Here’s your money: $” + amount;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“Insufficient funds.”</a:t>
            </a:r>
            <a:endParaRPr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24c8e4ea08_0_333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124c8e4ea08_0_333"/>
          <p:cNvSpPr txBox="1"/>
          <p:nvPr/>
        </p:nvSpPr>
        <p:spPr>
          <a:xfrm>
            <a:off x="7373525" y="444775"/>
            <a:ext cx="18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74" name="Google Shape;374;g124c8e4ea08_0_333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375" name="Google Shape;375;g124c8e4ea08_0_333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g124c8e4ea08_0_333"/>
          <p:cNvSpPr txBox="1"/>
          <p:nvPr/>
        </p:nvSpPr>
        <p:spPr>
          <a:xfrm>
            <a:off x="6900" y="4570925"/>
            <a:ext cx="9144000" cy="5577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We can test our function to ensure that it behaves correctly so far. Looks like it does! 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77" name="Google Shape;377;g124c8e4ea08_0_333"/>
          <p:cNvSpPr txBox="1"/>
          <p:nvPr/>
        </p:nvSpPr>
        <p:spPr>
          <a:xfrm>
            <a:off x="4962675" y="966650"/>
            <a:ext cx="3964500" cy="35058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withdraw(50);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“Here’s your money: $50”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withdraw(30);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“Here’s your money: $30”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withdraw(30);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“Insufficient funds.”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8" name="Google Shape;378;g124c8e4ea08_0_333"/>
          <p:cNvSpPr txBox="1"/>
          <p:nvPr/>
        </p:nvSpPr>
        <p:spPr>
          <a:xfrm>
            <a:off x="6900" y="828250"/>
            <a:ext cx="49626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balance = 100;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withdraw(amount)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if (balance - amount &gt;= 0)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balance = balance - amount;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“Here’s your money: $” + amount;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“Insufficient funds.”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24c8e4ea08_0_343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124c8e4ea08_0_343"/>
          <p:cNvSpPr txBox="1"/>
          <p:nvPr/>
        </p:nvSpPr>
        <p:spPr>
          <a:xfrm>
            <a:off x="7373525" y="444775"/>
            <a:ext cx="18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85" name="Google Shape;385;g124c8e4ea08_0_343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386" name="Google Shape;386;g124c8e4ea08_0_343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g124c8e4ea08_0_343"/>
          <p:cNvSpPr txBox="1"/>
          <p:nvPr/>
        </p:nvSpPr>
        <p:spPr>
          <a:xfrm>
            <a:off x="6900" y="4570925"/>
            <a:ext cx="9144000" cy="5577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Before tackling deposits, let’s highlight a significant problem with the current implementation...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88" name="Google Shape;388;g124c8e4ea08_0_343"/>
          <p:cNvSpPr txBox="1"/>
          <p:nvPr/>
        </p:nvSpPr>
        <p:spPr>
          <a:xfrm>
            <a:off x="4962675" y="966650"/>
            <a:ext cx="3964500" cy="35058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withdraw(50);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“Here’s your money: $50”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withdraw(30);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“Here’s your money: $30”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withdraw(30);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“Insufficient funds.”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9" name="Google Shape;389;g124c8e4ea08_0_343"/>
          <p:cNvSpPr txBox="1"/>
          <p:nvPr/>
        </p:nvSpPr>
        <p:spPr>
          <a:xfrm>
            <a:off x="6900" y="828250"/>
            <a:ext cx="49626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balance = 100;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withdraw(amount)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if (balance - amount &gt;= 0)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balance = balance - amount;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“Here’s your money: $” + amount;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“Insufficient funds.”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24c8e4ea08_0_353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124c8e4ea08_0_353"/>
          <p:cNvSpPr txBox="1"/>
          <p:nvPr/>
        </p:nvSpPr>
        <p:spPr>
          <a:xfrm>
            <a:off x="7373525" y="444775"/>
            <a:ext cx="18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96" name="Google Shape;396;g124c8e4ea08_0_353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397" name="Google Shape;397;g124c8e4ea08_0_353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124c8e4ea08_0_353"/>
          <p:cNvSpPr txBox="1"/>
          <p:nvPr/>
        </p:nvSpPr>
        <p:spPr>
          <a:xfrm>
            <a:off x="6900" y="4570925"/>
            <a:ext cx="9144000" cy="5577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Currently, the balance variable can be accessed from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anywhere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which means that we can bypass withdraw! Not good! What can we do to fix this?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99" name="Google Shape;399;g124c8e4ea08_0_353"/>
          <p:cNvSpPr txBox="1"/>
          <p:nvPr/>
        </p:nvSpPr>
        <p:spPr>
          <a:xfrm>
            <a:off x="4962675" y="966650"/>
            <a:ext cx="3964500" cy="35058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withdraw(50);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“Here’s your money: $50”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withdraw(30);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“Here’s your money: $30”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withdraw(30);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“Insufficient funds.”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Source Code Pro"/>
              <a:buNone/>
            </a:pP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balance = balance - 10000;</a:t>
            </a:r>
            <a:endParaRPr>
              <a:solidFill>
                <a:srgbClr val="EC0B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0" name="Google Shape;400;g124c8e4ea08_0_353"/>
          <p:cNvSpPr txBox="1"/>
          <p:nvPr/>
        </p:nvSpPr>
        <p:spPr>
          <a:xfrm>
            <a:off x="6900" y="828250"/>
            <a:ext cx="49626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balance = 100;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withdraw(amount)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if (balance - amount &gt;= 0)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balance = balance - amount;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“Here’s your money: $” + amount;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“Insufficient funds.”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24c8e4ea08_0_363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124c8e4ea08_0_363"/>
          <p:cNvSpPr txBox="1"/>
          <p:nvPr/>
        </p:nvSpPr>
        <p:spPr>
          <a:xfrm>
            <a:off x="7373525" y="444775"/>
            <a:ext cx="18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407" name="Google Shape;407;g124c8e4ea08_0_363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408" name="Google Shape;408;g124c8e4ea08_0_363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g124c8e4ea08_0_363"/>
          <p:cNvSpPr txBox="1"/>
          <p:nvPr/>
        </p:nvSpPr>
        <p:spPr>
          <a:xfrm>
            <a:off x="6900" y="4570925"/>
            <a:ext cx="9144000" cy="5577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We can fix the problem by putting balance inside of a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function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...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410" name="Google Shape;410;g124c8e4ea08_0_363"/>
          <p:cNvSpPr txBox="1"/>
          <p:nvPr/>
        </p:nvSpPr>
        <p:spPr>
          <a:xfrm>
            <a:off x="6900" y="828250"/>
            <a:ext cx="49626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lang="fr" sz="1300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makeAccount(       ) {</a:t>
            </a:r>
            <a:endParaRPr sz="1300"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balance = 100;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withdraw(amount) {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if (balance - amount &gt;= 0) {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balance = balance - amount;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“Here’s your money: $” + amount;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“Insufficient funds.”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lang="fr" sz="1300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300"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24c8e4ea08_0_373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124c8e4ea08_0_373"/>
          <p:cNvSpPr txBox="1"/>
          <p:nvPr/>
        </p:nvSpPr>
        <p:spPr>
          <a:xfrm>
            <a:off x="7373525" y="444775"/>
            <a:ext cx="18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417" name="Google Shape;417;g124c8e4ea08_0_373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418" name="Google Shape;418;g124c8e4ea08_0_373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g124c8e4ea08_0_373"/>
          <p:cNvSpPr txBox="1"/>
          <p:nvPr/>
        </p:nvSpPr>
        <p:spPr>
          <a:xfrm>
            <a:off x="6900" y="4570925"/>
            <a:ext cx="9144000" cy="5577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...and then fixing our indentation. Now, balance is only accessible from inside of makeAccount; however, this presents another problem: withdraw is also only accessible inside of makeAccount! How do we get it back out?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420" name="Google Shape;420;g124c8e4ea08_0_373"/>
          <p:cNvSpPr txBox="1"/>
          <p:nvPr/>
        </p:nvSpPr>
        <p:spPr>
          <a:xfrm>
            <a:off x="6900" y="828250"/>
            <a:ext cx="49626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lang="fr" sz="1300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makeAccount(       ) {</a:t>
            </a:r>
            <a:endParaRPr sz="1300"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var balance = 100;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function withdraw(amount) {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if (balance - amount &gt;= 0) {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balance = balance - amount;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return “Here’s your money: $” + amount;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“Insufficient funds.”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lang="fr" sz="1300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300"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24c8e4ea08_0_382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124c8e4ea08_0_382"/>
          <p:cNvSpPr txBox="1"/>
          <p:nvPr/>
        </p:nvSpPr>
        <p:spPr>
          <a:xfrm>
            <a:off x="7373525" y="444775"/>
            <a:ext cx="18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427" name="Google Shape;427;g124c8e4ea08_0_382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428" name="Google Shape;428;g124c8e4ea08_0_382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g124c8e4ea08_0_382"/>
          <p:cNvSpPr txBox="1"/>
          <p:nvPr/>
        </p:nvSpPr>
        <p:spPr>
          <a:xfrm>
            <a:off x="6900" y="4570925"/>
            <a:ext cx="9144000" cy="5577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Whenever we want to get something back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out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of a function, we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return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it; and because functions are values too, we can also return them.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430" name="Google Shape;430;g124c8e4ea08_0_382"/>
          <p:cNvSpPr txBox="1"/>
          <p:nvPr/>
        </p:nvSpPr>
        <p:spPr>
          <a:xfrm>
            <a:off x="6900" y="828250"/>
            <a:ext cx="49626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makeAccount(initial) {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var balance = initial;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function withdraw(amount) {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if (balance - amount &gt;= 0) {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balance = balance - amount;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return “Here’s your money: $” + amount;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“Insufficient funds.”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withdraw;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24c8e4ea08_0_391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124c8e4ea08_0_391"/>
          <p:cNvSpPr txBox="1"/>
          <p:nvPr/>
        </p:nvSpPr>
        <p:spPr>
          <a:xfrm>
            <a:off x="7373525" y="444775"/>
            <a:ext cx="18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437" name="Google Shape;437;g124c8e4ea08_0_391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438" name="Google Shape;438;g124c8e4ea08_0_391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g124c8e4ea08_0_391"/>
          <p:cNvSpPr txBox="1"/>
          <p:nvPr/>
        </p:nvSpPr>
        <p:spPr>
          <a:xfrm>
            <a:off x="6900" y="4570925"/>
            <a:ext cx="9144000" cy="5577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Note that the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balance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variable is hard-coded to have the initial value of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100.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440" name="Google Shape;440;g124c8e4ea08_0_391"/>
          <p:cNvSpPr txBox="1"/>
          <p:nvPr/>
        </p:nvSpPr>
        <p:spPr>
          <a:xfrm>
            <a:off x="6900" y="828250"/>
            <a:ext cx="49626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makeAccount(</a:t>
            </a:r>
            <a:r>
              <a:rPr b="1" lang="fr" sz="13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var balance = </a:t>
            </a:r>
            <a:r>
              <a:rPr b="1" lang="fr" sz="1300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100</a:t>
            </a: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function withdraw(amount) {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if (balance - amount &gt;= 0) {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balance = balance - amount;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return “Here’s your money: $” + amount;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“Insufficient funds.”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withdraw;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24c8e4ea08_0_400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124c8e4ea08_0_400"/>
          <p:cNvSpPr txBox="1"/>
          <p:nvPr/>
        </p:nvSpPr>
        <p:spPr>
          <a:xfrm>
            <a:off x="7373525" y="444775"/>
            <a:ext cx="18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447" name="Google Shape;447;g124c8e4ea08_0_400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448" name="Google Shape;448;g124c8e4ea08_0_400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g124c8e4ea08_0_400"/>
          <p:cNvSpPr txBox="1"/>
          <p:nvPr/>
        </p:nvSpPr>
        <p:spPr>
          <a:xfrm>
            <a:off x="6900" y="4570925"/>
            <a:ext cx="9144000" cy="5577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Because we have wrapped our code in a function, we can now </a:t>
            </a:r>
            <a:r>
              <a:rPr i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parameterize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the initial value.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450" name="Google Shape;450;g124c8e4ea08_0_400"/>
          <p:cNvSpPr txBox="1"/>
          <p:nvPr/>
        </p:nvSpPr>
        <p:spPr>
          <a:xfrm>
            <a:off x="6900" y="828250"/>
            <a:ext cx="49626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makeAccount(</a:t>
            </a:r>
            <a:r>
              <a:rPr b="1" lang="fr" sz="1300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initial</a:t>
            </a: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var balance = </a:t>
            </a:r>
            <a:r>
              <a:rPr b="1" lang="fr" sz="1300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initial</a:t>
            </a: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function withdraw(amount) {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if (balance - amount &gt;= 0) {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balance = balance - amount;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return “Here’s your money: $” + amount;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“Insufficient funds.”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withdraw;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24c8e4ea08_0_409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124c8e4ea08_0_409"/>
          <p:cNvSpPr txBox="1"/>
          <p:nvPr/>
        </p:nvSpPr>
        <p:spPr>
          <a:xfrm>
            <a:off x="7373525" y="444775"/>
            <a:ext cx="18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457" name="Google Shape;457;g124c8e4ea08_0_409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458" name="Google Shape;458;g124c8e4ea08_0_409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g124c8e4ea08_0_409"/>
          <p:cNvSpPr txBox="1"/>
          <p:nvPr/>
        </p:nvSpPr>
        <p:spPr>
          <a:xfrm>
            <a:off x="6900" y="4570925"/>
            <a:ext cx="9144000" cy="5577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Because we have wrapped our code in a function, we can now </a:t>
            </a:r>
            <a:r>
              <a:rPr i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parameterize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the initial value.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460" name="Google Shape;460;g124c8e4ea08_0_409"/>
          <p:cNvSpPr txBox="1"/>
          <p:nvPr/>
        </p:nvSpPr>
        <p:spPr>
          <a:xfrm>
            <a:off x="4962675" y="966650"/>
            <a:ext cx="3964500" cy="35058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Source Code Pro"/>
              <a:buNone/>
            </a:pP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account = makeAccount(100);</a:t>
            </a:r>
            <a:endParaRPr b="1"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1" name="Google Shape;461;g124c8e4ea08_0_409"/>
          <p:cNvSpPr txBox="1"/>
          <p:nvPr/>
        </p:nvSpPr>
        <p:spPr>
          <a:xfrm>
            <a:off x="6900" y="828250"/>
            <a:ext cx="4962600" cy="5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makeAccount(</a:t>
            </a:r>
            <a:r>
              <a:rPr b="1" lang="fr" sz="1300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initial</a:t>
            </a: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var balance = </a:t>
            </a:r>
            <a:r>
              <a:rPr b="1" lang="fr" sz="1300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initial</a:t>
            </a: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function withdraw(amount) {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if (balance - amount &gt;= 0) {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balance = balance - amount;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return “Here’s your money: $” + amount;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“Insufficient funds.”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withdraw;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4c8e4ea08_0_56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24c8e4ea08_0_56"/>
          <p:cNvSpPr txBox="1"/>
          <p:nvPr/>
        </p:nvSpPr>
        <p:spPr>
          <a:xfrm>
            <a:off x="7373525" y="444775"/>
            <a:ext cx="18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86" name="Google Shape;186;g124c8e4ea08_0_56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187" name="Google Shape;187;g124c8e4ea08_0_56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24c8e4ea08_0_56"/>
          <p:cNvSpPr txBox="1"/>
          <p:nvPr/>
        </p:nvSpPr>
        <p:spPr>
          <a:xfrm>
            <a:off x="6900" y="4570925"/>
            <a:ext cx="9144000" cy="5577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We’ll start by defining a variable called total in the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global scope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. This means that total is accessible from anywhere in the program.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89" name="Google Shape;189;g124c8e4ea08_0_56"/>
          <p:cNvSpPr txBox="1"/>
          <p:nvPr/>
        </p:nvSpPr>
        <p:spPr>
          <a:xfrm>
            <a:off x="6900" y="828250"/>
            <a:ext cx="496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total = 0;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24c8e4ea08_0_419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g124c8e4ea08_0_419"/>
          <p:cNvSpPr txBox="1"/>
          <p:nvPr/>
        </p:nvSpPr>
        <p:spPr>
          <a:xfrm>
            <a:off x="7373525" y="444775"/>
            <a:ext cx="18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468" name="Google Shape;468;g124c8e4ea08_0_419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469" name="Google Shape;469;g124c8e4ea08_0_419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g124c8e4ea08_0_419"/>
          <p:cNvSpPr txBox="1"/>
          <p:nvPr/>
        </p:nvSpPr>
        <p:spPr>
          <a:xfrm>
            <a:off x="6900" y="4570925"/>
            <a:ext cx="9144000" cy="5577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Because account is actually the withdraw function, we can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invoke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it with the amount to withdraw.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471" name="Google Shape;471;g124c8e4ea08_0_419"/>
          <p:cNvSpPr txBox="1"/>
          <p:nvPr/>
        </p:nvSpPr>
        <p:spPr>
          <a:xfrm>
            <a:off x="4962675" y="966650"/>
            <a:ext cx="3964500" cy="35058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account = makeAccount(100);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Source Code Pro"/>
              <a:buNone/>
            </a:pP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account(50);</a:t>
            </a:r>
            <a:endParaRPr>
              <a:solidFill>
                <a:srgbClr val="EC0B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“Here’s your money: $50”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Source Code Pro"/>
              <a:buNone/>
            </a:pP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account(60);</a:t>
            </a:r>
            <a:endParaRPr>
              <a:solidFill>
                <a:srgbClr val="EC0B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“Insufficient funds.”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2" name="Google Shape;472;g124c8e4ea08_0_419"/>
          <p:cNvSpPr txBox="1"/>
          <p:nvPr/>
        </p:nvSpPr>
        <p:spPr>
          <a:xfrm>
            <a:off x="6900" y="828250"/>
            <a:ext cx="49626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makeAccount(initial) {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var balance = initial;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function withdraw(amount) {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if (balance - amount &gt;= 0) {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balance = balance - amount;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return “Here’s your money: $” + amount;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“Insufficient funds.”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withdraw;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24c8e4ea08_0_429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124c8e4ea08_0_429"/>
          <p:cNvSpPr txBox="1"/>
          <p:nvPr/>
        </p:nvSpPr>
        <p:spPr>
          <a:xfrm>
            <a:off x="7373525" y="444775"/>
            <a:ext cx="18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479" name="Google Shape;479;g124c8e4ea08_0_429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480" name="Google Shape;480;g124c8e4ea08_0_429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g124c8e4ea08_0_429"/>
          <p:cNvSpPr txBox="1"/>
          <p:nvPr/>
        </p:nvSpPr>
        <p:spPr>
          <a:xfrm>
            <a:off x="6900" y="4570925"/>
            <a:ext cx="9144000" cy="5577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We can even create another bank account! Clearly, it works -- now the question is: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how?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482" name="Google Shape;482;g124c8e4ea08_0_429"/>
          <p:cNvSpPr txBox="1"/>
          <p:nvPr/>
        </p:nvSpPr>
        <p:spPr>
          <a:xfrm>
            <a:off x="4962675" y="966650"/>
            <a:ext cx="3964500" cy="35058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account = makeAccount(100);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Source Code Pro"/>
              <a:buNone/>
            </a:pP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account2 = makeAccount(100);</a:t>
            </a:r>
            <a:endParaRPr>
              <a:solidFill>
                <a:srgbClr val="EC0B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account(50);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“Here’s your money: $50”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account(60);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“Insufficient funds.”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account2(40);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“Here’s your money: $40”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account2(60);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“Here’s your money: $60”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account2(5);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“Insufficient funds.”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3" name="Google Shape;483;g124c8e4ea08_0_429"/>
          <p:cNvSpPr txBox="1"/>
          <p:nvPr/>
        </p:nvSpPr>
        <p:spPr>
          <a:xfrm>
            <a:off x="6900" y="828250"/>
            <a:ext cx="49626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makeAccount(initial) {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var balance = initial;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function withdraw(amount) {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if (balance - amount &gt;= 0) {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balance = balance - amount;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return “Here’s your money: $” + amount;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“Insufficient funds.”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withdraw;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24c8e4ea08_0_439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124c8e4ea08_0_439"/>
          <p:cNvSpPr txBox="1"/>
          <p:nvPr/>
        </p:nvSpPr>
        <p:spPr>
          <a:xfrm>
            <a:off x="7373525" y="444775"/>
            <a:ext cx="18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490" name="Google Shape;490;g124c8e4ea08_0_439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491" name="Google Shape;491;g124c8e4ea08_0_439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g124c8e4ea08_0_439"/>
          <p:cNvSpPr txBox="1"/>
          <p:nvPr/>
        </p:nvSpPr>
        <p:spPr>
          <a:xfrm>
            <a:off x="6900" y="4570925"/>
            <a:ext cx="9144000" cy="5577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Whenever a function is defined, it creates its own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scope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which you can think of as an environment in which its variables and functions live. The scope of makeAccount is shown in the left box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493" name="Google Shape;493;g124c8e4ea08_0_439"/>
          <p:cNvSpPr txBox="1"/>
          <p:nvPr/>
        </p:nvSpPr>
        <p:spPr>
          <a:xfrm>
            <a:off x="4962675" y="966650"/>
            <a:ext cx="3964500" cy="35058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account = makeAccount(100);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account(50);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“Here’s your money: $50”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account(60);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“Insufficient funds.”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94" name="Google Shape;494;g124c8e4ea08_0_439"/>
          <p:cNvSpPr txBox="1"/>
          <p:nvPr/>
        </p:nvSpPr>
        <p:spPr>
          <a:xfrm>
            <a:off x="231350" y="966638"/>
            <a:ext cx="3964500" cy="3505800"/>
          </a:xfrm>
          <a:prstGeom prst="rect">
            <a:avLst/>
          </a:prstGeom>
          <a:solidFill>
            <a:srgbClr val="FF7CAD">
              <a:alpha val="649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makeAccount(initial) {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var balance = initial;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function withdraw(amount) {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if (balance - amount &gt;= 0) {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balance = balance - amount;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return “Here’s your money: $” + amount;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“Insufficient funds.”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withdraw;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24c8e4ea08_0_450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124c8e4ea08_0_450"/>
          <p:cNvSpPr txBox="1"/>
          <p:nvPr/>
        </p:nvSpPr>
        <p:spPr>
          <a:xfrm>
            <a:off x="7373525" y="444775"/>
            <a:ext cx="18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501" name="Google Shape;501;g124c8e4ea08_0_450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502" name="Google Shape;502;g124c8e4ea08_0_450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g124c8e4ea08_0_450"/>
          <p:cNvSpPr txBox="1"/>
          <p:nvPr/>
        </p:nvSpPr>
        <p:spPr>
          <a:xfrm>
            <a:off x="6900" y="4570925"/>
            <a:ext cx="9144000" cy="5577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Because withdraw is also a function, it has its own scope too.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504" name="Google Shape;504;g124c8e4ea08_0_450"/>
          <p:cNvSpPr txBox="1"/>
          <p:nvPr/>
        </p:nvSpPr>
        <p:spPr>
          <a:xfrm>
            <a:off x="4962675" y="966650"/>
            <a:ext cx="3964500" cy="35058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account = makeAccount(100);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account(50);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“Here’s your money: $50”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account(60);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“Insufficient funds.”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5" name="Google Shape;505;g124c8e4ea08_0_450"/>
          <p:cNvSpPr/>
          <p:nvPr/>
        </p:nvSpPr>
        <p:spPr>
          <a:xfrm>
            <a:off x="281275" y="1928825"/>
            <a:ext cx="3857700" cy="12357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124c8e4ea08_0_450"/>
          <p:cNvSpPr txBox="1"/>
          <p:nvPr/>
        </p:nvSpPr>
        <p:spPr>
          <a:xfrm>
            <a:off x="231350" y="966638"/>
            <a:ext cx="3964500" cy="3505800"/>
          </a:xfrm>
          <a:prstGeom prst="rect">
            <a:avLst/>
          </a:prstGeom>
          <a:solidFill>
            <a:srgbClr val="FF7CAD">
              <a:alpha val="649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makeAccount(initial)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var balance = initial;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function withdraw(amount)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if (balance - amount &gt;= 0)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balance = balance - amount;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return “Here’s your money: $” + amount;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“Insufficient funds.”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withdraw;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24c8e4ea08_0_461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124c8e4ea08_0_461"/>
          <p:cNvSpPr txBox="1"/>
          <p:nvPr/>
        </p:nvSpPr>
        <p:spPr>
          <a:xfrm>
            <a:off x="7373525" y="444775"/>
            <a:ext cx="18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513" name="Google Shape;513;g124c8e4ea08_0_461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514" name="Google Shape;514;g124c8e4ea08_0_461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g124c8e4ea08_0_461"/>
          <p:cNvSpPr txBox="1"/>
          <p:nvPr/>
        </p:nvSpPr>
        <p:spPr>
          <a:xfrm>
            <a:off x="6900" y="4570925"/>
            <a:ext cx="9144000" cy="5577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Because withdraw references the balance variable from the scope of makeAccount, JavaScript knows that  makeAccount’s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scope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needs to be kept around so that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balance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stays defined.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516" name="Google Shape;516;g124c8e4ea08_0_461"/>
          <p:cNvSpPr txBox="1"/>
          <p:nvPr/>
        </p:nvSpPr>
        <p:spPr>
          <a:xfrm>
            <a:off x="4962675" y="966650"/>
            <a:ext cx="3964500" cy="35058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account = makeAccount(100);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account(50);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“Here’s your money: $50”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account(60);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“Insufficient funds.”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7" name="Google Shape;517;g124c8e4ea08_0_461"/>
          <p:cNvSpPr/>
          <p:nvPr/>
        </p:nvSpPr>
        <p:spPr>
          <a:xfrm>
            <a:off x="281275" y="1928825"/>
            <a:ext cx="3857700" cy="12357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g124c8e4ea08_0_461"/>
          <p:cNvSpPr txBox="1"/>
          <p:nvPr/>
        </p:nvSpPr>
        <p:spPr>
          <a:xfrm>
            <a:off x="231350" y="966638"/>
            <a:ext cx="3964500" cy="3505800"/>
          </a:xfrm>
          <a:prstGeom prst="rect">
            <a:avLst/>
          </a:prstGeom>
          <a:solidFill>
            <a:srgbClr val="FF7CAD">
              <a:alpha val="649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makeAccount(initial) {</a:t>
            </a:r>
            <a:endParaRPr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balance</a:t>
            </a: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initial;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function withdraw(amount)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if (</a:t>
            </a:r>
            <a:r>
              <a:rPr b="1" lang="f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balance</a:t>
            </a: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amount &gt;= 0)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b="1" lang="f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balance</a:t>
            </a:r>
            <a:r>
              <a:rPr lang="f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</a:t>
            </a:r>
            <a:r>
              <a:rPr b="1" lang="f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balance</a:t>
            </a:r>
            <a:r>
              <a:rPr lang="f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 amount;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return “Here’s your money: $” + amount;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“Insufficient funds.”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withdraw;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24c8e4ea08_0_472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124c8e4ea08_0_472"/>
          <p:cNvSpPr txBox="1"/>
          <p:nvPr/>
        </p:nvSpPr>
        <p:spPr>
          <a:xfrm>
            <a:off x="7373525" y="444775"/>
            <a:ext cx="18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525" name="Google Shape;525;g124c8e4ea08_0_472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526" name="Google Shape;526;g124c8e4ea08_0_472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g124c8e4ea08_0_472"/>
          <p:cNvSpPr txBox="1"/>
          <p:nvPr/>
        </p:nvSpPr>
        <p:spPr>
          <a:xfrm>
            <a:off x="6900" y="4570925"/>
            <a:ext cx="9144000" cy="5577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Because withdraw references the balance variable from the scope of makeAccount, JavaScript knows that that  makeAccount’s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scope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needs to be kept around so that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balance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stays defined.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528" name="Google Shape;528;g124c8e4ea08_0_472"/>
          <p:cNvSpPr txBox="1"/>
          <p:nvPr/>
        </p:nvSpPr>
        <p:spPr>
          <a:xfrm>
            <a:off x="4962675" y="966650"/>
            <a:ext cx="3964500" cy="35058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account = makeAccount(100);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account(50);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“Here’s your money: $50”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account(60);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“Insufficient funds.”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9" name="Google Shape;529;g124c8e4ea08_0_472"/>
          <p:cNvSpPr/>
          <p:nvPr/>
        </p:nvSpPr>
        <p:spPr>
          <a:xfrm>
            <a:off x="281275" y="1928825"/>
            <a:ext cx="3857700" cy="12357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g124c8e4ea08_0_472"/>
          <p:cNvSpPr txBox="1"/>
          <p:nvPr/>
        </p:nvSpPr>
        <p:spPr>
          <a:xfrm>
            <a:off x="231350" y="966638"/>
            <a:ext cx="3964500" cy="3505800"/>
          </a:xfrm>
          <a:prstGeom prst="rect">
            <a:avLst/>
          </a:prstGeom>
          <a:solidFill>
            <a:srgbClr val="FF7CAD">
              <a:alpha val="649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makeAccount(initial)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balance</a:t>
            </a: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initial;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function withdraw(amount)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if (balance - amount &gt;= 0)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balance = balance - amount;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return “Here’s your money: $” + amount;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“Insufficient funds.”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withdraw;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1" name="Google Shape;531;g124c8e4ea08_0_472"/>
          <p:cNvSpPr/>
          <p:nvPr/>
        </p:nvSpPr>
        <p:spPr>
          <a:xfrm>
            <a:off x="3395525" y="1295925"/>
            <a:ext cx="1578300" cy="752100"/>
          </a:xfrm>
          <a:prstGeom prst="wedgeRoundRectCallout">
            <a:avLst>
              <a:gd fmla="val -102194" name="adj1"/>
              <a:gd fmla="val -29966" name="adj2"/>
              <a:gd fmla="val 0" name="adj3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None/>
            </a:pPr>
            <a:r>
              <a:rPr b="0" i="0" lang="fr" sz="1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We would say that </a:t>
            </a:r>
            <a:r>
              <a:rPr b="0" i="0" lang="fr" sz="12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balance</a:t>
            </a:r>
            <a:r>
              <a:rPr b="0" i="0" lang="fr" sz="1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is </a:t>
            </a:r>
            <a:r>
              <a:rPr b="1" i="0" lang="fr" sz="1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closed over</a:t>
            </a:r>
            <a:r>
              <a:rPr b="0" i="0" lang="fr" sz="1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by </a:t>
            </a:r>
            <a:r>
              <a:rPr b="0" i="0" lang="fr" sz="12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withdraw</a:t>
            </a:r>
            <a:r>
              <a:rPr b="0" i="0" lang="fr" sz="1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24c8e4ea08_0_484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g124c8e4ea08_0_484"/>
          <p:cNvSpPr txBox="1"/>
          <p:nvPr/>
        </p:nvSpPr>
        <p:spPr>
          <a:xfrm>
            <a:off x="7373525" y="444775"/>
            <a:ext cx="18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538" name="Google Shape;538;g124c8e4ea08_0_484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539" name="Google Shape;539;g124c8e4ea08_0_484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g124c8e4ea08_0_484"/>
          <p:cNvSpPr txBox="1"/>
          <p:nvPr/>
        </p:nvSpPr>
        <p:spPr>
          <a:xfrm>
            <a:off x="6900" y="4570925"/>
            <a:ext cx="9144000" cy="5577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Because withdraw references the balance variable from the scope of makeAccount, JavaScript knows that that  makeAccount’s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scope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needs to be kept around so that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balance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stays defined.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541" name="Google Shape;541;g124c8e4ea08_0_484"/>
          <p:cNvSpPr txBox="1"/>
          <p:nvPr/>
        </p:nvSpPr>
        <p:spPr>
          <a:xfrm>
            <a:off x="4962675" y="966650"/>
            <a:ext cx="3964500" cy="35058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account = makeAccount(100);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account(50);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“Here’s your money: $50”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account(60);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“Insufficient funds.”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2" name="Google Shape;542;g124c8e4ea08_0_484"/>
          <p:cNvSpPr/>
          <p:nvPr/>
        </p:nvSpPr>
        <p:spPr>
          <a:xfrm>
            <a:off x="281275" y="1928825"/>
            <a:ext cx="3857700" cy="12357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124c8e4ea08_0_484"/>
          <p:cNvSpPr txBox="1"/>
          <p:nvPr/>
        </p:nvSpPr>
        <p:spPr>
          <a:xfrm>
            <a:off x="231350" y="966638"/>
            <a:ext cx="3964500" cy="3505800"/>
          </a:xfrm>
          <a:prstGeom prst="rect">
            <a:avLst/>
          </a:prstGeom>
          <a:solidFill>
            <a:srgbClr val="FF7CAD">
              <a:alpha val="649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makeAccount(initial)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var balance = initial;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f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withdraw(amount) {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if (balance - amount &gt;= 0)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balance = balance - amount;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return “Here’s your money: $” + amount;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“Insufficient funds.”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fr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withdraw;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4" name="Google Shape;544;g124c8e4ea08_0_484"/>
          <p:cNvSpPr/>
          <p:nvPr/>
        </p:nvSpPr>
        <p:spPr>
          <a:xfrm>
            <a:off x="3470400" y="3462268"/>
            <a:ext cx="2203200" cy="810900"/>
          </a:xfrm>
          <a:prstGeom prst="wedgeRoundRectCallout">
            <a:avLst>
              <a:gd fmla="val -55223" name="adj1"/>
              <a:gd fmla="val -128847" name="adj2"/>
              <a:gd fmla="val 0" name="adj3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None/>
            </a:pPr>
            <a:r>
              <a:rPr b="0" i="0" lang="fr" sz="1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And because </a:t>
            </a:r>
            <a:r>
              <a:rPr b="0" i="0" lang="fr" sz="12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withdraw</a:t>
            </a:r>
            <a:r>
              <a:rPr b="0" i="0" lang="fr" sz="1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closes over a variable in its containing scope, we call it a </a:t>
            </a:r>
            <a:r>
              <a:rPr b="1" i="0" lang="fr" sz="1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closure</a:t>
            </a:r>
            <a:r>
              <a:rPr b="0" i="0" lang="fr" sz="1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24c8e4ea08_0_497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124c8e4ea08_0_497"/>
          <p:cNvSpPr txBox="1"/>
          <p:nvPr/>
        </p:nvSpPr>
        <p:spPr>
          <a:xfrm>
            <a:off x="7373525" y="444775"/>
            <a:ext cx="18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551" name="Google Shape;551;g124c8e4ea08_0_497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552" name="Google Shape;552;g124c8e4ea08_0_497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g124c8e4ea08_0_497"/>
          <p:cNvSpPr txBox="1"/>
          <p:nvPr/>
        </p:nvSpPr>
        <p:spPr>
          <a:xfrm>
            <a:off x="4962675" y="966650"/>
            <a:ext cx="3964500" cy="35058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makeAccount(initial)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var balance = initial;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function withdraw(amount)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if (balance - amount &gt;= 0)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balance = balance - amount;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return “Here’s your money: $” + amount;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“Insufficient funds.”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withdraw;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4" name="Google Shape;554;g124c8e4ea08_0_497"/>
          <p:cNvSpPr txBox="1"/>
          <p:nvPr/>
        </p:nvSpPr>
        <p:spPr>
          <a:xfrm>
            <a:off x="150700" y="922500"/>
            <a:ext cx="46110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300">
                <a:solidFill>
                  <a:schemeClr val="accent2"/>
                </a:solidFill>
                <a:latin typeface="Cairo"/>
                <a:ea typeface="Cairo"/>
                <a:cs typeface="Cairo"/>
                <a:sym typeface="Cairo"/>
              </a:rPr>
              <a:t>Breaking the Rules: Unnecessary</a:t>
            </a:r>
            <a:r>
              <a:rPr b="1" lang="fr" sz="3600">
                <a:solidFill>
                  <a:schemeClr val="accent2"/>
                </a:solidFill>
                <a:latin typeface="Cairo"/>
                <a:ea typeface="Cairo"/>
                <a:cs typeface="Cairo"/>
                <a:sym typeface="Cairo"/>
              </a:rPr>
              <a:t>!</a:t>
            </a:r>
            <a:endParaRPr b="1" sz="3600">
              <a:solidFill>
                <a:schemeClr val="accent2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With </a:t>
            </a:r>
            <a:r>
              <a:rPr b="1"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closures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we don’t have to break the rules!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new </a:t>
            </a:r>
            <a:r>
              <a:rPr lang="fr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makeAccount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function only makes use of: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C0B80"/>
              </a:buClr>
              <a:buSzPts val="1800"/>
              <a:buFont typeface="Proxima Nova"/>
              <a:buChar char="●"/>
            </a:pP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Its </a:t>
            </a:r>
            <a:r>
              <a:rPr b="1"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parameters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C0B80"/>
              </a:buClr>
              <a:buSzPts val="1800"/>
              <a:buFont typeface="Proxima Nova"/>
              <a:buChar char="●"/>
            </a:pP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Variables defined </a:t>
            </a:r>
            <a:r>
              <a:rPr b="1"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within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its scope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chemeClr val="accent2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endParaRPr>
              <a:solidFill>
                <a:schemeClr val="accent2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1a6e8603d2_0_299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g11a6e8603d2_0_299"/>
          <p:cNvSpPr txBox="1"/>
          <p:nvPr/>
        </p:nvSpPr>
        <p:spPr>
          <a:xfrm>
            <a:off x="7523975" y="458950"/>
            <a:ext cx="1575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</a:t>
            </a:r>
            <a:endParaRPr b="1" i="0" sz="1200" u="none" cap="none" strike="noStrike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561" name="Google Shape;561;g11a6e8603d2_0_299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fr" sz="600" u="none" cap="none" strike="noStrike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b="0" i="0" sz="100" u="none" cap="none" strike="noStrike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562" name="Google Shape;562;g11a6e8603d2_0_299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g11a6e8603d2_0_299"/>
          <p:cNvSpPr txBox="1"/>
          <p:nvPr/>
        </p:nvSpPr>
        <p:spPr>
          <a:xfrm>
            <a:off x="457200" y="1195100"/>
            <a:ext cx="82296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" sz="3600" u="none" cap="none" strike="noStrike">
                <a:solidFill>
                  <a:schemeClr val="accent2"/>
                </a:solidFill>
                <a:latin typeface="Cairo"/>
                <a:ea typeface="Cairo"/>
                <a:cs typeface="Cairo"/>
                <a:sym typeface="Cairo"/>
              </a:rPr>
              <a:t>Closures</a:t>
            </a:r>
            <a:endParaRPr b="1" i="0" sz="3600" u="none" cap="none" strike="noStrike">
              <a:solidFill>
                <a:schemeClr val="accent2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564" name="Google Shape;564;g11a6e8603d2_0_299"/>
          <p:cNvSpPr txBox="1"/>
          <p:nvPr/>
        </p:nvSpPr>
        <p:spPr>
          <a:xfrm>
            <a:off x="457200" y="1980928"/>
            <a:ext cx="8229600" cy="29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" sz="24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Closures</a:t>
            </a:r>
            <a:r>
              <a:rPr i="0" lang="fr" sz="24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 allow us to introduce </a:t>
            </a:r>
            <a:r>
              <a:rPr b="1" i="0" lang="fr" sz="24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persistent variables</a:t>
            </a:r>
            <a:r>
              <a:rPr i="0" lang="fr" sz="24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 without using </a:t>
            </a:r>
            <a:r>
              <a:rPr b="1" i="0" lang="fr" sz="24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global scope</a:t>
            </a:r>
            <a:r>
              <a:rPr i="0" lang="fr" sz="24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!</a:t>
            </a:r>
            <a:endParaRPr i="0" sz="2400" u="none" cap="none" strike="noStrike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fr" sz="24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This lets us provide access to variables </a:t>
            </a:r>
            <a:r>
              <a:rPr b="1" i="0" lang="fr" sz="24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only to the functions that need them</a:t>
            </a:r>
            <a:r>
              <a:rPr i="0" lang="fr" sz="24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, and keep them safe from the rest of the program. This is known as </a:t>
            </a:r>
            <a:r>
              <a:rPr b="1" i="0" lang="fr" sz="24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encapsulation.</a:t>
            </a:r>
            <a:endParaRPr i="0" sz="2400" u="none" cap="none" strike="noStrike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0" name="Google Shape;570;p6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4633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6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fr" sz="600" u="none" cap="none" strike="noStrike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b="0" i="0" sz="100" u="none" cap="none" strike="noStrike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sp>
        <p:nvSpPr>
          <p:cNvPr id="572" name="Google Shape;572;p6"/>
          <p:cNvSpPr txBox="1"/>
          <p:nvPr>
            <p:ph type="ctrTitle"/>
          </p:nvPr>
        </p:nvSpPr>
        <p:spPr>
          <a:xfrm>
            <a:off x="380850" y="1386950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fr" sz="4800">
                <a:latin typeface="Cairo"/>
                <a:ea typeface="Cairo"/>
                <a:cs typeface="Cairo"/>
                <a:sym typeface="Cairo"/>
              </a:rPr>
              <a:t>That’s it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573" name="Google Shape;573;p6"/>
          <p:cNvSpPr txBox="1"/>
          <p:nvPr/>
        </p:nvSpPr>
        <p:spPr>
          <a:xfrm>
            <a:off x="3989875" y="2969350"/>
            <a:ext cx="18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666666"/>
                </a:solidFill>
                <a:latin typeface="Cairo"/>
                <a:ea typeface="Cairo"/>
                <a:cs typeface="Cairo"/>
                <a:sym typeface="Cairo"/>
              </a:rPr>
              <a:t>For Closures</a:t>
            </a:r>
            <a:endParaRPr b="1" i="0" sz="1200" u="none" cap="none" strike="noStrike">
              <a:solidFill>
                <a:srgbClr val="666666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4c8e4ea08_0_175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24c8e4ea08_0_175"/>
          <p:cNvSpPr txBox="1"/>
          <p:nvPr/>
        </p:nvSpPr>
        <p:spPr>
          <a:xfrm>
            <a:off x="7373525" y="444775"/>
            <a:ext cx="18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96" name="Google Shape;196;g124c8e4ea08_0_175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197" name="Google Shape;197;g124c8e4ea08_0_175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124c8e4ea08_0_175"/>
          <p:cNvSpPr txBox="1"/>
          <p:nvPr/>
        </p:nvSpPr>
        <p:spPr>
          <a:xfrm>
            <a:off x="6900" y="4570925"/>
            <a:ext cx="9144000" cy="5577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Now we’ll write a function sum that computes the sum of an array of numbers.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99" name="Google Shape;199;g124c8e4ea08_0_175"/>
          <p:cNvSpPr txBox="1"/>
          <p:nvPr/>
        </p:nvSpPr>
        <p:spPr>
          <a:xfrm>
            <a:off x="6900" y="828250"/>
            <a:ext cx="4962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total = 0;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sum(numbers)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4c8e4ea08_0_184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24c8e4ea08_0_184"/>
          <p:cNvSpPr txBox="1"/>
          <p:nvPr/>
        </p:nvSpPr>
        <p:spPr>
          <a:xfrm>
            <a:off x="7373525" y="444775"/>
            <a:ext cx="18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06" name="Google Shape;206;g124c8e4ea08_0_184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207" name="Google Shape;207;g124c8e4ea08_0_184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124c8e4ea08_0_184"/>
          <p:cNvSpPr txBox="1"/>
          <p:nvPr/>
        </p:nvSpPr>
        <p:spPr>
          <a:xfrm>
            <a:off x="6900" y="4570925"/>
            <a:ext cx="9144000" cy="5577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The way in which we compute the sum of an array of numbers should be familiar by now: for each number in numbers add it to a running total, and then return that total.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09" name="Google Shape;209;g124c8e4ea08_0_184"/>
          <p:cNvSpPr txBox="1"/>
          <p:nvPr/>
        </p:nvSpPr>
        <p:spPr>
          <a:xfrm>
            <a:off x="6900" y="828250"/>
            <a:ext cx="4962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total = 0;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sum(numbers) { 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for(var i = 0; i &lt; numbers.length; i++)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total = total + numbers[i];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total;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c8e4ea08_0_165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24c8e4ea08_0_165"/>
          <p:cNvSpPr txBox="1"/>
          <p:nvPr/>
        </p:nvSpPr>
        <p:spPr>
          <a:xfrm>
            <a:off x="7373525" y="444775"/>
            <a:ext cx="18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16" name="Google Shape;216;g124c8e4ea08_0_165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217" name="Google Shape;217;g124c8e4ea08_0_165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124c8e4ea08_0_165"/>
          <p:cNvSpPr txBox="1"/>
          <p:nvPr/>
        </p:nvSpPr>
        <p:spPr>
          <a:xfrm>
            <a:off x="6900" y="4570925"/>
            <a:ext cx="9144000" cy="5577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Before invoking sum on an array of numbers, the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total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variable has a value of 0.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19" name="Google Shape;219;g124c8e4ea08_0_165"/>
          <p:cNvSpPr txBox="1"/>
          <p:nvPr/>
        </p:nvSpPr>
        <p:spPr>
          <a:xfrm>
            <a:off x="4962675" y="966650"/>
            <a:ext cx="3964500" cy="35058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total: 0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0" name="Google Shape;220;g124c8e4ea08_0_165"/>
          <p:cNvSpPr txBox="1"/>
          <p:nvPr/>
        </p:nvSpPr>
        <p:spPr>
          <a:xfrm>
            <a:off x="6900" y="828250"/>
            <a:ext cx="4962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total = 0;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sum(numbers) { 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for(var i = 0; i &lt; numbers.length; i++)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total = total + numbers[i];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total;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4c8e4ea08_0_193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24c8e4ea08_0_193"/>
          <p:cNvSpPr txBox="1"/>
          <p:nvPr/>
        </p:nvSpPr>
        <p:spPr>
          <a:xfrm>
            <a:off x="7373525" y="444775"/>
            <a:ext cx="18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27" name="Google Shape;227;g124c8e4ea08_0_193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228" name="Google Shape;228;g124c8e4ea08_0_193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124c8e4ea08_0_193"/>
          <p:cNvSpPr txBox="1"/>
          <p:nvPr/>
        </p:nvSpPr>
        <p:spPr>
          <a:xfrm>
            <a:off x="6900" y="4570925"/>
            <a:ext cx="9144000" cy="5577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After invoking sum on an the array of numbers [2, 3, 4, 5], we get back 14; however, because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total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is </a:t>
            </a:r>
            <a:r>
              <a:rPr i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outside the scope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of the sum function, its value is modified to contain 14. So what?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30" name="Google Shape;230;g124c8e4ea08_0_193"/>
          <p:cNvSpPr txBox="1"/>
          <p:nvPr/>
        </p:nvSpPr>
        <p:spPr>
          <a:xfrm>
            <a:off x="4962675" y="966650"/>
            <a:ext cx="3964500" cy="35058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total: </a:t>
            </a: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>
              <a:solidFill>
                <a:srgbClr val="EC0B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sum([2, 3, 4, 5]); </a:t>
            </a: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</a:t>
            </a: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>
              <a:solidFill>
                <a:srgbClr val="EC0B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1" name="Google Shape;231;g124c8e4ea08_0_193"/>
          <p:cNvSpPr txBox="1"/>
          <p:nvPr/>
        </p:nvSpPr>
        <p:spPr>
          <a:xfrm>
            <a:off x="6900" y="828250"/>
            <a:ext cx="4962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total = 0;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sum(numbers) { 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for(var i = 0; i &lt; numbers.length; i++)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total = total + numbers[i];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total;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4c8e4ea08_0_203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24c8e4ea08_0_203"/>
          <p:cNvSpPr txBox="1"/>
          <p:nvPr/>
        </p:nvSpPr>
        <p:spPr>
          <a:xfrm>
            <a:off x="7373525" y="444775"/>
            <a:ext cx="18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38" name="Google Shape;238;g124c8e4ea08_0_203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239" name="Google Shape;239;g124c8e4ea08_0_203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124c8e4ea08_0_203"/>
          <p:cNvSpPr txBox="1"/>
          <p:nvPr/>
        </p:nvSpPr>
        <p:spPr>
          <a:xfrm>
            <a:off x="6900" y="4570925"/>
            <a:ext cx="9144000" cy="5577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What will happen the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next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time we invoke sum with the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same argument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?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41" name="Google Shape;241;g124c8e4ea08_0_203"/>
          <p:cNvSpPr txBox="1"/>
          <p:nvPr/>
        </p:nvSpPr>
        <p:spPr>
          <a:xfrm>
            <a:off x="4962675" y="966650"/>
            <a:ext cx="3964500" cy="35058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total:</a:t>
            </a:r>
            <a:r>
              <a:rPr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?</a:t>
            </a:r>
            <a:endParaRPr>
              <a:solidFill>
                <a:srgbClr val="EC0B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sum([2, 3, 4, 5]); // =&gt; 14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sum([2, 3, 4, 5]); </a:t>
            </a: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</a:t>
            </a: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?</a:t>
            </a:r>
            <a:endParaRPr>
              <a:solidFill>
                <a:srgbClr val="EC0B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2" name="Google Shape;242;g124c8e4ea08_0_203"/>
          <p:cNvSpPr txBox="1"/>
          <p:nvPr/>
        </p:nvSpPr>
        <p:spPr>
          <a:xfrm>
            <a:off x="6900" y="828250"/>
            <a:ext cx="4962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total = 0;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sum(numbers) { 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for(var i = 0; i &lt; numbers.length; i++)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total = total + numbers[i];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total;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4c8e4ea08_0_213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124c8e4ea08_0_213"/>
          <p:cNvSpPr txBox="1"/>
          <p:nvPr/>
        </p:nvSpPr>
        <p:spPr>
          <a:xfrm>
            <a:off x="7373525" y="444775"/>
            <a:ext cx="18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49" name="Google Shape;249;g124c8e4ea08_0_213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250" name="Google Shape;250;g124c8e4ea08_0_213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124c8e4ea08_0_213"/>
          <p:cNvSpPr txBox="1"/>
          <p:nvPr/>
        </p:nvSpPr>
        <p:spPr>
          <a:xfrm>
            <a:off x="6900" y="4570925"/>
            <a:ext cx="9144000" cy="5577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Yikes! Invoking sum with the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same argument 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has given us a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different result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because the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total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variable contained a value from a previous invocation; luckily, the solution is simple.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52" name="Google Shape;252;g124c8e4ea08_0_213"/>
          <p:cNvSpPr txBox="1"/>
          <p:nvPr/>
        </p:nvSpPr>
        <p:spPr>
          <a:xfrm>
            <a:off x="4962675" y="966650"/>
            <a:ext cx="3964500" cy="35058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total: </a:t>
            </a: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28</a:t>
            </a:r>
            <a:endParaRPr>
              <a:solidFill>
                <a:srgbClr val="EC0B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sum([2, 3, 4, 5]); // =&gt; 14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sum([2, 3, 4, 5]); </a:t>
            </a: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</a:t>
            </a: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28</a:t>
            </a:r>
            <a:endParaRPr>
              <a:solidFill>
                <a:srgbClr val="EC0B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3" name="Google Shape;253;g124c8e4ea08_0_213"/>
          <p:cNvSpPr txBox="1"/>
          <p:nvPr/>
        </p:nvSpPr>
        <p:spPr>
          <a:xfrm>
            <a:off x="6900" y="828250"/>
            <a:ext cx="4962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total = 0;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sum(numbers) { 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for(var i = 0; i &lt; numbers.length; i++)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total = total + numbers[i];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total;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