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Cairo SemiBold"/>
      <p:regular r:id="rId32"/>
      <p:bold r:id="rId33"/>
    </p:embeddedFont>
    <p:embeddedFont>
      <p:font typeface="Proxima Nova"/>
      <p:regular r:id="rId34"/>
      <p:bold r:id="rId35"/>
      <p:italic r:id="rId36"/>
      <p:boldItalic r:id="rId37"/>
    </p:embeddedFont>
    <p:embeddedFont>
      <p:font typeface="Assistant"/>
      <p:regular r:id="rId38"/>
      <p:bold r:id="rId39"/>
    </p:embeddedFont>
    <p:embeddedFont>
      <p:font typeface="Cairo"/>
      <p:regular r:id="rId40"/>
      <p:bold r:id="rId41"/>
    </p:embeddedFont>
    <p:embeddedFont>
      <p:font typeface="Source Code Pro"/>
      <p:regular r:id="rId42"/>
      <p:bold r:id="rId43"/>
      <p:italic r:id="rId44"/>
      <p:boldItalic r:id="rId45"/>
    </p:embeddedFont>
    <p:embeddedFont>
      <p:font typeface="Cairo ExtraLight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airo-regular.fntdata"/><Relationship Id="rId20" Type="http://schemas.openxmlformats.org/officeDocument/2006/relationships/slide" Target="slides/slide15.xml"/><Relationship Id="rId42" Type="http://schemas.openxmlformats.org/officeDocument/2006/relationships/font" Target="fonts/SourceCodePro-regular.fntdata"/><Relationship Id="rId41" Type="http://schemas.openxmlformats.org/officeDocument/2006/relationships/font" Target="fonts/Cairo-bold.fntdata"/><Relationship Id="rId22" Type="http://schemas.openxmlformats.org/officeDocument/2006/relationships/slide" Target="slides/slide17.xml"/><Relationship Id="rId44" Type="http://schemas.openxmlformats.org/officeDocument/2006/relationships/font" Target="fonts/SourceCodePro-italic.fntdata"/><Relationship Id="rId21" Type="http://schemas.openxmlformats.org/officeDocument/2006/relationships/slide" Target="slides/slide16.xml"/><Relationship Id="rId43" Type="http://schemas.openxmlformats.org/officeDocument/2006/relationships/font" Target="fonts/SourceCodePro-bold.fntdata"/><Relationship Id="rId24" Type="http://schemas.openxmlformats.org/officeDocument/2006/relationships/slide" Target="slides/slide19.xml"/><Relationship Id="rId46" Type="http://schemas.openxmlformats.org/officeDocument/2006/relationships/font" Target="fonts/CairoExtraLight-regular.fntdata"/><Relationship Id="rId23" Type="http://schemas.openxmlformats.org/officeDocument/2006/relationships/slide" Target="slides/slide18.xml"/><Relationship Id="rId45" Type="http://schemas.openxmlformats.org/officeDocument/2006/relationships/font" Target="fonts/SourceCodePr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CairoExtraLigh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CairoSemiBold-bold.fntdata"/><Relationship Id="rId10" Type="http://schemas.openxmlformats.org/officeDocument/2006/relationships/slide" Target="slides/slide5.xml"/><Relationship Id="rId32" Type="http://schemas.openxmlformats.org/officeDocument/2006/relationships/font" Target="fonts/CairoSemiBold-regular.fntdata"/><Relationship Id="rId13" Type="http://schemas.openxmlformats.org/officeDocument/2006/relationships/slide" Target="slides/slide8.xml"/><Relationship Id="rId35" Type="http://schemas.openxmlformats.org/officeDocument/2006/relationships/font" Target="fonts/ProximaNova-bold.fntdata"/><Relationship Id="rId12" Type="http://schemas.openxmlformats.org/officeDocument/2006/relationships/slide" Target="slides/slide7.xml"/><Relationship Id="rId34" Type="http://schemas.openxmlformats.org/officeDocument/2006/relationships/font" Target="fonts/ProximaNova-regular.fntdata"/><Relationship Id="rId15" Type="http://schemas.openxmlformats.org/officeDocument/2006/relationships/slide" Target="slides/slide10.xml"/><Relationship Id="rId37" Type="http://schemas.openxmlformats.org/officeDocument/2006/relationships/font" Target="fonts/ProximaNova-boldItalic.fntdata"/><Relationship Id="rId14" Type="http://schemas.openxmlformats.org/officeDocument/2006/relationships/slide" Target="slides/slide9.xml"/><Relationship Id="rId36" Type="http://schemas.openxmlformats.org/officeDocument/2006/relationships/font" Target="fonts/ProximaNova-italic.fntdata"/><Relationship Id="rId17" Type="http://schemas.openxmlformats.org/officeDocument/2006/relationships/slide" Target="slides/slide12.xml"/><Relationship Id="rId39" Type="http://schemas.openxmlformats.org/officeDocument/2006/relationships/font" Target="fonts/Assistant-bold.fntdata"/><Relationship Id="rId16" Type="http://schemas.openxmlformats.org/officeDocument/2006/relationships/slide" Target="slides/slide11.xml"/><Relationship Id="rId38" Type="http://schemas.openxmlformats.org/officeDocument/2006/relationships/font" Target="fonts/Assistan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7324e902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7324e902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7324e902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7324e902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7324e902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7324e902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7324e902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17324e902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7324e902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17324e902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7324e902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17324e902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7324e902e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7324e902e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7324e902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17324e902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7324e902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17324e902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7324e902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17324e902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330edaf0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330edaf0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17324e902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17324e902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17324e902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17324e902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7324e902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17324e902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7324e902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7324e902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17324e902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17324e902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17324e902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17324e902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0330edaf01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0330edaf0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7324e90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7324e90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7324e902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7324e902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7324e902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7324e902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7324e902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7324e902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7324e902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7324e902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7324e902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7324e902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7324e902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7324e902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3001575" y="0"/>
            <a:ext cx="5057129" cy="4358378"/>
          </a:xfrm>
          <a:custGeom>
            <a:rect b="b" l="l" r="r" t="t"/>
            <a:pathLst>
              <a:path extrusionOk="0" h="17184" w="19939">
                <a:moveTo>
                  <a:pt x="8419" y="0"/>
                </a:moveTo>
                <a:lnTo>
                  <a:pt x="1601" y="3967"/>
                </a:lnTo>
                <a:cubicBezTo>
                  <a:pt x="1545" y="3995"/>
                  <a:pt x="1488" y="4034"/>
                  <a:pt x="1437" y="4068"/>
                </a:cubicBezTo>
                <a:cubicBezTo>
                  <a:pt x="1154" y="4278"/>
                  <a:pt x="911" y="4515"/>
                  <a:pt x="713" y="4776"/>
                </a:cubicBezTo>
                <a:cubicBezTo>
                  <a:pt x="226" y="5415"/>
                  <a:pt x="0" y="6162"/>
                  <a:pt x="51" y="6931"/>
                </a:cubicBezTo>
                <a:cubicBezTo>
                  <a:pt x="91" y="7537"/>
                  <a:pt x="351" y="8419"/>
                  <a:pt x="1341" y="9172"/>
                </a:cubicBezTo>
                <a:cubicBezTo>
                  <a:pt x="1873" y="9574"/>
                  <a:pt x="2512" y="9789"/>
                  <a:pt x="3191" y="9806"/>
                </a:cubicBezTo>
                <a:cubicBezTo>
                  <a:pt x="3220" y="9806"/>
                  <a:pt x="3248" y="9807"/>
                  <a:pt x="3277" y="9807"/>
                </a:cubicBezTo>
                <a:cubicBezTo>
                  <a:pt x="3891" y="9807"/>
                  <a:pt x="4484" y="9631"/>
                  <a:pt x="5036" y="9291"/>
                </a:cubicBezTo>
                <a:lnTo>
                  <a:pt x="6665" y="8357"/>
                </a:lnTo>
                <a:lnTo>
                  <a:pt x="10377" y="11169"/>
                </a:lnTo>
                <a:lnTo>
                  <a:pt x="9924" y="13008"/>
                </a:lnTo>
                <a:cubicBezTo>
                  <a:pt x="9766" y="13647"/>
                  <a:pt x="9766" y="14275"/>
                  <a:pt x="9935" y="14869"/>
                </a:cubicBezTo>
                <a:cubicBezTo>
                  <a:pt x="10128" y="15543"/>
                  <a:pt x="10524" y="16120"/>
                  <a:pt x="11078" y="16539"/>
                </a:cubicBezTo>
                <a:cubicBezTo>
                  <a:pt x="11633" y="16963"/>
                  <a:pt x="12301" y="17184"/>
                  <a:pt x="13019" y="17184"/>
                </a:cubicBezTo>
                <a:cubicBezTo>
                  <a:pt x="13127" y="17184"/>
                  <a:pt x="13240" y="17178"/>
                  <a:pt x="13347" y="17167"/>
                </a:cubicBezTo>
                <a:cubicBezTo>
                  <a:pt x="14264" y="17082"/>
                  <a:pt x="15050" y="16635"/>
                  <a:pt x="15633" y="15865"/>
                </a:cubicBezTo>
                <a:cubicBezTo>
                  <a:pt x="15882" y="15537"/>
                  <a:pt x="16069" y="15152"/>
                  <a:pt x="16193" y="14717"/>
                </a:cubicBezTo>
                <a:cubicBezTo>
                  <a:pt x="16199" y="14700"/>
                  <a:pt x="16205" y="14683"/>
                  <a:pt x="16210" y="14660"/>
                </a:cubicBezTo>
                <a:lnTo>
                  <a:pt x="19939" y="6"/>
                </a:lnTo>
                <a:lnTo>
                  <a:pt x="19939" y="0"/>
                </a:lnTo>
                <a:close/>
              </a:path>
            </a:pathLst>
          </a:custGeom>
          <a:solidFill>
            <a:srgbClr val="FF7CAD">
              <a:alpha val="21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13"/>
          <p:cNvGrpSpPr/>
          <p:nvPr/>
        </p:nvGrpSpPr>
        <p:grpSpPr>
          <a:xfrm>
            <a:off x="7314567" y="383661"/>
            <a:ext cx="304102" cy="458848"/>
            <a:chOff x="2131550" y="2253075"/>
            <a:chExt cx="93100" cy="140475"/>
          </a:xfrm>
        </p:grpSpPr>
        <p:sp>
          <p:nvSpPr>
            <p:cNvPr id="53" name="Google Shape;53;p13"/>
            <p:cNvSpPr/>
            <p:nvPr/>
          </p:nvSpPr>
          <p:spPr>
            <a:xfrm>
              <a:off x="2131550" y="2313325"/>
              <a:ext cx="93100" cy="50100"/>
            </a:xfrm>
            <a:custGeom>
              <a:rect b="b" l="l" r="r" t="t"/>
              <a:pathLst>
                <a:path extrusionOk="0" h="2004" w="3724">
                  <a:moveTo>
                    <a:pt x="1822" y="1"/>
                  </a:moveTo>
                  <a:lnTo>
                    <a:pt x="1" y="1896"/>
                  </a:lnTo>
                  <a:lnTo>
                    <a:pt x="114" y="2004"/>
                  </a:lnTo>
                  <a:lnTo>
                    <a:pt x="1828" y="216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2131550" y="2343325"/>
              <a:ext cx="93100" cy="50225"/>
            </a:xfrm>
            <a:custGeom>
              <a:rect b="b" l="l" r="r" t="t"/>
              <a:pathLst>
                <a:path extrusionOk="0" h="2009" w="3724">
                  <a:moveTo>
                    <a:pt x="1822" y="0"/>
                  </a:moveTo>
                  <a:lnTo>
                    <a:pt x="1" y="1901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5"/>
                  </a:lnTo>
                  <a:lnTo>
                    <a:pt x="3724" y="1828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2131550" y="2253075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41"/>
                  </a:lnTo>
                  <a:lnTo>
                    <a:pt x="3724" y="1828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2131550" y="2283200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" name="Google Shape;57;p13"/>
          <p:cNvGrpSpPr/>
          <p:nvPr/>
        </p:nvGrpSpPr>
        <p:grpSpPr>
          <a:xfrm>
            <a:off x="1812867" y="4375036"/>
            <a:ext cx="304102" cy="458848"/>
            <a:chOff x="2131550" y="2253075"/>
            <a:chExt cx="93100" cy="140475"/>
          </a:xfrm>
        </p:grpSpPr>
        <p:sp>
          <p:nvSpPr>
            <p:cNvPr id="58" name="Google Shape;58;p13"/>
            <p:cNvSpPr/>
            <p:nvPr/>
          </p:nvSpPr>
          <p:spPr>
            <a:xfrm>
              <a:off x="2131550" y="2313325"/>
              <a:ext cx="93100" cy="50100"/>
            </a:xfrm>
            <a:custGeom>
              <a:rect b="b" l="l" r="r" t="t"/>
              <a:pathLst>
                <a:path extrusionOk="0" h="2004" w="3724">
                  <a:moveTo>
                    <a:pt x="1822" y="1"/>
                  </a:moveTo>
                  <a:lnTo>
                    <a:pt x="1" y="1896"/>
                  </a:lnTo>
                  <a:lnTo>
                    <a:pt x="114" y="2004"/>
                  </a:lnTo>
                  <a:lnTo>
                    <a:pt x="1828" y="216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2131550" y="2343325"/>
              <a:ext cx="93100" cy="50225"/>
            </a:xfrm>
            <a:custGeom>
              <a:rect b="b" l="l" r="r" t="t"/>
              <a:pathLst>
                <a:path extrusionOk="0" h="2009" w="3724">
                  <a:moveTo>
                    <a:pt x="1822" y="0"/>
                  </a:moveTo>
                  <a:lnTo>
                    <a:pt x="1" y="1901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5"/>
                  </a:lnTo>
                  <a:lnTo>
                    <a:pt x="3724" y="1828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131550" y="2253075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41"/>
                  </a:lnTo>
                  <a:lnTo>
                    <a:pt x="3724" y="1828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131550" y="2283200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13"/>
          <p:cNvSpPr txBox="1"/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5890300" y="2347025"/>
            <a:ext cx="2319300" cy="13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0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726225" y="481725"/>
            <a:ext cx="4492800" cy="10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 sz="8100"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 sz="8100"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 sz="8100"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 sz="8100"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 sz="8100"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 sz="8100"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 sz="8100"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 sz="8100"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 sz="8100"/>
            </a:lvl9pPr>
          </a:lstStyle>
          <a:p/>
        </p:txBody>
      </p:sp>
      <p:sp>
        <p:nvSpPr>
          <p:cNvPr id="66" name="Google Shape;66;p14"/>
          <p:cNvSpPr txBox="1"/>
          <p:nvPr/>
        </p:nvSpPr>
        <p:spPr>
          <a:xfrm>
            <a:off x="726225" y="3751150"/>
            <a:ext cx="46614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2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CREDITS:</a:t>
            </a:r>
            <a:r>
              <a:rPr lang="fr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This presentation template was created by </a:t>
            </a:r>
            <a:r>
              <a:rPr b="1" lang="fr" sz="1200">
                <a:solidFill>
                  <a:schemeClr val="accen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fr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including icons by </a:t>
            </a:r>
            <a:r>
              <a:rPr b="1" lang="fr" sz="1200">
                <a:solidFill>
                  <a:schemeClr val="accen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fr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infographics &amp; images by </a:t>
            </a:r>
            <a:r>
              <a:rPr b="1" lang="fr" sz="1200">
                <a:solidFill>
                  <a:schemeClr val="accen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6397150" y="43258"/>
            <a:ext cx="2746841" cy="4522238"/>
          </a:xfrm>
          <a:custGeom>
            <a:rect b="b" l="l" r="r" t="t"/>
            <a:pathLst>
              <a:path extrusionOk="0" h="23625" w="14350">
                <a:moveTo>
                  <a:pt x="14349" y="1"/>
                </a:moveTo>
                <a:lnTo>
                  <a:pt x="1675" y="9166"/>
                </a:lnTo>
                <a:cubicBezTo>
                  <a:pt x="804" y="9794"/>
                  <a:pt x="261" y="10677"/>
                  <a:pt x="97" y="11713"/>
                </a:cubicBezTo>
                <a:cubicBezTo>
                  <a:pt x="80" y="11837"/>
                  <a:pt x="63" y="11961"/>
                  <a:pt x="57" y="12086"/>
                </a:cubicBezTo>
                <a:cubicBezTo>
                  <a:pt x="1" y="12986"/>
                  <a:pt x="255" y="13851"/>
                  <a:pt x="804" y="14615"/>
                </a:cubicBezTo>
                <a:lnTo>
                  <a:pt x="6123" y="21965"/>
                </a:lnTo>
                <a:cubicBezTo>
                  <a:pt x="6734" y="22813"/>
                  <a:pt x="7582" y="23362"/>
                  <a:pt x="8572" y="23555"/>
                </a:cubicBezTo>
                <a:cubicBezTo>
                  <a:pt x="8817" y="23601"/>
                  <a:pt x="9060" y="23624"/>
                  <a:pt x="9300" y="23624"/>
                </a:cubicBezTo>
                <a:cubicBezTo>
                  <a:pt x="10081" y="23624"/>
                  <a:pt x="10831" y="23379"/>
                  <a:pt x="11498" y="22898"/>
                </a:cubicBezTo>
                <a:cubicBezTo>
                  <a:pt x="12386" y="22253"/>
                  <a:pt x="12929" y="21359"/>
                  <a:pt x="13065" y="20307"/>
                </a:cubicBezTo>
                <a:cubicBezTo>
                  <a:pt x="13189" y="19306"/>
                  <a:pt x="12935" y="18327"/>
                  <a:pt x="12324" y="17484"/>
                </a:cubicBezTo>
                <a:lnTo>
                  <a:pt x="9342" y="13359"/>
                </a:lnTo>
                <a:lnTo>
                  <a:pt x="14349" y="9738"/>
                </a:lnTo>
                <a:lnTo>
                  <a:pt x="14349" y="1"/>
                </a:lnTo>
                <a:close/>
              </a:path>
            </a:pathLst>
          </a:custGeom>
          <a:solidFill>
            <a:srgbClr val="3A60E5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5576900" y="1342100"/>
            <a:ext cx="97400" cy="93175"/>
          </a:xfrm>
          <a:custGeom>
            <a:rect b="b" l="l" r="r" t="t"/>
            <a:pathLst>
              <a:path extrusionOk="0" h="3727" w="3896">
                <a:moveTo>
                  <a:pt x="550" y="0"/>
                </a:moveTo>
                <a:cubicBezTo>
                  <a:pt x="246" y="0"/>
                  <a:pt x="1" y="307"/>
                  <a:pt x="112" y="627"/>
                </a:cubicBezTo>
                <a:lnTo>
                  <a:pt x="548" y="1866"/>
                </a:lnTo>
                <a:lnTo>
                  <a:pt x="112" y="3105"/>
                </a:lnTo>
                <a:cubicBezTo>
                  <a:pt x="1" y="3420"/>
                  <a:pt x="246" y="3727"/>
                  <a:pt x="550" y="3727"/>
                </a:cubicBezTo>
                <a:cubicBezTo>
                  <a:pt x="601" y="3727"/>
                  <a:pt x="654" y="3718"/>
                  <a:pt x="706" y="3699"/>
                </a:cubicBezTo>
                <a:lnTo>
                  <a:pt x="1951" y="3264"/>
                </a:lnTo>
                <a:lnTo>
                  <a:pt x="3190" y="3699"/>
                </a:lnTo>
                <a:cubicBezTo>
                  <a:pt x="3243" y="3718"/>
                  <a:pt x="3296" y="3727"/>
                  <a:pt x="3347" y="3727"/>
                </a:cubicBezTo>
                <a:cubicBezTo>
                  <a:pt x="3650" y="3727"/>
                  <a:pt x="3896" y="3420"/>
                  <a:pt x="3784" y="3105"/>
                </a:cubicBezTo>
                <a:lnTo>
                  <a:pt x="3349" y="1866"/>
                </a:lnTo>
                <a:lnTo>
                  <a:pt x="3784" y="627"/>
                </a:lnTo>
                <a:cubicBezTo>
                  <a:pt x="3896" y="307"/>
                  <a:pt x="3650" y="0"/>
                  <a:pt x="3347" y="0"/>
                </a:cubicBezTo>
                <a:cubicBezTo>
                  <a:pt x="3296" y="0"/>
                  <a:pt x="3243" y="9"/>
                  <a:pt x="3190" y="27"/>
                </a:cubicBezTo>
                <a:lnTo>
                  <a:pt x="1951" y="463"/>
                </a:lnTo>
                <a:lnTo>
                  <a:pt x="706" y="27"/>
                </a:lnTo>
                <a:cubicBezTo>
                  <a:pt x="654" y="9"/>
                  <a:pt x="601" y="0"/>
                  <a:pt x="550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6106125" y="2043800"/>
            <a:ext cx="154450" cy="147725"/>
          </a:xfrm>
          <a:custGeom>
            <a:rect b="b" l="l" r="r" t="t"/>
            <a:pathLst>
              <a:path extrusionOk="0" h="5909" w="6178">
                <a:moveTo>
                  <a:pt x="873" y="0"/>
                </a:moveTo>
                <a:cubicBezTo>
                  <a:pt x="388" y="0"/>
                  <a:pt x="1" y="488"/>
                  <a:pt x="176" y="987"/>
                </a:cubicBezTo>
                <a:lnTo>
                  <a:pt x="866" y="2956"/>
                </a:lnTo>
                <a:lnTo>
                  <a:pt x="176" y="4920"/>
                </a:lnTo>
                <a:cubicBezTo>
                  <a:pt x="1" y="5423"/>
                  <a:pt x="385" y="5909"/>
                  <a:pt x="868" y="5909"/>
                </a:cubicBezTo>
                <a:cubicBezTo>
                  <a:pt x="950" y="5909"/>
                  <a:pt x="1035" y="5895"/>
                  <a:pt x="1120" y="5865"/>
                </a:cubicBezTo>
                <a:lnTo>
                  <a:pt x="3089" y="5174"/>
                </a:lnTo>
                <a:lnTo>
                  <a:pt x="5053" y="5865"/>
                </a:lnTo>
                <a:cubicBezTo>
                  <a:pt x="5138" y="5895"/>
                  <a:pt x="5223" y="5909"/>
                  <a:pt x="5305" y="5909"/>
                </a:cubicBezTo>
                <a:cubicBezTo>
                  <a:pt x="5789" y="5909"/>
                  <a:pt x="6177" y="5423"/>
                  <a:pt x="5998" y="4920"/>
                </a:cubicBezTo>
                <a:lnTo>
                  <a:pt x="5307" y="2956"/>
                </a:lnTo>
                <a:lnTo>
                  <a:pt x="5998" y="987"/>
                </a:lnTo>
                <a:cubicBezTo>
                  <a:pt x="6177" y="488"/>
                  <a:pt x="5786" y="0"/>
                  <a:pt x="5300" y="0"/>
                </a:cubicBezTo>
                <a:cubicBezTo>
                  <a:pt x="5220" y="0"/>
                  <a:pt x="5136" y="14"/>
                  <a:pt x="5053" y="43"/>
                </a:cubicBezTo>
                <a:lnTo>
                  <a:pt x="3089" y="733"/>
                </a:lnTo>
                <a:lnTo>
                  <a:pt x="1120" y="43"/>
                </a:lnTo>
                <a:cubicBezTo>
                  <a:pt x="1037" y="14"/>
                  <a:pt x="954" y="0"/>
                  <a:pt x="873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5967400" y="878963"/>
            <a:ext cx="257700" cy="246525"/>
          </a:xfrm>
          <a:custGeom>
            <a:rect b="b" l="l" r="r" t="t"/>
            <a:pathLst>
              <a:path extrusionOk="0" h="9861" w="10308">
                <a:moveTo>
                  <a:pt x="1456" y="0"/>
                </a:moveTo>
                <a:cubicBezTo>
                  <a:pt x="650" y="0"/>
                  <a:pt x="1" y="809"/>
                  <a:pt x="296" y="1652"/>
                </a:cubicBezTo>
                <a:lnTo>
                  <a:pt x="1450" y="4928"/>
                </a:lnTo>
                <a:lnTo>
                  <a:pt x="296" y="8209"/>
                </a:lnTo>
                <a:cubicBezTo>
                  <a:pt x="1" y="9047"/>
                  <a:pt x="651" y="9860"/>
                  <a:pt x="1458" y="9860"/>
                </a:cubicBezTo>
                <a:cubicBezTo>
                  <a:pt x="1594" y="9860"/>
                  <a:pt x="1734" y="9837"/>
                  <a:pt x="1875" y="9788"/>
                </a:cubicBezTo>
                <a:lnTo>
                  <a:pt x="5156" y="8634"/>
                </a:lnTo>
                <a:lnTo>
                  <a:pt x="8438" y="9788"/>
                </a:lnTo>
                <a:cubicBezTo>
                  <a:pt x="8579" y="9837"/>
                  <a:pt x="8719" y="9860"/>
                  <a:pt x="8854" y="9860"/>
                </a:cubicBezTo>
                <a:cubicBezTo>
                  <a:pt x="9660" y="9860"/>
                  <a:pt x="10307" y="9047"/>
                  <a:pt x="10016" y="8209"/>
                </a:cubicBezTo>
                <a:lnTo>
                  <a:pt x="8862" y="4928"/>
                </a:lnTo>
                <a:lnTo>
                  <a:pt x="10016" y="1652"/>
                </a:lnTo>
                <a:cubicBezTo>
                  <a:pt x="10307" y="809"/>
                  <a:pt x="9661" y="0"/>
                  <a:pt x="8856" y="0"/>
                </a:cubicBezTo>
                <a:cubicBezTo>
                  <a:pt x="8720" y="0"/>
                  <a:pt x="8579" y="23"/>
                  <a:pt x="8438" y="73"/>
                </a:cubicBezTo>
                <a:lnTo>
                  <a:pt x="5156" y="1227"/>
                </a:lnTo>
                <a:lnTo>
                  <a:pt x="1875" y="73"/>
                </a:lnTo>
                <a:cubicBezTo>
                  <a:pt x="1733" y="23"/>
                  <a:pt x="1593" y="0"/>
                  <a:pt x="1456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172825" y="1188738"/>
            <a:ext cx="257700" cy="246525"/>
          </a:xfrm>
          <a:custGeom>
            <a:rect b="b" l="l" r="r" t="t"/>
            <a:pathLst>
              <a:path extrusionOk="0" h="9861" w="10308">
                <a:moveTo>
                  <a:pt x="1456" y="0"/>
                </a:moveTo>
                <a:cubicBezTo>
                  <a:pt x="650" y="0"/>
                  <a:pt x="1" y="809"/>
                  <a:pt x="296" y="1652"/>
                </a:cubicBezTo>
                <a:lnTo>
                  <a:pt x="1450" y="4928"/>
                </a:lnTo>
                <a:lnTo>
                  <a:pt x="296" y="8209"/>
                </a:lnTo>
                <a:cubicBezTo>
                  <a:pt x="1" y="9047"/>
                  <a:pt x="651" y="9860"/>
                  <a:pt x="1458" y="9860"/>
                </a:cubicBezTo>
                <a:cubicBezTo>
                  <a:pt x="1594" y="9860"/>
                  <a:pt x="1734" y="9837"/>
                  <a:pt x="1875" y="9788"/>
                </a:cubicBezTo>
                <a:lnTo>
                  <a:pt x="5156" y="8634"/>
                </a:lnTo>
                <a:lnTo>
                  <a:pt x="8438" y="9788"/>
                </a:lnTo>
                <a:cubicBezTo>
                  <a:pt x="8579" y="9837"/>
                  <a:pt x="8719" y="9860"/>
                  <a:pt x="8854" y="9860"/>
                </a:cubicBezTo>
                <a:cubicBezTo>
                  <a:pt x="9660" y="9860"/>
                  <a:pt x="10307" y="9047"/>
                  <a:pt x="10016" y="8209"/>
                </a:cubicBezTo>
                <a:lnTo>
                  <a:pt x="8862" y="4928"/>
                </a:lnTo>
                <a:lnTo>
                  <a:pt x="10016" y="1652"/>
                </a:lnTo>
                <a:cubicBezTo>
                  <a:pt x="10307" y="809"/>
                  <a:pt x="9661" y="0"/>
                  <a:pt x="8856" y="0"/>
                </a:cubicBezTo>
                <a:cubicBezTo>
                  <a:pt x="8720" y="0"/>
                  <a:pt x="8579" y="23"/>
                  <a:pt x="8438" y="73"/>
                </a:cubicBezTo>
                <a:lnTo>
                  <a:pt x="5156" y="1227"/>
                </a:lnTo>
                <a:lnTo>
                  <a:pt x="1875" y="73"/>
                </a:lnTo>
                <a:cubicBezTo>
                  <a:pt x="1733" y="23"/>
                  <a:pt x="1593" y="0"/>
                  <a:pt x="1456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2014825" y="115113"/>
            <a:ext cx="154450" cy="147725"/>
          </a:xfrm>
          <a:custGeom>
            <a:rect b="b" l="l" r="r" t="t"/>
            <a:pathLst>
              <a:path extrusionOk="0" h="5909" w="6178">
                <a:moveTo>
                  <a:pt x="873" y="0"/>
                </a:moveTo>
                <a:cubicBezTo>
                  <a:pt x="388" y="0"/>
                  <a:pt x="1" y="488"/>
                  <a:pt x="176" y="987"/>
                </a:cubicBezTo>
                <a:lnTo>
                  <a:pt x="866" y="2956"/>
                </a:lnTo>
                <a:lnTo>
                  <a:pt x="176" y="4920"/>
                </a:lnTo>
                <a:cubicBezTo>
                  <a:pt x="1" y="5423"/>
                  <a:pt x="385" y="5909"/>
                  <a:pt x="868" y="5909"/>
                </a:cubicBezTo>
                <a:cubicBezTo>
                  <a:pt x="950" y="5909"/>
                  <a:pt x="1035" y="5895"/>
                  <a:pt x="1120" y="5865"/>
                </a:cubicBezTo>
                <a:lnTo>
                  <a:pt x="3089" y="5174"/>
                </a:lnTo>
                <a:lnTo>
                  <a:pt x="5053" y="5865"/>
                </a:lnTo>
                <a:cubicBezTo>
                  <a:pt x="5138" y="5895"/>
                  <a:pt x="5223" y="5909"/>
                  <a:pt x="5305" y="5909"/>
                </a:cubicBezTo>
                <a:cubicBezTo>
                  <a:pt x="5789" y="5909"/>
                  <a:pt x="6177" y="5423"/>
                  <a:pt x="5998" y="4920"/>
                </a:cubicBezTo>
                <a:lnTo>
                  <a:pt x="5307" y="2956"/>
                </a:lnTo>
                <a:lnTo>
                  <a:pt x="5998" y="987"/>
                </a:lnTo>
                <a:cubicBezTo>
                  <a:pt x="6177" y="488"/>
                  <a:pt x="5786" y="0"/>
                  <a:pt x="5300" y="0"/>
                </a:cubicBezTo>
                <a:cubicBezTo>
                  <a:pt x="5220" y="0"/>
                  <a:pt x="5136" y="14"/>
                  <a:pt x="5053" y="43"/>
                </a:cubicBezTo>
                <a:lnTo>
                  <a:pt x="3089" y="733"/>
                </a:lnTo>
                <a:lnTo>
                  <a:pt x="1120" y="43"/>
                </a:lnTo>
                <a:cubicBezTo>
                  <a:pt x="1037" y="14"/>
                  <a:pt x="954" y="0"/>
                  <a:pt x="873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333125" y="3073200"/>
            <a:ext cx="97400" cy="93175"/>
          </a:xfrm>
          <a:custGeom>
            <a:rect b="b" l="l" r="r" t="t"/>
            <a:pathLst>
              <a:path extrusionOk="0" h="3727" w="3896">
                <a:moveTo>
                  <a:pt x="550" y="0"/>
                </a:moveTo>
                <a:cubicBezTo>
                  <a:pt x="246" y="0"/>
                  <a:pt x="1" y="307"/>
                  <a:pt x="112" y="627"/>
                </a:cubicBezTo>
                <a:lnTo>
                  <a:pt x="548" y="1866"/>
                </a:lnTo>
                <a:lnTo>
                  <a:pt x="112" y="3105"/>
                </a:lnTo>
                <a:cubicBezTo>
                  <a:pt x="1" y="3420"/>
                  <a:pt x="246" y="3727"/>
                  <a:pt x="550" y="3727"/>
                </a:cubicBezTo>
                <a:cubicBezTo>
                  <a:pt x="601" y="3727"/>
                  <a:pt x="654" y="3718"/>
                  <a:pt x="706" y="3699"/>
                </a:cubicBezTo>
                <a:lnTo>
                  <a:pt x="1951" y="3264"/>
                </a:lnTo>
                <a:lnTo>
                  <a:pt x="3190" y="3699"/>
                </a:lnTo>
                <a:cubicBezTo>
                  <a:pt x="3243" y="3718"/>
                  <a:pt x="3296" y="3727"/>
                  <a:pt x="3347" y="3727"/>
                </a:cubicBezTo>
                <a:cubicBezTo>
                  <a:pt x="3650" y="3727"/>
                  <a:pt x="3896" y="3420"/>
                  <a:pt x="3784" y="3105"/>
                </a:cubicBezTo>
                <a:lnTo>
                  <a:pt x="3349" y="1866"/>
                </a:lnTo>
                <a:lnTo>
                  <a:pt x="3784" y="627"/>
                </a:lnTo>
                <a:cubicBezTo>
                  <a:pt x="3896" y="307"/>
                  <a:pt x="3650" y="0"/>
                  <a:pt x="3347" y="0"/>
                </a:cubicBezTo>
                <a:cubicBezTo>
                  <a:pt x="3296" y="0"/>
                  <a:pt x="3243" y="9"/>
                  <a:pt x="3190" y="27"/>
                </a:cubicBezTo>
                <a:lnTo>
                  <a:pt x="1951" y="463"/>
                </a:lnTo>
                <a:lnTo>
                  <a:pt x="706" y="27"/>
                </a:lnTo>
                <a:cubicBezTo>
                  <a:pt x="654" y="9"/>
                  <a:pt x="601" y="0"/>
                  <a:pt x="550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" name="Google Shape;74;p14"/>
          <p:cNvGrpSpPr/>
          <p:nvPr/>
        </p:nvGrpSpPr>
        <p:grpSpPr>
          <a:xfrm>
            <a:off x="7839917" y="3591286"/>
            <a:ext cx="304102" cy="458848"/>
            <a:chOff x="2131550" y="2253075"/>
            <a:chExt cx="93100" cy="140475"/>
          </a:xfrm>
        </p:grpSpPr>
        <p:sp>
          <p:nvSpPr>
            <p:cNvPr id="75" name="Google Shape;75;p14"/>
            <p:cNvSpPr/>
            <p:nvPr/>
          </p:nvSpPr>
          <p:spPr>
            <a:xfrm>
              <a:off x="2131550" y="2313325"/>
              <a:ext cx="93100" cy="50100"/>
            </a:xfrm>
            <a:custGeom>
              <a:rect b="b" l="l" r="r" t="t"/>
              <a:pathLst>
                <a:path extrusionOk="0" h="2004" w="3724">
                  <a:moveTo>
                    <a:pt x="1822" y="1"/>
                  </a:moveTo>
                  <a:lnTo>
                    <a:pt x="1" y="1896"/>
                  </a:lnTo>
                  <a:lnTo>
                    <a:pt x="114" y="2004"/>
                  </a:lnTo>
                  <a:lnTo>
                    <a:pt x="1828" y="216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2131550" y="2343325"/>
              <a:ext cx="93100" cy="50225"/>
            </a:xfrm>
            <a:custGeom>
              <a:rect b="b" l="l" r="r" t="t"/>
              <a:pathLst>
                <a:path extrusionOk="0" h="2009" w="3724">
                  <a:moveTo>
                    <a:pt x="1822" y="0"/>
                  </a:moveTo>
                  <a:lnTo>
                    <a:pt x="1" y="1901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5"/>
                  </a:lnTo>
                  <a:lnTo>
                    <a:pt x="3724" y="1828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2131550" y="2253075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41"/>
                  </a:lnTo>
                  <a:lnTo>
                    <a:pt x="3724" y="1828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2131550" y="2283200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" name="Google Shape;79;p14"/>
          <p:cNvGrpSpPr/>
          <p:nvPr/>
        </p:nvGrpSpPr>
        <p:grpSpPr>
          <a:xfrm>
            <a:off x="229767" y="179311"/>
            <a:ext cx="304102" cy="458848"/>
            <a:chOff x="2131550" y="2253075"/>
            <a:chExt cx="93100" cy="140475"/>
          </a:xfrm>
        </p:grpSpPr>
        <p:sp>
          <p:nvSpPr>
            <p:cNvPr id="80" name="Google Shape;80;p14"/>
            <p:cNvSpPr/>
            <p:nvPr/>
          </p:nvSpPr>
          <p:spPr>
            <a:xfrm>
              <a:off x="2131550" y="2313325"/>
              <a:ext cx="93100" cy="50100"/>
            </a:xfrm>
            <a:custGeom>
              <a:rect b="b" l="l" r="r" t="t"/>
              <a:pathLst>
                <a:path extrusionOk="0" h="2004" w="3724">
                  <a:moveTo>
                    <a:pt x="1822" y="1"/>
                  </a:moveTo>
                  <a:lnTo>
                    <a:pt x="1" y="1896"/>
                  </a:lnTo>
                  <a:lnTo>
                    <a:pt x="114" y="2004"/>
                  </a:lnTo>
                  <a:lnTo>
                    <a:pt x="1828" y="216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2131550" y="2343325"/>
              <a:ext cx="93100" cy="50225"/>
            </a:xfrm>
            <a:custGeom>
              <a:rect b="b" l="l" r="r" t="t"/>
              <a:pathLst>
                <a:path extrusionOk="0" h="2009" w="3724">
                  <a:moveTo>
                    <a:pt x="1822" y="0"/>
                  </a:moveTo>
                  <a:lnTo>
                    <a:pt x="1" y="1901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5"/>
                  </a:lnTo>
                  <a:lnTo>
                    <a:pt x="3724" y="1828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2131550" y="2253075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41"/>
                  </a:lnTo>
                  <a:lnTo>
                    <a:pt x="3724" y="1828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131550" y="2283200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4"/>
          <p:cNvSpPr txBox="1"/>
          <p:nvPr>
            <p:ph idx="1" type="subTitle"/>
          </p:nvPr>
        </p:nvSpPr>
        <p:spPr>
          <a:xfrm>
            <a:off x="727316" y="1642351"/>
            <a:ext cx="44928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2192413" y="0"/>
            <a:ext cx="5500073" cy="4740120"/>
          </a:xfrm>
          <a:custGeom>
            <a:rect b="b" l="l" r="r" t="t"/>
            <a:pathLst>
              <a:path extrusionOk="0" h="17184" w="19939">
                <a:moveTo>
                  <a:pt x="8419" y="0"/>
                </a:moveTo>
                <a:lnTo>
                  <a:pt x="1601" y="3967"/>
                </a:lnTo>
                <a:cubicBezTo>
                  <a:pt x="1545" y="3995"/>
                  <a:pt x="1488" y="4034"/>
                  <a:pt x="1437" y="4068"/>
                </a:cubicBezTo>
                <a:cubicBezTo>
                  <a:pt x="1154" y="4278"/>
                  <a:pt x="911" y="4515"/>
                  <a:pt x="713" y="4776"/>
                </a:cubicBezTo>
                <a:cubicBezTo>
                  <a:pt x="226" y="5415"/>
                  <a:pt x="0" y="6162"/>
                  <a:pt x="51" y="6931"/>
                </a:cubicBezTo>
                <a:cubicBezTo>
                  <a:pt x="91" y="7537"/>
                  <a:pt x="351" y="8419"/>
                  <a:pt x="1341" y="9172"/>
                </a:cubicBezTo>
                <a:cubicBezTo>
                  <a:pt x="1873" y="9574"/>
                  <a:pt x="2512" y="9789"/>
                  <a:pt x="3191" y="9806"/>
                </a:cubicBezTo>
                <a:cubicBezTo>
                  <a:pt x="3220" y="9806"/>
                  <a:pt x="3248" y="9807"/>
                  <a:pt x="3277" y="9807"/>
                </a:cubicBezTo>
                <a:cubicBezTo>
                  <a:pt x="3891" y="9807"/>
                  <a:pt x="4484" y="9631"/>
                  <a:pt x="5036" y="9291"/>
                </a:cubicBezTo>
                <a:lnTo>
                  <a:pt x="6665" y="8357"/>
                </a:lnTo>
                <a:lnTo>
                  <a:pt x="10377" y="11169"/>
                </a:lnTo>
                <a:lnTo>
                  <a:pt x="9924" y="13008"/>
                </a:lnTo>
                <a:cubicBezTo>
                  <a:pt x="9766" y="13647"/>
                  <a:pt x="9766" y="14275"/>
                  <a:pt x="9935" y="14869"/>
                </a:cubicBezTo>
                <a:cubicBezTo>
                  <a:pt x="10128" y="15543"/>
                  <a:pt x="10524" y="16120"/>
                  <a:pt x="11078" y="16539"/>
                </a:cubicBezTo>
                <a:cubicBezTo>
                  <a:pt x="11633" y="16963"/>
                  <a:pt x="12301" y="17184"/>
                  <a:pt x="13019" y="17184"/>
                </a:cubicBezTo>
                <a:cubicBezTo>
                  <a:pt x="13127" y="17184"/>
                  <a:pt x="13240" y="17178"/>
                  <a:pt x="13347" y="17167"/>
                </a:cubicBezTo>
                <a:cubicBezTo>
                  <a:pt x="14264" y="17082"/>
                  <a:pt x="15050" y="16635"/>
                  <a:pt x="15633" y="15865"/>
                </a:cubicBezTo>
                <a:cubicBezTo>
                  <a:pt x="15882" y="15537"/>
                  <a:pt x="16069" y="15152"/>
                  <a:pt x="16193" y="14717"/>
                </a:cubicBezTo>
                <a:cubicBezTo>
                  <a:pt x="16199" y="14700"/>
                  <a:pt x="16205" y="14683"/>
                  <a:pt x="16210" y="14660"/>
                </a:cubicBezTo>
                <a:lnTo>
                  <a:pt x="19939" y="6"/>
                </a:lnTo>
                <a:lnTo>
                  <a:pt x="19939" y="0"/>
                </a:lnTo>
                <a:close/>
              </a:path>
            </a:pathLst>
          </a:custGeom>
          <a:solidFill>
            <a:srgbClr val="FF7CAD">
              <a:alpha val="21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5"/>
          <p:cNvSpPr/>
          <p:nvPr/>
        </p:nvSpPr>
        <p:spPr>
          <a:xfrm>
            <a:off x="7595100" y="4889050"/>
            <a:ext cx="97400" cy="93175"/>
          </a:xfrm>
          <a:custGeom>
            <a:rect b="b" l="l" r="r" t="t"/>
            <a:pathLst>
              <a:path extrusionOk="0" h="3727" w="3896">
                <a:moveTo>
                  <a:pt x="550" y="0"/>
                </a:moveTo>
                <a:cubicBezTo>
                  <a:pt x="246" y="0"/>
                  <a:pt x="1" y="307"/>
                  <a:pt x="112" y="627"/>
                </a:cubicBezTo>
                <a:lnTo>
                  <a:pt x="548" y="1866"/>
                </a:lnTo>
                <a:lnTo>
                  <a:pt x="112" y="3105"/>
                </a:lnTo>
                <a:cubicBezTo>
                  <a:pt x="1" y="3420"/>
                  <a:pt x="246" y="3727"/>
                  <a:pt x="550" y="3727"/>
                </a:cubicBezTo>
                <a:cubicBezTo>
                  <a:pt x="601" y="3727"/>
                  <a:pt x="654" y="3718"/>
                  <a:pt x="706" y="3699"/>
                </a:cubicBezTo>
                <a:lnTo>
                  <a:pt x="1951" y="3264"/>
                </a:lnTo>
                <a:lnTo>
                  <a:pt x="3190" y="3699"/>
                </a:lnTo>
                <a:cubicBezTo>
                  <a:pt x="3243" y="3718"/>
                  <a:pt x="3296" y="3727"/>
                  <a:pt x="3347" y="3727"/>
                </a:cubicBezTo>
                <a:cubicBezTo>
                  <a:pt x="3650" y="3727"/>
                  <a:pt x="3896" y="3420"/>
                  <a:pt x="3784" y="3105"/>
                </a:cubicBezTo>
                <a:lnTo>
                  <a:pt x="3349" y="1866"/>
                </a:lnTo>
                <a:lnTo>
                  <a:pt x="3784" y="627"/>
                </a:lnTo>
                <a:cubicBezTo>
                  <a:pt x="3896" y="307"/>
                  <a:pt x="3650" y="0"/>
                  <a:pt x="3347" y="0"/>
                </a:cubicBezTo>
                <a:cubicBezTo>
                  <a:pt x="3296" y="0"/>
                  <a:pt x="3243" y="9"/>
                  <a:pt x="3190" y="27"/>
                </a:cubicBezTo>
                <a:lnTo>
                  <a:pt x="1951" y="463"/>
                </a:lnTo>
                <a:lnTo>
                  <a:pt x="706" y="27"/>
                </a:lnTo>
                <a:cubicBezTo>
                  <a:pt x="654" y="9"/>
                  <a:pt x="601" y="0"/>
                  <a:pt x="550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8842375" y="3560925"/>
            <a:ext cx="154450" cy="147725"/>
          </a:xfrm>
          <a:custGeom>
            <a:rect b="b" l="l" r="r" t="t"/>
            <a:pathLst>
              <a:path extrusionOk="0" h="5909" w="6178">
                <a:moveTo>
                  <a:pt x="873" y="0"/>
                </a:moveTo>
                <a:cubicBezTo>
                  <a:pt x="388" y="0"/>
                  <a:pt x="1" y="488"/>
                  <a:pt x="176" y="987"/>
                </a:cubicBezTo>
                <a:lnTo>
                  <a:pt x="866" y="2956"/>
                </a:lnTo>
                <a:lnTo>
                  <a:pt x="176" y="4920"/>
                </a:lnTo>
                <a:cubicBezTo>
                  <a:pt x="1" y="5423"/>
                  <a:pt x="385" y="5909"/>
                  <a:pt x="868" y="5909"/>
                </a:cubicBezTo>
                <a:cubicBezTo>
                  <a:pt x="950" y="5909"/>
                  <a:pt x="1035" y="5895"/>
                  <a:pt x="1120" y="5865"/>
                </a:cubicBezTo>
                <a:lnTo>
                  <a:pt x="3089" y="5174"/>
                </a:lnTo>
                <a:lnTo>
                  <a:pt x="5053" y="5865"/>
                </a:lnTo>
                <a:cubicBezTo>
                  <a:pt x="5138" y="5895"/>
                  <a:pt x="5223" y="5909"/>
                  <a:pt x="5305" y="5909"/>
                </a:cubicBezTo>
                <a:cubicBezTo>
                  <a:pt x="5789" y="5909"/>
                  <a:pt x="6177" y="5423"/>
                  <a:pt x="5998" y="4920"/>
                </a:cubicBezTo>
                <a:lnTo>
                  <a:pt x="5307" y="2956"/>
                </a:lnTo>
                <a:lnTo>
                  <a:pt x="5998" y="987"/>
                </a:lnTo>
                <a:cubicBezTo>
                  <a:pt x="6177" y="488"/>
                  <a:pt x="5786" y="0"/>
                  <a:pt x="5300" y="0"/>
                </a:cubicBezTo>
                <a:cubicBezTo>
                  <a:pt x="5220" y="0"/>
                  <a:pt x="5136" y="14"/>
                  <a:pt x="5053" y="43"/>
                </a:cubicBezTo>
                <a:lnTo>
                  <a:pt x="3089" y="733"/>
                </a:lnTo>
                <a:lnTo>
                  <a:pt x="1120" y="43"/>
                </a:lnTo>
                <a:cubicBezTo>
                  <a:pt x="1037" y="14"/>
                  <a:pt x="954" y="0"/>
                  <a:pt x="873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8660925" y="4481188"/>
            <a:ext cx="257700" cy="246525"/>
          </a:xfrm>
          <a:custGeom>
            <a:rect b="b" l="l" r="r" t="t"/>
            <a:pathLst>
              <a:path extrusionOk="0" h="9861" w="10308">
                <a:moveTo>
                  <a:pt x="1456" y="0"/>
                </a:moveTo>
                <a:cubicBezTo>
                  <a:pt x="650" y="0"/>
                  <a:pt x="1" y="809"/>
                  <a:pt x="296" y="1652"/>
                </a:cubicBezTo>
                <a:lnTo>
                  <a:pt x="1450" y="4928"/>
                </a:lnTo>
                <a:lnTo>
                  <a:pt x="296" y="8209"/>
                </a:lnTo>
                <a:cubicBezTo>
                  <a:pt x="1" y="9047"/>
                  <a:pt x="651" y="9860"/>
                  <a:pt x="1458" y="9860"/>
                </a:cubicBezTo>
                <a:cubicBezTo>
                  <a:pt x="1594" y="9860"/>
                  <a:pt x="1734" y="9837"/>
                  <a:pt x="1875" y="9788"/>
                </a:cubicBezTo>
                <a:lnTo>
                  <a:pt x="5156" y="8634"/>
                </a:lnTo>
                <a:lnTo>
                  <a:pt x="8438" y="9788"/>
                </a:lnTo>
                <a:cubicBezTo>
                  <a:pt x="8579" y="9837"/>
                  <a:pt x="8719" y="9860"/>
                  <a:pt x="8854" y="9860"/>
                </a:cubicBezTo>
                <a:cubicBezTo>
                  <a:pt x="9660" y="9860"/>
                  <a:pt x="10307" y="9047"/>
                  <a:pt x="10016" y="8209"/>
                </a:cubicBezTo>
                <a:lnTo>
                  <a:pt x="8862" y="4928"/>
                </a:lnTo>
                <a:lnTo>
                  <a:pt x="10016" y="1652"/>
                </a:lnTo>
                <a:cubicBezTo>
                  <a:pt x="10307" y="809"/>
                  <a:pt x="9661" y="0"/>
                  <a:pt x="8856" y="0"/>
                </a:cubicBezTo>
                <a:cubicBezTo>
                  <a:pt x="8720" y="0"/>
                  <a:pt x="8579" y="23"/>
                  <a:pt x="8438" y="73"/>
                </a:cubicBezTo>
                <a:lnTo>
                  <a:pt x="5156" y="1227"/>
                </a:lnTo>
                <a:lnTo>
                  <a:pt x="1875" y="73"/>
                </a:lnTo>
                <a:cubicBezTo>
                  <a:pt x="1733" y="23"/>
                  <a:pt x="1593" y="0"/>
                  <a:pt x="1456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468525" y="1300050"/>
            <a:ext cx="257700" cy="246525"/>
          </a:xfrm>
          <a:custGeom>
            <a:rect b="b" l="l" r="r" t="t"/>
            <a:pathLst>
              <a:path extrusionOk="0" h="9861" w="10308">
                <a:moveTo>
                  <a:pt x="1456" y="0"/>
                </a:moveTo>
                <a:cubicBezTo>
                  <a:pt x="650" y="0"/>
                  <a:pt x="1" y="809"/>
                  <a:pt x="296" y="1652"/>
                </a:cubicBezTo>
                <a:lnTo>
                  <a:pt x="1450" y="4928"/>
                </a:lnTo>
                <a:lnTo>
                  <a:pt x="296" y="8209"/>
                </a:lnTo>
                <a:cubicBezTo>
                  <a:pt x="1" y="9047"/>
                  <a:pt x="651" y="9860"/>
                  <a:pt x="1458" y="9860"/>
                </a:cubicBezTo>
                <a:cubicBezTo>
                  <a:pt x="1594" y="9860"/>
                  <a:pt x="1734" y="9837"/>
                  <a:pt x="1875" y="9788"/>
                </a:cubicBezTo>
                <a:lnTo>
                  <a:pt x="5156" y="8634"/>
                </a:lnTo>
                <a:lnTo>
                  <a:pt x="8438" y="9788"/>
                </a:lnTo>
                <a:cubicBezTo>
                  <a:pt x="8579" y="9837"/>
                  <a:pt x="8719" y="9860"/>
                  <a:pt x="8854" y="9860"/>
                </a:cubicBezTo>
                <a:cubicBezTo>
                  <a:pt x="9660" y="9860"/>
                  <a:pt x="10307" y="9047"/>
                  <a:pt x="10016" y="8209"/>
                </a:cubicBezTo>
                <a:lnTo>
                  <a:pt x="8862" y="4928"/>
                </a:lnTo>
                <a:lnTo>
                  <a:pt x="10016" y="1652"/>
                </a:lnTo>
                <a:cubicBezTo>
                  <a:pt x="10307" y="809"/>
                  <a:pt x="9661" y="0"/>
                  <a:pt x="8856" y="0"/>
                </a:cubicBezTo>
                <a:cubicBezTo>
                  <a:pt x="8720" y="0"/>
                  <a:pt x="8579" y="23"/>
                  <a:pt x="8438" y="73"/>
                </a:cubicBezTo>
                <a:lnTo>
                  <a:pt x="5156" y="1227"/>
                </a:lnTo>
                <a:lnTo>
                  <a:pt x="1875" y="73"/>
                </a:lnTo>
                <a:cubicBezTo>
                  <a:pt x="1733" y="23"/>
                  <a:pt x="1593" y="0"/>
                  <a:pt x="1456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878275" y="577425"/>
            <a:ext cx="154450" cy="147725"/>
          </a:xfrm>
          <a:custGeom>
            <a:rect b="b" l="l" r="r" t="t"/>
            <a:pathLst>
              <a:path extrusionOk="0" h="5909" w="6178">
                <a:moveTo>
                  <a:pt x="873" y="0"/>
                </a:moveTo>
                <a:cubicBezTo>
                  <a:pt x="388" y="0"/>
                  <a:pt x="1" y="488"/>
                  <a:pt x="176" y="987"/>
                </a:cubicBezTo>
                <a:lnTo>
                  <a:pt x="866" y="2956"/>
                </a:lnTo>
                <a:lnTo>
                  <a:pt x="176" y="4920"/>
                </a:lnTo>
                <a:cubicBezTo>
                  <a:pt x="1" y="5423"/>
                  <a:pt x="385" y="5909"/>
                  <a:pt x="868" y="5909"/>
                </a:cubicBezTo>
                <a:cubicBezTo>
                  <a:pt x="950" y="5909"/>
                  <a:pt x="1035" y="5895"/>
                  <a:pt x="1120" y="5865"/>
                </a:cubicBezTo>
                <a:lnTo>
                  <a:pt x="3089" y="5174"/>
                </a:lnTo>
                <a:lnTo>
                  <a:pt x="5053" y="5865"/>
                </a:lnTo>
                <a:cubicBezTo>
                  <a:pt x="5138" y="5895"/>
                  <a:pt x="5223" y="5909"/>
                  <a:pt x="5305" y="5909"/>
                </a:cubicBezTo>
                <a:cubicBezTo>
                  <a:pt x="5789" y="5909"/>
                  <a:pt x="6177" y="5423"/>
                  <a:pt x="5998" y="4920"/>
                </a:cubicBezTo>
                <a:lnTo>
                  <a:pt x="5307" y="2956"/>
                </a:lnTo>
                <a:lnTo>
                  <a:pt x="5998" y="987"/>
                </a:lnTo>
                <a:cubicBezTo>
                  <a:pt x="6177" y="488"/>
                  <a:pt x="5786" y="0"/>
                  <a:pt x="5300" y="0"/>
                </a:cubicBezTo>
                <a:cubicBezTo>
                  <a:pt x="5220" y="0"/>
                  <a:pt x="5136" y="14"/>
                  <a:pt x="5053" y="43"/>
                </a:cubicBezTo>
                <a:lnTo>
                  <a:pt x="3089" y="733"/>
                </a:lnTo>
                <a:lnTo>
                  <a:pt x="1120" y="43"/>
                </a:lnTo>
                <a:cubicBezTo>
                  <a:pt x="1037" y="14"/>
                  <a:pt x="954" y="0"/>
                  <a:pt x="873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289925" y="292750"/>
            <a:ext cx="97400" cy="93175"/>
          </a:xfrm>
          <a:custGeom>
            <a:rect b="b" l="l" r="r" t="t"/>
            <a:pathLst>
              <a:path extrusionOk="0" h="3727" w="3896">
                <a:moveTo>
                  <a:pt x="550" y="0"/>
                </a:moveTo>
                <a:cubicBezTo>
                  <a:pt x="246" y="0"/>
                  <a:pt x="1" y="307"/>
                  <a:pt x="112" y="627"/>
                </a:cubicBezTo>
                <a:lnTo>
                  <a:pt x="548" y="1866"/>
                </a:lnTo>
                <a:lnTo>
                  <a:pt x="112" y="3105"/>
                </a:lnTo>
                <a:cubicBezTo>
                  <a:pt x="1" y="3420"/>
                  <a:pt x="246" y="3727"/>
                  <a:pt x="550" y="3727"/>
                </a:cubicBezTo>
                <a:cubicBezTo>
                  <a:pt x="601" y="3727"/>
                  <a:pt x="654" y="3718"/>
                  <a:pt x="706" y="3699"/>
                </a:cubicBezTo>
                <a:lnTo>
                  <a:pt x="1951" y="3264"/>
                </a:lnTo>
                <a:lnTo>
                  <a:pt x="3190" y="3699"/>
                </a:lnTo>
                <a:cubicBezTo>
                  <a:pt x="3243" y="3718"/>
                  <a:pt x="3296" y="3727"/>
                  <a:pt x="3347" y="3727"/>
                </a:cubicBezTo>
                <a:cubicBezTo>
                  <a:pt x="3650" y="3727"/>
                  <a:pt x="3896" y="3420"/>
                  <a:pt x="3784" y="3105"/>
                </a:cubicBezTo>
                <a:lnTo>
                  <a:pt x="3349" y="1866"/>
                </a:lnTo>
                <a:lnTo>
                  <a:pt x="3784" y="627"/>
                </a:lnTo>
                <a:cubicBezTo>
                  <a:pt x="3896" y="307"/>
                  <a:pt x="3650" y="0"/>
                  <a:pt x="3347" y="0"/>
                </a:cubicBezTo>
                <a:cubicBezTo>
                  <a:pt x="3296" y="0"/>
                  <a:pt x="3243" y="9"/>
                  <a:pt x="3190" y="27"/>
                </a:cubicBezTo>
                <a:lnTo>
                  <a:pt x="1951" y="463"/>
                </a:lnTo>
                <a:lnTo>
                  <a:pt x="706" y="27"/>
                </a:lnTo>
                <a:cubicBezTo>
                  <a:pt x="654" y="9"/>
                  <a:pt x="601" y="0"/>
                  <a:pt x="550" y="0"/>
                </a:cubicBezTo>
                <a:close/>
              </a:path>
            </a:pathLst>
          </a:custGeom>
          <a:solidFill>
            <a:srgbClr val="3A60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5"/>
          <p:cNvGrpSpPr/>
          <p:nvPr/>
        </p:nvGrpSpPr>
        <p:grpSpPr>
          <a:xfrm>
            <a:off x="8206867" y="614561"/>
            <a:ext cx="304102" cy="458848"/>
            <a:chOff x="2131550" y="2253075"/>
            <a:chExt cx="93100" cy="140475"/>
          </a:xfrm>
        </p:grpSpPr>
        <p:sp>
          <p:nvSpPr>
            <p:cNvPr id="95" name="Google Shape;95;p15"/>
            <p:cNvSpPr/>
            <p:nvPr/>
          </p:nvSpPr>
          <p:spPr>
            <a:xfrm>
              <a:off x="2131550" y="2313325"/>
              <a:ext cx="93100" cy="50100"/>
            </a:xfrm>
            <a:custGeom>
              <a:rect b="b" l="l" r="r" t="t"/>
              <a:pathLst>
                <a:path extrusionOk="0" h="2004" w="3724">
                  <a:moveTo>
                    <a:pt x="1822" y="1"/>
                  </a:moveTo>
                  <a:lnTo>
                    <a:pt x="1" y="1896"/>
                  </a:lnTo>
                  <a:lnTo>
                    <a:pt x="114" y="2004"/>
                  </a:lnTo>
                  <a:lnTo>
                    <a:pt x="1828" y="216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2131550" y="2343325"/>
              <a:ext cx="93100" cy="50225"/>
            </a:xfrm>
            <a:custGeom>
              <a:rect b="b" l="l" r="r" t="t"/>
              <a:pathLst>
                <a:path extrusionOk="0" h="2009" w="3724">
                  <a:moveTo>
                    <a:pt x="1822" y="0"/>
                  </a:moveTo>
                  <a:lnTo>
                    <a:pt x="1" y="1901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5"/>
                  </a:lnTo>
                  <a:lnTo>
                    <a:pt x="3724" y="1828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2131550" y="2253075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41"/>
                  </a:lnTo>
                  <a:lnTo>
                    <a:pt x="3724" y="1828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131550" y="2283200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" name="Google Shape;99;p15"/>
          <p:cNvGrpSpPr/>
          <p:nvPr/>
        </p:nvGrpSpPr>
        <p:grpSpPr>
          <a:xfrm>
            <a:off x="574167" y="4333336"/>
            <a:ext cx="304102" cy="458848"/>
            <a:chOff x="2131550" y="2253075"/>
            <a:chExt cx="93100" cy="140475"/>
          </a:xfrm>
        </p:grpSpPr>
        <p:sp>
          <p:nvSpPr>
            <p:cNvPr id="100" name="Google Shape;100;p15"/>
            <p:cNvSpPr/>
            <p:nvPr/>
          </p:nvSpPr>
          <p:spPr>
            <a:xfrm>
              <a:off x="2131550" y="2313325"/>
              <a:ext cx="93100" cy="50100"/>
            </a:xfrm>
            <a:custGeom>
              <a:rect b="b" l="l" r="r" t="t"/>
              <a:pathLst>
                <a:path extrusionOk="0" h="2004" w="3724">
                  <a:moveTo>
                    <a:pt x="1822" y="1"/>
                  </a:moveTo>
                  <a:lnTo>
                    <a:pt x="1" y="1896"/>
                  </a:lnTo>
                  <a:lnTo>
                    <a:pt x="114" y="2004"/>
                  </a:lnTo>
                  <a:lnTo>
                    <a:pt x="1828" y="216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131550" y="2343325"/>
              <a:ext cx="93100" cy="50225"/>
            </a:xfrm>
            <a:custGeom>
              <a:rect b="b" l="l" r="r" t="t"/>
              <a:pathLst>
                <a:path extrusionOk="0" h="2009" w="3724">
                  <a:moveTo>
                    <a:pt x="1822" y="0"/>
                  </a:moveTo>
                  <a:lnTo>
                    <a:pt x="1" y="1901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5"/>
                  </a:lnTo>
                  <a:lnTo>
                    <a:pt x="3724" y="1828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2131550" y="2253075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41"/>
                  </a:lnTo>
                  <a:lnTo>
                    <a:pt x="3724" y="1828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131550" y="2283200"/>
              <a:ext cx="93100" cy="50250"/>
            </a:xfrm>
            <a:custGeom>
              <a:rect b="b" l="l" r="r" t="t"/>
              <a:pathLst>
                <a:path extrusionOk="0" h="2010" w="3724">
                  <a:moveTo>
                    <a:pt x="1822" y="1"/>
                  </a:moveTo>
                  <a:lnTo>
                    <a:pt x="1" y="1902"/>
                  </a:lnTo>
                  <a:lnTo>
                    <a:pt x="114" y="2009"/>
                  </a:lnTo>
                  <a:lnTo>
                    <a:pt x="1828" y="221"/>
                  </a:lnTo>
                  <a:lnTo>
                    <a:pt x="3616" y="1936"/>
                  </a:lnTo>
                  <a:lnTo>
                    <a:pt x="3724" y="1823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7523975" y="458950"/>
            <a:ext cx="15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Bootstrap</a:t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3588975" y="1349950"/>
            <a:ext cx="48288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900">
                <a:solidFill>
                  <a:srgbClr val="323337"/>
                </a:solidFill>
                <a:latin typeface="Cairo"/>
                <a:ea typeface="Cairo"/>
                <a:cs typeface="Cairo"/>
                <a:sym typeface="Cairo"/>
              </a:rPr>
              <a:t>Repetition with While</a:t>
            </a:r>
            <a:endParaRPr b="1" sz="3900">
              <a:solidFill>
                <a:srgbClr val="323337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9025" y="1666901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3588975" y="3656100"/>
            <a:ext cx="48288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323337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Duration: 30 minutes</a:t>
            </a:r>
            <a:endParaRPr sz="1300">
              <a:solidFill>
                <a:srgbClr val="323337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323337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Q&amp;A: 5 minutes by the end of the lecture</a:t>
            </a:r>
            <a:endParaRPr sz="1300">
              <a:solidFill>
                <a:srgbClr val="323337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3588975" y="3139413"/>
            <a:ext cx="4605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EC0B80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An introduction to repetition</a:t>
            </a:r>
            <a:endParaRPr sz="1000">
              <a:solidFill>
                <a:srgbClr val="EC0B80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5"/>
          <p:cNvSpPr txBox="1"/>
          <p:nvPr/>
        </p:nvSpPr>
        <p:spPr>
          <a:xfrm>
            <a:off x="7523975" y="458950"/>
            <a:ext cx="1575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Repetition with While</a:t>
            </a:r>
            <a:endParaRPr b="1" sz="9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208" name="Google Shape;208;p25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/>
        </p:nvSpPr>
        <p:spPr>
          <a:xfrm>
            <a:off x="457200" y="1552847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We can use this syntax to create a while loop. </a:t>
            </a:r>
            <a:endParaRPr sz="2400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1280575" y="2430897"/>
            <a:ext cx="6155100" cy="25983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ource Code Pro"/>
              <a:buNone/>
            </a:pPr>
            <a:r>
              <a:rPr i="0" lang="fr" sz="27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x = 0;</a:t>
            </a:r>
            <a:endParaRPr i="0" sz="27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ource Code Pro"/>
              <a:buNone/>
            </a:pPr>
            <a:r>
              <a:rPr i="0" lang="fr" sz="27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 (x &lt; 10) </a:t>
            </a:r>
            <a:r>
              <a:rPr b="1" i="0" lang="fr" sz="2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b="1" i="0" sz="27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ource Code Pro"/>
              <a:buNone/>
            </a:pPr>
            <a:r>
              <a:rPr i="0" lang="fr" sz="27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console.log(x);</a:t>
            </a:r>
            <a:endParaRPr i="0" sz="27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ource Code Pro"/>
              <a:buNone/>
            </a:pPr>
            <a:r>
              <a:rPr i="0" lang="fr" sz="27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x = x + 1;</a:t>
            </a:r>
            <a:endParaRPr i="0" sz="27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ource Code Pro"/>
              <a:buNone/>
            </a:pPr>
            <a:r>
              <a:rPr b="1" i="0" lang="fr" sz="27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i="0" sz="11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457200" y="8013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Creating while Loops in JavaScript</a:t>
            </a:r>
            <a:endParaRPr b="1" sz="3600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12" name="Google Shape;212;p25"/>
          <p:cNvSpPr/>
          <p:nvPr/>
        </p:nvSpPr>
        <p:spPr>
          <a:xfrm>
            <a:off x="3171200" y="4092550"/>
            <a:ext cx="2492100" cy="979200"/>
          </a:xfrm>
          <a:prstGeom prst="wedgeRoundRectCallout">
            <a:avLst>
              <a:gd fmla="val -2908" name="adj1"/>
              <a:gd fmla="val -111157" name="adj2"/>
              <a:gd fmla="val 0" name="adj3"/>
            </a:avLst>
          </a:prstGeom>
          <a:solidFill>
            <a:schemeClr val="dk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Curly braces denote the beginning and end of the code that needs to be executed on each repetition.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2773300" y="4092547"/>
            <a:ext cx="2889900" cy="979200"/>
          </a:xfrm>
          <a:prstGeom prst="wedgeRoundRectCallout">
            <a:avLst>
              <a:gd fmla="val -88616" name="adj1"/>
              <a:gd fmla="val -4412" name="adj2"/>
              <a:gd fmla="val 0" name="adj3"/>
            </a:avLst>
          </a:prstGeom>
          <a:solidFill>
            <a:schemeClr val="dk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</a:pPr>
            <a:r>
              <a:rPr b="0" i="0" lang="fr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Curly braces denote the beginning and end of the code that needs to be executed on each repetition.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6"/>
          <p:cNvSpPr txBox="1"/>
          <p:nvPr/>
        </p:nvSpPr>
        <p:spPr>
          <a:xfrm>
            <a:off x="7523975" y="458950"/>
            <a:ext cx="1575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Repetition with While</a:t>
            </a:r>
            <a:endParaRPr b="1" sz="9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20" name="Google Shape;220;p26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221" name="Google Shape;221;p26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6"/>
          <p:cNvSpPr txBox="1"/>
          <p:nvPr/>
        </p:nvSpPr>
        <p:spPr>
          <a:xfrm>
            <a:off x="457200" y="1596934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We can use this syntax to create a while loop. </a:t>
            </a:r>
            <a:endParaRPr sz="2400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457200" y="82596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Creating while Loops in JavaScript</a:t>
            </a:r>
            <a:endParaRPr b="1" sz="3600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24" name="Google Shape;224;p26"/>
          <p:cNvSpPr txBox="1"/>
          <p:nvPr/>
        </p:nvSpPr>
        <p:spPr>
          <a:xfrm>
            <a:off x="1280575" y="2474984"/>
            <a:ext cx="6155100" cy="25983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ource Code Pro"/>
              <a:buNone/>
            </a:pP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x = 0;</a:t>
            </a:r>
            <a:endParaRPr b="0" i="0" sz="30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ource Code Pro"/>
              <a:buNone/>
            </a:pP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 (x &lt; 10) {</a:t>
            </a:r>
            <a:endParaRPr b="0" i="0" sz="30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ource Code Pro"/>
              <a:buNone/>
            </a:pP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console.log(x);</a:t>
            </a:r>
            <a:endParaRPr b="0" i="0" sz="30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ource Code Pro"/>
              <a:buNone/>
            </a:pPr>
            <a:r>
              <a:rPr b="0" i="0" lang="fr" sz="3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i="0" lang="fr" sz="3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 = x + 1;</a:t>
            </a:r>
            <a:endParaRPr b="1" i="0" sz="30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ource Code Pro"/>
              <a:buNone/>
            </a:pP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7"/>
          <p:cNvSpPr txBox="1"/>
          <p:nvPr/>
        </p:nvSpPr>
        <p:spPr>
          <a:xfrm>
            <a:off x="7523975" y="458950"/>
            <a:ext cx="1575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Repetition with While</a:t>
            </a:r>
            <a:endParaRPr b="1" sz="9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31" name="Google Shape;231;p27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232" name="Google Shape;232;p27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7"/>
          <p:cNvSpPr txBox="1"/>
          <p:nvPr/>
        </p:nvSpPr>
        <p:spPr>
          <a:xfrm>
            <a:off x="457200" y="158496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We can use this syntax to create a while loop. </a:t>
            </a:r>
            <a:endParaRPr sz="2400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34" name="Google Shape;234;p27"/>
          <p:cNvSpPr txBox="1"/>
          <p:nvPr/>
        </p:nvSpPr>
        <p:spPr>
          <a:xfrm>
            <a:off x="457200" y="72753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Creating while Loops in JavaScript</a:t>
            </a:r>
            <a:endParaRPr b="1" sz="3600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1280575" y="2463010"/>
            <a:ext cx="6155100" cy="25983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ource Code Pro"/>
              <a:buNone/>
            </a:pP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x = 0;</a:t>
            </a:r>
            <a:endParaRPr b="0" i="0" sz="30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ource Code Pro"/>
              <a:buNone/>
            </a:pP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 (x &lt; 10) {</a:t>
            </a:r>
            <a:endParaRPr b="0" i="0" sz="30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ource Code Pro"/>
              <a:buNone/>
            </a:pPr>
            <a:r>
              <a:rPr b="0" i="0" lang="fr" sz="3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i="0" lang="fr" sz="3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console.log(x);</a:t>
            </a:r>
            <a:endParaRPr b="1" i="0" sz="3000" u="none" cap="none" strike="noStrike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ource Code Pro"/>
              <a:buNone/>
            </a:pP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x = x + 1;</a:t>
            </a:r>
            <a:endParaRPr b="0" i="0" sz="30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ource Code Pro"/>
              <a:buNone/>
            </a:pPr>
            <a:r>
              <a:rPr b="0"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7"/>
          <p:cNvSpPr/>
          <p:nvPr/>
        </p:nvSpPr>
        <p:spPr>
          <a:xfrm>
            <a:off x="5282400" y="4082110"/>
            <a:ext cx="2889900" cy="979200"/>
          </a:xfrm>
          <a:prstGeom prst="wedgeRoundRectCallout">
            <a:avLst>
              <a:gd fmla="val -49368" name="adj1"/>
              <a:gd fmla="val -66876" name="adj2"/>
              <a:gd fmla="val 0" name="adj3"/>
            </a:avLst>
          </a:prstGeom>
          <a:solidFill>
            <a:schemeClr val="dk1"/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</a:pPr>
            <a:r>
              <a:rPr b="0" i="0" lang="fr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This is the code that we want to repeat and will output to the console from 0 to 9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8"/>
          <p:cNvSpPr txBox="1"/>
          <p:nvPr/>
        </p:nvSpPr>
        <p:spPr>
          <a:xfrm>
            <a:off x="7523975" y="458950"/>
            <a:ext cx="1575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Repetition with While</a:t>
            </a:r>
            <a:endParaRPr b="1" sz="9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43" name="Google Shape;243;p28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244" name="Google Shape;244;p28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8"/>
          <p:cNvSpPr txBox="1"/>
          <p:nvPr/>
        </p:nvSpPr>
        <p:spPr>
          <a:xfrm>
            <a:off x="76200" y="310050"/>
            <a:ext cx="8976900" cy="42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power1(base) 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base;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power2(base) 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base * base;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​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power3(base) 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base * base * base;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6" name="Google Shape;246;p28"/>
          <p:cNvSpPr txBox="1"/>
          <p:nvPr/>
        </p:nvSpPr>
        <p:spPr>
          <a:xfrm>
            <a:off x="-31200" y="4684175"/>
            <a:ext cx="9206400" cy="5322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Let’s see another example where iteration is useful. Here are three functions - each one raising a number to a certain power. We’ve written </a:t>
            </a: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power2</a:t>
            </a:r>
            <a:r>
              <a:rPr lang="fr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power3</a:t>
            </a:r>
            <a:r>
              <a:rPr lang="fr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before, though we called them </a:t>
            </a: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square</a:t>
            </a:r>
            <a:r>
              <a:rPr lang="fr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cube</a:t>
            </a:r>
            <a:r>
              <a:rPr lang="fr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at the time.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9"/>
          <p:cNvSpPr txBox="1"/>
          <p:nvPr/>
        </p:nvSpPr>
        <p:spPr>
          <a:xfrm>
            <a:off x="7523975" y="458950"/>
            <a:ext cx="1575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Repetition with While</a:t>
            </a:r>
            <a:endParaRPr b="1" sz="9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254" name="Google Shape;254;p29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9"/>
          <p:cNvSpPr txBox="1"/>
          <p:nvPr/>
        </p:nvSpPr>
        <p:spPr>
          <a:xfrm>
            <a:off x="76200" y="310050"/>
            <a:ext cx="8976900" cy="42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power1(base) 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base;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power2(base) 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base * base;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​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power3(base) 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base * base * base;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power4(base) 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base * base * base * base;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-31200" y="4684175"/>
            <a:ext cx="9206400" cy="5322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If we wanted to add a function that raises a number to the power of 4, it would look like this… 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/>
          <p:nvPr/>
        </p:nvSpPr>
        <p:spPr>
          <a:xfrm rot="-5400000">
            <a:off x="8089775" y="-241355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0"/>
          <p:cNvSpPr txBox="1"/>
          <p:nvPr/>
        </p:nvSpPr>
        <p:spPr>
          <a:xfrm>
            <a:off x="7523975" y="405610"/>
            <a:ext cx="1575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Repetition with While</a:t>
            </a:r>
            <a:endParaRPr b="1" sz="9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63" name="Google Shape;263;p30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264" name="Google Shape;264;p30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282316" y="382925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0"/>
          <p:cNvSpPr txBox="1"/>
          <p:nvPr/>
        </p:nvSpPr>
        <p:spPr>
          <a:xfrm>
            <a:off x="76200" y="776503"/>
            <a:ext cx="8976900" cy="42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power1(base) 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base;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power2(base) 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base * base;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power3(base) 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base * base * base;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power4(base) 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base * base * base * base;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Source Code Pro"/>
                <a:ea typeface="Source Code Pro"/>
                <a:cs typeface="Source Code Pro"/>
                <a:sym typeface="Source Code Pro"/>
              </a:rPr>
              <a:t>f</a:t>
            </a: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unction power5(base) 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..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..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6" name="Google Shape;266;p30"/>
          <p:cNvSpPr txBox="1"/>
          <p:nvPr/>
        </p:nvSpPr>
        <p:spPr>
          <a:xfrm>
            <a:off x="37325" y="4605375"/>
            <a:ext cx="9062700" cy="5013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What if we wanted power5, power6 and so on.. We use programs so we don’t have to repeat.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/>
          <p:nvPr/>
        </p:nvSpPr>
        <p:spPr>
          <a:xfrm rot="-5400000">
            <a:off x="8089775" y="-393755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1"/>
          <p:cNvSpPr txBox="1"/>
          <p:nvPr/>
        </p:nvSpPr>
        <p:spPr>
          <a:xfrm>
            <a:off x="7523975" y="253210"/>
            <a:ext cx="1575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Repetition with While</a:t>
            </a:r>
            <a:endParaRPr b="1" sz="9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73" name="Google Shape;273;p31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274" name="Google Shape;274;p31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282316" y="306725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1"/>
          <p:cNvSpPr txBox="1"/>
          <p:nvPr/>
        </p:nvSpPr>
        <p:spPr>
          <a:xfrm>
            <a:off x="76200" y="412925"/>
            <a:ext cx="8928300" cy="43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power_iter(              ){</a:t>
            </a:r>
            <a:endParaRPr>
              <a:solidFill>
                <a:srgbClr val="EC0B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power1(base) 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base;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power2(base) 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base * base;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power3(base) 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base * base * base;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6" name="Google Shape;276;p31"/>
          <p:cNvSpPr txBox="1"/>
          <p:nvPr/>
        </p:nvSpPr>
        <p:spPr>
          <a:xfrm>
            <a:off x="31200" y="4604800"/>
            <a:ext cx="9068700" cy="4704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Let’s create a function that will replace all of our power functions using iterations.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2"/>
          <p:cNvSpPr txBox="1"/>
          <p:nvPr/>
        </p:nvSpPr>
        <p:spPr>
          <a:xfrm>
            <a:off x="7523975" y="458950"/>
            <a:ext cx="1575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Repetition with While</a:t>
            </a:r>
            <a:endParaRPr b="1" sz="9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83" name="Google Shape;283;p32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284" name="Google Shape;284;p32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2"/>
          <p:cNvSpPr txBox="1"/>
          <p:nvPr/>
        </p:nvSpPr>
        <p:spPr>
          <a:xfrm>
            <a:off x="76200" y="750921"/>
            <a:ext cx="8928300" cy="43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Source Code Pro"/>
                <a:ea typeface="Source Code Pro"/>
                <a:cs typeface="Source Code Pro"/>
                <a:sym typeface="Source Code Pro"/>
              </a:rPr>
              <a:t>function power_iter(</a:t>
            </a:r>
            <a:r>
              <a:rPr b="1"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base, exponent</a:t>
            </a:r>
            <a:r>
              <a:rPr lang="fr">
                <a:latin typeface="Source Code Pro"/>
                <a:ea typeface="Source Code Pro"/>
                <a:cs typeface="Source Code Pro"/>
                <a:sym typeface="Source Code Pro"/>
              </a:rPr>
              <a:t>){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-31200" y="4684025"/>
            <a:ext cx="9206400" cy="5322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It will take two arguments. Base, which is the number we’re multiplying. Exponent, which is how many times we’re multiplying the base by itself.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3"/>
          <p:cNvSpPr txBox="1"/>
          <p:nvPr/>
        </p:nvSpPr>
        <p:spPr>
          <a:xfrm>
            <a:off x="7523975" y="458950"/>
            <a:ext cx="1575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Repetition with While</a:t>
            </a:r>
            <a:endParaRPr b="1" sz="9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93" name="Google Shape;293;p33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294" name="Google Shape;294;p33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3"/>
          <p:cNvSpPr txBox="1"/>
          <p:nvPr/>
        </p:nvSpPr>
        <p:spPr>
          <a:xfrm>
            <a:off x="76200" y="728878"/>
            <a:ext cx="8928300" cy="43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Source Code Pro"/>
                <a:ea typeface="Source Code Pro"/>
                <a:cs typeface="Source Code Pro"/>
                <a:sym typeface="Source Code Pro"/>
              </a:rPr>
              <a:t>function power_iter(base, exponent){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power_iter(2, 2);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2 * 2 =&gt; 4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power_iter(2, 3);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2 * 2 * 2 =&gt; 8</a:t>
            </a:r>
            <a:endParaRPr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power_iter(2, 4);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2 * 2 * 2 * 2 =&gt; 16</a:t>
            </a:r>
            <a:endParaRPr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6" name="Google Shape;296;p33"/>
          <p:cNvSpPr txBox="1"/>
          <p:nvPr/>
        </p:nvSpPr>
        <p:spPr>
          <a:xfrm>
            <a:off x="-31200" y="4684175"/>
            <a:ext cx="9206400" cy="5322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This is how we want our function results to look like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4"/>
          <p:cNvSpPr txBox="1"/>
          <p:nvPr/>
        </p:nvSpPr>
        <p:spPr>
          <a:xfrm>
            <a:off x="7523975" y="458950"/>
            <a:ext cx="1575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Repetition with While</a:t>
            </a:r>
            <a:endParaRPr b="1" sz="9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03" name="Google Shape;303;p34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304" name="Google Shape;304;p34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4"/>
          <p:cNvSpPr txBox="1"/>
          <p:nvPr/>
        </p:nvSpPr>
        <p:spPr>
          <a:xfrm>
            <a:off x="76200" y="765617"/>
            <a:ext cx="8928300" cy="43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Source Code Pro"/>
                <a:ea typeface="Source Code Pro"/>
                <a:cs typeface="Source Code Pro"/>
                <a:sym typeface="Source Code Pro"/>
              </a:rPr>
              <a:t>function power_iter(base, exponent){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result;</a:t>
            </a:r>
            <a:endParaRPr b="1">
              <a:solidFill>
                <a:srgbClr val="EC0B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6" name="Google Shape;306;p34"/>
          <p:cNvSpPr txBox="1"/>
          <p:nvPr/>
        </p:nvSpPr>
        <p:spPr>
          <a:xfrm>
            <a:off x="-31200" y="4684175"/>
            <a:ext cx="9206400" cy="5322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We need our function to return the result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7523975" y="458950"/>
            <a:ext cx="1575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Repetition with While</a:t>
            </a:r>
            <a:endParaRPr b="1" sz="9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76200" y="589269"/>
            <a:ext cx="8976900" cy="42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console.log(0);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35675" y="4611300"/>
            <a:ext cx="9064200" cy="4443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Let’s output the number zero to the console</a:t>
            </a:r>
            <a:endParaRPr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5"/>
          <p:cNvSpPr txBox="1"/>
          <p:nvPr/>
        </p:nvSpPr>
        <p:spPr>
          <a:xfrm>
            <a:off x="7523975" y="458950"/>
            <a:ext cx="1575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Repetition with While</a:t>
            </a:r>
            <a:endParaRPr b="1" sz="9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13" name="Google Shape;313;p35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314" name="Google Shape;314;p35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5"/>
          <p:cNvSpPr txBox="1"/>
          <p:nvPr/>
        </p:nvSpPr>
        <p:spPr>
          <a:xfrm>
            <a:off x="76200" y="736226"/>
            <a:ext cx="8928300" cy="43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Source Code Pro"/>
                <a:ea typeface="Source Code Pro"/>
                <a:cs typeface="Source Code Pro"/>
                <a:sym typeface="Source Code Pro"/>
              </a:rPr>
              <a:t>function power_iter(base, exponent){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result    ;</a:t>
            </a:r>
            <a:endParaRPr b="1">
              <a:solidFill>
                <a:srgbClr val="EC0B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result;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6" name="Google Shape;316;p35"/>
          <p:cNvSpPr txBox="1"/>
          <p:nvPr/>
        </p:nvSpPr>
        <p:spPr>
          <a:xfrm>
            <a:off x="76200" y="4619675"/>
            <a:ext cx="9022800" cy="4443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This means we should create a variable to store our result. 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6"/>
          <p:cNvSpPr txBox="1"/>
          <p:nvPr/>
        </p:nvSpPr>
        <p:spPr>
          <a:xfrm>
            <a:off x="7523975" y="458950"/>
            <a:ext cx="1575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Repetition with While</a:t>
            </a:r>
            <a:endParaRPr b="1" sz="9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23" name="Google Shape;323;p36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324" name="Google Shape;324;p36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6"/>
          <p:cNvSpPr txBox="1"/>
          <p:nvPr/>
        </p:nvSpPr>
        <p:spPr>
          <a:xfrm>
            <a:off x="76200" y="758269"/>
            <a:ext cx="8928300" cy="43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Source Code Pro"/>
                <a:ea typeface="Source Code Pro"/>
                <a:cs typeface="Source Code Pro"/>
                <a:sym typeface="Source Code Pro"/>
              </a:rPr>
              <a:t>function power_iter(base, exponent){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var result    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 (            ) {</a:t>
            </a:r>
            <a:endParaRPr b="1">
              <a:solidFill>
                <a:srgbClr val="EC0B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C0B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C0B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b="1">
              <a:solidFill>
                <a:srgbClr val="EC0B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result;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6" name="Google Shape;326;p36"/>
          <p:cNvSpPr txBox="1"/>
          <p:nvPr/>
        </p:nvSpPr>
        <p:spPr>
          <a:xfrm>
            <a:off x="76200" y="4304775"/>
            <a:ext cx="9099000" cy="7587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Let's introduce our </a:t>
            </a: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</a:t>
            </a:r>
            <a:r>
              <a:rPr lang="fr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loop. We intend to use the value of </a:t>
            </a: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exponent</a:t>
            </a:r>
            <a:r>
              <a:rPr lang="fr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to tell us how many times we must iterate. What condition can we supply to our </a:t>
            </a: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</a:t>
            </a:r>
            <a:r>
              <a:rPr lang="fr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loop that will achieve this goal? </a:t>
            </a:r>
            <a:r>
              <a:rPr b="1" lang="fr">
                <a:latin typeface="Proxima Nova"/>
                <a:ea typeface="Proxima Nova"/>
                <a:cs typeface="Proxima Nova"/>
                <a:sym typeface="Proxima Nova"/>
              </a:rPr>
              <a:t>We need a way to stop our code from repeating.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7"/>
          <p:cNvSpPr txBox="1"/>
          <p:nvPr/>
        </p:nvSpPr>
        <p:spPr>
          <a:xfrm>
            <a:off x="7523975" y="458950"/>
            <a:ext cx="1575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Repetition with While</a:t>
            </a:r>
            <a:endParaRPr b="1" sz="9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33" name="Google Shape;333;p37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334" name="Google Shape;334;p37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7"/>
          <p:cNvSpPr txBox="1"/>
          <p:nvPr/>
        </p:nvSpPr>
        <p:spPr>
          <a:xfrm>
            <a:off x="76200" y="750921"/>
            <a:ext cx="8928300" cy="43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Source Code Pro"/>
                <a:ea typeface="Source Code Pro"/>
                <a:cs typeface="Source Code Pro"/>
                <a:sym typeface="Source Code Pro"/>
              </a:rPr>
              <a:t>function power_iter(base, exponent){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var result    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while (</a:t>
            </a:r>
            <a:r>
              <a:rPr b="1"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exponent &gt; 0</a:t>
            </a: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result;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6" name="Google Shape;336;p37"/>
          <p:cNvSpPr txBox="1"/>
          <p:nvPr/>
        </p:nvSpPr>
        <p:spPr>
          <a:xfrm>
            <a:off x="-31200" y="4684175"/>
            <a:ext cx="9206400" cy="5322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Let's say "as long as the value of </a:t>
            </a: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exponent</a:t>
            </a:r>
            <a:r>
              <a:rPr lang="fr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is greater than zero." What code should we include inside our </a:t>
            </a: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</a:t>
            </a:r>
            <a:r>
              <a:rPr lang="fr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loop that will ensure we eventually </a:t>
            </a:r>
            <a:r>
              <a:rPr b="1" lang="fr">
                <a:latin typeface="Proxima Nova"/>
                <a:ea typeface="Proxima Nova"/>
                <a:cs typeface="Proxima Nova"/>
                <a:sym typeface="Proxima Nova"/>
              </a:rPr>
              <a:t>reach this condition</a:t>
            </a:r>
            <a:r>
              <a:rPr lang="fr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8"/>
          <p:cNvSpPr txBox="1"/>
          <p:nvPr/>
        </p:nvSpPr>
        <p:spPr>
          <a:xfrm>
            <a:off x="7523975" y="458950"/>
            <a:ext cx="1575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Repetition with While</a:t>
            </a:r>
            <a:endParaRPr b="1" sz="9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43" name="Google Shape;343;p38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344" name="Google Shape;344;p38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8"/>
          <p:cNvSpPr txBox="1"/>
          <p:nvPr/>
        </p:nvSpPr>
        <p:spPr>
          <a:xfrm>
            <a:off x="76200" y="772965"/>
            <a:ext cx="8928300" cy="43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Source Code Pro"/>
                <a:ea typeface="Source Code Pro"/>
                <a:cs typeface="Source Code Pro"/>
                <a:sym typeface="Source Code Pro"/>
              </a:rPr>
              <a:t>function power_iter(base, exponent){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var result    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while (exponent &gt; 0) 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exponent = exponent - 1;</a:t>
            </a:r>
            <a:endParaRPr b="1">
              <a:solidFill>
                <a:srgbClr val="EC0B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result;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6" name="Google Shape;346;p38"/>
          <p:cNvSpPr txBox="1"/>
          <p:nvPr/>
        </p:nvSpPr>
        <p:spPr>
          <a:xfrm>
            <a:off x="-31200" y="4684175"/>
            <a:ext cx="9206400" cy="5322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On each iteration, we'll subtract </a:t>
            </a: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fr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from the value of </a:t>
            </a: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exponent</a:t>
            </a:r>
            <a:r>
              <a:rPr lang="fr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. Every time we repeat through this loop, </a:t>
            </a: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exponent</a:t>
            </a:r>
            <a:r>
              <a:rPr lang="fr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will be closer to zero. 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9"/>
          <p:cNvSpPr txBox="1"/>
          <p:nvPr/>
        </p:nvSpPr>
        <p:spPr>
          <a:xfrm>
            <a:off x="7523975" y="458950"/>
            <a:ext cx="1575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Repetition with While</a:t>
            </a:r>
            <a:endParaRPr b="1" sz="9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53" name="Google Shape;353;p39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354" name="Google Shape;354;p39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9"/>
          <p:cNvSpPr txBox="1"/>
          <p:nvPr/>
        </p:nvSpPr>
        <p:spPr>
          <a:xfrm>
            <a:off x="76200" y="750921"/>
            <a:ext cx="8928300" cy="43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Source Code Pro"/>
                <a:ea typeface="Source Code Pro"/>
                <a:cs typeface="Source Code Pro"/>
                <a:sym typeface="Source Code Pro"/>
              </a:rPr>
              <a:t>function power_iter(base, exponent){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var result    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while (exponent &gt; 0) 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result = result * base;</a:t>
            </a:r>
            <a:endParaRPr b="1">
              <a:solidFill>
                <a:srgbClr val="EC0B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exponent = exponent - 1;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result;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6" name="Google Shape;356;p39"/>
          <p:cNvSpPr txBox="1"/>
          <p:nvPr/>
        </p:nvSpPr>
        <p:spPr>
          <a:xfrm>
            <a:off x="-31200" y="4684175"/>
            <a:ext cx="9206400" cy="5322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We'll need to modify our </a:t>
            </a: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result</a:t>
            </a:r>
            <a:r>
              <a:rPr lang="fr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value on each loop, multiplying it by the value of </a:t>
            </a: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base</a:t>
            </a:r>
            <a:r>
              <a:rPr lang="fr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0"/>
          <p:cNvSpPr txBox="1"/>
          <p:nvPr/>
        </p:nvSpPr>
        <p:spPr>
          <a:xfrm>
            <a:off x="7523975" y="458950"/>
            <a:ext cx="1575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Repetition with While</a:t>
            </a:r>
            <a:endParaRPr b="1" sz="9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63" name="Google Shape;363;p40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364" name="Google Shape;364;p40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0"/>
          <p:cNvSpPr txBox="1"/>
          <p:nvPr/>
        </p:nvSpPr>
        <p:spPr>
          <a:xfrm>
            <a:off x="76200" y="780313"/>
            <a:ext cx="8928300" cy="43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Source Code Pro"/>
                <a:ea typeface="Source Code Pro"/>
                <a:cs typeface="Source Code Pro"/>
                <a:sym typeface="Source Code Pro"/>
              </a:rPr>
              <a:t>function power_iter(base, exponent){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fr">
                <a:solidFill>
                  <a:srgbClr val="EC0B8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result = 1;</a:t>
            </a:r>
            <a:endParaRPr b="1">
              <a:solidFill>
                <a:srgbClr val="EC0B8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while (exponent &gt; 0) 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result = result * base;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exponent = exponent - 1;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result;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6" name="Google Shape;366;p40"/>
          <p:cNvSpPr txBox="1"/>
          <p:nvPr/>
        </p:nvSpPr>
        <p:spPr>
          <a:xfrm>
            <a:off x="-31200" y="4684175"/>
            <a:ext cx="9206400" cy="5322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This means that we must provide an initial value of 1 to our result variable, in order for our multiplication to work.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2" name="Google Shape;372;p41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4633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1"/>
          <p:cNvSpPr txBox="1"/>
          <p:nvPr/>
        </p:nvSpPr>
        <p:spPr>
          <a:xfrm>
            <a:off x="7523975" y="458950"/>
            <a:ext cx="157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Repetition with While</a:t>
            </a:r>
            <a:endParaRPr b="1" sz="9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74" name="Google Shape;374;p41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sp>
        <p:nvSpPr>
          <p:cNvPr id="375" name="Google Shape;375;p41"/>
          <p:cNvSpPr txBox="1"/>
          <p:nvPr>
            <p:ph type="ctrTitle"/>
          </p:nvPr>
        </p:nvSpPr>
        <p:spPr>
          <a:xfrm>
            <a:off x="380850" y="1386950"/>
            <a:ext cx="8520600" cy="173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800">
                <a:latin typeface="Cairo"/>
                <a:ea typeface="Cairo"/>
                <a:cs typeface="Cairo"/>
                <a:sym typeface="Cairo"/>
              </a:rPr>
              <a:t>That’s it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76" name="Google Shape;376;p41"/>
          <p:cNvSpPr txBox="1"/>
          <p:nvPr/>
        </p:nvSpPr>
        <p:spPr>
          <a:xfrm>
            <a:off x="3989875" y="2969350"/>
            <a:ext cx="184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666666"/>
                </a:solidFill>
                <a:latin typeface="Cairo"/>
                <a:ea typeface="Cairo"/>
                <a:cs typeface="Cairo"/>
                <a:sym typeface="Cairo"/>
              </a:rPr>
              <a:t>For Repetition with While</a:t>
            </a:r>
            <a:endParaRPr b="1" sz="1200">
              <a:solidFill>
                <a:srgbClr val="666666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7523975" y="458950"/>
            <a:ext cx="1575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Repetition with While</a:t>
            </a:r>
            <a:endParaRPr b="1" sz="9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76200" y="581921"/>
            <a:ext cx="8976900" cy="42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console.log(0);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console.log(1);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31200" y="4644275"/>
            <a:ext cx="9068700" cy="4443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Let’s output the number one  to the console</a:t>
            </a:r>
            <a:endParaRPr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7523975" y="458950"/>
            <a:ext cx="1575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Repetition with While</a:t>
            </a:r>
            <a:endParaRPr b="1" sz="9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/>
        </p:nvSpPr>
        <p:spPr>
          <a:xfrm>
            <a:off x="76200" y="567225"/>
            <a:ext cx="8976900" cy="42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console.log(0);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console.log(1);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console.log(2);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console.log(3);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console.log(4);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console.log(5);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54300" y="4617050"/>
            <a:ext cx="9035400" cy="4953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Let’s say we want to print all numbers to 5</a:t>
            </a:r>
            <a:endParaRPr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7523975" y="458950"/>
            <a:ext cx="1575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Repetition with While</a:t>
            </a:r>
            <a:endParaRPr b="1" sz="9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 txBox="1"/>
          <p:nvPr/>
        </p:nvSpPr>
        <p:spPr>
          <a:xfrm>
            <a:off x="76200" y="581921"/>
            <a:ext cx="8976900" cy="42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console.log(0);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console.log(1);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console.log(2);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console.log(3);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console.log(4);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console.log(5);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console.log(10);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20850" y="4674125"/>
            <a:ext cx="9102300" cy="444300"/>
          </a:xfrm>
          <a:prstGeom prst="rect">
            <a:avLst/>
          </a:prstGeom>
          <a:solidFill>
            <a:srgbClr val="FF7CAD">
              <a:alpha val="21230"/>
            </a:srgbClr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What if we want to print until 10. This is inefficient. Is there another way?</a:t>
            </a:r>
            <a:endParaRPr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7523975" y="458950"/>
            <a:ext cx="1575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Repetition with While</a:t>
            </a:r>
            <a:endParaRPr b="1" sz="9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 txBox="1"/>
          <p:nvPr/>
        </p:nvSpPr>
        <p:spPr>
          <a:xfrm>
            <a:off x="457200" y="81126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Iteration</a:t>
            </a:r>
            <a:endParaRPr b="1" sz="3600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457200" y="1582239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We’re going to consider a different approach to handling the need for repetition in our code, called </a:t>
            </a:r>
            <a:r>
              <a:rPr b="1" lang="fr" sz="2400">
                <a:solidFill>
                  <a:srgbClr val="EC0B80"/>
                </a:solidFill>
                <a:latin typeface="Cairo"/>
                <a:ea typeface="Cairo"/>
                <a:cs typeface="Cairo"/>
                <a:sym typeface="Cairo"/>
              </a:rPr>
              <a:t>iteration</a:t>
            </a:r>
            <a:r>
              <a:rPr lang="fr" sz="2400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.</a:t>
            </a:r>
            <a:endParaRPr sz="2400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With iteration, or “looping,” we run the same code multiple times until we reach an exit condition.</a:t>
            </a:r>
            <a:endParaRPr sz="2400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Let’s learn some new syntax that will help us write iterative code: the while loop.</a:t>
            </a:r>
            <a:endParaRPr sz="2400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7523975" y="458950"/>
            <a:ext cx="1575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Repetition with While</a:t>
            </a:r>
            <a:endParaRPr b="1" sz="9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173" name="Google Shape;173;p22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2"/>
          <p:cNvSpPr txBox="1"/>
          <p:nvPr/>
        </p:nvSpPr>
        <p:spPr>
          <a:xfrm>
            <a:off x="457200" y="75042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Creating while Loops in JavaScript</a:t>
            </a:r>
            <a:endParaRPr b="1" sz="3600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457200" y="1560195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We can use this syntax to create a </a:t>
            </a:r>
            <a:r>
              <a:rPr lang="fr" sz="2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</a:t>
            </a:r>
            <a:r>
              <a:rPr lang="fr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loop. </a:t>
            </a: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1280575" y="2438245"/>
            <a:ext cx="6155100" cy="25983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ource Code Pro"/>
              <a:buNone/>
            </a:pPr>
            <a:r>
              <a:rPr i="0" lang="fr" sz="33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x = 0;</a:t>
            </a:r>
            <a:endParaRPr i="0" sz="33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ource Code Pro"/>
              <a:buNone/>
            </a:pPr>
            <a:r>
              <a:rPr i="0" lang="fr" sz="33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 (x &lt; 10) {</a:t>
            </a:r>
            <a:endParaRPr i="0" sz="33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ource Code Pro"/>
              <a:buNone/>
            </a:pPr>
            <a:r>
              <a:rPr i="0" lang="fr" sz="33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console.log(x);</a:t>
            </a:r>
            <a:endParaRPr i="0" sz="33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ource Code Pro"/>
              <a:buNone/>
            </a:pPr>
            <a:r>
              <a:rPr i="0" lang="fr" sz="33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x = x + 1;</a:t>
            </a:r>
            <a:endParaRPr i="0" sz="33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ource Code Pro"/>
              <a:buNone/>
            </a:pPr>
            <a:r>
              <a:rPr i="0" lang="fr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7523975" y="458950"/>
            <a:ext cx="1575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Repetition with While</a:t>
            </a:r>
            <a:endParaRPr b="1" sz="9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184" name="Google Shape;184;p23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3"/>
          <p:cNvSpPr txBox="1"/>
          <p:nvPr/>
        </p:nvSpPr>
        <p:spPr>
          <a:xfrm>
            <a:off x="457200" y="74694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Creating while Loops in JavaScript</a:t>
            </a:r>
            <a:endParaRPr b="1" sz="3600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457200" y="1560195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We can use this syntax to create a while loop. </a:t>
            </a:r>
            <a:endParaRPr sz="2400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1280575" y="2438245"/>
            <a:ext cx="6155100" cy="25983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ource Code Pro"/>
              <a:buNone/>
            </a:pPr>
            <a:r>
              <a:rPr i="0" lang="fr" sz="32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x = 0;</a:t>
            </a:r>
            <a:endParaRPr i="0" sz="32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ource Code Pro"/>
              <a:buNone/>
            </a:pPr>
            <a:r>
              <a:rPr b="1" i="0" lang="fr" sz="32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</a:t>
            </a:r>
            <a:r>
              <a:rPr i="0" lang="fr" sz="32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fr" sz="32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(x &lt; 10) {</a:t>
            </a:r>
            <a:endParaRPr i="0" sz="32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ource Code Pro"/>
              <a:buNone/>
            </a:pPr>
            <a:r>
              <a:rPr i="0" lang="fr" sz="32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console.log(x);</a:t>
            </a:r>
            <a:endParaRPr i="0" sz="32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ource Code Pro"/>
              <a:buNone/>
            </a:pPr>
            <a:r>
              <a:rPr i="0" lang="fr" sz="32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x = x + 1;</a:t>
            </a:r>
            <a:endParaRPr i="0" sz="32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ource Code Pro"/>
              <a:buNone/>
            </a:pPr>
            <a:r>
              <a:rPr i="0" lang="fr" sz="32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0" sz="1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8" name="Google Shape;188;p23"/>
          <p:cNvSpPr/>
          <p:nvPr/>
        </p:nvSpPr>
        <p:spPr>
          <a:xfrm>
            <a:off x="257175" y="2074395"/>
            <a:ext cx="2889900" cy="634800"/>
          </a:xfrm>
          <a:prstGeom prst="wedgeRoundRectCallout">
            <a:avLst>
              <a:gd fmla="val -12920" name="adj1"/>
              <a:gd fmla="val 138099" name="adj2"/>
              <a:gd fmla="val 0" name="adj3"/>
            </a:avLst>
          </a:prstGeom>
          <a:solidFill>
            <a:schemeClr val="dk1"/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</a:pPr>
            <a:r>
              <a:rPr b="0" i="0" lang="fr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 </a:t>
            </a:r>
            <a:r>
              <a:rPr b="0" i="0" lang="fr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</a:t>
            </a:r>
            <a:r>
              <a:rPr b="0" i="0" lang="fr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keyword indicates the beginning of our loop.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/>
          <p:nvPr/>
        </p:nvSpPr>
        <p:spPr>
          <a:xfrm rot="-5400000">
            <a:off x="8089775" y="-195362"/>
            <a:ext cx="444300" cy="16779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C0B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4"/>
          <p:cNvSpPr txBox="1"/>
          <p:nvPr/>
        </p:nvSpPr>
        <p:spPr>
          <a:xfrm>
            <a:off x="7523975" y="458950"/>
            <a:ext cx="1575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rPr>
              <a:t>Repetition with While</a:t>
            </a:r>
            <a:endParaRPr b="1" sz="9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8185775" y="0"/>
            <a:ext cx="890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999999"/>
                </a:solidFill>
                <a:latin typeface="Cairo ExtraLight"/>
                <a:ea typeface="Cairo ExtraLight"/>
                <a:cs typeface="Cairo ExtraLight"/>
                <a:sym typeface="Cairo ExtraLight"/>
              </a:rPr>
              <a:t>NTL.W1.D1.01.V1</a:t>
            </a:r>
            <a:endParaRPr sz="100">
              <a:solidFill>
                <a:srgbClr val="999999"/>
              </a:solidFill>
              <a:latin typeface="Cairo ExtraLight"/>
              <a:ea typeface="Cairo ExtraLight"/>
              <a:cs typeface="Cairo ExtraLight"/>
              <a:sym typeface="Cairo ExtraLight"/>
            </a:endParaRPr>
          </a:p>
        </p:txBody>
      </p:sp>
      <p:pic>
        <p:nvPicPr>
          <p:cNvPr id="196" name="Google Shape;196;p24"/>
          <p:cNvPicPr preferRelativeResize="0"/>
          <p:nvPr/>
        </p:nvPicPr>
        <p:blipFill rotWithShape="1">
          <a:blip r:embed="rId4">
            <a:alphaModFix/>
          </a:blip>
          <a:srcRect b="16649" l="0" r="0" t="17725"/>
          <a:stretch/>
        </p:blipFill>
        <p:spPr>
          <a:xfrm>
            <a:off x="311691" y="364700"/>
            <a:ext cx="1511098" cy="5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4"/>
          <p:cNvSpPr txBox="1"/>
          <p:nvPr/>
        </p:nvSpPr>
        <p:spPr>
          <a:xfrm>
            <a:off x="457200" y="86574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Creating while Loops in JavaScript</a:t>
            </a:r>
            <a:endParaRPr b="1" sz="3600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457200" y="1560195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We can use this syntax to create a while loop. </a:t>
            </a:r>
            <a:endParaRPr sz="2400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1280575" y="2438245"/>
            <a:ext cx="6155100" cy="2598300"/>
          </a:xfrm>
          <a:prstGeom prst="rect">
            <a:avLst/>
          </a:prstGeom>
          <a:solidFill>
            <a:srgbClr val="EC0B80"/>
          </a:solidFill>
          <a:ln cap="flat" cmpd="sng" w="9525">
            <a:solidFill>
              <a:srgbClr val="EC0B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ource Code Pro"/>
              <a:buNone/>
            </a:pPr>
            <a:r>
              <a:rPr i="0" lang="fr" sz="31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x = 0;</a:t>
            </a:r>
            <a:endParaRPr i="0" sz="31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ource Code Pro"/>
              <a:buNone/>
            </a:pPr>
            <a:r>
              <a:rPr i="0" lang="fr" sz="31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 (</a:t>
            </a:r>
            <a:r>
              <a:rPr b="1" i="0" lang="fr" sz="31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 &lt; 10</a:t>
            </a:r>
            <a:r>
              <a:rPr i="0" lang="fr" sz="31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endParaRPr i="0" sz="31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ource Code Pro"/>
              <a:buNone/>
            </a:pPr>
            <a:r>
              <a:rPr i="0" lang="fr" sz="31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console.log(x);</a:t>
            </a:r>
            <a:endParaRPr i="0" sz="31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ource Code Pro"/>
              <a:buNone/>
            </a:pPr>
            <a:r>
              <a:rPr i="0" lang="fr" sz="31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x = x + 1;</a:t>
            </a:r>
            <a:endParaRPr i="0" sz="31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ource Code Pro"/>
              <a:buNone/>
            </a:pPr>
            <a:r>
              <a:rPr i="0" lang="fr" sz="31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0" sz="15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0" name="Google Shape;200;p24"/>
          <p:cNvSpPr/>
          <p:nvPr/>
        </p:nvSpPr>
        <p:spPr>
          <a:xfrm>
            <a:off x="1440025" y="1838720"/>
            <a:ext cx="3159300" cy="943200"/>
          </a:xfrm>
          <a:prstGeom prst="wedgeRoundRectCallout">
            <a:avLst>
              <a:gd fmla="val 14168" name="adj1"/>
              <a:gd fmla="val 85767" name="adj2"/>
              <a:gd fmla="val 0" name="adj3"/>
            </a:avLst>
          </a:prstGeom>
          <a:solidFill>
            <a:schemeClr val="dk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</a:pPr>
            <a:r>
              <a:rPr b="0" i="0" lang="fr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Inside the parentheses, we’ll include a </a:t>
            </a:r>
            <a:r>
              <a:rPr b="1" i="0" lang="fr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conditional expression</a:t>
            </a:r>
            <a:r>
              <a:rPr b="0" i="0" lang="fr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. As long as it evaluates to </a:t>
            </a:r>
            <a:r>
              <a:rPr b="0" i="0" lang="fr" sz="14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b="0" i="0" lang="fr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, the code inside our loop should be executed.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