
<file path=[Content_Types].xml><?xml version="1.0" encoding="utf-8"?>
<Types xmlns="http://schemas.openxmlformats.org/package/2006/content-types">
  <Default Extension="emf" ContentType="image/x-emf"/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65" r:id="rId5"/>
    <p:sldId id="257" r:id="rId6"/>
    <p:sldId id="261" r:id="rId7"/>
    <p:sldId id="266" r:id="rId8"/>
    <p:sldId id="263" r:id="rId9"/>
    <p:sldId id="264" r:id="rId10"/>
    <p:sldId id="267" r:id="rId11"/>
    <p:sldId id="268" r:id="rId1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288"/>
    <a:srgbClr val="ADC1DE"/>
    <a:srgbClr val="EBEFF7"/>
    <a:srgbClr val="FF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4C6277-ADEC-4031-A4CD-C8D915319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E0A834D-BAC7-403D-8C23-82B3468D1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6027181-186C-405B-A068-C719C5ECD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C3C8-5F51-4191-BFCC-D40874AC55AA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55BB695-ED3E-4396-A0EF-B837D3916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E1F77A8-40F8-43CC-9013-D6995C15F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99F6D-C800-4EF9-8D2D-6C21C8BC765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894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EB740F-5CE7-424A-BFF7-0ECF97FC3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6A17BE1E-A73E-49E0-9061-E78CBF680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5C7CC94-7DFD-4C74-8FB9-77B525263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C3C8-5F51-4191-BFCC-D40874AC55AA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99ED8E3-D52A-4D9F-AA93-4C7A1A24A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7E0AEF3-BC5A-4F64-B3D7-48ECF8A5A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99F6D-C800-4EF9-8D2D-6C21C8BC765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3979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47F90BA-6B91-4282-B7A5-D9065354AB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F70AC428-7EE6-49F0-9895-2F5668C94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09939C7-5E44-4679-BE90-25DB2DE70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C3C8-5F51-4191-BFCC-D40874AC55AA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F515375-3B7F-4685-AE97-46892009E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0644227-475F-4885-9702-4072B16C0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99F6D-C800-4EF9-8D2D-6C21C8BC765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280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983572-AEC4-43A6-971F-DF4EAD8D4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5FDEC34-6242-4133-A10D-5848ADD75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E5C3A0F-95D1-4DC1-A0B0-4CAF60A20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C3C8-5F51-4191-BFCC-D40874AC55AA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A981B6E-7C20-4108-9E13-6923D024E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9F2DACC-DFC5-4A18-8262-22F0F0B0C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99F6D-C800-4EF9-8D2D-6C21C8BC765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072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948FA7-EDC0-4F4D-8D93-7ED721E7B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48E3D70-7AC8-4F9D-960C-5C3B361E0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20AD690-FF6C-4A3C-9B69-3D190835B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C3C8-5F51-4191-BFCC-D40874AC55AA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99817AC-E519-4FFC-BD5C-CA9A06CEA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E4E51F8-6F0E-4DB3-97DC-9E61B1A47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99F6D-C800-4EF9-8D2D-6C21C8BC765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3658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23CB53-8A10-43C9-A207-0BD03B48B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7DCAF95-714E-4331-9941-75D45925B6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E6AA00A-0FD4-419B-8717-3619514EB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E60EB21-B54A-459B-A511-DA77A355B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C3C8-5F51-4191-BFCC-D40874AC55AA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314AD92-91A8-48E3-ADC7-D1DD81634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FE16484-EC9A-4B20-BCA6-02E88DED5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99F6D-C800-4EF9-8D2D-6C21C8BC765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993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DEBD7B-6BF2-4BE9-8BB9-7265EF0EB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9B0BFB1-25A7-4C0C-8224-46F506A58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46FD93A1-B43E-4E39-BCBF-3EF8D950D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C3A934EE-8544-446A-9E68-2A0402C67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8A97078E-F7C2-4289-AA27-56123C303A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5D77FBF2-54ED-4BFD-9B57-DF837176F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C3C8-5F51-4191-BFCC-D40874AC55AA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475B7970-18C5-42D4-B5E7-D89E72326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FC1F701-5E23-4B57-A141-C4BE42AAD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99F6D-C800-4EF9-8D2D-6C21C8BC765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3772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22A36-10C3-460E-9B6C-E2B6C8169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E38EC2AF-76C3-4459-B347-DBF417F64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C3C8-5F51-4191-BFCC-D40874AC55AA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C4B516E-063F-4CF8-BA55-997402E20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8167AE2-DD5E-4F43-9BC8-91945943C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99F6D-C800-4EF9-8D2D-6C21C8BC765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67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5216E612-3BF3-43FE-A4B6-70B447BA4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C3C8-5F51-4191-BFCC-D40874AC55AA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EFE3174C-BE28-41DC-A518-0D61F0569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1FEA2B2-7C14-4B01-BF18-F84B35302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99F6D-C800-4EF9-8D2D-6C21C8BC765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559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3EC136-BCA6-4B2A-BE62-3E426A64F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78471ED-2011-4DCD-BFBF-809C127BB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CA99ED0-D26A-481E-B927-56B3849F1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60983B6-A1BE-413E-9172-58898444D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C3C8-5F51-4191-BFCC-D40874AC55AA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65461CF-9F1B-4D8C-986B-6860754E4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D6BB98F-EDAB-40C6-9E73-8954AE7C4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99F6D-C800-4EF9-8D2D-6C21C8BC765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17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8E898B-7C6B-4E94-B31F-771C83525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F40D2E7E-2503-441A-B42F-CF257D107F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DB08003F-B3EA-4F7C-8DA8-F81DC818A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7ADF9C7-537A-4228-9DDB-095CA32CC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C3C8-5F51-4191-BFCC-D40874AC55AA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0CE5AA0-FE2E-4A76-BB22-2C017E7DE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71F4333-D562-46F8-990D-C372C6568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99F6D-C800-4EF9-8D2D-6C21C8BC765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592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008C4EFE-0D10-443E-AB8C-6D36FDBC1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F11D4A1-5500-4CC5-A525-7B0B45F9F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FFC38AF-067F-4EB1-8702-B577D54DF4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5C3C8-5F51-4191-BFCC-D40874AC55AA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EBE43AE-0A5E-4A9F-AA2B-6328DC3795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35024CD-1466-47BE-9926-A53F44A386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99F6D-C800-4EF9-8D2D-6C21C8BC765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8974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17/06/relationships/model3d" Target="../media/model3d3.glb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12" Type="http://schemas.openxmlformats.org/officeDocument/2006/relationships/image" Target="../media/image4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4.png"/><Relationship Id="rId5" Type="http://schemas.microsoft.com/office/2017/06/relationships/model3d" Target="../media/model3d2.glb"/><Relationship Id="rId10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7/06/relationships/model3d" Target="../media/model3d2.glb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microsoft.com/office/2017/06/relationships/model3d" Target="../media/model3d3.glb"/><Relationship Id="rId10" Type="http://schemas.openxmlformats.org/officeDocument/2006/relationships/image" Target="../media/image3.png"/><Relationship Id="rId4" Type="http://schemas.openxmlformats.org/officeDocument/2006/relationships/image" Target="../media/image9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3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microsoft.com/office/2017/06/relationships/model3d" Target="../media/model3d2.glb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9.png"/><Relationship Id="rId3" Type="http://schemas.openxmlformats.org/officeDocument/2006/relationships/hyperlink" Target="https://www.remix3d.com/details/G009SX7VH395" TargetMode="External"/><Relationship Id="rId7" Type="http://schemas.openxmlformats.org/officeDocument/2006/relationships/image" Target="../media/image17.png"/><Relationship Id="rId12" Type="http://schemas.microsoft.com/office/2017/06/relationships/model3d" Target="../media/model3d1.glb"/><Relationship Id="rId2" Type="http://schemas.microsoft.com/office/2017/06/relationships/model3d" Target="../media/model3d4.glb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microsoft.com/office/2017/06/relationships/model3d" Target="../media/model3d2.glb"/><Relationship Id="rId11" Type="http://schemas.openxmlformats.org/officeDocument/2006/relationships/image" Target="../media/image3.png"/><Relationship Id="rId5" Type="http://schemas.openxmlformats.org/officeDocument/2006/relationships/image" Target="../media/image16.png"/><Relationship Id="rId15" Type="http://schemas.openxmlformats.org/officeDocument/2006/relationships/image" Target="../media/image20.png"/><Relationship Id="rId10" Type="http://schemas.openxmlformats.org/officeDocument/2006/relationships/image" Target="../media/image18.png"/><Relationship Id="rId4" Type="http://schemas.openxmlformats.org/officeDocument/2006/relationships/image" Target="../media/image16.png"/><Relationship Id="rId9" Type="http://schemas.microsoft.com/office/2017/06/relationships/model3d" Target="../media/model3d3.glb"/><Relationship Id="rId1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4F86CFD7-350E-415C-9909-620977800070}"/>
              </a:ext>
            </a:extLst>
          </p:cNvPr>
          <p:cNvSpPr txBox="1"/>
          <p:nvPr/>
        </p:nvSpPr>
        <p:spPr>
          <a:xfrm>
            <a:off x="217937" y="514709"/>
            <a:ext cx="2184124" cy="1230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Alice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CAE33E1-D80A-4B4D-AF09-2A54F06A456A}"/>
              </a:ext>
            </a:extLst>
          </p:cNvPr>
          <p:cNvSpPr txBox="1"/>
          <p:nvPr/>
        </p:nvSpPr>
        <p:spPr>
          <a:xfrm>
            <a:off x="6331619" y="474280"/>
            <a:ext cx="1828796" cy="1230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Bob</a:t>
            </a:r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20" name="Modelo 3D 19" descr="Sinal de Subtração Cinza-Escuro">
                <a:extLst>
                  <a:ext uri="{FF2B5EF4-FFF2-40B4-BE49-F238E27FC236}">
                    <a16:creationId xmlns:a16="http://schemas.microsoft.com/office/drawing/2014/main" id="{16B436A3-99FA-483A-8656-A05268DC972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43767051"/>
                  </p:ext>
                </p:extLst>
              </p:nvPr>
            </p:nvGraphicFramePr>
            <p:xfrm>
              <a:off x="3938917" y="1026410"/>
              <a:ext cx="911891" cy="1743209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911891" cy="1743209"/>
                    </a:xfrm>
                    <a:prstGeom prst="rect">
                      <a:avLst/>
                    </a:prstGeom>
                  </am3d:spPr>
                  <am3d:camera>
                    <am3d:pos x="0" y="0" z="4902187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685389" d="1000000"/>
                    <am3d:preTrans dx="-2441" dy="-23614363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5616986" ay="4619897" az="5622683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65138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20" name="Modelo 3D 19" descr="Sinal de Subtração Cinza-Escuro">
                <a:extLst>
                  <a:ext uri="{FF2B5EF4-FFF2-40B4-BE49-F238E27FC236}">
                    <a16:creationId xmlns:a16="http://schemas.microsoft.com/office/drawing/2014/main" id="{16B436A3-99FA-483A-8656-A05268DC972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38917" y="1026410"/>
                <a:ext cx="911891" cy="17432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35" name="Modelo 3D 34" descr="Cuboide Cinza-Escuro">
                <a:extLst>
                  <a:ext uri="{FF2B5EF4-FFF2-40B4-BE49-F238E27FC236}">
                    <a16:creationId xmlns:a16="http://schemas.microsoft.com/office/drawing/2014/main" id="{CD476A95-7313-42E0-866F-47084F20620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84849518"/>
                  </p:ext>
                </p:extLst>
              </p:nvPr>
            </p:nvGraphicFramePr>
            <p:xfrm>
              <a:off x="8626740" y="3830084"/>
              <a:ext cx="503965" cy="669954"/>
            </p:xfrm>
            <a:graphic>
              <a:graphicData uri="http://schemas.microsoft.com/office/drawing/2017/model3d">
                <am3d:model3d r:embed="rId5">
                  <am3d:spPr>
                    <a:xfrm>
                      <a:off x="0" y="0"/>
                      <a:ext cx="503965" cy="669954"/>
                    </a:xfrm>
                    <a:prstGeom prst="rect">
                      <a:avLst/>
                    </a:prstGeom>
                  </am3d:spPr>
                  <am3d:camera>
                    <am3d:pos x="0" y="0" z="5766445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361393" d="1000000"/>
                    <am3d:preTrans dx="0" dy="-6493603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-7650021" ay="5" az="7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78926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35" name="Modelo 3D 34" descr="Cuboide Cinza-Escuro">
                <a:extLst>
                  <a:ext uri="{FF2B5EF4-FFF2-40B4-BE49-F238E27FC236}">
                    <a16:creationId xmlns:a16="http://schemas.microsoft.com/office/drawing/2014/main" id="{CD476A95-7313-42E0-866F-47084F20620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26740" y="3830084"/>
                <a:ext cx="503965" cy="669954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Retângulo 40">
            <a:extLst>
              <a:ext uri="{FF2B5EF4-FFF2-40B4-BE49-F238E27FC236}">
                <a16:creationId xmlns:a16="http://schemas.microsoft.com/office/drawing/2014/main" id="{1044C7DB-10A5-4A4A-8A69-80C92F5516A3}"/>
              </a:ext>
            </a:extLst>
          </p:cNvPr>
          <p:cNvSpPr/>
          <p:nvPr/>
        </p:nvSpPr>
        <p:spPr>
          <a:xfrm>
            <a:off x="252636" y="600409"/>
            <a:ext cx="5616593" cy="29444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C2F6895E-CB3E-4942-AB4D-A1330623A524}"/>
              </a:ext>
            </a:extLst>
          </p:cNvPr>
          <p:cNvSpPr/>
          <p:nvPr/>
        </p:nvSpPr>
        <p:spPr>
          <a:xfrm>
            <a:off x="6383253" y="592388"/>
            <a:ext cx="5691770" cy="569911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A2E492A1-082D-4F9D-B8E2-9ACC85032C33}"/>
              </a:ext>
            </a:extLst>
          </p:cNvPr>
          <p:cNvSpPr txBox="1"/>
          <p:nvPr/>
        </p:nvSpPr>
        <p:spPr>
          <a:xfrm>
            <a:off x="1459056" y="2846788"/>
            <a:ext cx="10198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b="1" dirty="0"/>
              <a:t>Laser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0EDA8795-CA94-4B3A-85AF-B784E65A4DC7}"/>
              </a:ext>
            </a:extLst>
          </p:cNvPr>
          <p:cNvSpPr txBox="1"/>
          <p:nvPr/>
        </p:nvSpPr>
        <p:spPr>
          <a:xfrm>
            <a:off x="3681388" y="776211"/>
            <a:ext cx="13820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Intensity</a:t>
            </a:r>
          </a:p>
          <a:p>
            <a:pPr algn="ctr"/>
            <a:r>
              <a:rPr lang="en-GB" sz="2000" b="1" dirty="0"/>
              <a:t> Modulator</a:t>
            </a:r>
          </a:p>
        </p:txBody>
      </p:sp>
      <p:grpSp>
        <p:nvGrpSpPr>
          <p:cNvPr id="71" name="Agrupar 70">
            <a:extLst>
              <a:ext uri="{FF2B5EF4-FFF2-40B4-BE49-F238E27FC236}">
                <a16:creationId xmlns:a16="http://schemas.microsoft.com/office/drawing/2014/main" id="{780E8B69-3907-4302-872B-50CB368BDD8B}"/>
              </a:ext>
            </a:extLst>
          </p:cNvPr>
          <p:cNvGrpSpPr/>
          <p:nvPr/>
        </p:nvGrpSpPr>
        <p:grpSpPr>
          <a:xfrm>
            <a:off x="10698880" y="4753934"/>
            <a:ext cx="1225017" cy="1369542"/>
            <a:chOff x="10498855" y="5477834"/>
            <a:chExt cx="1225017" cy="1369542"/>
          </a:xfrm>
        </p:grpSpPr>
        <mc:AlternateContent xmlns:mc="http://schemas.openxmlformats.org/markup-compatibility/2006" xmlns:am3d="http://schemas.microsoft.com/office/drawing/2017/model3d">
          <mc:Choice Requires="am3d">
            <p:graphicFrame>
              <p:nvGraphicFramePr>
                <p:cNvPr id="27" name="Modelo 3D 26" descr="Hemisfério Cinza-Escuro">
                  <a:extLst>
                    <a:ext uri="{FF2B5EF4-FFF2-40B4-BE49-F238E27FC236}">
                      <a16:creationId xmlns:a16="http://schemas.microsoft.com/office/drawing/2014/main" id="{84E0CCAB-7D61-4B1B-ACAF-C110CFF4DB82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8384046"/>
                    </p:ext>
                  </p:extLst>
                </p:nvPr>
              </p:nvGraphicFramePr>
              <p:xfrm rot="5400000">
                <a:off x="10310915" y="5856664"/>
                <a:ext cx="1178652" cy="802772"/>
              </p:xfrm>
              <a:graphic>
                <a:graphicData uri="http://schemas.microsoft.com/office/drawing/2017/model3d">
                  <am3d:model3d r:embed="rId8">
                    <am3d:spPr>
                      <a:xfrm rot="5400000">
                        <a:off x="0" y="0"/>
                        <a:ext cx="1178652" cy="802772"/>
                      </a:xfrm>
                      <a:prstGeom prst="rect">
                        <a:avLst/>
                      </a:prstGeom>
                    </am3d:spPr>
                    <am3d:camera>
                      <am3d:pos x="0" y="0" z="70522459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6553073" d="1000000"/>
                      <am3d:preTrans dx="9" dy="-8999683" dz="-344461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16200000" ay="3600000" az="16200000"/>
                      <am3d:postTrans dx="0" dy="0" dz="0"/>
                    </am3d:trans>
                    <am3d:raster rName="Office3DRenderer" rVer="16.0.8326">
                      <am3d:blip r:embed="rId9"/>
                    </am3d:raster>
                    <am3d:objViewport viewportSz="1615893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 xmlns="">
            <p:pic>
              <p:nvPicPr>
                <p:cNvPr id="27" name="Modelo 3D 26" descr="Hemisfério Cinza-Escuro">
                  <a:extLst>
                    <a:ext uri="{FF2B5EF4-FFF2-40B4-BE49-F238E27FC236}">
                      <a16:creationId xmlns:a16="http://schemas.microsoft.com/office/drawing/2014/main" id="{84E0CCAB-7D61-4B1B-ACAF-C110CFF4DB82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 rot="5400000">
                  <a:off x="10472840" y="5628064"/>
                  <a:ext cx="1178652" cy="802772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8973744B-C158-45F6-B7DA-10886371E7AD}"/>
                </a:ext>
              </a:extLst>
            </p:cNvPr>
            <p:cNvSpPr txBox="1"/>
            <p:nvPr/>
          </p:nvSpPr>
          <p:spPr>
            <a:xfrm>
              <a:off x="10942889" y="5477834"/>
              <a:ext cx="78098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b="1" dirty="0"/>
                <a:t>D</a:t>
              </a:r>
              <a:r>
                <a:rPr lang="en-GB" sz="3000" b="1" baseline="-25000" dirty="0"/>
                <a:t>M2</a:t>
              </a:r>
            </a:p>
          </p:txBody>
        </p:sp>
      </p:grp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A2AB5F69-AF24-421C-A1FA-6D69BC18C10F}"/>
              </a:ext>
            </a:extLst>
          </p:cNvPr>
          <p:cNvSpPr txBox="1"/>
          <p:nvPr/>
        </p:nvSpPr>
        <p:spPr>
          <a:xfrm>
            <a:off x="8280649" y="3310233"/>
            <a:ext cx="11865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b="1" dirty="0"/>
              <a:t>0.5 </a:t>
            </a:r>
            <a:r>
              <a:rPr lang="en-GB" sz="3000" b="1" dirty="0" err="1"/>
              <a:t>t</a:t>
            </a:r>
            <a:r>
              <a:rPr lang="en-GB" sz="3000" b="1" baseline="-25000" dirty="0" err="1"/>
              <a:t>bit</a:t>
            </a:r>
            <a:endParaRPr lang="en-GB" sz="3000" b="1" baseline="-25000" dirty="0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DF00DC78-493F-4A09-881D-ECC652B928CC}"/>
              </a:ext>
            </a:extLst>
          </p:cNvPr>
          <p:cNvSpPr txBox="1"/>
          <p:nvPr/>
        </p:nvSpPr>
        <p:spPr>
          <a:xfrm>
            <a:off x="7175885" y="1468601"/>
            <a:ext cx="4619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b="1" dirty="0" err="1"/>
              <a:t>t</a:t>
            </a:r>
            <a:r>
              <a:rPr lang="en-GB" sz="3000" b="1" baseline="-25000" dirty="0" err="1"/>
              <a:t>B</a:t>
            </a:r>
            <a:endParaRPr lang="en-GB" sz="3000" b="1" baseline="-25000" dirty="0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F1C44298-1642-4EAC-8D47-A952D30FC8D6}"/>
              </a:ext>
            </a:extLst>
          </p:cNvPr>
          <p:cNvSpPr txBox="1"/>
          <p:nvPr/>
        </p:nvSpPr>
        <p:spPr>
          <a:xfrm>
            <a:off x="6872977" y="2516066"/>
            <a:ext cx="7745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b="1" dirty="0"/>
              <a:t>1-t</a:t>
            </a:r>
            <a:r>
              <a:rPr lang="en-GB" sz="3000" b="1" baseline="-25000" dirty="0"/>
              <a:t>B</a:t>
            </a:r>
          </a:p>
        </p:txBody>
      </p:sp>
      <p:sp>
        <p:nvSpPr>
          <p:cNvPr id="53" name="Hexágono 52">
            <a:extLst>
              <a:ext uri="{FF2B5EF4-FFF2-40B4-BE49-F238E27FC236}">
                <a16:creationId xmlns:a16="http://schemas.microsoft.com/office/drawing/2014/main" id="{0EF39FF1-9468-4B15-AE62-D30F361F0818}"/>
              </a:ext>
            </a:extLst>
          </p:cNvPr>
          <p:cNvSpPr/>
          <p:nvPr/>
        </p:nvSpPr>
        <p:spPr>
          <a:xfrm>
            <a:off x="7698030" y="4174422"/>
            <a:ext cx="2246214" cy="942975"/>
          </a:xfrm>
          <a:prstGeom prst="hexagon">
            <a:avLst/>
          </a:prstGeom>
          <a:noFill/>
          <a:ln w="127000" cap="sq">
            <a:solidFill>
              <a:schemeClr val="accent4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7" name="Conexão reta 56">
            <a:extLst>
              <a:ext uri="{FF2B5EF4-FFF2-40B4-BE49-F238E27FC236}">
                <a16:creationId xmlns:a16="http://schemas.microsoft.com/office/drawing/2014/main" id="{66EA8DB7-A68B-4DEC-8783-55FEF91B7784}"/>
              </a:ext>
            </a:extLst>
          </p:cNvPr>
          <p:cNvCxnSpPr>
            <a:stCxn id="53" idx="0"/>
          </p:cNvCxnSpPr>
          <p:nvPr/>
        </p:nvCxnSpPr>
        <p:spPr>
          <a:xfrm>
            <a:off x="9944244" y="4645909"/>
            <a:ext cx="914400" cy="914400"/>
          </a:xfrm>
          <a:prstGeom prst="line">
            <a:avLst/>
          </a:prstGeom>
          <a:ln w="1270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xão reta 62">
            <a:extLst>
              <a:ext uri="{FF2B5EF4-FFF2-40B4-BE49-F238E27FC236}">
                <a16:creationId xmlns:a16="http://schemas.microsoft.com/office/drawing/2014/main" id="{9D5B6D5C-B107-4E32-B4F4-B5E76FACD7BE}"/>
              </a:ext>
            </a:extLst>
          </p:cNvPr>
          <p:cNvCxnSpPr>
            <a:cxnSpLocks/>
          </p:cNvCxnSpPr>
          <p:nvPr/>
        </p:nvCxnSpPr>
        <p:spPr>
          <a:xfrm flipV="1">
            <a:off x="6783630" y="4664959"/>
            <a:ext cx="914400" cy="914400"/>
          </a:xfrm>
          <a:prstGeom prst="line">
            <a:avLst/>
          </a:prstGeom>
          <a:ln w="1270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xão reta 64">
            <a:extLst>
              <a:ext uri="{FF2B5EF4-FFF2-40B4-BE49-F238E27FC236}">
                <a16:creationId xmlns:a16="http://schemas.microsoft.com/office/drawing/2014/main" id="{6884B1D7-F3C4-4BF2-9CCD-C5CC953B59E3}"/>
              </a:ext>
            </a:extLst>
          </p:cNvPr>
          <p:cNvCxnSpPr>
            <a:cxnSpLocks/>
          </p:cNvCxnSpPr>
          <p:nvPr/>
        </p:nvCxnSpPr>
        <p:spPr>
          <a:xfrm>
            <a:off x="6793155" y="3741034"/>
            <a:ext cx="914400" cy="914400"/>
          </a:xfrm>
          <a:prstGeom prst="line">
            <a:avLst/>
          </a:prstGeom>
          <a:ln w="1270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Agrupar 75">
            <a:extLst>
              <a:ext uri="{FF2B5EF4-FFF2-40B4-BE49-F238E27FC236}">
                <a16:creationId xmlns:a16="http://schemas.microsoft.com/office/drawing/2014/main" id="{34D96E33-B495-437F-A3F3-BD079F952083}"/>
              </a:ext>
            </a:extLst>
          </p:cNvPr>
          <p:cNvGrpSpPr/>
          <p:nvPr/>
        </p:nvGrpSpPr>
        <p:grpSpPr>
          <a:xfrm>
            <a:off x="10708405" y="2963234"/>
            <a:ext cx="1225017" cy="1369542"/>
            <a:chOff x="10498855" y="5477834"/>
            <a:chExt cx="1225017" cy="1369542"/>
          </a:xfrm>
        </p:grpSpPr>
        <mc:AlternateContent xmlns:mc="http://schemas.openxmlformats.org/markup-compatibility/2006" xmlns:am3d="http://schemas.microsoft.com/office/drawing/2017/model3d">
          <mc:Choice Requires="am3d">
            <p:graphicFrame>
              <p:nvGraphicFramePr>
                <p:cNvPr id="77" name="Modelo 3D 76" descr="Hemisfério Cinza-Escuro">
                  <a:extLst>
                    <a:ext uri="{FF2B5EF4-FFF2-40B4-BE49-F238E27FC236}">
                      <a16:creationId xmlns:a16="http://schemas.microsoft.com/office/drawing/2014/main" id="{8814C08B-2BAE-475B-B167-0EC1D5CC6ACD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220112064"/>
                    </p:ext>
                  </p:extLst>
                </p:nvPr>
              </p:nvGraphicFramePr>
              <p:xfrm rot="5400000">
                <a:off x="10310915" y="5856664"/>
                <a:ext cx="1178652" cy="802772"/>
              </p:xfrm>
              <a:graphic>
                <a:graphicData uri="http://schemas.microsoft.com/office/drawing/2017/model3d">
                  <am3d:model3d r:embed="rId8">
                    <am3d:spPr>
                      <a:xfrm rot="5400000">
                        <a:off x="0" y="0"/>
                        <a:ext cx="1178652" cy="802772"/>
                      </a:xfrm>
                      <a:prstGeom prst="rect">
                        <a:avLst/>
                      </a:prstGeom>
                    </am3d:spPr>
                    <am3d:camera>
                      <am3d:pos x="0" y="0" z="70522459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6553073" d="1000000"/>
                      <am3d:preTrans dx="9" dy="-8999683" dz="-344461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16200000" ay="3600000" az="16200000"/>
                      <am3d:postTrans dx="0" dy="0" dz="0"/>
                    </am3d:trans>
                    <am3d:raster rName="Office3DRenderer" rVer="16.0.8326">
                      <am3d:blip r:embed="rId10"/>
                    </am3d:raster>
                    <am3d:objViewport viewportSz="1615893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 xmlns="">
            <p:pic>
              <p:nvPicPr>
                <p:cNvPr id="77" name="Modelo 3D 76" descr="Hemisfério Cinza-Escuro">
                  <a:extLst>
                    <a:ext uri="{FF2B5EF4-FFF2-40B4-BE49-F238E27FC236}">
                      <a16:creationId xmlns:a16="http://schemas.microsoft.com/office/drawing/2014/main" id="{8814C08B-2BAE-475B-B167-0EC1D5CC6ACD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 rot="5400000">
                  <a:off x="10482365" y="3837364"/>
                  <a:ext cx="1178652" cy="802772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78" name="CaixaDeTexto 77">
              <a:extLst>
                <a:ext uri="{FF2B5EF4-FFF2-40B4-BE49-F238E27FC236}">
                  <a16:creationId xmlns:a16="http://schemas.microsoft.com/office/drawing/2014/main" id="{28E57BE4-A1F9-45D1-A74C-B60B1E08634E}"/>
                </a:ext>
              </a:extLst>
            </p:cNvPr>
            <p:cNvSpPr txBox="1"/>
            <p:nvPr/>
          </p:nvSpPr>
          <p:spPr>
            <a:xfrm>
              <a:off x="10942889" y="5477834"/>
              <a:ext cx="78098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b="1" dirty="0"/>
                <a:t>D</a:t>
              </a:r>
              <a:r>
                <a:rPr lang="en-GB" sz="3000" b="1" baseline="-25000" dirty="0"/>
                <a:t>M1</a:t>
              </a:r>
            </a:p>
          </p:txBody>
        </p:sp>
      </p:grp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82" name="Modelo 3D 81" descr="Sinal de Subtração Cinza-Escuro">
                <a:extLst>
                  <a:ext uri="{FF2B5EF4-FFF2-40B4-BE49-F238E27FC236}">
                    <a16:creationId xmlns:a16="http://schemas.microsoft.com/office/drawing/2014/main" id="{17B1B989-5A36-41E9-84F5-8D5AC06F792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04654464"/>
                  </p:ext>
                </p:extLst>
              </p:nvPr>
            </p:nvGraphicFramePr>
            <p:xfrm rot="10800000">
              <a:off x="4870450" y="1578860"/>
              <a:ext cx="911891" cy="1743209"/>
            </p:xfrm>
            <a:graphic>
              <a:graphicData uri="http://schemas.microsoft.com/office/drawing/2017/model3d">
                <am3d:model3d r:embed="rId2">
                  <am3d:spPr>
                    <a:xfrm rot="10800000">
                      <a:off x="0" y="0"/>
                      <a:ext cx="911891" cy="1743209"/>
                    </a:xfrm>
                    <a:prstGeom prst="rect">
                      <a:avLst/>
                    </a:prstGeom>
                  </am3d:spPr>
                  <am3d:camera>
                    <am3d:pos x="0" y="0" z="4902187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685389" d="1000000"/>
                    <am3d:preTrans dx="-2441" dy="-23614363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5616986" ay="4619897" az="5622683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265138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82" name="Modelo 3D 81" descr="Sinal de Subtração Cinza-Escuro">
                <a:extLst>
                  <a:ext uri="{FF2B5EF4-FFF2-40B4-BE49-F238E27FC236}">
                    <a16:creationId xmlns:a16="http://schemas.microsoft.com/office/drawing/2014/main" id="{17B1B989-5A36-41E9-84F5-8D5AC06F792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0800000">
                <a:off x="4870450" y="1578860"/>
                <a:ext cx="911891" cy="1743209"/>
              </a:xfrm>
              <a:prstGeom prst="rect">
                <a:avLst/>
              </a:prstGeom>
            </p:spPr>
          </p:pic>
        </mc:Fallback>
      </mc:AlternateContent>
      <p:cxnSp>
        <p:nvCxnSpPr>
          <p:cNvPr id="67" name="Conexão reta 66">
            <a:extLst>
              <a:ext uri="{FF2B5EF4-FFF2-40B4-BE49-F238E27FC236}">
                <a16:creationId xmlns:a16="http://schemas.microsoft.com/office/drawing/2014/main" id="{B819E0FF-81F7-4171-9AFE-1AEEC6159964}"/>
              </a:ext>
            </a:extLst>
          </p:cNvPr>
          <p:cNvCxnSpPr>
            <a:cxnSpLocks/>
          </p:cNvCxnSpPr>
          <p:nvPr/>
        </p:nvCxnSpPr>
        <p:spPr>
          <a:xfrm flipV="1">
            <a:off x="6793155" y="2121870"/>
            <a:ext cx="0" cy="1561130"/>
          </a:xfrm>
          <a:prstGeom prst="line">
            <a:avLst/>
          </a:prstGeom>
          <a:ln w="127000" cap="rnd">
            <a:solidFill>
              <a:schemeClr val="accent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Agrupar 78">
            <a:extLst>
              <a:ext uri="{FF2B5EF4-FFF2-40B4-BE49-F238E27FC236}">
                <a16:creationId xmlns:a16="http://schemas.microsoft.com/office/drawing/2014/main" id="{B6F1DAB8-F449-4FEF-A1B7-451CE97764E3}"/>
              </a:ext>
            </a:extLst>
          </p:cNvPr>
          <p:cNvGrpSpPr/>
          <p:nvPr/>
        </p:nvGrpSpPr>
        <p:grpSpPr>
          <a:xfrm>
            <a:off x="10708405" y="1340809"/>
            <a:ext cx="1015024" cy="1369542"/>
            <a:chOff x="10498855" y="5477834"/>
            <a:chExt cx="1015024" cy="1369542"/>
          </a:xfrm>
        </p:grpSpPr>
        <mc:AlternateContent xmlns:mc="http://schemas.openxmlformats.org/markup-compatibility/2006" xmlns:am3d="http://schemas.microsoft.com/office/drawing/2017/model3d">
          <mc:Choice Requires="am3d">
            <p:graphicFrame>
              <p:nvGraphicFramePr>
                <p:cNvPr id="80" name="Modelo 3D 79" descr="Hemisfério Cinza-Escuro">
                  <a:extLst>
                    <a:ext uri="{FF2B5EF4-FFF2-40B4-BE49-F238E27FC236}">
                      <a16:creationId xmlns:a16="http://schemas.microsoft.com/office/drawing/2014/main" id="{FC13DA74-E81F-494C-9207-78A85F36B252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220112064"/>
                    </p:ext>
                  </p:extLst>
                </p:nvPr>
              </p:nvGraphicFramePr>
              <p:xfrm rot="5400000">
                <a:off x="10310915" y="5856664"/>
                <a:ext cx="1178652" cy="802772"/>
              </p:xfrm>
              <a:graphic>
                <a:graphicData uri="http://schemas.microsoft.com/office/drawing/2017/model3d">
                  <am3d:model3d r:embed="rId8">
                    <am3d:spPr>
                      <a:xfrm rot="5400000">
                        <a:off x="0" y="0"/>
                        <a:ext cx="1178652" cy="802772"/>
                      </a:xfrm>
                      <a:prstGeom prst="rect">
                        <a:avLst/>
                      </a:prstGeom>
                    </am3d:spPr>
                    <am3d:camera>
                      <am3d:pos x="0" y="0" z="70522459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6553073" d="1000000"/>
                      <am3d:preTrans dx="9" dy="-8999683" dz="-344461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16200000" ay="3600000" az="16200000"/>
                      <am3d:postTrans dx="0" dy="0" dz="0"/>
                    </am3d:trans>
                    <am3d:raster rName="Office3DRenderer" rVer="16.0.8326">
                      <am3d:blip r:embed="rId10"/>
                    </am3d:raster>
                    <am3d:objViewport viewportSz="1615893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 xmlns="">
            <p:pic>
              <p:nvPicPr>
                <p:cNvPr id="80" name="Modelo 3D 79" descr="Hemisfério Cinza-Escuro">
                  <a:extLst>
                    <a:ext uri="{FF2B5EF4-FFF2-40B4-BE49-F238E27FC236}">
                      <a16:creationId xmlns:a16="http://schemas.microsoft.com/office/drawing/2014/main" id="{FC13DA74-E81F-494C-9207-78A85F36B252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 rot="5400000">
                  <a:off x="10482365" y="1237039"/>
                  <a:ext cx="1178652" cy="802772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81" name="CaixaDeTexto 80">
              <a:extLst>
                <a:ext uri="{FF2B5EF4-FFF2-40B4-BE49-F238E27FC236}">
                  <a16:creationId xmlns:a16="http://schemas.microsoft.com/office/drawing/2014/main" id="{418552F7-6CF1-464B-8A70-F98C0B9405F6}"/>
                </a:ext>
              </a:extLst>
            </p:cNvPr>
            <p:cNvSpPr txBox="1"/>
            <p:nvPr/>
          </p:nvSpPr>
          <p:spPr>
            <a:xfrm>
              <a:off x="10942889" y="5477834"/>
              <a:ext cx="57099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b="1" dirty="0"/>
                <a:t>D</a:t>
              </a:r>
              <a:r>
                <a:rPr lang="en-GB" sz="3000" b="1" baseline="-25000" dirty="0"/>
                <a:t>B</a:t>
              </a:r>
            </a:p>
          </p:txBody>
        </p:sp>
      </p:grp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DFE6DE75-00C8-4237-A44C-460407874FD3}"/>
              </a:ext>
            </a:extLst>
          </p:cNvPr>
          <p:cNvCxnSpPr>
            <a:cxnSpLocks/>
          </p:cNvCxnSpPr>
          <p:nvPr/>
        </p:nvCxnSpPr>
        <p:spPr>
          <a:xfrm>
            <a:off x="2685591" y="2085792"/>
            <a:ext cx="8249109" cy="26553"/>
          </a:xfrm>
          <a:prstGeom prst="line">
            <a:avLst/>
          </a:prstGeom>
          <a:ln w="1270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1" name="Conexão reta 60">
            <a:extLst>
              <a:ext uri="{FF2B5EF4-FFF2-40B4-BE49-F238E27FC236}">
                <a16:creationId xmlns:a16="http://schemas.microsoft.com/office/drawing/2014/main" id="{CFFF43EB-8583-4F91-99F2-1F9C400828AF}"/>
              </a:ext>
            </a:extLst>
          </p:cNvPr>
          <p:cNvCxnSpPr>
            <a:cxnSpLocks/>
          </p:cNvCxnSpPr>
          <p:nvPr/>
        </p:nvCxnSpPr>
        <p:spPr>
          <a:xfrm flipV="1">
            <a:off x="9944244" y="3750559"/>
            <a:ext cx="914400" cy="914400"/>
          </a:xfrm>
          <a:prstGeom prst="line">
            <a:avLst/>
          </a:prstGeom>
          <a:ln w="1270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19" name="Modelo 3D 18" descr="Cuboide Cinza-Escuro">
                <a:extLst>
                  <a:ext uri="{FF2B5EF4-FFF2-40B4-BE49-F238E27FC236}">
                    <a16:creationId xmlns:a16="http://schemas.microsoft.com/office/drawing/2014/main" id="{3504EDA7-0DC3-4F5F-BB70-A4114A4748E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59341025"/>
                  </p:ext>
                </p:extLst>
              </p:nvPr>
            </p:nvGraphicFramePr>
            <p:xfrm>
              <a:off x="-827618" y="1028163"/>
              <a:ext cx="5593181" cy="1741456"/>
            </p:xfrm>
            <a:graphic>
              <a:graphicData uri="http://schemas.microsoft.com/office/drawing/2017/model3d">
                <am3d:model3d r:embed="rId5">
                  <am3d:spPr>
                    <a:xfrm>
                      <a:off x="0" y="0"/>
                      <a:ext cx="5593181" cy="1741456"/>
                    </a:xfrm>
                    <a:prstGeom prst="rect">
                      <a:avLst/>
                    </a:prstGeom>
                  </am3d:spPr>
                  <am3d:camera>
                    <am3d:pos x="0" y="0" z="5766445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361393" d="1000000"/>
                    <am3d:preTrans dx="0" dy="-6493603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5400000" ay="18000000" az="16200000"/>
                    <am3d:postTrans dx="0" dy="0" dz="0"/>
                  </am3d:trans>
                  <am3d:raster rName="Office3DRenderer" rVer="16.0.8326">
                    <am3d:blip r:embed="rId11"/>
                  </am3d:raster>
                  <am3d:objViewport viewportSz="33340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19" name="Modelo 3D 18" descr="Cuboide Cinza-Escuro">
                <a:extLst>
                  <a:ext uri="{FF2B5EF4-FFF2-40B4-BE49-F238E27FC236}">
                    <a16:creationId xmlns:a16="http://schemas.microsoft.com/office/drawing/2014/main" id="{3504EDA7-0DC3-4F5F-BB70-A4114A4748E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-827618" y="1028163"/>
                <a:ext cx="5593181" cy="1741456"/>
              </a:xfrm>
              <a:prstGeom prst="rect">
                <a:avLst/>
              </a:prstGeom>
            </p:spPr>
          </p:pic>
        </mc:Fallback>
      </mc:AlternateContent>
      <p:sp>
        <p:nvSpPr>
          <p:cNvPr id="83" name="CaixaDeTexto 82">
            <a:extLst>
              <a:ext uri="{FF2B5EF4-FFF2-40B4-BE49-F238E27FC236}">
                <a16:creationId xmlns:a16="http://schemas.microsoft.com/office/drawing/2014/main" id="{8789217A-9335-45E4-83F2-00B96068D3B2}"/>
              </a:ext>
            </a:extLst>
          </p:cNvPr>
          <p:cNvSpPr txBox="1"/>
          <p:nvPr/>
        </p:nvSpPr>
        <p:spPr>
          <a:xfrm>
            <a:off x="4611920" y="2837003"/>
            <a:ext cx="13238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Optical</a:t>
            </a:r>
          </a:p>
          <a:p>
            <a:pPr algn="ctr"/>
            <a:r>
              <a:rPr lang="en-GB" sz="2000" b="1" dirty="0"/>
              <a:t>attenuator</a:t>
            </a:r>
          </a:p>
        </p:txBody>
      </p:sp>
    </p:spTree>
    <p:extLst>
      <p:ext uri="{BB962C8B-B14F-4D97-AF65-F5344CB8AC3E}">
        <p14:creationId xmlns:p14="http://schemas.microsoft.com/office/powerpoint/2010/main" val="4279915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3C5ED46F-9993-4B93-929D-14549DD1ED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37665"/>
              </p:ext>
            </p:extLst>
          </p:nvPr>
        </p:nvGraphicFramePr>
        <p:xfrm>
          <a:off x="1" y="2074025"/>
          <a:ext cx="12192000" cy="21394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2058">
                  <a:extLst>
                    <a:ext uri="{9D8B030D-6E8A-4147-A177-3AD203B41FA5}">
                      <a16:colId xmlns:a16="http://schemas.microsoft.com/office/drawing/2014/main" val="208226359"/>
                    </a:ext>
                  </a:extLst>
                </a:gridCol>
                <a:gridCol w="1297805">
                  <a:extLst>
                    <a:ext uri="{9D8B030D-6E8A-4147-A177-3AD203B41FA5}">
                      <a16:colId xmlns:a16="http://schemas.microsoft.com/office/drawing/2014/main" val="350067861"/>
                    </a:ext>
                  </a:extLst>
                </a:gridCol>
                <a:gridCol w="1233885">
                  <a:extLst>
                    <a:ext uri="{9D8B030D-6E8A-4147-A177-3AD203B41FA5}">
                      <a16:colId xmlns:a16="http://schemas.microsoft.com/office/drawing/2014/main" val="543350652"/>
                    </a:ext>
                  </a:extLst>
                </a:gridCol>
                <a:gridCol w="901806">
                  <a:extLst>
                    <a:ext uri="{9D8B030D-6E8A-4147-A177-3AD203B41FA5}">
                      <a16:colId xmlns:a16="http://schemas.microsoft.com/office/drawing/2014/main" val="3101476649"/>
                    </a:ext>
                  </a:extLst>
                </a:gridCol>
                <a:gridCol w="1297805">
                  <a:extLst>
                    <a:ext uri="{9D8B030D-6E8A-4147-A177-3AD203B41FA5}">
                      <a16:colId xmlns:a16="http://schemas.microsoft.com/office/drawing/2014/main" val="2545959450"/>
                    </a:ext>
                  </a:extLst>
                </a:gridCol>
                <a:gridCol w="1233885">
                  <a:extLst>
                    <a:ext uri="{9D8B030D-6E8A-4147-A177-3AD203B41FA5}">
                      <a16:colId xmlns:a16="http://schemas.microsoft.com/office/drawing/2014/main" val="1832356598"/>
                    </a:ext>
                  </a:extLst>
                </a:gridCol>
                <a:gridCol w="898688">
                  <a:extLst>
                    <a:ext uri="{9D8B030D-6E8A-4147-A177-3AD203B41FA5}">
                      <a16:colId xmlns:a16="http://schemas.microsoft.com/office/drawing/2014/main" val="2431293828"/>
                    </a:ext>
                  </a:extLst>
                </a:gridCol>
                <a:gridCol w="1187112">
                  <a:extLst>
                    <a:ext uri="{9D8B030D-6E8A-4147-A177-3AD203B41FA5}">
                      <a16:colId xmlns:a16="http://schemas.microsoft.com/office/drawing/2014/main" val="3577953251"/>
                    </a:ext>
                  </a:extLst>
                </a:gridCol>
                <a:gridCol w="1287533">
                  <a:extLst>
                    <a:ext uri="{9D8B030D-6E8A-4147-A177-3AD203B41FA5}">
                      <a16:colId xmlns:a16="http://schemas.microsoft.com/office/drawing/2014/main" val="3562281758"/>
                    </a:ext>
                  </a:extLst>
                </a:gridCol>
                <a:gridCol w="1641423">
                  <a:extLst>
                    <a:ext uri="{9D8B030D-6E8A-4147-A177-3AD203B41FA5}">
                      <a16:colId xmlns:a16="http://schemas.microsoft.com/office/drawing/2014/main" val="23919892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GB" sz="20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5282" marR="135282" marT="67641" marB="6764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Eve Efficiency=0.1</a:t>
                      </a:r>
                    </a:p>
                  </a:txBody>
                  <a:tcPr marL="135282" marR="135282" marT="67641" marB="67641" anchor="ctr">
                    <a:lnL w="12700" cmpd="sng">
                      <a:noFill/>
                    </a:lnL>
                    <a:solidFill>
                      <a:srgbClr val="00528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2600" dirty="0"/>
                    </a:p>
                  </a:txBody>
                  <a:tcPr marL="135282" marR="135282" marT="67641" marB="67641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Eve Efficiency=0.1</a:t>
                      </a:r>
                    </a:p>
                  </a:txBody>
                  <a:tcPr marL="135282" marR="135282" marT="67641" marB="67641" anchor="ctr">
                    <a:solidFill>
                      <a:srgbClr val="00528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2600" dirty="0"/>
                    </a:p>
                  </a:txBody>
                  <a:tcPr marL="135282" marR="135282" marT="67641" marB="67641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Eve Efficiency=1</a:t>
                      </a:r>
                    </a:p>
                  </a:txBody>
                  <a:tcPr marL="135282" marR="135282" marT="67641" marB="67641" anchor="ctr">
                    <a:solidFill>
                      <a:srgbClr val="00528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2600" dirty="0"/>
                    </a:p>
                  </a:txBody>
                  <a:tcPr marL="135282" marR="135282" marT="67641" marB="67641"/>
                </a:tc>
                <a:extLst>
                  <a:ext uri="{0D108BD9-81ED-4DB2-BD59-A6C34878D82A}">
                    <a16:rowId xmlns:a16="http://schemas.microsoft.com/office/drawing/2014/main" val="226732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GB" sz="20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5282" marR="135282" marT="67641" marB="67641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Min</a:t>
                      </a:r>
                    </a:p>
                  </a:txBody>
                  <a:tcPr marL="135282" marR="135282" marT="67641" marB="67641" anchor="ctr">
                    <a:lnL w="12700" cmpd="sng">
                      <a:noFill/>
                    </a:lnL>
                    <a:solidFill>
                      <a:srgbClr val="0052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Average</a:t>
                      </a:r>
                    </a:p>
                  </a:txBody>
                  <a:tcPr marL="135282" marR="135282" marT="67641" marB="67641" anchor="ctr">
                    <a:solidFill>
                      <a:srgbClr val="0052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Max</a:t>
                      </a:r>
                    </a:p>
                  </a:txBody>
                  <a:tcPr marL="135282" marR="135282" marT="67641" marB="67641" anchor="ctr">
                    <a:solidFill>
                      <a:srgbClr val="0052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Min</a:t>
                      </a:r>
                    </a:p>
                  </a:txBody>
                  <a:tcPr marL="135282" marR="135282" marT="67641" marB="67641" anchor="ctr">
                    <a:solidFill>
                      <a:srgbClr val="0052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Average</a:t>
                      </a:r>
                    </a:p>
                  </a:txBody>
                  <a:tcPr marL="135282" marR="135282" marT="67641" marB="67641" anchor="ctr">
                    <a:solidFill>
                      <a:srgbClr val="0052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Max</a:t>
                      </a:r>
                    </a:p>
                  </a:txBody>
                  <a:tcPr marL="135282" marR="135282" marT="67641" marB="67641" anchor="ctr">
                    <a:solidFill>
                      <a:srgbClr val="0052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Min</a:t>
                      </a:r>
                    </a:p>
                  </a:txBody>
                  <a:tcPr marL="135282" marR="135282" marT="67641" marB="67641" anchor="ctr">
                    <a:solidFill>
                      <a:srgbClr val="0052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Average</a:t>
                      </a:r>
                    </a:p>
                  </a:txBody>
                  <a:tcPr marL="135282" marR="135282" marT="67641" marB="67641" anchor="ctr">
                    <a:solidFill>
                      <a:srgbClr val="0052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Max</a:t>
                      </a:r>
                    </a:p>
                  </a:txBody>
                  <a:tcPr marL="135282" marR="135282" marT="67641" marB="67641" anchor="ctr">
                    <a:solidFill>
                      <a:srgbClr val="0052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107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bg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QBER</a:t>
                      </a:r>
                    </a:p>
                  </a:txBody>
                  <a:tcPr marL="135282" marR="135282" marT="67641" marB="67641" anchor="ctr">
                    <a:lnT w="12700" cmpd="sng">
                      <a:noFill/>
                    </a:lnT>
                    <a:solidFill>
                      <a:srgbClr val="0052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0.0020583</a:t>
                      </a:r>
                    </a:p>
                  </a:txBody>
                  <a:tcPr marL="135282" marR="135282" marT="67641" marB="67641" anchor="ctr">
                    <a:solidFill>
                      <a:srgbClr val="EB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0.73014</a:t>
                      </a:r>
                    </a:p>
                  </a:txBody>
                  <a:tcPr marL="135282" marR="135282" marT="67641" marB="67641" anchor="ctr">
                    <a:solidFill>
                      <a:srgbClr val="EB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</a:t>
                      </a:r>
                    </a:p>
                  </a:txBody>
                  <a:tcPr marL="135282" marR="135282" marT="67641" marB="67641" anchor="ctr">
                    <a:solidFill>
                      <a:srgbClr val="EB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0.0016881</a:t>
                      </a:r>
                    </a:p>
                  </a:txBody>
                  <a:tcPr marL="135282" marR="135282" marT="67641" marB="67641" anchor="ctr">
                    <a:solidFill>
                      <a:srgbClr val="EB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0.22776</a:t>
                      </a:r>
                    </a:p>
                  </a:txBody>
                  <a:tcPr marL="135282" marR="135282" marT="67641" marB="67641" anchor="ctr">
                    <a:solidFill>
                      <a:srgbClr val="EB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</a:t>
                      </a:r>
                    </a:p>
                  </a:txBody>
                  <a:tcPr marL="135282" marR="135282" marT="67641" marB="67641" anchor="ctr">
                    <a:solidFill>
                      <a:srgbClr val="EB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0.001729</a:t>
                      </a:r>
                    </a:p>
                  </a:txBody>
                  <a:tcPr marL="135282" marR="135282" marT="67641" marB="67641" anchor="ctr">
                    <a:solidFill>
                      <a:srgbClr val="EB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0.0023946</a:t>
                      </a:r>
                    </a:p>
                  </a:txBody>
                  <a:tcPr marL="135282" marR="135282" marT="67641" marB="67641" anchor="ctr">
                    <a:solidFill>
                      <a:srgbClr val="EB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0.00032631</a:t>
                      </a:r>
                    </a:p>
                  </a:txBody>
                  <a:tcPr marL="135282" marR="135282" marT="67641" marB="67641" anchor="ctr">
                    <a:solidFill>
                      <a:srgbClr val="EB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0948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bg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r>
                        <a:rPr lang="en-GB" sz="1800" baseline="-25000" dirty="0">
                          <a:solidFill>
                            <a:schemeClr val="bg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M1</a:t>
                      </a:r>
                      <a:r>
                        <a:rPr lang="en-GB" sz="1800" dirty="0">
                          <a:solidFill>
                            <a:schemeClr val="bg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+B</a:t>
                      </a:r>
                      <a:r>
                        <a:rPr lang="en-GB" sz="1800" baseline="-25000" dirty="0">
                          <a:solidFill>
                            <a:schemeClr val="bg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M2</a:t>
                      </a:r>
                    </a:p>
                  </a:txBody>
                  <a:tcPr marL="135282" marR="135282" marT="67641" marB="67641" anchor="ctr">
                    <a:solidFill>
                      <a:srgbClr val="0052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</a:t>
                      </a:r>
                    </a:p>
                  </a:txBody>
                  <a:tcPr marL="135282" marR="135282" marT="67641" marB="67641" anchor="ctr">
                    <a:solidFill>
                      <a:srgbClr val="ADC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1106</a:t>
                      </a:r>
                    </a:p>
                  </a:txBody>
                  <a:tcPr marL="135282" marR="135282" marT="67641" marB="67641" anchor="ctr">
                    <a:solidFill>
                      <a:srgbClr val="ADC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9261</a:t>
                      </a:r>
                    </a:p>
                  </a:txBody>
                  <a:tcPr marL="135282" marR="135282" marT="67641" marB="67641" anchor="ctr">
                    <a:solidFill>
                      <a:srgbClr val="ADC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</a:t>
                      </a:r>
                    </a:p>
                  </a:txBody>
                  <a:tcPr marL="135282" marR="135282" marT="67641" marB="67641" anchor="ctr">
                    <a:solidFill>
                      <a:srgbClr val="ADC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4602</a:t>
                      </a:r>
                    </a:p>
                  </a:txBody>
                  <a:tcPr marL="135282" marR="135282" marT="67641" marB="67641" anchor="ctr">
                    <a:solidFill>
                      <a:srgbClr val="ADC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9383</a:t>
                      </a:r>
                    </a:p>
                  </a:txBody>
                  <a:tcPr marL="135282" marR="135282" marT="67641" marB="67641" anchor="ctr">
                    <a:solidFill>
                      <a:srgbClr val="ADC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8889</a:t>
                      </a:r>
                    </a:p>
                  </a:txBody>
                  <a:tcPr marL="135282" marR="135282" marT="67641" marB="67641" anchor="ctr">
                    <a:solidFill>
                      <a:srgbClr val="ADC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9173</a:t>
                      </a:r>
                    </a:p>
                  </a:txBody>
                  <a:tcPr marL="135282" marR="135282" marT="67641" marB="67641" anchor="ctr">
                    <a:solidFill>
                      <a:srgbClr val="ADC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9404</a:t>
                      </a:r>
                    </a:p>
                  </a:txBody>
                  <a:tcPr marL="135282" marR="135282" marT="67641" marB="67641" anchor="ctr">
                    <a:solidFill>
                      <a:srgbClr val="ADC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063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Key Length</a:t>
                      </a:r>
                    </a:p>
                  </a:txBody>
                  <a:tcPr marL="135282" marR="135282" marT="67641" marB="67641" anchor="ctr">
                    <a:solidFill>
                      <a:srgbClr val="0052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85</a:t>
                      </a:r>
                    </a:p>
                  </a:txBody>
                  <a:tcPr marL="135282" marR="135282" marT="67641" marB="67641" anchor="ctr">
                    <a:solidFill>
                      <a:srgbClr val="EB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4968</a:t>
                      </a:r>
                    </a:p>
                  </a:txBody>
                  <a:tcPr marL="135282" marR="135282" marT="67641" marB="67641" anchor="ctr">
                    <a:solidFill>
                      <a:srgbClr val="EB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40642</a:t>
                      </a:r>
                    </a:p>
                  </a:txBody>
                  <a:tcPr marL="135282" marR="135282" marT="67641" marB="67641" anchor="ctr">
                    <a:solidFill>
                      <a:srgbClr val="EB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91</a:t>
                      </a:r>
                    </a:p>
                  </a:txBody>
                  <a:tcPr marL="135282" marR="135282" marT="67641" marB="67641" anchor="ctr">
                    <a:solidFill>
                      <a:srgbClr val="EB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20361</a:t>
                      </a:r>
                    </a:p>
                  </a:txBody>
                  <a:tcPr marL="135282" marR="135282" marT="67641" marB="67641" anchor="ctr">
                    <a:solidFill>
                      <a:srgbClr val="EB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40883</a:t>
                      </a:r>
                    </a:p>
                  </a:txBody>
                  <a:tcPr marL="135282" marR="135282" marT="67641" marB="67641" anchor="ctr">
                    <a:solidFill>
                      <a:srgbClr val="EB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40034</a:t>
                      </a:r>
                    </a:p>
                  </a:txBody>
                  <a:tcPr marL="135282" marR="135282" marT="67641" marB="67641" anchor="ctr">
                    <a:solidFill>
                      <a:srgbClr val="EB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40438</a:t>
                      </a:r>
                    </a:p>
                  </a:txBody>
                  <a:tcPr marL="135282" marR="135282" marT="67641" marB="67641" anchor="ctr">
                    <a:solidFill>
                      <a:srgbClr val="EB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40748</a:t>
                      </a:r>
                    </a:p>
                  </a:txBody>
                  <a:tcPr marL="135282" marR="135282" marT="67641" marB="67641" anchor="ctr">
                    <a:solidFill>
                      <a:srgbClr val="EB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222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0516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3C5ED46F-9993-4B93-929D-14549DD1ED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734851"/>
              </p:ext>
            </p:extLst>
          </p:nvPr>
        </p:nvGraphicFramePr>
        <p:xfrm>
          <a:off x="48000" y="1622096"/>
          <a:ext cx="12096000" cy="36138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24000">
                  <a:extLst>
                    <a:ext uri="{9D8B030D-6E8A-4147-A177-3AD203B41FA5}">
                      <a16:colId xmlns:a16="http://schemas.microsoft.com/office/drawing/2014/main" val="208226359"/>
                    </a:ext>
                  </a:extLst>
                </a:gridCol>
                <a:gridCol w="3024000">
                  <a:extLst>
                    <a:ext uri="{9D8B030D-6E8A-4147-A177-3AD203B41FA5}">
                      <a16:colId xmlns:a16="http://schemas.microsoft.com/office/drawing/2014/main" val="350067861"/>
                    </a:ext>
                  </a:extLst>
                </a:gridCol>
                <a:gridCol w="3024000">
                  <a:extLst>
                    <a:ext uri="{9D8B030D-6E8A-4147-A177-3AD203B41FA5}">
                      <a16:colId xmlns:a16="http://schemas.microsoft.com/office/drawing/2014/main" val="543350652"/>
                    </a:ext>
                  </a:extLst>
                </a:gridCol>
                <a:gridCol w="3024000">
                  <a:extLst>
                    <a:ext uri="{9D8B030D-6E8A-4147-A177-3AD203B41FA5}">
                      <a16:colId xmlns:a16="http://schemas.microsoft.com/office/drawing/2014/main" val="3101476649"/>
                    </a:ext>
                  </a:extLst>
                </a:gridCol>
              </a:tblGrid>
              <a:tr h="864000"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354813" marR="354813" marT="177406" marB="177406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Min</a:t>
                      </a:r>
                    </a:p>
                  </a:txBody>
                  <a:tcPr marL="354813" marR="354813" marT="177406" marB="177406" anchor="ctr">
                    <a:lnL w="12700" cmpd="sng">
                      <a:noFill/>
                    </a:lnL>
                    <a:solidFill>
                      <a:srgbClr val="0052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Average</a:t>
                      </a:r>
                    </a:p>
                  </a:txBody>
                  <a:tcPr marL="354813" marR="354813" marT="177406" marB="177406" anchor="ctr">
                    <a:solidFill>
                      <a:srgbClr val="0052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Max</a:t>
                      </a:r>
                    </a:p>
                  </a:txBody>
                  <a:tcPr marL="354813" marR="354813" marT="177406" marB="177406" anchor="ctr">
                    <a:solidFill>
                      <a:srgbClr val="0052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107565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chemeClr val="bg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QBER</a:t>
                      </a:r>
                    </a:p>
                  </a:txBody>
                  <a:tcPr marL="354813" marR="354813" marT="177406" marB="177406" anchor="ctr">
                    <a:lnT w="12700" cmpd="sng">
                      <a:noFill/>
                    </a:lnT>
                    <a:solidFill>
                      <a:srgbClr val="0052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0.00013664</a:t>
                      </a:r>
                    </a:p>
                  </a:txBody>
                  <a:tcPr marL="354813" marR="354813" marT="177406" marB="177406" anchor="ctr">
                    <a:solidFill>
                      <a:srgbClr val="EB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0.73014</a:t>
                      </a:r>
                    </a:p>
                  </a:txBody>
                  <a:tcPr marL="354813" marR="354813" marT="177406" marB="177406" anchor="ctr">
                    <a:solidFill>
                      <a:srgbClr val="EB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</a:t>
                      </a:r>
                    </a:p>
                  </a:txBody>
                  <a:tcPr marL="354813" marR="354813" marT="177406" marB="177406" anchor="ctr">
                    <a:solidFill>
                      <a:srgbClr val="EB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094877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chemeClr val="bg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r>
                        <a:rPr lang="en-GB" sz="3600" baseline="-25000" dirty="0">
                          <a:solidFill>
                            <a:schemeClr val="bg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M1</a:t>
                      </a:r>
                      <a:r>
                        <a:rPr lang="en-GB" sz="3600" dirty="0">
                          <a:solidFill>
                            <a:schemeClr val="bg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+B</a:t>
                      </a:r>
                      <a:r>
                        <a:rPr lang="en-GB" sz="3600" baseline="-25000" dirty="0">
                          <a:solidFill>
                            <a:schemeClr val="bg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M2</a:t>
                      </a:r>
                    </a:p>
                  </a:txBody>
                  <a:tcPr marL="354813" marR="354813" marT="177406" marB="177406" anchor="ctr">
                    <a:solidFill>
                      <a:srgbClr val="0052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96289</a:t>
                      </a:r>
                    </a:p>
                  </a:txBody>
                  <a:tcPr marL="354813" marR="354813" marT="177406" marB="177406" anchor="ctr">
                    <a:solidFill>
                      <a:srgbClr val="ADC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1106</a:t>
                      </a:r>
                    </a:p>
                  </a:txBody>
                  <a:tcPr marL="354813" marR="354813" marT="177406" marB="177406" anchor="ctr">
                    <a:solidFill>
                      <a:srgbClr val="ADC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9261</a:t>
                      </a:r>
                    </a:p>
                  </a:txBody>
                  <a:tcPr marL="354813" marR="354813" marT="177406" marB="177406" anchor="ctr">
                    <a:solidFill>
                      <a:srgbClr val="ADC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063892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chemeClr val="bg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Key Length</a:t>
                      </a:r>
                    </a:p>
                  </a:txBody>
                  <a:tcPr marL="354813" marR="354813" marT="177406" marB="177406" anchor="ctr">
                    <a:solidFill>
                      <a:srgbClr val="0052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864089</a:t>
                      </a:r>
                    </a:p>
                  </a:txBody>
                  <a:tcPr marL="354813" marR="354813" marT="177406" marB="177406" anchor="ctr">
                    <a:solidFill>
                      <a:srgbClr val="EB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4968</a:t>
                      </a:r>
                    </a:p>
                  </a:txBody>
                  <a:tcPr marL="354813" marR="354813" marT="177406" marB="177406" anchor="ctr">
                    <a:solidFill>
                      <a:srgbClr val="EB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40642</a:t>
                      </a:r>
                    </a:p>
                  </a:txBody>
                  <a:tcPr marL="354813" marR="354813" marT="177406" marB="177406" anchor="ctr">
                    <a:solidFill>
                      <a:srgbClr val="EB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222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4232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0A36541F-5842-40EB-B585-268C4E7FA2D7}"/>
              </a:ext>
            </a:extLst>
          </p:cNvPr>
          <p:cNvGrpSpPr/>
          <p:nvPr/>
        </p:nvGrpSpPr>
        <p:grpSpPr>
          <a:xfrm>
            <a:off x="49142" y="1286435"/>
            <a:ext cx="12093715" cy="4285127"/>
            <a:chOff x="1730691" y="2171978"/>
            <a:chExt cx="8592073" cy="2990566"/>
          </a:xfrm>
        </p:grpSpPr>
        <p:pic>
          <p:nvPicPr>
            <p:cNvPr id="3" name="Gráfico 4" descr="Portátil">
              <a:extLst>
                <a:ext uri="{FF2B5EF4-FFF2-40B4-BE49-F238E27FC236}">
                  <a16:creationId xmlns:a16="http://schemas.microsoft.com/office/drawing/2014/main" id="{5DB86A37-0B5B-46EC-B847-3ABC88595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30691" y="2529000"/>
              <a:ext cx="1800000" cy="1800000"/>
            </a:xfrm>
            <a:prstGeom prst="rect">
              <a:avLst/>
            </a:prstGeom>
          </p:spPr>
        </p:pic>
        <p:pic>
          <p:nvPicPr>
            <p:cNvPr id="4" name="Gráfico 6" descr="Computador">
              <a:extLst>
                <a:ext uri="{FF2B5EF4-FFF2-40B4-BE49-F238E27FC236}">
                  <a16:creationId xmlns:a16="http://schemas.microsoft.com/office/drawing/2014/main" id="{8341499F-2061-4211-978D-0C5E4BAFD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22764" y="2529000"/>
              <a:ext cx="1800000" cy="1800000"/>
            </a:xfrm>
            <a:prstGeom prst="rect">
              <a:avLst/>
            </a:prstGeom>
          </p:spPr>
        </p:pic>
        <p:sp>
          <p:nvSpPr>
            <p:cNvPr id="5" name="CaixaDeTexto 7">
              <a:extLst>
                <a:ext uri="{FF2B5EF4-FFF2-40B4-BE49-F238E27FC236}">
                  <a16:creationId xmlns:a16="http://schemas.microsoft.com/office/drawing/2014/main" id="{4F86CFD7-350E-415C-9909-620977800070}"/>
                </a:ext>
              </a:extLst>
            </p:cNvPr>
            <p:cNvSpPr txBox="1"/>
            <p:nvPr/>
          </p:nvSpPr>
          <p:spPr>
            <a:xfrm>
              <a:off x="2447428" y="2171978"/>
              <a:ext cx="1124288" cy="644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5400" b="1" dirty="0"/>
                <a:t>Alice</a:t>
              </a:r>
            </a:p>
          </p:txBody>
        </p:sp>
        <p:sp>
          <p:nvSpPr>
            <p:cNvPr id="6" name="CaixaDeTexto 8">
              <a:extLst>
                <a:ext uri="{FF2B5EF4-FFF2-40B4-BE49-F238E27FC236}">
                  <a16:creationId xmlns:a16="http://schemas.microsoft.com/office/drawing/2014/main" id="{FCAE33E1-D80A-4B4D-AF09-2A54F06A456A}"/>
                </a:ext>
              </a:extLst>
            </p:cNvPr>
            <p:cNvSpPr txBox="1"/>
            <p:nvPr/>
          </p:nvSpPr>
          <p:spPr>
            <a:xfrm>
              <a:off x="9233053" y="2175057"/>
              <a:ext cx="935236" cy="644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5400" b="1" dirty="0"/>
                <a:t>Bob</a:t>
              </a:r>
            </a:p>
          </p:txBody>
        </p:sp>
        <p:cxnSp>
          <p:nvCxnSpPr>
            <p:cNvPr id="7" name="Conexão reta 6">
              <a:extLst>
                <a:ext uri="{FF2B5EF4-FFF2-40B4-BE49-F238E27FC236}">
                  <a16:creationId xmlns:a16="http://schemas.microsoft.com/office/drawing/2014/main" id="{18ED142B-D66C-4223-A010-C14A7FDC6179}"/>
                </a:ext>
              </a:extLst>
            </p:cNvPr>
            <p:cNvCxnSpPr>
              <a:stCxn id="3" idx="3"/>
            </p:cNvCxnSpPr>
            <p:nvPr/>
          </p:nvCxnSpPr>
          <p:spPr>
            <a:xfrm>
              <a:off x="3530691" y="3429000"/>
              <a:ext cx="4846691" cy="0"/>
            </a:xfrm>
            <a:prstGeom prst="line">
              <a:avLst/>
            </a:prstGeom>
            <a:ln w="127000">
              <a:solidFill>
                <a:srgbClr val="FFC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Parêntese esquerdo 7">
              <a:extLst>
                <a:ext uri="{FF2B5EF4-FFF2-40B4-BE49-F238E27FC236}">
                  <a16:creationId xmlns:a16="http://schemas.microsoft.com/office/drawing/2014/main" id="{7914864C-69D2-41AC-9524-B52063825E71}"/>
                </a:ext>
              </a:extLst>
            </p:cNvPr>
            <p:cNvSpPr/>
            <p:nvPr/>
          </p:nvSpPr>
          <p:spPr>
            <a:xfrm rot="16200000">
              <a:off x="5486847" y="1416339"/>
              <a:ext cx="1038217" cy="6454194"/>
            </a:xfrm>
            <a:prstGeom prst="leftBracket">
              <a:avLst/>
            </a:prstGeom>
            <a:ln w="127000">
              <a:solidFill>
                <a:srgbClr val="FF000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  <p:sp>
          <p:nvSpPr>
            <p:cNvPr id="9" name="CaixaDeTexto 14">
              <a:extLst>
                <a:ext uri="{FF2B5EF4-FFF2-40B4-BE49-F238E27FC236}">
                  <a16:creationId xmlns:a16="http://schemas.microsoft.com/office/drawing/2014/main" id="{F964401F-CF14-44CC-A60D-720660BD4948}"/>
                </a:ext>
              </a:extLst>
            </p:cNvPr>
            <p:cNvSpPr txBox="1"/>
            <p:nvPr/>
          </p:nvSpPr>
          <p:spPr>
            <a:xfrm>
              <a:off x="4686841" y="2934969"/>
              <a:ext cx="2883881" cy="4940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4000" b="1" dirty="0"/>
                <a:t>Quantum Channel</a:t>
              </a:r>
            </a:p>
          </p:txBody>
        </p:sp>
        <p:sp>
          <p:nvSpPr>
            <p:cNvPr id="10" name="CaixaDeTexto 15">
              <a:extLst>
                <a:ext uri="{FF2B5EF4-FFF2-40B4-BE49-F238E27FC236}">
                  <a16:creationId xmlns:a16="http://schemas.microsoft.com/office/drawing/2014/main" id="{38C80D69-ABBE-489C-816E-1729A0107A93}"/>
                </a:ext>
              </a:extLst>
            </p:cNvPr>
            <p:cNvSpPr txBox="1"/>
            <p:nvPr/>
          </p:nvSpPr>
          <p:spPr>
            <a:xfrm>
              <a:off x="3652546" y="4631096"/>
              <a:ext cx="4952472" cy="4940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4000" b="1" dirty="0"/>
                <a:t>Authenticated Classical Channel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5098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AC7695F7-D756-4E8D-A083-6A4AC795EC87}"/>
              </a:ext>
            </a:extLst>
          </p:cNvPr>
          <p:cNvGrpSpPr/>
          <p:nvPr/>
        </p:nvGrpSpPr>
        <p:grpSpPr>
          <a:xfrm>
            <a:off x="3130550" y="113966"/>
            <a:ext cx="5930900" cy="6630069"/>
            <a:chOff x="3657600" y="1022404"/>
            <a:chExt cx="5852023" cy="5751697"/>
          </a:xfrm>
        </p:grpSpPr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FCAE33E1-D80A-4B4D-AF09-2A54F06A456A}"/>
                </a:ext>
              </a:extLst>
            </p:cNvPr>
            <p:cNvSpPr txBox="1"/>
            <p:nvPr/>
          </p:nvSpPr>
          <p:spPr>
            <a:xfrm>
              <a:off x="3886453" y="1022404"/>
              <a:ext cx="1828796" cy="801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400" b="1" dirty="0"/>
                <a:t>Bob</a:t>
              </a:r>
            </a:p>
          </p:txBody>
        </p:sp>
        <mc:AlternateContent xmlns:mc="http://schemas.openxmlformats.org/markup-compatibility/2006" xmlns:am3d="http://schemas.microsoft.com/office/drawing/2017/model3d">
          <mc:Choice Requires="am3d">
            <p:graphicFrame>
              <p:nvGraphicFramePr>
                <p:cNvPr id="35" name="Modelo 3D 34" descr="Cuboide Cinza-Escuro">
                  <a:extLst>
                    <a:ext uri="{FF2B5EF4-FFF2-40B4-BE49-F238E27FC236}">
                      <a16:creationId xmlns:a16="http://schemas.microsoft.com/office/drawing/2014/main" id="{CD476A95-7313-42E0-866F-47084F20620C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39042502"/>
                    </p:ext>
                  </p:extLst>
                </p:nvPr>
              </p:nvGraphicFramePr>
              <p:xfrm>
                <a:off x="6061340" y="4312684"/>
                <a:ext cx="503965" cy="669954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503965" cy="669954"/>
                      </a:xfrm>
                      <a:prstGeom prst="rect">
                        <a:avLst/>
                      </a:prstGeom>
                    </am3d:spPr>
                    <am3d:camera>
                      <am3d:pos x="0" y="0" z="57664451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4361393" d="1000000"/>
                      <am3d:preTrans dx="0" dy="-6493603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-7650021" ay="5" az="7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799899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 xmlns="">
            <p:pic>
              <p:nvPicPr>
                <p:cNvPr id="35" name="Modelo 3D 34" descr="Cuboide Cinza-Escuro">
                  <a:extLst>
                    <a:ext uri="{FF2B5EF4-FFF2-40B4-BE49-F238E27FC236}">
                      <a16:creationId xmlns:a16="http://schemas.microsoft.com/office/drawing/2014/main" id="{CD476A95-7313-42E0-866F-47084F20620C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319341" y="3868287"/>
                  <a:ext cx="675906" cy="772266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C2F6895E-CB3E-4942-AB4D-A1330623A524}"/>
                </a:ext>
              </a:extLst>
            </p:cNvPr>
            <p:cNvSpPr/>
            <p:nvPr/>
          </p:nvSpPr>
          <p:spPr>
            <a:xfrm>
              <a:off x="3817853" y="1074988"/>
              <a:ext cx="5691770" cy="569911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1" name="Agrupar 70">
              <a:extLst>
                <a:ext uri="{FF2B5EF4-FFF2-40B4-BE49-F238E27FC236}">
                  <a16:creationId xmlns:a16="http://schemas.microsoft.com/office/drawing/2014/main" id="{780E8B69-3907-4302-872B-50CB368BDD8B}"/>
                </a:ext>
              </a:extLst>
            </p:cNvPr>
            <p:cNvGrpSpPr/>
            <p:nvPr/>
          </p:nvGrpSpPr>
          <p:grpSpPr>
            <a:xfrm>
              <a:off x="8133480" y="5236534"/>
              <a:ext cx="1225017" cy="1369542"/>
              <a:chOff x="10498855" y="5477834"/>
              <a:chExt cx="1225017" cy="1369542"/>
            </a:xfrm>
          </p:grpSpPr>
          <mc:AlternateContent xmlns:mc="http://schemas.openxmlformats.org/markup-compatibility/2006" xmlns:am3d="http://schemas.microsoft.com/office/drawing/2017/model3d">
            <mc:Choice Requires="am3d">
              <p:graphicFrame>
                <p:nvGraphicFramePr>
                  <p:cNvPr id="27" name="Modelo 3D 26" descr="Hemisfério Cinza-Escuro">
                    <a:extLst>
                      <a:ext uri="{FF2B5EF4-FFF2-40B4-BE49-F238E27FC236}">
                        <a16:creationId xmlns:a16="http://schemas.microsoft.com/office/drawing/2014/main" id="{84E0CCAB-7D61-4B1B-ACAF-C110CFF4DB82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 rot="5400000">
                  <a:off x="10310915" y="5856664"/>
                  <a:ext cx="1178652" cy="802772"/>
                </p:xfrm>
                <a:graphic>
                  <a:graphicData uri="http://schemas.microsoft.com/office/drawing/2017/model3d">
                    <am3d:model3d r:embed="rId5">
                      <am3d:spPr>
                        <a:xfrm rot="5400000">
                          <a:off x="0" y="0"/>
                          <a:ext cx="1178652" cy="802772"/>
                        </a:xfrm>
                        <a:prstGeom prst="rect">
                          <a:avLst/>
                        </a:prstGeom>
                      </am3d:spPr>
                      <am3d:camera>
                        <am3d:pos x="0" y="0" z="70522459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6553073" d="1000000"/>
                        <am3d:preTrans dx="9" dy="-8999683" dz="-344461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 ax="16200000" ay="3600000" az="16200000"/>
                        <am3d:postTrans dx="0" dy="0" dz="0"/>
                      </am3d:trans>
                      <am3d:raster rName="Office3DRenderer" rVer="16.0.8326">
                        <am3d:blip r:embed="rId6"/>
                      </am3d:raster>
                      <am3d:objViewport viewportSz="1637673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 xmlns="">
              <p:pic>
                <p:nvPicPr>
                  <p:cNvPr id="27" name="Modelo 3D 26" descr="Hemisfério Cinza-Escuro">
                    <a:extLst>
                      <a:ext uri="{FF2B5EF4-FFF2-40B4-BE49-F238E27FC236}">
                        <a16:creationId xmlns:a16="http://schemas.microsoft.com/office/drawing/2014/main" id="{84E0CCAB-7D61-4B1B-ACAF-C110CFF4DB82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 rot="5400000">
                    <a:off x="10472840" y="5628064"/>
                    <a:ext cx="1178652" cy="802772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8973744B-C158-45F6-B7DA-10886371E7AD}"/>
                  </a:ext>
                </a:extLst>
              </p:cNvPr>
              <p:cNvSpPr txBox="1"/>
              <p:nvPr/>
            </p:nvSpPr>
            <p:spPr>
              <a:xfrm>
                <a:off x="10942889" y="5477834"/>
                <a:ext cx="78098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000" b="1" dirty="0"/>
                  <a:t>D</a:t>
                </a:r>
                <a:r>
                  <a:rPr lang="en-GB" sz="3000" b="1" baseline="-25000" dirty="0"/>
                  <a:t>M2</a:t>
                </a:r>
              </a:p>
            </p:txBody>
          </p:sp>
        </p:grp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A2AB5F69-AF24-421C-A1FA-6D69BC18C10F}"/>
                </a:ext>
              </a:extLst>
            </p:cNvPr>
            <p:cNvSpPr txBox="1"/>
            <p:nvPr/>
          </p:nvSpPr>
          <p:spPr>
            <a:xfrm>
              <a:off x="5715249" y="3792833"/>
              <a:ext cx="118654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b="1" dirty="0"/>
                <a:t>0.5 </a:t>
              </a:r>
              <a:r>
                <a:rPr lang="en-GB" sz="3000" b="1" dirty="0" err="1"/>
                <a:t>t</a:t>
              </a:r>
              <a:r>
                <a:rPr lang="en-GB" sz="3000" b="1" baseline="-25000" dirty="0" err="1"/>
                <a:t>bit</a:t>
              </a:r>
              <a:endParaRPr lang="en-GB" sz="3000" b="1" baseline="-25000" dirty="0"/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DF00DC78-493F-4A09-881D-ECC652B928CC}"/>
                </a:ext>
              </a:extLst>
            </p:cNvPr>
            <p:cNvSpPr txBox="1"/>
            <p:nvPr/>
          </p:nvSpPr>
          <p:spPr>
            <a:xfrm>
              <a:off x="4462822" y="1986519"/>
              <a:ext cx="46198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b="1" dirty="0" err="1"/>
                <a:t>t</a:t>
              </a:r>
              <a:r>
                <a:rPr lang="en-GB" sz="3000" b="1" baseline="-25000" dirty="0" err="1"/>
                <a:t>B</a:t>
              </a:r>
              <a:endParaRPr lang="en-GB" sz="3000" b="1" baseline="-25000" dirty="0"/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F1C44298-1642-4EAC-8D47-A952D30FC8D6}"/>
                </a:ext>
              </a:extLst>
            </p:cNvPr>
            <p:cNvSpPr txBox="1"/>
            <p:nvPr/>
          </p:nvSpPr>
          <p:spPr>
            <a:xfrm>
              <a:off x="4306531" y="2916890"/>
              <a:ext cx="77457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b="1" dirty="0"/>
                <a:t>1-t</a:t>
              </a:r>
              <a:r>
                <a:rPr lang="en-GB" sz="3000" b="1" baseline="-25000" dirty="0"/>
                <a:t>B</a:t>
              </a:r>
            </a:p>
          </p:txBody>
        </p:sp>
        <p:sp>
          <p:nvSpPr>
            <p:cNvPr id="53" name="Hexágono 52">
              <a:extLst>
                <a:ext uri="{FF2B5EF4-FFF2-40B4-BE49-F238E27FC236}">
                  <a16:creationId xmlns:a16="http://schemas.microsoft.com/office/drawing/2014/main" id="{0EF39FF1-9468-4B15-AE62-D30F361F0818}"/>
                </a:ext>
              </a:extLst>
            </p:cNvPr>
            <p:cNvSpPr/>
            <p:nvPr/>
          </p:nvSpPr>
          <p:spPr>
            <a:xfrm>
              <a:off x="5132630" y="4657022"/>
              <a:ext cx="2246214" cy="942975"/>
            </a:xfrm>
            <a:prstGeom prst="hexagon">
              <a:avLst/>
            </a:prstGeom>
            <a:noFill/>
            <a:ln w="127000" cap="sq">
              <a:solidFill>
                <a:schemeClr val="accent4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7" name="Conexão reta 56">
              <a:extLst>
                <a:ext uri="{FF2B5EF4-FFF2-40B4-BE49-F238E27FC236}">
                  <a16:creationId xmlns:a16="http://schemas.microsoft.com/office/drawing/2014/main" id="{66EA8DB7-A68B-4DEC-8783-55FEF91B7784}"/>
                </a:ext>
              </a:extLst>
            </p:cNvPr>
            <p:cNvCxnSpPr>
              <a:stCxn id="53" idx="0"/>
            </p:cNvCxnSpPr>
            <p:nvPr/>
          </p:nvCxnSpPr>
          <p:spPr>
            <a:xfrm>
              <a:off x="7378844" y="5128509"/>
              <a:ext cx="914400" cy="914400"/>
            </a:xfrm>
            <a:prstGeom prst="line">
              <a:avLst/>
            </a:prstGeom>
            <a:ln w="1270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xão reta 62">
              <a:extLst>
                <a:ext uri="{FF2B5EF4-FFF2-40B4-BE49-F238E27FC236}">
                  <a16:creationId xmlns:a16="http://schemas.microsoft.com/office/drawing/2014/main" id="{9D5B6D5C-B107-4E32-B4F4-B5E76FACD7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8230" y="5147559"/>
              <a:ext cx="914400" cy="914400"/>
            </a:xfrm>
            <a:prstGeom prst="line">
              <a:avLst/>
            </a:prstGeom>
            <a:ln w="1270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xão reta 64">
              <a:extLst>
                <a:ext uri="{FF2B5EF4-FFF2-40B4-BE49-F238E27FC236}">
                  <a16:creationId xmlns:a16="http://schemas.microsoft.com/office/drawing/2014/main" id="{6884B1D7-F3C4-4BF2-9CCD-C5CC953B59E3}"/>
                </a:ext>
              </a:extLst>
            </p:cNvPr>
            <p:cNvCxnSpPr>
              <a:cxnSpLocks/>
            </p:cNvCxnSpPr>
            <p:nvPr/>
          </p:nvCxnSpPr>
          <p:spPr>
            <a:xfrm>
              <a:off x="4227755" y="4223634"/>
              <a:ext cx="914400" cy="914400"/>
            </a:xfrm>
            <a:prstGeom prst="line">
              <a:avLst/>
            </a:prstGeom>
            <a:ln w="1270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Agrupar 75">
              <a:extLst>
                <a:ext uri="{FF2B5EF4-FFF2-40B4-BE49-F238E27FC236}">
                  <a16:creationId xmlns:a16="http://schemas.microsoft.com/office/drawing/2014/main" id="{34D96E33-B495-437F-A3F3-BD079F952083}"/>
                </a:ext>
              </a:extLst>
            </p:cNvPr>
            <p:cNvGrpSpPr/>
            <p:nvPr/>
          </p:nvGrpSpPr>
          <p:grpSpPr>
            <a:xfrm>
              <a:off x="8143005" y="3445834"/>
              <a:ext cx="1225017" cy="1369542"/>
              <a:chOff x="10498855" y="5477834"/>
              <a:chExt cx="1225017" cy="1369542"/>
            </a:xfrm>
          </p:grpSpPr>
          <mc:AlternateContent xmlns:mc="http://schemas.openxmlformats.org/markup-compatibility/2006" xmlns:am3d="http://schemas.microsoft.com/office/drawing/2017/model3d">
            <mc:Choice Requires="am3d">
              <p:graphicFrame>
                <p:nvGraphicFramePr>
                  <p:cNvPr id="77" name="Modelo 3D 76" descr="Hemisfério Cinza-Escuro">
                    <a:extLst>
                      <a:ext uri="{FF2B5EF4-FFF2-40B4-BE49-F238E27FC236}">
                        <a16:creationId xmlns:a16="http://schemas.microsoft.com/office/drawing/2014/main" id="{8814C08B-2BAE-475B-B167-0EC1D5CC6ACD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 rot="5400000">
                  <a:off x="10310915" y="5856664"/>
                  <a:ext cx="1178652" cy="802772"/>
                </p:xfrm>
                <a:graphic>
                  <a:graphicData uri="http://schemas.microsoft.com/office/drawing/2017/model3d">
                    <am3d:model3d r:embed="rId5">
                      <am3d:spPr>
                        <a:xfrm rot="5400000">
                          <a:off x="0" y="0"/>
                          <a:ext cx="1178652" cy="802772"/>
                        </a:xfrm>
                        <a:prstGeom prst="rect">
                          <a:avLst/>
                        </a:prstGeom>
                      </am3d:spPr>
                      <am3d:camera>
                        <am3d:pos x="0" y="0" z="70522459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6553073" d="1000000"/>
                        <am3d:preTrans dx="9" dy="-8999683" dz="-344461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 ax="16200000" ay="3600000" az="16200000"/>
                        <am3d:postTrans dx="0" dy="0" dz="0"/>
                      </am3d:trans>
                      <am3d:raster rName="Office3DRenderer" rVer="16.0.8326">
                        <am3d:blip r:embed="rId6"/>
                      </am3d:raster>
                      <am3d:objViewport viewportSz="1637673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 xmlns="">
              <p:pic>
                <p:nvPicPr>
                  <p:cNvPr id="77" name="Modelo 3D 76" descr="Hemisfério Cinza-Escuro">
                    <a:extLst>
                      <a:ext uri="{FF2B5EF4-FFF2-40B4-BE49-F238E27FC236}">
                        <a16:creationId xmlns:a16="http://schemas.microsoft.com/office/drawing/2014/main" id="{8814C08B-2BAE-475B-B167-0EC1D5CC6ACD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 rot="5400000">
                    <a:off x="10482365" y="3837364"/>
                    <a:ext cx="1178652" cy="802772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78" name="CaixaDeTexto 77">
                <a:extLst>
                  <a:ext uri="{FF2B5EF4-FFF2-40B4-BE49-F238E27FC236}">
                    <a16:creationId xmlns:a16="http://schemas.microsoft.com/office/drawing/2014/main" id="{28E57BE4-A1F9-45D1-A74C-B60B1E08634E}"/>
                  </a:ext>
                </a:extLst>
              </p:cNvPr>
              <p:cNvSpPr txBox="1"/>
              <p:nvPr/>
            </p:nvSpPr>
            <p:spPr>
              <a:xfrm>
                <a:off x="10942889" y="5477834"/>
                <a:ext cx="78098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000" b="1" dirty="0"/>
                  <a:t>D</a:t>
                </a:r>
                <a:r>
                  <a:rPr lang="en-GB" sz="3000" b="1" baseline="-25000" dirty="0"/>
                  <a:t>M1</a:t>
                </a:r>
              </a:p>
            </p:txBody>
          </p:sp>
        </p:grpSp>
        <p:cxnSp>
          <p:nvCxnSpPr>
            <p:cNvPr id="67" name="Conexão reta 66">
              <a:extLst>
                <a:ext uri="{FF2B5EF4-FFF2-40B4-BE49-F238E27FC236}">
                  <a16:creationId xmlns:a16="http://schemas.microsoft.com/office/drawing/2014/main" id="{B819E0FF-81F7-4171-9AFE-1AEEC61599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27755" y="2604470"/>
              <a:ext cx="0" cy="1561130"/>
            </a:xfrm>
            <a:prstGeom prst="line">
              <a:avLst/>
            </a:prstGeom>
            <a:ln w="127000" cap="rnd">
              <a:solidFill>
                <a:schemeClr val="accent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Agrupar 78">
              <a:extLst>
                <a:ext uri="{FF2B5EF4-FFF2-40B4-BE49-F238E27FC236}">
                  <a16:creationId xmlns:a16="http://schemas.microsoft.com/office/drawing/2014/main" id="{B6F1DAB8-F449-4FEF-A1B7-451CE97764E3}"/>
                </a:ext>
              </a:extLst>
            </p:cNvPr>
            <p:cNvGrpSpPr/>
            <p:nvPr/>
          </p:nvGrpSpPr>
          <p:grpSpPr>
            <a:xfrm>
              <a:off x="8143005" y="1823409"/>
              <a:ext cx="1015024" cy="1369542"/>
              <a:chOff x="10498855" y="5477834"/>
              <a:chExt cx="1015024" cy="1369542"/>
            </a:xfrm>
          </p:grpSpPr>
          <mc:AlternateContent xmlns:mc="http://schemas.openxmlformats.org/markup-compatibility/2006" xmlns:am3d="http://schemas.microsoft.com/office/drawing/2017/model3d">
            <mc:Choice Requires="am3d">
              <p:graphicFrame>
                <p:nvGraphicFramePr>
                  <p:cNvPr id="80" name="Modelo 3D 79" descr="Hemisfério Cinza-Escuro">
                    <a:extLst>
                      <a:ext uri="{FF2B5EF4-FFF2-40B4-BE49-F238E27FC236}">
                        <a16:creationId xmlns:a16="http://schemas.microsoft.com/office/drawing/2014/main" id="{FC13DA74-E81F-494C-9207-78A85F36B252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 rot="5400000">
                  <a:off x="10310915" y="5856664"/>
                  <a:ext cx="1178652" cy="802772"/>
                </p:xfrm>
                <a:graphic>
                  <a:graphicData uri="http://schemas.microsoft.com/office/drawing/2017/model3d">
                    <am3d:model3d r:embed="rId5">
                      <am3d:spPr>
                        <a:xfrm rot="5400000">
                          <a:off x="0" y="0"/>
                          <a:ext cx="1178652" cy="802772"/>
                        </a:xfrm>
                        <a:prstGeom prst="rect">
                          <a:avLst/>
                        </a:prstGeom>
                      </am3d:spPr>
                      <am3d:camera>
                        <am3d:pos x="0" y="0" z="70522459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6553073" d="1000000"/>
                        <am3d:preTrans dx="9" dy="-8999683" dz="-344461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 ax="16200000" ay="3600000" az="16200000"/>
                        <am3d:postTrans dx="0" dy="0" dz="0"/>
                      </am3d:trans>
                      <am3d:raster rName="Office3DRenderer" rVer="16.0.8326">
                        <am3d:blip r:embed="rId6"/>
                      </am3d:raster>
                      <am3d:objViewport viewportSz="1637673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 xmlns="">
              <p:pic>
                <p:nvPicPr>
                  <p:cNvPr id="80" name="Modelo 3D 79" descr="Hemisfério Cinza-Escuro">
                    <a:extLst>
                      <a:ext uri="{FF2B5EF4-FFF2-40B4-BE49-F238E27FC236}">
                        <a16:creationId xmlns:a16="http://schemas.microsoft.com/office/drawing/2014/main" id="{FC13DA74-E81F-494C-9207-78A85F36B252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 rot="5400000">
                    <a:off x="10482365" y="1237039"/>
                    <a:ext cx="1178652" cy="802772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81" name="CaixaDeTexto 80">
                <a:extLst>
                  <a:ext uri="{FF2B5EF4-FFF2-40B4-BE49-F238E27FC236}">
                    <a16:creationId xmlns:a16="http://schemas.microsoft.com/office/drawing/2014/main" id="{418552F7-6CF1-464B-8A70-F98C0B9405F6}"/>
                  </a:ext>
                </a:extLst>
              </p:cNvPr>
              <p:cNvSpPr txBox="1"/>
              <p:nvPr/>
            </p:nvSpPr>
            <p:spPr>
              <a:xfrm>
                <a:off x="10942889" y="5477834"/>
                <a:ext cx="57099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000" b="1" dirty="0"/>
                  <a:t>D</a:t>
                </a:r>
                <a:r>
                  <a:rPr lang="en-GB" sz="3000" b="1" baseline="-25000" dirty="0"/>
                  <a:t>B</a:t>
                </a:r>
              </a:p>
            </p:txBody>
          </p:sp>
        </p:grpSp>
        <p:cxnSp>
          <p:nvCxnSpPr>
            <p:cNvPr id="24" name="Conexão reta 23">
              <a:extLst>
                <a:ext uri="{FF2B5EF4-FFF2-40B4-BE49-F238E27FC236}">
                  <a16:creationId xmlns:a16="http://schemas.microsoft.com/office/drawing/2014/main" id="{DFE6DE75-00C8-4237-A44C-460407874FD3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2594945"/>
              <a:ext cx="4711700" cy="0"/>
            </a:xfrm>
            <a:prstGeom prst="line">
              <a:avLst/>
            </a:prstGeom>
            <a:ln w="127000"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1" name="Conexão reta 60">
              <a:extLst>
                <a:ext uri="{FF2B5EF4-FFF2-40B4-BE49-F238E27FC236}">
                  <a16:creationId xmlns:a16="http://schemas.microsoft.com/office/drawing/2014/main" id="{CFFF43EB-8583-4F91-99F2-1F9C400828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78844" y="4233159"/>
              <a:ext cx="914400" cy="914400"/>
            </a:xfrm>
            <a:prstGeom prst="line">
              <a:avLst/>
            </a:prstGeom>
            <a:ln w="1270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864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A823950-02F6-4F6D-9A58-E0C19DFB6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296" y="0"/>
            <a:ext cx="65554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789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784DAD7C-1E07-437A-A869-DBFA5F675809}"/>
              </a:ext>
            </a:extLst>
          </p:cNvPr>
          <p:cNvGrpSpPr/>
          <p:nvPr/>
        </p:nvGrpSpPr>
        <p:grpSpPr>
          <a:xfrm>
            <a:off x="-2090057" y="944528"/>
            <a:ext cx="14282057" cy="5311129"/>
            <a:chOff x="-2090057" y="146242"/>
            <a:chExt cx="14282057" cy="5311129"/>
          </a:xfrm>
        </p:grpSpPr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4F86CFD7-350E-415C-9909-620977800070}"/>
                </a:ext>
              </a:extLst>
            </p:cNvPr>
            <p:cNvSpPr txBox="1"/>
            <p:nvPr/>
          </p:nvSpPr>
          <p:spPr>
            <a:xfrm>
              <a:off x="79087" y="146242"/>
              <a:ext cx="453125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0" b="1" dirty="0"/>
                <a:t>Alice</a:t>
              </a:r>
              <a:endParaRPr lang="en-GB" sz="4000" b="1" dirty="0"/>
            </a:p>
          </p:txBody>
        </p:sp>
        <mc:AlternateContent xmlns:mc="http://schemas.openxmlformats.org/markup-compatibility/2006" xmlns:am3d="http://schemas.microsoft.com/office/drawing/2017/model3d">
          <mc:Choice Requires="am3d">
            <p:graphicFrame>
              <p:nvGraphicFramePr>
                <p:cNvPr id="20" name="Modelo 3D 19" descr="Sinal de Subtração Cinza-Escuro">
                  <a:extLst>
                    <a:ext uri="{FF2B5EF4-FFF2-40B4-BE49-F238E27FC236}">
                      <a16:creationId xmlns:a16="http://schemas.microsoft.com/office/drawing/2014/main" id="{16B436A3-99FA-483A-8656-A05268DC972A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589812203"/>
                    </p:ext>
                  </p:extLst>
                </p:nvPr>
              </p:nvGraphicFramePr>
              <p:xfrm>
                <a:off x="7798759" y="1002130"/>
                <a:ext cx="1891840" cy="2348490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1891840" cy="2348490"/>
                      </a:xfrm>
                      <a:prstGeom prst="rect">
                        <a:avLst/>
                      </a:prstGeom>
                    </am3d:spPr>
                    <am3d:camera>
                      <am3d:pos x="0" y="0" z="49021875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4685389" d="1000000"/>
                      <am3d:preTrans dx="-2441" dy="-23614363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5616986" ay="4619897" az="5622683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3576459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 xmlns="">
            <p:pic>
              <p:nvPicPr>
                <p:cNvPr id="20" name="Modelo 3D 19" descr="Sinal de Subtração Cinza-Escuro">
                  <a:extLst>
                    <a:ext uri="{FF2B5EF4-FFF2-40B4-BE49-F238E27FC236}">
                      <a16:creationId xmlns:a16="http://schemas.microsoft.com/office/drawing/2014/main" id="{16B436A3-99FA-483A-8656-A05268DC972A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798759" y="1800416"/>
                  <a:ext cx="1891840" cy="234849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1044C7DB-10A5-4A4A-8A69-80C92F5516A3}"/>
                </a:ext>
              </a:extLst>
            </p:cNvPr>
            <p:cNvSpPr/>
            <p:nvPr/>
          </p:nvSpPr>
          <p:spPr>
            <a:xfrm>
              <a:off x="151075" y="289586"/>
              <a:ext cx="11652375" cy="516778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A2E492A1-082D-4F9D-B8E2-9ACC85032C33}"/>
                </a:ext>
              </a:extLst>
            </p:cNvPr>
            <p:cNvSpPr txBox="1"/>
            <p:nvPr/>
          </p:nvSpPr>
          <p:spPr>
            <a:xfrm>
              <a:off x="2653955" y="4046949"/>
              <a:ext cx="185820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0" b="1" dirty="0"/>
                <a:t>Laser</a:t>
              </a:r>
              <a:endParaRPr lang="en-GB" sz="3000" b="1" dirty="0"/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0EDA8795-CA94-4B3A-85AF-B784E65A4DC7}"/>
                </a:ext>
              </a:extLst>
            </p:cNvPr>
            <p:cNvSpPr txBox="1"/>
            <p:nvPr/>
          </p:nvSpPr>
          <p:spPr>
            <a:xfrm>
              <a:off x="7406788" y="438496"/>
              <a:ext cx="258262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4000" b="1" dirty="0"/>
                <a:t>Intensity</a:t>
              </a:r>
            </a:p>
            <a:p>
              <a:pPr algn="ctr"/>
              <a:r>
                <a:rPr lang="en-GB" sz="4000" b="1" dirty="0"/>
                <a:t> Modulator</a:t>
              </a:r>
            </a:p>
          </p:txBody>
        </p:sp>
        <mc:AlternateContent xmlns:mc="http://schemas.openxmlformats.org/markup-compatibility/2006" xmlns:am3d="http://schemas.microsoft.com/office/drawing/2017/model3d">
          <mc:Choice Requires="am3d">
            <p:graphicFrame>
              <p:nvGraphicFramePr>
                <p:cNvPr id="82" name="Modelo 3D 81" descr="Sinal de Subtração Cinza-Escuro">
                  <a:extLst>
                    <a:ext uri="{FF2B5EF4-FFF2-40B4-BE49-F238E27FC236}">
                      <a16:creationId xmlns:a16="http://schemas.microsoft.com/office/drawing/2014/main" id="{17B1B989-5A36-41E9-84F5-8D5AC06F7925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460823324"/>
                    </p:ext>
                  </p:extLst>
                </p:nvPr>
              </p:nvGraphicFramePr>
              <p:xfrm rot="10800000">
                <a:off x="9731349" y="1926174"/>
                <a:ext cx="1891840" cy="2348490"/>
              </p:xfrm>
              <a:graphic>
                <a:graphicData uri="http://schemas.microsoft.com/office/drawing/2017/model3d">
                  <am3d:model3d r:embed="rId2">
                    <am3d:spPr>
                      <a:xfrm rot="10800000">
                        <a:off x="0" y="0"/>
                        <a:ext cx="1891840" cy="2348490"/>
                      </a:xfrm>
                      <a:prstGeom prst="rect">
                        <a:avLst/>
                      </a:prstGeom>
                    </am3d:spPr>
                    <am3d:camera>
                      <am3d:pos x="0" y="0" z="49021875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4685389" d="1000000"/>
                      <am3d:preTrans dx="-2441" dy="-23614363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5616986" ay="4619897" az="5622683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3576459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 xmlns="">
            <p:pic>
              <p:nvPicPr>
                <p:cNvPr id="82" name="Modelo 3D 81" descr="Sinal de Subtração Cinza-Escuro">
                  <a:extLst>
                    <a:ext uri="{FF2B5EF4-FFF2-40B4-BE49-F238E27FC236}">
                      <a16:creationId xmlns:a16="http://schemas.microsoft.com/office/drawing/2014/main" id="{17B1B989-5A36-41E9-84F5-8D5AC06F7925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10800000">
                  <a:off x="9731349" y="2724460"/>
                  <a:ext cx="1891840" cy="2348490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24" name="Conexão reta 23">
              <a:extLst>
                <a:ext uri="{FF2B5EF4-FFF2-40B4-BE49-F238E27FC236}">
                  <a16:creationId xmlns:a16="http://schemas.microsoft.com/office/drawing/2014/main" id="{DFE6DE75-00C8-4237-A44C-460407874FD3}"/>
                </a:ext>
              </a:extLst>
            </p:cNvPr>
            <p:cNvCxnSpPr>
              <a:cxnSpLocks/>
            </p:cNvCxnSpPr>
            <p:nvPr/>
          </p:nvCxnSpPr>
          <p:spPr>
            <a:xfrm>
              <a:off x="5198566" y="2774083"/>
              <a:ext cx="6993434" cy="0"/>
            </a:xfrm>
            <a:prstGeom prst="line">
              <a:avLst/>
            </a:prstGeom>
            <a:ln w="127000"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mc:AlternateContent xmlns:mc="http://schemas.openxmlformats.org/markup-compatibility/2006" xmlns:am3d="http://schemas.microsoft.com/office/drawing/2017/model3d">
          <mc:Choice Requires="am3d">
            <p:graphicFrame>
              <p:nvGraphicFramePr>
                <p:cNvPr id="19" name="Modelo 3D 18" descr="Cuboide Cinza-Escuro">
                  <a:extLst>
                    <a:ext uri="{FF2B5EF4-FFF2-40B4-BE49-F238E27FC236}">
                      <a16:creationId xmlns:a16="http://schemas.microsoft.com/office/drawing/2014/main" id="{3504EDA7-0DC3-4F5F-BB70-A4114A4748E8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842928903"/>
                    </p:ext>
                  </p:extLst>
                </p:nvPr>
              </p:nvGraphicFramePr>
              <p:xfrm>
                <a:off x="-2090057" y="1005062"/>
                <a:ext cx="11603804" cy="2346128"/>
              </p:xfrm>
              <a:graphic>
                <a:graphicData uri="http://schemas.microsoft.com/office/drawing/2017/model3d">
                  <am3d:model3d r:embed="rId5">
                    <am3d:spPr>
                      <a:xfrm>
                        <a:off x="0" y="0"/>
                        <a:ext cx="11603804" cy="2346128"/>
                      </a:xfrm>
                      <a:prstGeom prst="rect">
                        <a:avLst/>
                      </a:prstGeom>
                    </am3d:spPr>
                    <am3d:camera>
                      <am3d:pos x="0" y="0" z="57664451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4361393" d="1000000"/>
                      <am3d:preTrans dx="0" dy="-6493603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5400000" ay="18000000" az="16200000"/>
                      <am3d:postTrans dx="0" dy="0" dz="0"/>
                    </am3d:trans>
                    <am3d:raster rName="Office3DRenderer" rVer="16.0.8326">
                      <am3d:blip r:embed="rId6"/>
                    </am3d:raster>
                    <am3d:objViewport viewportSz="4491747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 xmlns="">
            <p:pic>
              <p:nvPicPr>
                <p:cNvPr id="19" name="Modelo 3D 18" descr="Cuboide Cinza-Escuro">
                  <a:extLst>
                    <a:ext uri="{FF2B5EF4-FFF2-40B4-BE49-F238E27FC236}">
                      <a16:creationId xmlns:a16="http://schemas.microsoft.com/office/drawing/2014/main" id="{3504EDA7-0DC3-4F5F-BB70-A4114A4748E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-2090057" y="1803348"/>
                  <a:ext cx="11603804" cy="2346128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83" name="CaixaDeTexto 82">
              <a:extLst>
                <a:ext uri="{FF2B5EF4-FFF2-40B4-BE49-F238E27FC236}">
                  <a16:creationId xmlns:a16="http://schemas.microsoft.com/office/drawing/2014/main" id="{8789217A-9335-45E4-83F2-00B96068D3B2}"/>
                </a:ext>
              </a:extLst>
            </p:cNvPr>
            <p:cNvSpPr txBox="1"/>
            <p:nvPr/>
          </p:nvSpPr>
          <p:spPr>
            <a:xfrm>
              <a:off x="9335125" y="4030582"/>
              <a:ext cx="246618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4000" b="1" dirty="0"/>
                <a:t>Optical</a:t>
              </a:r>
            </a:p>
            <a:p>
              <a:pPr algn="ctr"/>
              <a:r>
                <a:rPr lang="en-GB" sz="4000" b="1" dirty="0"/>
                <a:t>attenuator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402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DB5B8DF-EE8B-452A-A3CB-5C886C5AC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38250" y="1618137"/>
            <a:ext cx="14668500" cy="344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065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28762CD-2C30-496C-A700-B558BDDA30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196"/>
          <a:stretch/>
        </p:blipFill>
        <p:spPr>
          <a:xfrm>
            <a:off x="3789251" y="-407914"/>
            <a:ext cx="4613498" cy="486561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96EBE1C-F117-419E-BBE0-CD531A432B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667"/>
          <a:stretch/>
        </p:blipFill>
        <p:spPr>
          <a:xfrm>
            <a:off x="3789251" y="4853354"/>
            <a:ext cx="4613498" cy="287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411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Agrupar 83">
            <a:extLst>
              <a:ext uri="{FF2B5EF4-FFF2-40B4-BE49-F238E27FC236}">
                <a16:creationId xmlns:a16="http://schemas.microsoft.com/office/drawing/2014/main" id="{69892120-3EA3-4AE6-960D-FF63D44083C7}"/>
              </a:ext>
            </a:extLst>
          </p:cNvPr>
          <p:cNvGrpSpPr/>
          <p:nvPr/>
        </p:nvGrpSpPr>
        <p:grpSpPr>
          <a:xfrm>
            <a:off x="164410" y="146376"/>
            <a:ext cx="11863181" cy="6565249"/>
            <a:chOff x="677936" y="104076"/>
            <a:chExt cx="11863181" cy="6565249"/>
          </a:xfrm>
        </p:grpSpPr>
        <p:cxnSp>
          <p:nvCxnSpPr>
            <p:cNvPr id="83" name="Conexão reta 82">
              <a:extLst>
                <a:ext uri="{FF2B5EF4-FFF2-40B4-BE49-F238E27FC236}">
                  <a16:creationId xmlns:a16="http://schemas.microsoft.com/office/drawing/2014/main" id="{EB2D9E39-647B-47DB-A22C-C762A04B9A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0327" y="1527145"/>
              <a:ext cx="0" cy="2271940"/>
            </a:xfrm>
            <a:prstGeom prst="line">
              <a:avLst/>
            </a:prstGeom>
            <a:ln w="127000" cap="rnd">
              <a:solidFill>
                <a:srgbClr val="FF0000"/>
              </a:solidFill>
              <a:round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60" name="Agrupar 59">
              <a:extLst>
                <a:ext uri="{FF2B5EF4-FFF2-40B4-BE49-F238E27FC236}">
                  <a16:creationId xmlns:a16="http://schemas.microsoft.com/office/drawing/2014/main" id="{95F85D47-9E2E-4EB0-AA94-BBD927BEB694}"/>
                </a:ext>
              </a:extLst>
            </p:cNvPr>
            <p:cNvGrpSpPr/>
            <p:nvPr/>
          </p:nvGrpSpPr>
          <p:grpSpPr>
            <a:xfrm rot="5400000">
              <a:off x="7767388" y="951350"/>
              <a:ext cx="1162745" cy="803486"/>
              <a:chOff x="5499481" y="3628361"/>
              <a:chExt cx="1162745" cy="803486"/>
            </a:xfrm>
          </p:grpSpPr>
          <mc:AlternateContent xmlns:mc="http://schemas.openxmlformats.org/markup-compatibility/2006" xmlns:am3d="http://schemas.microsoft.com/office/drawing/2017/model3d">
            <mc:Choice Requires="am3d">
              <p:graphicFrame>
                <p:nvGraphicFramePr>
                  <p:cNvPr id="61" name="Modelo 3D 60" descr="Hemisfério Cinza-Claro">
                    <a:extLst>
                      <a:ext uri="{FF2B5EF4-FFF2-40B4-BE49-F238E27FC236}">
                        <a16:creationId xmlns:a16="http://schemas.microsoft.com/office/drawing/2014/main" id="{F36B2CB1-54D5-4B5D-9B81-483804447B55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826242418"/>
                      </p:ext>
                    </p:extLst>
                  </p:nvPr>
                </p:nvGraphicFramePr>
                <p:xfrm>
                  <a:off x="5767188" y="3917677"/>
                  <a:ext cx="895038" cy="514170"/>
                </p:xfrm>
                <a:graphic>
                  <a:graphicData uri="http://schemas.microsoft.com/office/drawing/2017/model3d">
                    <am3d:model3d r:embed="rId2">
                      <am3d:spPr>
                        <a:xfrm rot="5400000">
                          <a:off x="0" y="0"/>
                          <a:ext cx="895038" cy="514170"/>
                        </a:xfrm>
                        <a:prstGeom prst="rect">
                          <a:avLst/>
                        </a:prstGeom>
                      </am3d:spPr>
                      <am3d:camera>
                        <am3d:pos x="0" y="0" z="70522459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6553073" d="1000000"/>
                        <am3d:preTrans dx="9" dy="-8999683" dz="-344461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 ax="-1200001"/>
                        <am3d:postTrans dx="0" dy="0" dz="0"/>
                      </am3d:trans>
                      <am3d:attrSrcUrl r:id="rId3"/>
                      <am3d:raster rName="Office3DRenderer" rVer="16.0.8326">
                        <am3d:blip r:embed="rId4"/>
                      </am3d:raster>
                      <am3d:objViewport viewportSz="1218773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 xmlns="">
              <p:pic>
                <p:nvPicPr>
                  <p:cNvPr id="61" name="Modelo 3D 60" descr="Hemisfério Cinza-Claro">
                    <a:extLst>
                      <a:ext uri="{FF2B5EF4-FFF2-40B4-BE49-F238E27FC236}">
                        <a16:creationId xmlns:a16="http://schemas.microsoft.com/office/drawing/2014/main" id="{F36B2CB1-54D5-4B5D-9B81-483804447B55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 rot="5400000">
                    <a:off x="7243057" y="1272161"/>
                    <a:ext cx="895038" cy="51417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4309A621-94AD-42F7-A3E2-2CA1D29F11CF}"/>
                  </a:ext>
                </a:extLst>
              </p:cNvPr>
              <p:cNvSpPr txBox="1"/>
              <p:nvPr/>
            </p:nvSpPr>
            <p:spPr>
              <a:xfrm rot="16200000">
                <a:off x="5500603" y="3627239"/>
                <a:ext cx="551754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000" b="1" dirty="0"/>
                  <a:t>D</a:t>
                </a:r>
                <a:r>
                  <a:rPr lang="en-GB" sz="3000" b="1" baseline="-25000" dirty="0"/>
                  <a:t>E</a:t>
                </a:r>
              </a:p>
            </p:txBody>
          </p:sp>
        </p:grpSp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1CEA4808-A3EA-4BD9-976E-B50F830F3B0D}"/>
                </a:ext>
              </a:extLst>
            </p:cNvPr>
            <p:cNvGrpSpPr/>
            <p:nvPr/>
          </p:nvGrpSpPr>
          <p:grpSpPr>
            <a:xfrm flipH="1">
              <a:off x="1513461" y="2871739"/>
              <a:ext cx="4094742" cy="3797586"/>
              <a:chOff x="5671120" y="474280"/>
              <a:chExt cx="6542759" cy="5817221"/>
            </a:xfrm>
          </p:grpSpPr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020784CC-67F4-4E31-999A-D7726E059505}"/>
                  </a:ext>
                </a:extLst>
              </p:cNvPr>
              <p:cNvSpPr txBox="1"/>
              <p:nvPr/>
            </p:nvSpPr>
            <p:spPr>
              <a:xfrm>
                <a:off x="10263217" y="474280"/>
                <a:ext cx="1828796" cy="12308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4000" b="1" dirty="0"/>
                  <a:t>Bob</a:t>
                </a:r>
              </a:p>
            </p:txBody>
          </p:sp>
          <mc:AlternateContent xmlns:mc="http://schemas.openxmlformats.org/markup-compatibility/2006" xmlns:am3d="http://schemas.microsoft.com/office/drawing/2017/model3d">
            <mc:Choice Requires="am3d">
              <p:graphicFrame>
                <p:nvGraphicFramePr>
                  <p:cNvPr id="5" name="Modelo 3D 4" descr="Cuboide Cinza-Escuro">
                    <a:extLst>
                      <a:ext uri="{FF2B5EF4-FFF2-40B4-BE49-F238E27FC236}">
                        <a16:creationId xmlns:a16="http://schemas.microsoft.com/office/drawing/2014/main" id="{13EF3B44-B358-43C6-A4B2-C69178E86B90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909369041"/>
                      </p:ext>
                    </p:extLst>
                  </p:nvPr>
                </p:nvGraphicFramePr>
                <p:xfrm>
                  <a:off x="8626740" y="3830084"/>
                  <a:ext cx="503965" cy="669954"/>
                </p:xfrm>
                <a:graphic>
                  <a:graphicData uri="http://schemas.microsoft.com/office/drawing/2017/model3d">
                    <am3d:model3d r:embed="rId6">
                      <am3d:spPr>
                        <a:xfrm flipH="1">
                          <a:off x="0" y="0"/>
                          <a:ext cx="503965" cy="669954"/>
                        </a:xfrm>
                        <a:prstGeom prst="rect">
                          <a:avLst/>
                        </a:prstGeom>
                      </am3d:spPr>
                      <am3d:camera>
                        <am3d:pos x="0" y="0" z="57664451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4361393" d="1000000"/>
                        <am3d:preTrans dx="0" dy="-6493603" dz="0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 ax="-7650021" ay="5" az="7"/>
                        <am3d:postTrans dx="0" dy="0" dz="0"/>
                      </am3d:trans>
                      <am3d:raster rName="Office3DRenderer" rVer="16.0.8326">
                        <am3d:blip r:embed="rId7"/>
                      </am3d:raster>
                      <am3d:objViewport viewportSz="493953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 xmlns="">
              <p:pic>
                <p:nvPicPr>
                  <p:cNvPr id="5" name="Modelo 3D 4" descr="Cuboide Cinza-Escuro">
                    <a:extLst>
                      <a:ext uri="{FF2B5EF4-FFF2-40B4-BE49-F238E27FC236}">
                        <a16:creationId xmlns:a16="http://schemas.microsoft.com/office/drawing/2014/main" id="{13EF3B44-B358-43C6-A4B2-C69178E86B90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9484084" y="3217139"/>
                    <a:ext cx="315403" cy="437358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55AEB9A6-FDA7-4465-8954-B9431DDAFA69}"/>
                  </a:ext>
                </a:extLst>
              </p:cNvPr>
              <p:cNvSpPr/>
              <p:nvPr/>
            </p:nvSpPr>
            <p:spPr>
              <a:xfrm>
                <a:off x="5671120" y="592388"/>
                <a:ext cx="6403904" cy="5699113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Dot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0" name="Agrupar 9">
                <a:extLst>
                  <a:ext uri="{FF2B5EF4-FFF2-40B4-BE49-F238E27FC236}">
                    <a16:creationId xmlns:a16="http://schemas.microsoft.com/office/drawing/2014/main" id="{091C84A5-2C4C-4686-B0E3-E7A070426A7B}"/>
                  </a:ext>
                </a:extLst>
              </p:cNvPr>
              <p:cNvGrpSpPr/>
              <p:nvPr/>
            </p:nvGrpSpPr>
            <p:grpSpPr>
              <a:xfrm>
                <a:off x="10698880" y="4368910"/>
                <a:ext cx="1422230" cy="1754566"/>
                <a:chOff x="10498855" y="5092810"/>
                <a:chExt cx="1422230" cy="1754566"/>
              </a:xfrm>
            </p:grpSpPr>
            <mc:AlternateContent xmlns:mc="http://schemas.openxmlformats.org/markup-compatibility/2006" xmlns:am3d="http://schemas.microsoft.com/office/drawing/2017/model3d">
              <mc:Choice Requires="am3d">
                <p:graphicFrame>
                  <p:nvGraphicFramePr>
                    <p:cNvPr id="11" name="Modelo 3D 10" descr="Hemisfério Cinza-Escuro">
                      <a:extLst>
                        <a:ext uri="{FF2B5EF4-FFF2-40B4-BE49-F238E27FC236}">
                          <a16:creationId xmlns:a16="http://schemas.microsoft.com/office/drawing/2014/main" id="{0A57C88A-1F91-465A-A928-B114E22F0EA1}"/>
                        </a:ext>
                      </a:extLst>
                    </p:cNvPr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2030753254"/>
                        </p:ext>
                      </p:extLst>
                    </p:nvPr>
                  </p:nvGraphicFramePr>
                  <p:xfrm rot="5400000">
                    <a:off x="10310915" y="5856664"/>
                    <a:ext cx="1178652" cy="802772"/>
                  </p:xfrm>
                  <a:graphic>
                    <a:graphicData uri="http://schemas.microsoft.com/office/drawing/2017/model3d">
                      <am3d:model3d r:embed="rId9">
                        <am3d:spPr>
                          <a:xfrm rot="16200000" flipH="1">
                            <a:off x="0" y="0"/>
                            <a:ext cx="1178652" cy="802772"/>
                          </a:xfrm>
                          <a:prstGeom prst="rect">
                            <a:avLst/>
                          </a:prstGeom>
                        </am3d:spPr>
                        <am3d:camera>
                          <am3d:pos x="0" y="0" z="70522459"/>
                          <am3d:up dx="0" dy="36000000" dz="0"/>
                          <am3d:lookAt x="0" y="0" z="0"/>
                          <am3d:perspective fov="2700000"/>
                        </am3d:camera>
                        <am3d:trans>
                          <am3d:meterPerModelUnit n="6553073" d="1000000"/>
                          <am3d:preTrans dx="9" dy="-8999683" dz="-344461"/>
                          <am3d:scale>
                            <am3d:sx n="1000000" d="1000000"/>
                            <am3d:sy n="1000000" d="1000000"/>
                            <am3d:sz n="1000000" d="1000000"/>
                          </am3d:scale>
                          <am3d:rot ax="16200000" ay="3600000" az="16200000"/>
                          <am3d:postTrans dx="0" dy="0" dz="0"/>
                        </am3d:trans>
                        <am3d:raster rName="Office3DRenderer" rVer="16.0.8326">
                          <am3d:blip r:embed="rId10"/>
                        </am3d:raster>
                        <am3d:objViewport viewportSz="968011"/>
                        <am3d:ambientLight>
                          <am3d:clr>
                            <a:scrgbClr r="50000" g="50000" b="50000"/>
                          </am3d:clr>
                          <am3d:illuminance n="500000" d="1000000"/>
                        </am3d:ambientLight>
                        <am3d:ptLight rad="0">
                          <am3d:clr>
                            <a:scrgbClr r="100000" g="75000" b="50000"/>
                          </am3d:clr>
                          <am3d:intensity n="9765625" d="1000000"/>
                          <am3d:pos x="21959998" y="70920001" z="16344003"/>
                        </am3d:ptLight>
                        <am3d:ptLight rad="0">
                          <am3d:clr>
                            <a:scrgbClr r="40000" g="60000" b="95000"/>
                          </am3d:clr>
                          <am3d:intensity n="12250000" d="1000000"/>
                          <am3d:pos x="-37964106" y="51130435" z="57631972"/>
                        </am3d:ptLight>
                        <am3d:ptLight rad="0">
                          <am3d:clr>
                            <a:scrgbClr r="86837" g="72700" b="100000"/>
                          </am3d:clr>
                          <am3d:intensity n="3125000" d="1000000"/>
                          <am3d:pos x="-37739122" y="58056624" z="-34769649"/>
                        </am3d:ptLight>
                      </am3d:model3d>
                    </a:graphicData>
                  </a:graphic>
                </p:graphicFrame>
              </mc:Choice>
              <mc:Fallback xmlns="">
                <p:pic>
                  <p:nvPicPr>
                    <p:cNvPr id="27" name="Modelo 3D 26" descr="Hemisfério Cinza-Escuro">
                      <a:extLst>
                        <a:ext uri="{FF2B5EF4-FFF2-40B4-BE49-F238E27FC236}">
                          <a16:creationId xmlns:a16="http://schemas.microsoft.com/office/drawing/2014/main" id="{84E0CCAB-7D61-4B1B-ACAF-C110CFF4DB82}"/>
                        </a:ext>
                      </a:extLst>
                    </p:cNvPr>
                    <p:cNvPicPr>
                      <a:picLocks noGrp="1" noRot="1" noChangeAspect="1" noMove="1" noResize="1" noEditPoints="1" noAdjustHandles="1" noChangeArrowheads="1" noChangeShapeType="1" noCrop="1"/>
                    </p:cNvPicPr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 rot="5400000">
                      <a:off x="10472840" y="5628064"/>
                      <a:ext cx="1178652" cy="802772"/>
                    </a:xfrm>
                    <a:prstGeom prst="rect">
                      <a:avLst/>
                    </a:prstGeom>
                  </p:spPr>
                </p:pic>
              </mc:Fallback>
            </mc:AlternateContent>
            <p:sp>
              <p:nvSpPr>
                <p:cNvPr id="12" name="CaixaDeTexto 11">
                  <a:extLst>
                    <a:ext uri="{FF2B5EF4-FFF2-40B4-BE49-F238E27FC236}">
                      <a16:creationId xmlns:a16="http://schemas.microsoft.com/office/drawing/2014/main" id="{16961C8B-404C-4177-A213-326217C2AE3D}"/>
                    </a:ext>
                  </a:extLst>
                </p:cNvPr>
                <p:cNvSpPr txBox="1"/>
                <p:nvPr/>
              </p:nvSpPr>
              <p:spPr>
                <a:xfrm>
                  <a:off x="11140102" y="5092810"/>
                  <a:ext cx="780983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3000" b="1" dirty="0"/>
                    <a:t>D</a:t>
                  </a:r>
                  <a:r>
                    <a:rPr lang="en-GB" sz="3000" b="1" baseline="-25000" dirty="0"/>
                    <a:t>M2</a:t>
                  </a:r>
                </a:p>
              </p:txBody>
            </p:sp>
          </p:grpSp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55149F32-B5DE-43BD-9071-5CF5285637BD}"/>
                  </a:ext>
                </a:extLst>
              </p:cNvPr>
              <p:cNvSpPr txBox="1"/>
              <p:nvPr/>
            </p:nvSpPr>
            <p:spPr>
              <a:xfrm>
                <a:off x="8280649" y="3310233"/>
                <a:ext cx="118654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000" b="1" dirty="0"/>
                  <a:t>0.5 </a:t>
                </a:r>
                <a:r>
                  <a:rPr lang="en-GB" sz="3000" b="1" dirty="0" err="1"/>
                  <a:t>t</a:t>
                </a:r>
                <a:r>
                  <a:rPr lang="en-GB" sz="3000" b="1" baseline="-25000" dirty="0" err="1"/>
                  <a:t>bit</a:t>
                </a:r>
                <a:endParaRPr lang="en-GB" sz="3000" b="1" baseline="-25000" dirty="0"/>
              </a:p>
            </p:txBody>
          </p:sp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049F07B8-5914-472C-8CDD-3BC807A1BCE8}"/>
                  </a:ext>
                </a:extLst>
              </p:cNvPr>
              <p:cNvSpPr txBox="1"/>
              <p:nvPr/>
            </p:nvSpPr>
            <p:spPr>
              <a:xfrm>
                <a:off x="7156602" y="1230244"/>
                <a:ext cx="46198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000" b="1" dirty="0" err="1"/>
                  <a:t>t</a:t>
                </a:r>
                <a:r>
                  <a:rPr lang="en-GB" sz="3000" b="1" baseline="-25000" dirty="0" err="1"/>
                  <a:t>B</a:t>
                </a:r>
                <a:endParaRPr lang="en-GB" sz="3000" b="1" baseline="-25000" dirty="0"/>
              </a:p>
            </p:txBody>
          </p: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DEA64BB1-7D3A-4306-882D-145B8E0A86F9}"/>
                  </a:ext>
                </a:extLst>
              </p:cNvPr>
              <p:cNvSpPr txBox="1"/>
              <p:nvPr/>
            </p:nvSpPr>
            <p:spPr>
              <a:xfrm>
                <a:off x="6062747" y="2375994"/>
                <a:ext cx="774571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000" b="1" dirty="0"/>
                  <a:t>1-t</a:t>
                </a:r>
                <a:r>
                  <a:rPr lang="en-GB" sz="3000" b="1" baseline="-25000" dirty="0"/>
                  <a:t>B</a:t>
                </a:r>
              </a:p>
            </p:txBody>
          </p:sp>
          <p:sp>
            <p:nvSpPr>
              <p:cNvPr id="16" name="Hexágono 15">
                <a:extLst>
                  <a:ext uri="{FF2B5EF4-FFF2-40B4-BE49-F238E27FC236}">
                    <a16:creationId xmlns:a16="http://schemas.microsoft.com/office/drawing/2014/main" id="{57FB80A9-E582-48C4-B575-7B0B023D1822}"/>
                  </a:ext>
                </a:extLst>
              </p:cNvPr>
              <p:cNvSpPr/>
              <p:nvPr/>
            </p:nvSpPr>
            <p:spPr>
              <a:xfrm>
                <a:off x="7698030" y="4174422"/>
                <a:ext cx="2246214" cy="942975"/>
              </a:xfrm>
              <a:prstGeom prst="hexagon">
                <a:avLst/>
              </a:prstGeom>
              <a:noFill/>
              <a:ln w="127000" cap="sq">
                <a:solidFill>
                  <a:schemeClr val="accent4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7" name="Conexão reta 16">
                <a:extLst>
                  <a:ext uri="{FF2B5EF4-FFF2-40B4-BE49-F238E27FC236}">
                    <a16:creationId xmlns:a16="http://schemas.microsoft.com/office/drawing/2014/main" id="{2D578835-D05B-4DA3-840B-B1ECBD38731C}"/>
                  </a:ext>
                </a:extLst>
              </p:cNvPr>
              <p:cNvCxnSpPr>
                <a:stCxn id="16" idx="0"/>
              </p:cNvCxnSpPr>
              <p:nvPr/>
            </p:nvCxnSpPr>
            <p:spPr>
              <a:xfrm>
                <a:off x="9944244" y="4645909"/>
                <a:ext cx="914400" cy="914400"/>
              </a:xfrm>
              <a:prstGeom prst="line">
                <a:avLst/>
              </a:prstGeom>
              <a:ln w="127000" cap="rnd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xão reta 17">
                <a:extLst>
                  <a:ext uri="{FF2B5EF4-FFF2-40B4-BE49-F238E27FC236}">
                    <a16:creationId xmlns:a16="http://schemas.microsoft.com/office/drawing/2014/main" id="{254539DE-0267-4724-8BA3-345544109B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83630" y="4664959"/>
                <a:ext cx="914400" cy="914400"/>
              </a:xfrm>
              <a:prstGeom prst="line">
                <a:avLst/>
              </a:prstGeom>
              <a:ln w="1270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xão reta 18">
                <a:extLst>
                  <a:ext uri="{FF2B5EF4-FFF2-40B4-BE49-F238E27FC236}">
                    <a16:creationId xmlns:a16="http://schemas.microsoft.com/office/drawing/2014/main" id="{EE19D473-9996-4A6A-A441-49C6817238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93155" y="3741034"/>
                <a:ext cx="914400" cy="914400"/>
              </a:xfrm>
              <a:prstGeom prst="line">
                <a:avLst/>
              </a:prstGeom>
              <a:ln w="1270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Agrupar 19">
                <a:extLst>
                  <a:ext uri="{FF2B5EF4-FFF2-40B4-BE49-F238E27FC236}">
                    <a16:creationId xmlns:a16="http://schemas.microsoft.com/office/drawing/2014/main" id="{A9E7E8E3-58E0-4D39-923E-A6DAFCC97B61}"/>
                  </a:ext>
                </a:extLst>
              </p:cNvPr>
              <p:cNvGrpSpPr/>
              <p:nvPr/>
            </p:nvGrpSpPr>
            <p:grpSpPr>
              <a:xfrm>
                <a:off x="10708405" y="2568690"/>
                <a:ext cx="1505474" cy="1764086"/>
                <a:chOff x="10498855" y="5083290"/>
                <a:chExt cx="1505474" cy="1764086"/>
              </a:xfrm>
            </p:grpSpPr>
            <mc:AlternateContent xmlns:mc="http://schemas.openxmlformats.org/markup-compatibility/2006" xmlns:am3d="http://schemas.microsoft.com/office/drawing/2017/model3d">
              <mc:Choice Requires="am3d">
                <p:graphicFrame>
                  <p:nvGraphicFramePr>
                    <p:cNvPr id="21" name="Modelo 3D 20" descr="Hemisfério Cinza-Escuro">
                      <a:extLst>
                        <a:ext uri="{FF2B5EF4-FFF2-40B4-BE49-F238E27FC236}">
                          <a16:creationId xmlns:a16="http://schemas.microsoft.com/office/drawing/2014/main" id="{819CE141-C186-465D-9167-1473C21BA77B}"/>
                        </a:ext>
                      </a:extLst>
                    </p:cNvPr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1160171193"/>
                        </p:ext>
                      </p:extLst>
                    </p:nvPr>
                  </p:nvGraphicFramePr>
                  <p:xfrm rot="5400000">
                    <a:off x="10310915" y="5856664"/>
                    <a:ext cx="1178652" cy="802772"/>
                  </p:xfrm>
                  <a:graphic>
                    <a:graphicData uri="http://schemas.microsoft.com/office/drawing/2017/model3d">
                      <am3d:model3d r:embed="rId9">
                        <am3d:spPr>
                          <a:xfrm rot="16200000" flipH="1">
                            <a:off x="0" y="0"/>
                            <a:ext cx="1178652" cy="802772"/>
                          </a:xfrm>
                          <a:prstGeom prst="rect">
                            <a:avLst/>
                          </a:prstGeom>
                        </am3d:spPr>
                        <am3d:camera>
                          <am3d:pos x="0" y="0" z="70522459"/>
                          <am3d:up dx="0" dy="36000000" dz="0"/>
                          <am3d:lookAt x="0" y="0" z="0"/>
                          <am3d:perspective fov="2700000"/>
                        </am3d:camera>
                        <am3d:trans>
                          <am3d:meterPerModelUnit n="6553073" d="1000000"/>
                          <am3d:preTrans dx="9" dy="-8999683" dz="-344461"/>
                          <am3d:scale>
                            <am3d:sx n="1000000" d="1000000"/>
                            <am3d:sy n="1000000" d="1000000"/>
                            <am3d:sz n="1000000" d="1000000"/>
                          </am3d:scale>
                          <am3d:rot ax="16200000" ay="3600000" az="16200000"/>
                          <am3d:postTrans dx="0" dy="0" dz="0"/>
                        </am3d:trans>
                        <am3d:raster rName="Office3DRenderer" rVer="16.0.8326">
                          <am3d:blip r:embed="rId10"/>
                        </am3d:raster>
                        <am3d:objViewport viewportSz="968011"/>
                        <am3d:ambientLight>
                          <am3d:clr>
                            <a:scrgbClr r="50000" g="50000" b="50000"/>
                          </am3d:clr>
                          <am3d:illuminance n="500000" d="1000000"/>
                        </am3d:ambientLight>
                        <am3d:ptLight rad="0">
                          <am3d:clr>
                            <a:scrgbClr r="100000" g="75000" b="50000"/>
                          </am3d:clr>
                          <am3d:intensity n="9765625" d="1000000"/>
                          <am3d:pos x="21959998" y="70920001" z="16344003"/>
                        </am3d:ptLight>
                        <am3d:ptLight rad="0">
                          <am3d:clr>
                            <a:scrgbClr r="40000" g="60000" b="95000"/>
                          </am3d:clr>
                          <am3d:intensity n="12250000" d="1000000"/>
                          <am3d:pos x="-37964106" y="51130435" z="57631972"/>
                        </am3d:ptLight>
                        <am3d:ptLight rad="0">
                          <am3d:clr>
                            <a:scrgbClr r="86837" g="72700" b="100000"/>
                          </am3d:clr>
                          <am3d:intensity n="3125000" d="1000000"/>
                          <am3d:pos x="-37739122" y="58056624" z="-34769649"/>
                        </am3d:ptLight>
                      </am3d:model3d>
                    </a:graphicData>
                  </a:graphic>
                </p:graphicFrame>
              </mc:Choice>
              <mc:Fallback xmlns="">
                <p:pic>
                  <p:nvPicPr>
                    <p:cNvPr id="77" name="Modelo 3D 76" descr="Hemisfério Cinza-Escuro">
                      <a:extLst>
                        <a:ext uri="{FF2B5EF4-FFF2-40B4-BE49-F238E27FC236}">
                          <a16:creationId xmlns:a16="http://schemas.microsoft.com/office/drawing/2014/main" id="{8814C08B-2BAE-475B-B167-0EC1D5CC6ACD}"/>
                        </a:ext>
                      </a:extLst>
                    </p:cNvPr>
                    <p:cNvPicPr>
                      <a:picLocks noGrp="1" noRot="1" noChangeAspect="1" noMove="1" noResize="1" noEditPoints="1" noAdjustHandles="1" noChangeArrowheads="1" noChangeShapeType="1" noCrop="1"/>
                    </p:cNvPicPr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 rot="5400000">
                      <a:off x="10482365" y="3837364"/>
                      <a:ext cx="1178652" cy="802772"/>
                    </a:xfrm>
                    <a:prstGeom prst="rect">
                      <a:avLst/>
                    </a:prstGeom>
                  </p:spPr>
                </p:pic>
              </mc:Fallback>
            </mc:AlternateContent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997C8EF7-CA81-405F-A237-A8E398CF6B80}"/>
                    </a:ext>
                  </a:extLst>
                </p:cNvPr>
                <p:cNvSpPr txBox="1"/>
                <p:nvPr/>
              </p:nvSpPr>
              <p:spPr>
                <a:xfrm>
                  <a:off x="11223346" y="5083290"/>
                  <a:ext cx="780983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3000" b="1" dirty="0"/>
                    <a:t>D</a:t>
                  </a:r>
                  <a:r>
                    <a:rPr lang="en-GB" sz="3000" b="1" baseline="-25000" dirty="0"/>
                    <a:t>M1</a:t>
                  </a:r>
                </a:p>
              </p:txBody>
            </p:sp>
          </p:grpSp>
          <p:cxnSp>
            <p:nvCxnSpPr>
              <p:cNvPr id="24" name="Conexão reta 23">
                <a:extLst>
                  <a:ext uri="{FF2B5EF4-FFF2-40B4-BE49-F238E27FC236}">
                    <a16:creationId xmlns:a16="http://schemas.microsoft.com/office/drawing/2014/main" id="{70DED650-4B24-4B18-BC6A-9F6F641BBB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93155" y="2121870"/>
                <a:ext cx="0" cy="1561130"/>
              </a:xfrm>
              <a:prstGeom prst="line">
                <a:avLst/>
              </a:prstGeom>
              <a:ln w="127000" cap="rnd">
                <a:solidFill>
                  <a:schemeClr val="accent4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" name="Agrupar 24">
                <a:extLst>
                  <a:ext uri="{FF2B5EF4-FFF2-40B4-BE49-F238E27FC236}">
                    <a16:creationId xmlns:a16="http://schemas.microsoft.com/office/drawing/2014/main" id="{F98A79BD-E123-420A-B95C-B8AEA46E6249}"/>
                  </a:ext>
                </a:extLst>
              </p:cNvPr>
              <p:cNvGrpSpPr/>
              <p:nvPr/>
            </p:nvGrpSpPr>
            <p:grpSpPr>
              <a:xfrm>
                <a:off x="10708405" y="1439130"/>
                <a:ext cx="1464755" cy="1271221"/>
                <a:chOff x="10498855" y="5576155"/>
                <a:chExt cx="1464755" cy="1271221"/>
              </a:xfrm>
            </p:grpSpPr>
            <mc:AlternateContent xmlns:mc="http://schemas.openxmlformats.org/markup-compatibility/2006" xmlns:am3d="http://schemas.microsoft.com/office/drawing/2017/model3d">
              <mc:Choice Requires="am3d">
                <p:graphicFrame>
                  <p:nvGraphicFramePr>
                    <p:cNvPr id="26" name="Modelo 3D 25" descr="Hemisfério Cinza-Escuro">
                      <a:extLst>
                        <a:ext uri="{FF2B5EF4-FFF2-40B4-BE49-F238E27FC236}">
                          <a16:creationId xmlns:a16="http://schemas.microsoft.com/office/drawing/2014/main" id="{DEBCF69D-3B9E-461F-9E75-5922A517FA0E}"/>
                        </a:ext>
                      </a:extLst>
                    </p:cNvPr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775185252"/>
                        </p:ext>
                      </p:extLst>
                    </p:nvPr>
                  </p:nvGraphicFramePr>
                  <p:xfrm rot="5400000">
                    <a:off x="10310915" y="5856664"/>
                    <a:ext cx="1178652" cy="802772"/>
                  </p:xfrm>
                  <a:graphic>
                    <a:graphicData uri="http://schemas.microsoft.com/office/drawing/2017/model3d">
                      <am3d:model3d r:embed="rId9">
                        <am3d:spPr>
                          <a:xfrm rot="16200000" flipH="1">
                            <a:off x="0" y="0"/>
                            <a:ext cx="1178652" cy="802772"/>
                          </a:xfrm>
                          <a:prstGeom prst="rect">
                            <a:avLst/>
                          </a:prstGeom>
                        </am3d:spPr>
                        <am3d:camera>
                          <am3d:pos x="0" y="0" z="70522459"/>
                          <am3d:up dx="0" dy="36000000" dz="0"/>
                          <am3d:lookAt x="0" y="0" z="0"/>
                          <am3d:perspective fov="2700000"/>
                        </am3d:camera>
                        <am3d:trans>
                          <am3d:meterPerModelUnit n="6553073" d="1000000"/>
                          <am3d:preTrans dx="9" dy="-8999683" dz="-344461"/>
                          <am3d:scale>
                            <am3d:sx n="1000000" d="1000000"/>
                            <am3d:sy n="1000000" d="1000000"/>
                            <am3d:sz n="1000000" d="1000000"/>
                          </am3d:scale>
                          <am3d:rot ax="16200000" ay="3600000" az="16200000"/>
                          <am3d:postTrans dx="0" dy="0" dz="0"/>
                        </am3d:trans>
                        <am3d:raster rName="Office3DRenderer" rVer="16.0.8326">
                          <am3d:blip r:embed="rId10"/>
                        </am3d:raster>
                        <am3d:objViewport viewportSz="968011"/>
                        <am3d:ambientLight>
                          <am3d:clr>
                            <a:scrgbClr r="50000" g="50000" b="50000"/>
                          </am3d:clr>
                          <am3d:illuminance n="500000" d="1000000"/>
                        </am3d:ambientLight>
                        <am3d:ptLight rad="0">
                          <am3d:clr>
                            <a:scrgbClr r="100000" g="75000" b="50000"/>
                          </am3d:clr>
                          <am3d:intensity n="9765625" d="1000000"/>
                          <am3d:pos x="21959998" y="70920001" z="16344003"/>
                        </am3d:ptLight>
                        <am3d:ptLight rad="0">
                          <am3d:clr>
                            <a:scrgbClr r="40000" g="60000" b="95000"/>
                          </am3d:clr>
                          <am3d:intensity n="12250000" d="1000000"/>
                          <am3d:pos x="-37964106" y="51130435" z="57631972"/>
                        </am3d:ptLight>
                        <am3d:ptLight rad="0">
                          <am3d:clr>
                            <a:scrgbClr r="86837" g="72700" b="100000"/>
                          </am3d:clr>
                          <am3d:intensity n="3125000" d="1000000"/>
                          <am3d:pos x="-37739122" y="58056624" z="-34769649"/>
                        </am3d:ptLight>
                      </am3d:model3d>
                    </a:graphicData>
                  </a:graphic>
                </p:graphicFrame>
              </mc:Choice>
              <mc:Fallback xmlns="">
                <p:pic>
                  <p:nvPicPr>
                    <p:cNvPr id="80" name="Modelo 3D 79" descr="Hemisfério Cinza-Escuro">
                      <a:extLst>
                        <a:ext uri="{FF2B5EF4-FFF2-40B4-BE49-F238E27FC236}">
                          <a16:creationId xmlns:a16="http://schemas.microsoft.com/office/drawing/2014/main" id="{FC13DA74-E81F-494C-9207-78A85F36B252}"/>
                        </a:ext>
                      </a:extLst>
                    </p:cNvPr>
                    <p:cNvPicPr>
                      <a:picLocks noGrp="1" noRot="1" noChangeAspect="1" noMove="1" noResize="1" noEditPoints="1" noAdjustHandles="1" noChangeArrowheads="1" noChangeShapeType="1" noCrop="1"/>
                    </p:cNvPicPr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 rot="5400000">
                      <a:off x="10482365" y="1237039"/>
                      <a:ext cx="1178652" cy="802772"/>
                    </a:xfrm>
                    <a:prstGeom prst="rect">
                      <a:avLst/>
                    </a:prstGeom>
                  </p:spPr>
                </p:pic>
              </mc:Fallback>
            </mc:AlternateContent>
            <p:sp>
              <p:nvSpPr>
                <p:cNvPr id="27" name="CaixaDeTexto 26">
                  <a:extLst>
                    <a:ext uri="{FF2B5EF4-FFF2-40B4-BE49-F238E27FC236}">
                      <a16:creationId xmlns:a16="http://schemas.microsoft.com/office/drawing/2014/main" id="{8933B322-088C-4913-AE2B-C749FB69D08A}"/>
                    </a:ext>
                  </a:extLst>
                </p:cNvPr>
                <p:cNvSpPr txBox="1"/>
                <p:nvPr/>
              </p:nvSpPr>
              <p:spPr>
                <a:xfrm>
                  <a:off x="11392620" y="5576155"/>
                  <a:ext cx="570990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3000" b="1" dirty="0"/>
                    <a:t>D</a:t>
                  </a:r>
                  <a:r>
                    <a:rPr lang="en-GB" sz="3000" b="1" baseline="-25000" dirty="0"/>
                    <a:t>B</a:t>
                  </a:r>
                </a:p>
              </p:txBody>
            </p:sp>
          </p:grpSp>
          <p:cxnSp>
            <p:nvCxnSpPr>
              <p:cNvPr id="29" name="Conexão reta 28">
                <a:extLst>
                  <a:ext uri="{FF2B5EF4-FFF2-40B4-BE49-F238E27FC236}">
                    <a16:creationId xmlns:a16="http://schemas.microsoft.com/office/drawing/2014/main" id="{5B66DEF7-95B4-4F66-BCD4-16B1A78690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944244" y="3750559"/>
                <a:ext cx="914400" cy="914400"/>
              </a:xfrm>
              <a:prstGeom prst="line">
                <a:avLst/>
              </a:prstGeom>
              <a:ln w="127000" cap="rnd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Conexão reta 41">
              <a:extLst>
                <a:ext uri="{FF2B5EF4-FFF2-40B4-BE49-F238E27FC236}">
                  <a16:creationId xmlns:a16="http://schemas.microsoft.com/office/drawing/2014/main" id="{BEE36418-412B-4D5B-9F6B-4CFCF914380C}"/>
                </a:ext>
              </a:extLst>
            </p:cNvPr>
            <p:cNvCxnSpPr/>
            <p:nvPr/>
          </p:nvCxnSpPr>
          <p:spPr>
            <a:xfrm>
              <a:off x="3124373" y="1471353"/>
              <a:ext cx="4871258" cy="0"/>
            </a:xfrm>
            <a:prstGeom prst="line">
              <a:avLst/>
            </a:prstGeom>
            <a:ln w="127000" cap="rnd">
              <a:round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id="{28139029-AFE9-4307-B18C-ACC14A0ADDFB}"/>
                </a:ext>
              </a:extLst>
            </p:cNvPr>
            <p:cNvGrpSpPr/>
            <p:nvPr/>
          </p:nvGrpSpPr>
          <p:grpSpPr>
            <a:xfrm>
              <a:off x="677936" y="104076"/>
              <a:ext cx="5675754" cy="2568157"/>
              <a:chOff x="-684139" y="552963"/>
              <a:chExt cx="5675754" cy="2568157"/>
            </a:xfrm>
          </p:grpSpPr>
          <p:grpSp>
            <p:nvGrpSpPr>
              <p:cNvPr id="33" name="Agrupar 32">
                <a:extLst>
                  <a:ext uri="{FF2B5EF4-FFF2-40B4-BE49-F238E27FC236}">
                    <a16:creationId xmlns:a16="http://schemas.microsoft.com/office/drawing/2014/main" id="{DBD0C3C7-29ED-49F2-967F-369CBA083FCB}"/>
                  </a:ext>
                </a:extLst>
              </p:cNvPr>
              <p:cNvGrpSpPr/>
              <p:nvPr/>
            </p:nvGrpSpPr>
            <p:grpSpPr>
              <a:xfrm>
                <a:off x="201996" y="552963"/>
                <a:ext cx="4789619" cy="2568157"/>
                <a:chOff x="201996" y="552963"/>
                <a:chExt cx="4789619" cy="2568157"/>
              </a:xfrm>
            </p:grpSpPr>
            <p:sp>
              <p:nvSpPr>
                <p:cNvPr id="2" name="CaixaDeTexto 1">
                  <a:extLst>
                    <a:ext uri="{FF2B5EF4-FFF2-40B4-BE49-F238E27FC236}">
                      <a16:creationId xmlns:a16="http://schemas.microsoft.com/office/drawing/2014/main" id="{FC6B8AFE-3456-446F-9D18-82B4E543C27C}"/>
                    </a:ext>
                  </a:extLst>
                </p:cNvPr>
                <p:cNvSpPr txBox="1"/>
                <p:nvPr/>
              </p:nvSpPr>
              <p:spPr>
                <a:xfrm>
                  <a:off x="201996" y="552963"/>
                  <a:ext cx="1851102" cy="10432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4000" b="1" dirty="0"/>
                    <a:t>Alice</a:t>
                  </a:r>
                </a:p>
              </p:txBody>
            </p:sp>
            <mc:AlternateContent xmlns:mc="http://schemas.openxmlformats.org/markup-compatibility/2006" xmlns:am3d="http://schemas.microsoft.com/office/drawing/2017/model3d">
              <mc:Choice Requires="am3d">
                <p:graphicFrame>
                  <p:nvGraphicFramePr>
                    <p:cNvPr id="4" name="Modelo 3D 3" descr="Sinal de Subtração Cinza-Escuro">
                      <a:extLst>
                        <a:ext uri="{FF2B5EF4-FFF2-40B4-BE49-F238E27FC236}">
                          <a16:creationId xmlns:a16="http://schemas.microsoft.com/office/drawing/2014/main" id="{17394390-C777-4ED1-9AB8-59C582B506AC}"/>
                        </a:ext>
                      </a:extLst>
                    </p:cNvPr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842615578"/>
                        </p:ext>
                      </p:extLst>
                    </p:nvPr>
                  </p:nvGraphicFramePr>
                  <p:xfrm>
                    <a:off x="3355625" y="986643"/>
                    <a:ext cx="772852" cy="1477415"/>
                  </p:xfrm>
                  <a:graphic>
                    <a:graphicData uri="http://schemas.microsoft.com/office/drawing/2017/model3d">
                      <am3d:model3d r:embed="rId12">
                        <am3d:spPr>
                          <a:xfrm>
                            <a:off x="0" y="0"/>
                            <a:ext cx="772852" cy="1477415"/>
                          </a:xfrm>
                          <a:prstGeom prst="rect">
                            <a:avLst/>
                          </a:prstGeom>
                        </am3d:spPr>
                        <am3d:camera>
                          <am3d:pos x="0" y="0" z="49021875"/>
                          <am3d:up dx="0" dy="36000000" dz="0"/>
                          <am3d:lookAt x="0" y="0" z="0"/>
                          <am3d:perspective fov="2700000"/>
                        </am3d:camera>
                        <am3d:trans>
                          <am3d:meterPerModelUnit n="4685389" d="1000000"/>
                          <am3d:preTrans dx="-2441" dy="-23614363" dz="0"/>
                          <am3d:scale>
                            <am3d:sx n="1000000" d="1000000"/>
                            <am3d:sy n="1000000" d="1000000"/>
                            <am3d:sz n="1000000" d="1000000"/>
                          </am3d:scale>
                          <am3d:rot ax="5616986" ay="4619897" az="5622683"/>
                          <am3d:postTrans dx="0" dy="0" dz="0"/>
                        </am3d:trans>
                        <am3d:raster rName="Office3DRenderer" rVer="16.0.8326">
                          <am3d:blip r:embed="rId13"/>
                        </am3d:raster>
                        <am3d:objViewport viewportSz="2247116"/>
                        <am3d:ambientLight>
                          <am3d:clr>
                            <a:scrgbClr r="50000" g="50000" b="50000"/>
                          </am3d:clr>
                          <am3d:illuminance n="500000" d="1000000"/>
                        </am3d:ambientLight>
                        <am3d:ptLight rad="0">
                          <am3d:clr>
                            <a:scrgbClr r="100000" g="75000" b="50000"/>
                          </am3d:clr>
                          <am3d:intensity n="9765625" d="1000000"/>
                          <am3d:pos x="21959998" y="70920001" z="16344003"/>
                        </am3d:ptLight>
                        <am3d:ptLight rad="0">
                          <am3d:clr>
                            <a:scrgbClr r="40000" g="60000" b="95000"/>
                          </am3d:clr>
                          <am3d:intensity n="12250000" d="1000000"/>
                          <am3d:pos x="-37964106" y="51130435" z="57631972"/>
                        </am3d:ptLight>
                        <am3d:ptLight rad="0">
                          <am3d:clr>
                            <a:scrgbClr r="86837" g="72700" b="100000"/>
                          </am3d:clr>
                          <am3d:intensity n="3125000" d="1000000"/>
                          <am3d:pos x="-37739122" y="58056624" z="-34769649"/>
                        </am3d:ptLight>
                      </am3d:model3d>
                    </a:graphicData>
                  </a:graphic>
                </p:graphicFrame>
              </mc:Choice>
              <mc:Fallback xmlns="">
                <p:pic>
                  <p:nvPicPr>
                    <p:cNvPr id="4" name="Modelo 3D 3" descr="Sinal de Subtração Cinza-Escuro">
                      <a:extLst>
                        <a:ext uri="{FF2B5EF4-FFF2-40B4-BE49-F238E27FC236}">
                          <a16:creationId xmlns:a16="http://schemas.microsoft.com/office/drawing/2014/main" id="{17394390-C777-4ED1-9AB8-59C582B506AC}"/>
                        </a:ext>
                      </a:extLst>
                    </p:cNvPr>
                    <p:cNvPicPr>
                      <a:picLocks noGrp="1" noRot="1" noChangeAspect="1" noMove="1" noResize="1" noEditPoints="1" noAdjustHandles="1" noChangeArrowheads="1" noChangeShapeType="1" noCrop="1"/>
                    </p:cNvPicPr>
                    <p:nvPr/>
                  </p:nvPicPr>
                  <p:blipFill>
                    <a:blip r:embed="rId14"/>
                    <a:stretch>
                      <a:fillRect/>
                    </a:stretch>
                  </p:blipFill>
                  <p:spPr>
                    <a:xfrm>
                      <a:off x="4204174" y="580056"/>
                      <a:ext cx="772852" cy="1477415"/>
                    </a:xfrm>
                    <a:prstGeom prst="rect">
                      <a:avLst/>
                    </a:prstGeom>
                  </p:spPr>
                </p:pic>
              </mc:Fallback>
            </mc:AlternateContent>
            <p:sp>
              <p:nvSpPr>
                <p:cNvPr id="6" name="Retângulo 5">
                  <a:extLst>
                    <a:ext uri="{FF2B5EF4-FFF2-40B4-BE49-F238E27FC236}">
                      <a16:creationId xmlns:a16="http://schemas.microsoft.com/office/drawing/2014/main" id="{288296D0-1ADD-480A-B257-BD191BBBC133}"/>
                    </a:ext>
                  </a:extLst>
                </p:cNvPr>
                <p:cNvSpPr/>
                <p:nvPr/>
              </p:nvSpPr>
              <p:spPr>
                <a:xfrm>
                  <a:off x="231405" y="625596"/>
                  <a:ext cx="4760210" cy="2495524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dashDot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F8EB388F-02D6-454A-9776-8343503E7A32}"/>
                    </a:ext>
                  </a:extLst>
                </p:cNvPr>
                <p:cNvSpPr txBox="1"/>
                <p:nvPr/>
              </p:nvSpPr>
              <p:spPr>
                <a:xfrm>
                  <a:off x="1253877" y="2529461"/>
                  <a:ext cx="864334" cy="4695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3000" b="1" dirty="0"/>
                    <a:t>Laser</a:t>
                  </a:r>
                </a:p>
              </p:txBody>
            </p:sp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DEF70D08-4BAC-4F0A-903A-77D8C5D95E32}"/>
                    </a:ext>
                  </a:extLst>
                </p:cNvPr>
                <p:cNvSpPr txBox="1"/>
                <p:nvPr/>
              </p:nvSpPr>
              <p:spPr>
                <a:xfrm>
                  <a:off x="3137362" y="774593"/>
                  <a:ext cx="1171319" cy="5999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2000" b="1" dirty="0"/>
                    <a:t>Intensity</a:t>
                  </a:r>
                </a:p>
                <a:p>
                  <a:pPr algn="ctr"/>
                  <a:r>
                    <a:rPr lang="en-GB" sz="2000" b="1" dirty="0"/>
                    <a:t> Modulator</a:t>
                  </a:r>
                </a:p>
              </p:txBody>
            </p:sp>
            <mc:AlternateContent xmlns:mc="http://schemas.openxmlformats.org/markup-compatibility/2006" xmlns:am3d="http://schemas.microsoft.com/office/drawing/2017/model3d">
              <mc:Choice Requires="am3d">
                <p:graphicFrame>
                  <p:nvGraphicFramePr>
                    <p:cNvPr id="23" name="Modelo 3D 22" descr="Sinal de Subtração Cinza-Escuro">
                      <a:extLst>
                        <a:ext uri="{FF2B5EF4-FFF2-40B4-BE49-F238E27FC236}">
                          <a16:creationId xmlns:a16="http://schemas.microsoft.com/office/drawing/2014/main" id="{A86083B7-9870-411E-8ED4-E46E7DEB8FFB}"/>
                        </a:ext>
                      </a:extLst>
                    </p:cNvPr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197044300"/>
                        </p:ext>
                      </p:extLst>
                    </p:nvPr>
                  </p:nvGraphicFramePr>
                  <p:xfrm rot="10800000">
                    <a:off x="4145123" y="1454859"/>
                    <a:ext cx="772852" cy="1477415"/>
                  </p:xfrm>
                  <a:graphic>
                    <a:graphicData uri="http://schemas.microsoft.com/office/drawing/2017/model3d">
                      <am3d:model3d r:embed="rId12">
                        <am3d:spPr>
                          <a:xfrm rot="10800000">
                            <a:off x="0" y="0"/>
                            <a:ext cx="772852" cy="1477415"/>
                          </a:xfrm>
                          <a:prstGeom prst="rect">
                            <a:avLst/>
                          </a:prstGeom>
                        </am3d:spPr>
                        <am3d:camera>
                          <am3d:pos x="0" y="0" z="49021875"/>
                          <am3d:up dx="0" dy="36000000" dz="0"/>
                          <am3d:lookAt x="0" y="0" z="0"/>
                          <am3d:perspective fov="2700000"/>
                        </am3d:camera>
                        <am3d:trans>
                          <am3d:meterPerModelUnit n="4685389" d="1000000"/>
                          <am3d:preTrans dx="-2441" dy="-23614363" dz="0"/>
                          <am3d:scale>
                            <am3d:sx n="1000000" d="1000000"/>
                            <am3d:sy n="1000000" d="1000000"/>
                            <am3d:sz n="1000000" d="1000000"/>
                          </am3d:scale>
                          <am3d:rot ax="5616986" ay="4619897" az="5622683"/>
                          <am3d:postTrans dx="0" dy="0" dz="0"/>
                        </am3d:trans>
                        <am3d:raster rName="Office3DRenderer" rVer="16.0.8326">
                          <am3d:blip r:embed="rId14"/>
                        </am3d:raster>
                        <am3d:objViewport viewportSz="2247116"/>
                        <am3d:ambientLight>
                          <am3d:clr>
                            <a:scrgbClr r="50000" g="50000" b="50000"/>
                          </am3d:clr>
                          <am3d:illuminance n="500000" d="1000000"/>
                        </am3d:ambientLight>
                        <am3d:ptLight rad="0">
                          <am3d:clr>
                            <a:scrgbClr r="100000" g="75000" b="50000"/>
                          </am3d:clr>
                          <am3d:intensity n="9765625" d="1000000"/>
                          <am3d:pos x="21959998" y="70920001" z="16344003"/>
                        </am3d:ptLight>
                        <am3d:ptLight rad="0">
                          <am3d:clr>
                            <a:scrgbClr r="40000" g="60000" b="95000"/>
                          </am3d:clr>
                          <am3d:intensity n="12250000" d="1000000"/>
                          <am3d:pos x="-37964106" y="51130435" z="57631972"/>
                        </am3d:ptLight>
                        <am3d:ptLight rad="0">
                          <am3d:clr>
                            <a:scrgbClr r="86837" g="72700" b="100000"/>
                          </am3d:clr>
                          <am3d:intensity n="3125000" d="1000000"/>
                          <am3d:pos x="-37739122" y="58056624" z="-34769649"/>
                        </am3d:ptLight>
                      </am3d:model3d>
                    </a:graphicData>
                  </a:graphic>
                </p:graphicFrame>
              </mc:Choice>
              <mc:Fallback xmlns="">
                <p:pic>
                  <p:nvPicPr>
                    <p:cNvPr id="23" name="Modelo 3D 22" descr="Sinal de Subtração Cinza-Escuro">
                      <a:extLst>
                        <a:ext uri="{FF2B5EF4-FFF2-40B4-BE49-F238E27FC236}">
                          <a16:creationId xmlns:a16="http://schemas.microsoft.com/office/drawing/2014/main" id="{A86083B7-9870-411E-8ED4-E46E7DEB8FFB}"/>
                        </a:ext>
                      </a:extLst>
                    </p:cNvPr>
                    <p:cNvPicPr>
                      <a:picLocks noGrp="1" noRot="1" noChangeAspect="1" noMove="1" noResize="1" noEditPoints="1" noAdjustHandles="1" noChangeArrowheads="1" noChangeShapeType="1" noCrop="1"/>
                    </p:cNvPicPr>
                    <p:nvPr/>
                  </p:nvPicPr>
                  <p:blipFill>
                    <a:blip r:embed="rId14"/>
                    <a:stretch>
                      <a:fillRect/>
                    </a:stretch>
                  </p:blipFill>
                  <p:spPr>
                    <a:xfrm rot="10800000">
                      <a:off x="4993672" y="1048272"/>
                      <a:ext cx="772852" cy="1477415"/>
                    </a:xfrm>
                    <a:prstGeom prst="rect">
                      <a:avLst/>
                    </a:prstGeom>
                  </p:spPr>
                </p:pic>
              </mc:Fallback>
            </mc:AlternateContent>
            <p:sp>
              <p:nvSpPr>
                <p:cNvPr id="30" name="CaixaDeTexto 29">
                  <a:extLst>
                    <a:ext uri="{FF2B5EF4-FFF2-40B4-BE49-F238E27FC236}">
                      <a16:creationId xmlns:a16="http://schemas.microsoft.com/office/drawing/2014/main" id="{D48968D9-AD54-4224-B7C7-C8C136D013FD}"/>
                    </a:ext>
                  </a:extLst>
                </p:cNvPr>
                <p:cNvSpPr txBox="1"/>
                <p:nvPr/>
              </p:nvSpPr>
              <p:spPr>
                <a:xfrm>
                  <a:off x="3851199" y="2521168"/>
                  <a:ext cx="1121976" cy="5999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2000" b="1" dirty="0"/>
                    <a:t>Optical</a:t>
                  </a:r>
                </a:p>
                <a:p>
                  <a:pPr algn="ctr"/>
                  <a:r>
                    <a:rPr lang="en-GB" sz="2000" b="1" dirty="0"/>
                    <a:t>attenuator</a:t>
                  </a:r>
                </a:p>
              </p:txBody>
            </p:sp>
          </p:grpSp>
          <mc:AlternateContent xmlns:mc="http://schemas.openxmlformats.org/markup-compatibility/2006" xmlns:am3d="http://schemas.microsoft.com/office/drawing/2017/model3d">
            <mc:Choice Requires="am3d">
              <p:graphicFrame>
                <p:nvGraphicFramePr>
                  <p:cNvPr id="31" name="Modelo 3D 30" descr="Cuboide Cinza-Escuro">
                    <a:extLst>
                      <a:ext uri="{FF2B5EF4-FFF2-40B4-BE49-F238E27FC236}">
                        <a16:creationId xmlns:a16="http://schemas.microsoft.com/office/drawing/2014/main" id="{2E87438E-8104-4531-A250-4AF38326EE6B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077403447"/>
                      </p:ext>
                    </p:extLst>
                  </p:nvPr>
                </p:nvGraphicFramePr>
                <p:xfrm>
                  <a:off x="-684139" y="988129"/>
                  <a:ext cx="4740368" cy="1475930"/>
                </p:xfrm>
                <a:graphic>
                  <a:graphicData uri="http://schemas.microsoft.com/office/drawing/2017/model3d">
                    <am3d:model3d r:embed="rId6">
                      <am3d:spPr>
                        <a:xfrm>
                          <a:off x="0" y="0"/>
                          <a:ext cx="4740368" cy="1475930"/>
                        </a:xfrm>
                        <a:prstGeom prst="rect">
                          <a:avLst/>
                        </a:prstGeom>
                      </am3d:spPr>
                      <am3d:camera>
                        <am3d:pos x="0" y="0" z="57664451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4361393" d="1000000"/>
                        <am3d:preTrans dx="0" dy="-6493603" dz="0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 ax="5400000" ay="18000000" az="16200000"/>
                        <am3d:postTrans dx="0" dy="0" dz="0"/>
                      </am3d:trans>
                      <am3d:raster rName="Office3DRenderer" rVer="16.0.8326">
                        <am3d:blip r:embed="rId15"/>
                      </am3d:raster>
                      <am3d:objViewport viewportSz="2825721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 xmlns="">
              <p:pic>
                <p:nvPicPr>
                  <p:cNvPr id="31" name="Modelo 3D 30" descr="Cuboide Cinza-Escuro">
                    <a:extLst>
                      <a:ext uri="{FF2B5EF4-FFF2-40B4-BE49-F238E27FC236}">
                        <a16:creationId xmlns:a16="http://schemas.microsoft.com/office/drawing/2014/main" id="{2E87438E-8104-4531-A250-4AF38326EE6B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164410" y="581542"/>
                    <a:ext cx="4740368" cy="147593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C7B427C1-AA3E-4D7F-82BD-08217BE44898}"/>
                </a:ext>
              </a:extLst>
            </p:cNvPr>
            <p:cNvSpPr/>
            <p:nvPr/>
          </p:nvSpPr>
          <p:spPr>
            <a:xfrm>
              <a:off x="6449144" y="627823"/>
              <a:ext cx="5342633" cy="555684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2" name="Conexão reta 81">
              <a:extLst>
                <a:ext uri="{FF2B5EF4-FFF2-40B4-BE49-F238E27FC236}">
                  <a16:creationId xmlns:a16="http://schemas.microsoft.com/office/drawing/2014/main" id="{CF42CE7C-082A-4DE8-AAF0-59B75936FCF7}"/>
                </a:ext>
              </a:extLst>
            </p:cNvPr>
            <p:cNvCxnSpPr>
              <a:cxnSpLocks/>
            </p:cNvCxnSpPr>
            <p:nvPr/>
          </p:nvCxnSpPr>
          <p:spPr>
            <a:xfrm>
              <a:off x="2243224" y="3926376"/>
              <a:ext cx="7099069" cy="0"/>
            </a:xfrm>
            <a:prstGeom prst="line">
              <a:avLst/>
            </a:prstGeom>
            <a:ln w="127000" cap="rnd">
              <a:round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B1359ED9-726E-4E71-97A9-AB853C8A7F93}"/>
                </a:ext>
              </a:extLst>
            </p:cNvPr>
            <p:cNvSpPr txBox="1"/>
            <p:nvPr/>
          </p:nvSpPr>
          <p:spPr>
            <a:xfrm>
              <a:off x="6404841" y="547424"/>
              <a:ext cx="185110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b="1" dirty="0"/>
                <a:t>Eve</a:t>
              </a:r>
            </a:p>
          </p:txBody>
        </p:sp>
        <p:grpSp>
          <p:nvGrpSpPr>
            <p:cNvPr id="72" name="Agrupar 71">
              <a:extLst>
                <a:ext uri="{FF2B5EF4-FFF2-40B4-BE49-F238E27FC236}">
                  <a16:creationId xmlns:a16="http://schemas.microsoft.com/office/drawing/2014/main" id="{B526E8B8-2896-4CF9-91CC-E2B9D34DBC67}"/>
                </a:ext>
              </a:extLst>
            </p:cNvPr>
            <p:cNvGrpSpPr/>
            <p:nvPr/>
          </p:nvGrpSpPr>
          <p:grpSpPr>
            <a:xfrm flipH="1">
              <a:off x="6883803" y="2905418"/>
              <a:ext cx="5657314" cy="2346527"/>
              <a:chOff x="-684139" y="774593"/>
              <a:chExt cx="5657314" cy="2346527"/>
            </a:xfrm>
          </p:grpSpPr>
          <p:grpSp>
            <p:nvGrpSpPr>
              <p:cNvPr id="73" name="Agrupar 72">
                <a:extLst>
                  <a:ext uri="{FF2B5EF4-FFF2-40B4-BE49-F238E27FC236}">
                    <a16:creationId xmlns:a16="http://schemas.microsoft.com/office/drawing/2014/main" id="{E67319EE-795F-4B49-9822-8645BB28A74B}"/>
                  </a:ext>
                </a:extLst>
              </p:cNvPr>
              <p:cNvGrpSpPr/>
              <p:nvPr/>
            </p:nvGrpSpPr>
            <p:grpSpPr>
              <a:xfrm>
                <a:off x="1253877" y="774593"/>
                <a:ext cx="3719298" cy="2346527"/>
                <a:chOff x="1253877" y="774593"/>
                <a:chExt cx="3719298" cy="2346527"/>
              </a:xfrm>
            </p:grpSpPr>
            <mc:AlternateContent xmlns:mc="http://schemas.openxmlformats.org/markup-compatibility/2006" xmlns:am3d="http://schemas.microsoft.com/office/drawing/2017/model3d">
              <mc:Choice Requires="am3d">
                <p:graphicFrame>
                  <p:nvGraphicFramePr>
                    <p:cNvPr id="76" name="Modelo 3D 75" descr="Sinal de Subtração Cinza-Escuro">
                      <a:extLst>
                        <a:ext uri="{FF2B5EF4-FFF2-40B4-BE49-F238E27FC236}">
                          <a16:creationId xmlns:a16="http://schemas.microsoft.com/office/drawing/2014/main" id="{F4F1AE32-0C18-4B6B-AB0B-9D5F2641C378}"/>
                        </a:ext>
                      </a:extLst>
                    </p:cNvPr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2497711760"/>
                        </p:ext>
                      </p:extLst>
                    </p:nvPr>
                  </p:nvGraphicFramePr>
                  <p:xfrm>
                    <a:off x="3355625" y="986643"/>
                    <a:ext cx="772852" cy="1477415"/>
                  </p:xfrm>
                  <a:graphic>
                    <a:graphicData uri="http://schemas.microsoft.com/office/drawing/2017/model3d">
                      <am3d:model3d r:embed="rId12">
                        <am3d:spPr>
                          <a:xfrm flipH="1">
                            <a:off x="0" y="0"/>
                            <a:ext cx="772852" cy="1477415"/>
                          </a:xfrm>
                          <a:prstGeom prst="rect">
                            <a:avLst/>
                          </a:prstGeom>
                        </am3d:spPr>
                        <am3d:camera>
                          <am3d:pos x="0" y="0" z="49021875"/>
                          <am3d:up dx="0" dy="36000000" dz="0"/>
                          <am3d:lookAt x="0" y="0" z="0"/>
                          <am3d:perspective fov="2700000"/>
                        </am3d:camera>
                        <am3d:trans>
                          <am3d:meterPerModelUnit n="4685389" d="1000000"/>
                          <am3d:preTrans dx="-2441" dy="-23614363" dz="0"/>
                          <am3d:scale>
                            <am3d:sx n="1000000" d="1000000"/>
                            <am3d:sy n="1000000" d="1000000"/>
                            <am3d:sz n="1000000" d="1000000"/>
                          </am3d:scale>
                          <am3d:rot ax="5616986" ay="4619897" az="5622683"/>
                          <am3d:postTrans dx="0" dy="0" dz="0"/>
                        </am3d:trans>
                        <am3d:raster rName="Office3DRenderer" rVer="16.0.8326">
                          <am3d:blip r:embed="rId14"/>
                        </am3d:raster>
                        <am3d:objViewport viewportSz="2247116"/>
                        <am3d:ambientLight>
                          <am3d:clr>
                            <a:scrgbClr r="50000" g="50000" b="50000"/>
                          </am3d:clr>
                          <am3d:illuminance n="500000" d="1000000"/>
                        </am3d:ambientLight>
                        <am3d:ptLight rad="0">
                          <am3d:clr>
                            <a:scrgbClr r="100000" g="75000" b="50000"/>
                          </am3d:clr>
                          <am3d:intensity n="9765625" d="1000000"/>
                          <am3d:pos x="21959998" y="70920001" z="16344003"/>
                        </am3d:ptLight>
                        <am3d:ptLight rad="0">
                          <am3d:clr>
                            <a:scrgbClr r="40000" g="60000" b="95000"/>
                          </am3d:clr>
                          <am3d:intensity n="12250000" d="1000000"/>
                          <am3d:pos x="-37964106" y="51130435" z="57631972"/>
                        </am3d:ptLight>
                        <am3d:ptLight rad="0">
                          <am3d:clr>
                            <a:scrgbClr r="86837" g="72700" b="100000"/>
                          </am3d:clr>
                          <am3d:intensity n="3125000" d="1000000"/>
                          <am3d:pos x="-37739122" y="58056624" z="-34769649"/>
                        </am3d:ptLight>
                      </am3d:model3d>
                    </a:graphicData>
                  </a:graphic>
                </p:graphicFrame>
              </mc:Choice>
              <mc:Fallback xmlns="">
                <p:pic>
                  <p:nvPicPr>
                    <p:cNvPr id="76" name="Modelo 3D 75" descr="Sinal de Subtração Cinza-Escuro">
                      <a:extLst>
                        <a:ext uri="{FF2B5EF4-FFF2-40B4-BE49-F238E27FC236}">
                          <a16:creationId xmlns:a16="http://schemas.microsoft.com/office/drawing/2014/main" id="{F4F1AE32-0C18-4B6B-AB0B-9D5F2641C378}"/>
                        </a:ext>
                      </a:extLst>
                    </p:cNvPr>
                    <p:cNvPicPr>
                      <a:picLocks noGrp="1" noRot="1" noChangeAspect="1" noMove="1" noResize="1" noEditPoints="1" noAdjustHandles="1" noChangeArrowheads="1" noChangeShapeType="1" noCrop="1"/>
                    </p:cNvPicPr>
                    <p:nvPr/>
                  </p:nvPicPr>
                  <p:blipFill>
                    <a:blip r:embed="rId14"/>
                    <a:stretch>
                      <a:fillRect/>
                    </a:stretch>
                  </p:blipFill>
                  <p:spPr>
                    <a:xfrm flipH="1">
                      <a:off x="7214975" y="3159768"/>
                      <a:ext cx="772852" cy="1477415"/>
                    </a:xfrm>
                    <a:prstGeom prst="rect">
                      <a:avLst/>
                    </a:prstGeom>
                  </p:spPr>
                </p:pic>
              </mc:Fallback>
            </mc:AlternateContent>
            <p:sp>
              <p:nvSpPr>
                <p:cNvPr id="78" name="CaixaDeTexto 77">
                  <a:extLst>
                    <a:ext uri="{FF2B5EF4-FFF2-40B4-BE49-F238E27FC236}">
                      <a16:creationId xmlns:a16="http://schemas.microsoft.com/office/drawing/2014/main" id="{95D24D92-6335-41EF-88A3-816951C46A92}"/>
                    </a:ext>
                  </a:extLst>
                </p:cNvPr>
                <p:cNvSpPr txBox="1"/>
                <p:nvPr/>
              </p:nvSpPr>
              <p:spPr>
                <a:xfrm>
                  <a:off x="1253877" y="2529461"/>
                  <a:ext cx="864334" cy="4695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3000" b="1" dirty="0"/>
                    <a:t>Laser</a:t>
                  </a:r>
                </a:p>
              </p:txBody>
            </p:sp>
            <p:sp>
              <p:nvSpPr>
                <p:cNvPr id="79" name="CaixaDeTexto 78">
                  <a:extLst>
                    <a:ext uri="{FF2B5EF4-FFF2-40B4-BE49-F238E27FC236}">
                      <a16:creationId xmlns:a16="http://schemas.microsoft.com/office/drawing/2014/main" id="{5FA61B26-3C57-41D9-9F42-C41ED92E6A4A}"/>
                    </a:ext>
                  </a:extLst>
                </p:cNvPr>
                <p:cNvSpPr txBox="1"/>
                <p:nvPr/>
              </p:nvSpPr>
              <p:spPr>
                <a:xfrm>
                  <a:off x="3137362" y="774593"/>
                  <a:ext cx="1171319" cy="5999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2000" b="1" dirty="0"/>
                    <a:t>Intensity</a:t>
                  </a:r>
                </a:p>
                <a:p>
                  <a:pPr algn="ctr"/>
                  <a:r>
                    <a:rPr lang="en-GB" sz="2000" b="1" dirty="0"/>
                    <a:t> Modulator</a:t>
                  </a:r>
                </a:p>
              </p:txBody>
            </p:sp>
            <mc:AlternateContent xmlns:mc="http://schemas.openxmlformats.org/markup-compatibility/2006" xmlns:am3d="http://schemas.microsoft.com/office/drawing/2017/model3d">
              <mc:Choice Requires="am3d">
                <p:graphicFrame>
                  <p:nvGraphicFramePr>
                    <p:cNvPr id="80" name="Modelo 3D 79" descr="Sinal de Subtração Cinza-Escuro">
                      <a:extLst>
                        <a:ext uri="{FF2B5EF4-FFF2-40B4-BE49-F238E27FC236}">
                          <a16:creationId xmlns:a16="http://schemas.microsoft.com/office/drawing/2014/main" id="{401E0797-895F-463C-AB87-68C988EACAA2}"/>
                        </a:ext>
                      </a:extLst>
                    </p:cNvPr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2955457610"/>
                        </p:ext>
                      </p:extLst>
                    </p:nvPr>
                  </p:nvGraphicFramePr>
                  <p:xfrm rot="10800000">
                    <a:off x="4145123" y="1454859"/>
                    <a:ext cx="772852" cy="1477415"/>
                  </p:xfrm>
                  <a:graphic>
                    <a:graphicData uri="http://schemas.microsoft.com/office/drawing/2017/model3d">
                      <am3d:model3d r:embed="rId12">
                        <am3d:spPr>
                          <a:xfrm rot="10800000" flipH="1">
                            <a:off x="0" y="0"/>
                            <a:ext cx="772852" cy="1477415"/>
                          </a:xfrm>
                          <a:prstGeom prst="rect">
                            <a:avLst/>
                          </a:prstGeom>
                        </am3d:spPr>
                        <am3d:camera>
                          <am3d:pos x="0" y="0" z="49021875"/>
                          <am3d:up dx="0" dy="36000000" dz="0"/>
                          <am3d:lookAt x="0" y="0" z="0"/>
                          <am3d:perspective fov="2700000"/>
                        </am3d:camera>
                        <am3d:trans>
                          <am3d:meterPerModelUnit n="4685389" d="1000000"/>
                          <am3d:preTrans dx="-2441" dy="-23614363" dz="0"/>
                          <am3d:scale>
                            <am3d:sx n="1000000" d="1000000"/>
                            <am3d:sy n="1000000" d="1000000"/>
                            <am3d:sz n="1000000" d="1000000"/>
                          </am3d:scale>
                          <am3d:rot ax="5616986" ay="4619897" az="5622683"/>
                          <am3d:postTrans dx="0" dy="0" dz="0"/>
                        </am3d:trans>
                        <am3d:raster rName="Office3DRenderer" rVer="16.0.8326">
                          <am3d:blip r:embed="rId13"/>
                        </am3d:raster>
                        <am3d:objViewport viewportSz="2247116"/>
                        <am3d:ambientLight>
                          <am3d:clr>
                            <a:scrgbClr r="50000" g="50000" b="50000"/>
                          </am3d:clr>
                          <am3d:illuminance n="500000" d="1000000"/>
                        </am3d:ambientLight>
                        <am3d:ptLight rad="0">
                          <am3d:clr>
                            <a:scrgbClr r="100000" g="75000" b="50000"/>
                          </am3d:clr>
                          <am3d:intensity n="9765625" d="1000000"/>
                          <am3d:pos x="21959998" y="70920001" z="16344003"/>
                        </am3d:ptLight>
                        <am3d:ptLight rad="0">
                          <am3d:clr>
                            <a:scrgbClr r="40000" g="60000" b="95000"/>
                          </am3d:clr>
                          <am3d:intensity n="12250000" d="1000000"/>
                          <am3d:pos x="-37964106" y="51130435" z="57631972"/>
                        </am3d:ptLight>
                        <am3d:ptLight rad="0">
                          <am3d:clr>
                            <a:scrgbClr r="86837" g="72700" b="100000"/>
                          </am3d:clr>
                          <am3d:intensity n="3125000" d="1000000"/>
                          <am3d:pos x="-37739122" y="58056624" z="-34769649"/>
                        </am3d:ptLight>
                      </am3d:model3d>
                    </a:graphicData>
                  </a:graphic>
                </p:graphicFrame>
              </mc:Choice>
              <mc:Fallback xmlns="">
                <p:pic>
                  <p:nvPicPr>
                    <p:cNvPr id="80" name="Modelo 3D 79" descr="Sinal de Subtração Cinza-Escuro">
                      <a:extLst>
                        <a:ext uri="{FF2B5EF4-FFF2-40B4-BE49-F238E27FC236}">
                          <a16:creationId xmlns:a16="http://schemas.microsoft.com/office/drawing/2014/main" id="{401E0797-895F-463C-AB87-68C988EACAA2}"/>
                        </a:ext>
                      </a:extLst>
                    </p:cNvPr>
                    <p:cNvPicPr>
                      <a:picLocks noGrp="1" noRot="1" noChangeAspect="1" noMove="1" noResize="1" noEditPoints="1" noAdjustHandles="1" noChangeArrowheads="1" noChangeShapeType="1" noCrop="1"/>
                    </p:cNvPicPr>
                    <p:nvPr/>
                  </p:nvPicPr>
                  <p:blipFill>
                    <a:blip r:embed="rId14"/>
                    <a:stretch>
                      <a:fillRect/>
                    </a:stretch>
                  </p:blipFill>
                  <p:spPr>
                    <a:xfrm rot="10800000" flipH="1">
                      <a:off x="6425477" y="3627984"/>
                      <a:ext cx="772852" cy="1477415"/>
                    </a:xfrm>
                    <a:prstGeom prst="rect">
                      <a:avLst/>
                    </a:prstGeom>
                  </p:spPr>
                </p:pic>
              </mc:Fallback>
            </mc:AlternateContent>
            <p:sp>
              <p:nvSpPr>
                <p:cNvPr id="81" name="CaixaDeTexto 80">
                  <a:extLst>
                    <a:ext uri="{FF2B5EF4-FFF2-40B4-BE49-F238E27FC236}">
                      <a16:creationId xmlns:a16="http://schemas.microsoft.com/office/drawing/2014/main" id="{CAF65951-94E6-4734-9CAB-327CAF70980D}"/>
                    </a:ext>
                  </a:extLst>
                </p:cNvPr>
                <p:cNvSpPr txBox="1"/>
                <p:nvPr/>
              </p:nvSpPr>
              <p:spPr>
                <a:xfrm>
                  <a:off x="3851199" y="2521168"/>
                  <a:ext cx="1121976" cy="5999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2000" b="1" dirty="0"/>
                    <a:t>Optical</a:t>
                  </a:r>
                </a:p>
                <a:p>
                  <a:pPr algn="ctr"/>
                  <a:r>
                    <a:rPr lang="en-GB" sz="2000" b="1" dirty="0"/>
                    <a:t>attenuator</a:t>
                  </a:r>
                </a:p>
              </p:txBody>
            </p:sp>
          </p:grpSp>
          <mc:AlternateContent xmlns:mc="http://schemas.openxmlformats.org/markup-compatibility/2006" xmlns:am3d="http://schemas.microsoft.com/office/drawing/2017/model3d">
            <mc:Choice Requires="am3d">
              <p:graphicFrame>
                <p:nvGraphicFramePr>
                  <p:cNvPr id="74" name="Modelo 3D 73" descr="Cuboide Cinza-Escuro">
                    <a:extLst>
                      <a:ext uri="{FF2B5EF4-FFF2-40B4-BE49-F238E27FC236}">
                        <a16:creationId xmlns:a16="http://schemas.microsoft.com/office/drawing/2014/main" id="{2861374F-8FB5-4C1D-8313-35F013CE17F2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26523781"/>
                      </p:ext>
                    </p:extLst>
                  </p:nvPr>
                </p:nvGraphicFramePr>
                <p:xfrm>
                  <a:off x="-684139" y="988129"/>
                  <a:ext cx="4740368" cy="1475930"/>
                </p:xfrm>
                <a:graphic>
                  <a:graphicData uri="http://schemas.microsoft.com/office/drawing/2017/model3d">
                    <am3d:model3d r:embed="rId6">
                      <am3d:spPr>
                        <a:xfrm flipH="1">
                          <a:off x="0" y="0"/>
                          <a:ext cx="4740368" cy="1475930"/>
                        </a:xfrm>
                        <a:prstGeom prst="rect">
                          <a:avLst/>
                        </a:prstGeom>
                      </am3d:spPr>
                      <am3d:camera>
                        <am3d:pos x="0" y="0" z="57664451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4361393" d="1000000"/>
                        <am3d:preTrans dx="0" dy="-6493603" dz="0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 ax="5400000" ay="18000000" az="16200000"/>
                        <am3d:postTrans dx="0" dy="0" dz="0"/>
                      </am3d:trans>
                      <am3d:raster rName="Office3DRenderer" rVer="16.0.8326">
                        <am3d:blip r:embed="rId16"/>
                      </am3d:raster>
                      <am3d:objViewport viewportSz="2825721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 xmlns="">
              <p:pic>
                <p:nvPicPr>
                  <p:cNvPr id="74" name="Modelo 3D 73" descr="Cuboide Cinza-Escuro">
                    <a:extLst>
                      <a:ext uri="{FF2B5EF4-FFF2-40B4-BE49-F238E27FC236}">
                        <a16:creationId xmlns:a16="http://schemas.microsoft.com/office/drawing/2014/main" id="{2861374F-8FB5-4C1D-8313-35F013CE17F2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 flipH="1">
                    <a:off x="7287223" y="3161254"/>
                    <a:ext cx="4740368" cy="147593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703294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5C1DCD2-216E-40F6-B9D6-64180D38A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04" y="-180975"/>
            <a:ext cx="11910793" cy="746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6336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132</Words>
  <Application>Microsoft Office PowerPoint</Application>
  <PresentationFormat>Ecrã Panorâmico</PresentationFormat>
  <Paragraphs>107</Paragraphs>
  <Slides>11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CMU Serif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António</dc:creator>
  <cp:lastModifiedBy>Joao Antonio</cp:lastModifiedBy>
  <cp:revision>38</cp:revision>
  <dcterms:created xsi:type="dcterms:W3CDTF">2018-10-17T15:07:39Z</dcterms:created>
  <dcterms:modified xsi:type="dcterms:W3CDTF">2018-12-10T12:56:36Z</dcterms:modified>
</cp:coreProperties>
</file>