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glb" ContentType="model/gltf.binary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5" r:id="rId5"/>
    <p:sldId id="257" r:id="rId6"/>
    <p:sldId id="261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6277-ADEC-4031-A4CD-C8D915319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0A834D-BAC7-403D-8C23-82B3468D1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027181-186C-405B-A068-C719C5EC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55BB695-ED3E-4396-A0EF-B837D391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1F77A8-40F8-43CC-9013-D6995C15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89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B740F-5CE7-424A-BFF7-0ECF97FC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A17BE1E-A73E-49E0-9061-E78CBF680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C7CC94-7DFD-4C74-8FB9-77B52526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9ED8E3-D52A-4D9F-AA93-4C7A1A24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E0AEF3-BC5A-4F64-B3D7-48ECF8A5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97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7F90BA-6B91-4282-B7A5-D9065354A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70AC428-7EE6-49F0-9895-2F5668C94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9939C7-5E44-4679-BE90-25DB2DE7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515375-3B7F-4685-AE97-46892009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644227-475F-4885-9702-4072B16C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28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83572-AEC4-43A6-971F-DF4EAD8D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FDEC34-6242-4133-A10D-5848ADD75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5C3A0F-95D1-4DC1-A0B0-4CAF60A2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981B6E-7C20-4108-9E13-6923D02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9F2DACC-DFC5-4A18-8262-22F0F0B0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07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48FA7-EDC0-4F4D-8D93-7ED721E7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48E3D70-7AC8-4F9D-960C-5C3B361E0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0AD690-FF6C-4A3C-9B69-3D190835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9817AC-E519-4FFC-BD5C-CA9A06CE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4E51F8-6F0E-4DB3-97DC-9E61B1A4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65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3CB53-8A10-43C9-A207-0BD03B48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DCAF95-714E-4331-9941-75D45925B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E6AA00A-0FD4-419B-8717-3619514EB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E60EB21-B54A-459B-A511-DA77A355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314AD92-91A8-48E3-ADC7-D1DD8163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FE16484-EC9A-4B20-BCA6-02E88DED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99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EBD7B-6BF2-4BE9-8BB9-7265EF0E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9B0BFB1-25A7-4C0C-8224-46F506A58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6FD93A1-B43E-4E39-BCBF-3EF8D950D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3A934EE-8544-446A-9E68-2A0402C67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A97078E-F7C2-4289-AA27-56123C303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D77FBF2-54ED-4BFD-9B57-DF837176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75B7970-18C5-42D4-B5E7-D89E7232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FC1F701-5E23-4B57-A141-C4BE42AA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77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22A36-10C3-460E-9B6C-E2B6C816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38EC2AF-76C3-4459-B347-DBF417F6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C4B516E-063F-4CF8-BA55-997402E2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8167AE2-DD5E-4F43-9BC8-91945943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67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216E612-3BF3-43FE-A4B6-70B447BA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FE3174C-BE28-41DC-A518-0D61F056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1FEA2B2-7C14-4B01-BF18-F84B3530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55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EC136-BCA6-4B2A-BE62-3E426A64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8471ED-2011-4DCD-BFBF-809C127B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A99ED0-D26A-481E-B927-56B3849F1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60983B6-A1BE-413E-9172-58898444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65461CF-9F1B-4D8C-986B-6860754E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D6BB98F-EDAB-40C6-9E73-8954AE7C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17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E898B-7C6B-4E94-B31F-771C8352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40D2E7E-2503-441A-B42F-CF257D107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B08003F-B3EA-4F7C-8DA8-F81DC818A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7ADF9C7-537A-4228-9DDB-095CA32C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0CE5AA0-FE2E-4A76-BB22-2C017E7D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71F4333-D562-46F8-990D-C372C656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59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08C4EFE-0D10-443E-AB8C-6D36FDBC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F11D4A1-5500-4CC5-A525-7B0B45F9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FFC38AF-067F-4EB1-8702-B577D54DF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5C3C8-5F51-4191-BFCC-D40874AC55AA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EBE43AE-0A5E-4A9F-AA2B-6328DC379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5024CD-1466-47BE-9926-A53F44A38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97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7/06/relationships/model3d" Target="../media/model3d3.glb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microsoft.com/office/2017/06/relationships/model3d" Target="../media/model3d2.glb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17/06/relationships/model3d" Target="../media/model3d3.glb"/><Relationship Id="rId10" Type="http://schemas.openxmlformats.org/officeDocument/2006/relationships/image" Target="../media/image3.png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microsoft.com/office/2017/06/relationships/model3d" Target="../media/model3d2.glb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0.png"/><Relationship Id="rId3" Type="http://schemas.openxmlformats.org/officeDocument/2006/relationships/image" Target="../media/image16.png"/><Relationship Id="rId21" Type="http://schemas.openxmlformats.org/officeDocument/2006/relationships/hyperlink" Target="https://www.remix3d.com/details/G009SX7VH395" TargetMode="External"/><Relationship Id="rId12" Type="http://schemas.openxmlformats.org/officeDocument/2006/relationships/image" Target="../media/image18.png"/><Relationship Id="rId17" Type="http://schemas.openxmlformats.org/officeDocument/2006/relationships/hyperlink" Target="https://www.remix3d.com/details/G009SX7VH607" TargetMode="External"/><Relationship Id="rId2" Type="http://schemas.microsoft.com/office/2017/06/relationships/model3d" Target="../media/model3d2.glb"/><Relationship Id="rId16" Type="http://schemas.microsoft.com/office/2017/06/relationships/model3d" Target="../media/model3d4.glb"/><Relationship Id="rId20" Type="http://schemas.microsoft.com/office/2017/06/relationships/model3d" Target="../media/model3d5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microsoft.com/office/2017/06/relationships/model3d" Target="../media/model3d1.glb"/><Relationship Id="rId5" Type="http://schemas.microsoft.com/office/2017/06/relationships/model3d" Target="../media/model3d3.glb"/><Relationship Id="rId15" Type="http://schemas.openxmlformats.org/officeDocument/2006/relationships/image" Target="../media/image19.png"/><Relationship Id="rId23" Type="http://schemas.openxmlformats.org/officeDocument/2006/relationships/image" Target="../media/image21.png"/><Relationship Id="rId10" Type="http://schemas.openxmlformats.org/officeDocument/2006/relationships/image" Target="../media/image3.png"/><Relationship Id="rId19" Type="http://schemas.openxmlformats.org/officeDocument/2006/relationships/image" Target="../media/image20.png"/><Relationship Id="rId4" Type="http://schemas.openxmlformats.org/officeDocument/2006/relationships/image" Target="../media/image16.png"/><Relationship Id="rId14" Type="http://schemas.openxmlformats.org/officeDocument/2006/relationships/image" Target="../media/image19.png"/><Relationship Id="rId2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F86CFD7-350E-415C-9909-620977800070}"/>
              </a:ext>
            </a:extLst>
          </p:cNvPr>
          <p:cNvSpPr txBox="1"/>
          <p:nvPr/>
        </p:nvSpPr>
        <p:spPr>
          <a:xfrm>
            <a:off x="217937" y="514709"/>
            <a:ext cx="2184124" cy="123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Alice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AE33E1-D80A-4B4D-AF09-2A54F06A456A}"/>
              </a:ext>
            </a:extLst>
          </p:cNvPr>
          <p:cNvSpPr txBox="1"/>
          <p:nvPr/>
        </p:nvSpPr>
        <p:spPr>
          <a:xfrm>
            <a:off x="6331619" y="474280"/>
            <a:ext cx="1828796" cy="123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Bob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0" name="Modelo 3D 19" descr="Sinal de Subtração Cinza-Escuro">
                <a:extLst>
                  <a:ext uri="{FF2B5EF4-FFF2-40B4-BE49-F238E27FC236}">
                    <a16:creationId xmlns:a16="http://schemas.microsoft.com/office/drawing/2014/main" id="{16B436A3-99FA-483A-8656-A05268DC97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3767051"/>
                  </p:ext>
                </p:extLst>
              </p:nvPr>
            </p:nvGraphicFramePr>
            <p:xfrm>
              <a:off x="3938917" y="1026410"/>
              <a:ext cx="911891" cy="174320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911891" cy="1743209"/>
                    </a:xfrm>
                    <a:prstGeom prst="rect">
                      <a:avLst/>
                    </a:prstGeom>
                  </am3d:spPr>
                  <am3d:camera>
                    <am3d:pos x="0" y="0" z="4902187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85389" d="1000000"/>
                    <am3d:preTrans dx="-2441" dy="-2361436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616986" ay="4619897" az="562268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513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0" name="Modelo 3D 19" descr="Sinal de Subtração Cinza-Escuro">
                <a:extLst>
                  <a:ext uri="{FF2B5EF4-FFF2-40B4-BE49-F238E27FC236}">
                    <a16:creationId xmlns:a16="http://schemas.microsoft.com/office/drawing/2014/main" id="{16B436A3-99FA-483A-8656-A05268DC97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8917" y="1026410"/>
                <a:ext cx="911891" cy="1743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5" name="Modelo 3D 34" descr="Cuboide Cinza-Escuro">
                <a:extLst>
                  <a:ext uri="{FF2B5EF4-FFF2-40B4-BE49-F238E27FC236}">
                    <a16:creationId xmlns:a16="http://schemas.microsoft.com/office/drawing/2014/main" id="{CD476A95-7313-42E0-866F-47084F2062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84849518"/>
                  </p:ext>
                </p:extLst>
              </p:nvPr>
            </p:nvGraphicFramePr>
            <p:xfrm>
              <a:off x="8626740" y="3830084"/>
              <a:ext cx="503965" cy="669954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503965" cy="669954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7650021" ay="5" az="7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78926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5" name="Modelo 3D 34" descr="Cuboide Cinza-Escuro">
                <a:extLst>
                  <a:ext uri="{FF2B5EF4-FFF2-40B4-BE49-F238E27FC236}">
                    <a16:creationId xmlns:a16="http://schemas.microsoft.com/office/drawing/2014/main" id="{CD476A95-7313-42E0-866F-47084F2062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6740" y="3830084"/>
                <a:ext cx="503965" cy="669954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Retângulo 40">
            <a:extLst>
              <a:ext uri="{FF2B5EF4-FFF2-40B4-BE49-F238E27FC236}">
                <a16:creationId xmlns:a16="http://schemas.microsoft.com/office/drawing/2014/main" id="{1044C7DB-10A5-4A4A-8A69-80C92F5516A3}"/>
              </a:ext>
            </a:extLst>
          </p:cNvPr>
          <p:cNvSpPr/>
          <p:nvPr/>
        </p:nvSpPr>
        <p:spPr>
          <a:xfrm>
            <a:off x="252636" y="600409"/>
            <a:ext cx="5616593" cy="29444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2F6895E-CB3E-4942-AB4D-A1330623A524}"/>
              </a:ext>
            </a:extLst>
          </p:cNvPr>
          <p:cNvSpPr/>
          <p:nvPr/>
        </p:nvSpPr>
        <p:spPr>
          <a:xfrm>
            <a:off x="6383253" y="592388"/>
            <a:ext cx="5691770" cy="56991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2E492A1-082D-4F9D-B8E2-9ACC85032C33}"/>
              </a:ext>
            </a:extLst>
          </p:cNvPr>
          <p:cNvSpPr txBox="1"/>
          <p:nvPr/>
        </p:nvSpPr>
        <p:spPr>
          <a:xfrm>
            <a:off x="1459056" y="2846788"/>
            <a:ext cx="10198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Laser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EDA8795-CA94-4B3A-85AF-B784E65A4DC7}"/>
              </a:ext>
            </a:extLst>
          </p:cNvPr>
          <p:cNvSpPr txBox="1"/>
          <p:nvPr/>
        </p:nvSpPr>
        <p:spPr>
          <a:xfrm>
            <a:off x="3681388" y="776211"/>
            <a:ext cx="1382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Intensity</a:t>
            </a:r>
          </a:p>
          <a:p>
            <a:pPr algn="ctr"/>
            <a:r>
              <a:rPr lang="en-GB" sz="2000" b="1" dirty="0"/>
              <a:t> Modulator</a:t>
            </a:r>
          </a:p>
        </p:txBody>
      </p: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780E8B69-3907-4302-872B-50CB368BDD8B}"/>
              </a:ext>
            </a:extLst>
          </p:cNvPr>
          <p:cNvGrpSpPr/>
          <p:nvPr/>
        </p:nvGrpSpPr>
        <p:grpSpPr>
          <a:xfrm>
            <a:off x="10698880" y="4753934"/>
            <a:ext cx="1225017" cy="1369542"/>
            <a:chOff x="10498855" y="5477834"/>
            <a:chExt cx="1225017" cy="1369542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27" name="Modelo 3D 26" descr="Hemisfério Cinza-Escuro">
                  <a:extLst>
                    <a:ext uri="{FF2B5EF4-FFF2-40B4-BE49-F238E27FC236}">
                      <a16:creationId xmlns:a16="http://schemas.microsoft.com/office/drawing/2014/main" id="{84E0CCAB-7D61-4B1B-ACAF-C110CFF4DB8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8384046"/>
                    </p:ext>
                  </p:extLst>
                </p:nvPr>
              </p:nvGraphicFramePr>
              <p:xfrm rot="5400000">
                <a:off x="10310915" y="5856664"/>
                <a:ext cx="1178652" cy="802772"/>
              </p:xfrm>
              <a:graphic>
                <a:graphicData uri="http://schemas.microsoft.com/office/drawing/2017/model3d">
                  <am3d:model3d r:embed="rId8">
                    <am3d:spPr>
                      <a:xfrm rot="5400000">
                        <a:off x="0" y="0"/>
                        <a:ext cx="1178652" cy="802772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6200000" ay="3600000" az="16200000"/>
                      <am3d:postTrans dx="0" dy="0" dz="0"/>
                    </am3d:trans>
                    <am3d:raster rName="Office3DRenderer" rVer="16.0.8326">
                      <am3d:blip r:embed="rId9"/>
                    </am3d:raster>
                    <am3d:objViewport viewportSz="161589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27" name="Modelo 3D 26" descr="Hemisfério Cinza-Escuro">
                  <a:extLst>
                    <a:ext uri="{FF2B5EF4-FFF2-40B4-BE49-F238E27FC236}">
                      <a16:creationId xmlns:a16="http://schemas.microsoft.com/office/drawing/2014/main" id="{84E0CCAB-7D61-4B1B-ACAF-C110CFF4DB8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5400000">
                  <a:off x="10472840" y="5628064"/>
                  <a:ext cx="1178652" cy="80277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8973744B-C158-45F6-B7DA-10886371E7AD}"/>
                </a:ext>
              </a:extLst>
            </p:cNvPr>
            <p:cNvSpPr txBox="1"/>
            <p:nvPr/>
          </p:nvSpPr>
          <p:spPr>
            <a:xfrm>
              <a:off x="10942889" y="5477834"/>
              <a:ext cx="78098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D</a:t>
              </a:r>
              <a:r>
                <a:rPr lang="en-GB" sz="3000" b="1" baseline="-25000" dirty="0"/>
                <a:t>M2</a:t>
              </a:r>
            </a:p>
          </p:txBody>
        </p:sp>
      </p:grp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2AB5F69-AF24-421C-A1FA-6D69BC18C10F}"/>
              </a:ext>
            </a:extLst>
          </p:cNvPr>
          <p:cNvSpPr txBox="1"/>
          <p:nvPr/>
        </p:nvSpPr>
        <p:spPr>
          <a:xfrm>
            <a:off x="8280649" y="3310233"/>
            <a:ext cx="1186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0.5 </a:t>
            </a:r>
            <a:r>
              <a:rPr lang="en-GB" sz="3000" b="1" dirty="0" err="1"/>
              <a:t>t</a:t>
            </a:r>
            <a:r>
              <a:rPr lang="en-GB" sz="3000" b="1" baseline="-25000" dirty="0" err="1"/>
              <a:t>bit</a:t>
            </a:r>
            <a:endParaRPr lang="en-GB" sz="3000" b="1" baseline="-25000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F00DC78-493F-4A09-881D-ECC652B928CC}"/>
              </a:ext>
            </a:extLst>
          </p:cNvPr>
          <p:cNvSpPr txBox="1"/>
          <p:nvPr/>
        </p:nvSpPr>
        <p:spPr>
          <a:xfrm>
            <a:off x="7175885" y="1468601"/>
            <a:ext cx="461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err="1"/>
              <a:t>t</a:t>
            </a:r>
            <a:r>
              <a:rPr lang="en-GB" sz="3000" b="1" baseline="-25000" dirty="0" err="1"/>
              <a:t>B</a:t>
            </a:r>
            <a:endParaRPr lang="en-GB" sz="3000" b="1" baseline="-25000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1C44298-1642-4EAC-8D47-A952D30FC8D6}"/>
              </a:ext>
            </a:extLst>
          </p:cNvPr>
          <p:cNvSpPr txBox="1"/>
          <p:nvPr/>
        </p:nvSpPr>
        <p:spPr>
          <a:xfrm>
            <a:off x="6872977" y="2516066"/>
            <a:ext cx="7745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1-t</a:t>
            </a:r>
            <a:r>
              <a:rPr lang="en-GB" sz="3000" b="1" baseline="-25000" dirty="0"/>
              <a:t>B</a:t>
            </a:r>
          </a:p>
        </p:txBody>
      </p:sp>
      <p:sp>
        <p:nvSpPr>
          <p:cNvPr id="53" name="Hexágono 52">
            <a:extLst>
              <a:ext uri="{FF2B5EF4-FFF2-40B4-BE49-F238E27FC236}">
                <a16:creationId xmlns:a16="http://schemas.microsoft.com/office/drawing/2014/main" id="{0EF39FF1-9468-4B15-AE62-D30F361F0818}"/>
              </a:ext>
            </a:extLst>
          </p:cNvPr>
          <p:cNvSpPr/>
          <p:nvPr/>
        </p:nvSpPr>
        <p:spPr>
          <a:xfrm>
            <a:off x="7698030" y="4174422"/>
            <a:ext cx="2246214" cy="942975"/>
          </a:xfrm>
          <a:prstGeom prst="hexagon">
            <a:avLst/>
          </a:prstGeom>
          <a:noFill/>
          <a:ln w="127000" cap="sq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Conexão reta 56">
            <a:extLst>
              <a:ext uri="{FF2B5EF4-FFF2-40B4-BE49-F238E27FC236}">
                <a16:creationId xmlns:a16="http://schemas.microsoft.com/office/drawing/2014/main" id="{66EA8DB7-A68B-4DEC-8783-55FEF91B7784}"/>
              </a:ext>
            </a:extLst>
          </p:cNvPr>
          <p:cNvCxnSpPr>
            <a:stCxn id="53" idx="0"/>
          </p:cNvCxnSpPr>
          <p:nvPr/>
        </p:nvCxnSpPr>
        <p:spPr>
          <a:xfrm>
            <a:off x="9944244" y="4645909"/>
            <a:ext cx="914400" cy="91440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xão reta 62">
            <a:extLst>
              <a:ext uri="{FF2B5EF4-FFF2-40B4-BE49-F238E27FC236}">
                <a16:creationId xmlns:a16="http://schemas.microsoft.com/office/drawing/2014/main" id="{9D5B6D5C-B107-4E32-B4F4-B5E76FACD7BE}"/>
              </a:ext>
            </a:extLst>
          </p:cNvPr>
          <p:cNvCxnSpPr>
            <a:cxnSpLocks/>
          </p:cNvCxnSpPr>
          <p:nvPr/>
        </p:nvCxnSpPr>
        <p:spPr>
          <a:xfrm flipV="1">
            <a:off x="6783630" y="4664959"/>
            <a:ext cx="914400" cy="91440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xão reta 64">
            <a:extLst>
              <a:ext uri="{FF2B5EF4-FFF2-40B4-BE49-F238E27FC236}">
                <a16:creationId xmlns:a16="http://schemas.microsoft.com/office/drawing/2014/main" id="{6884B1D7-F3C4-4BF2-9CCD-C5CC953B59E3}"/>
              </a:ext>
            </a:extLst>
          </p:cNvPr>
          <p:cNvCxnSpPr>
            <a:cxnSpLocks/>
          </p:cNvCxnSpPr>
          <p:nvPr/>
        </p:nvCxnSpPr>
        <p:spPr>
          <a:xfrm>
            <a:off x="6793155" y="3741034"/>
            <a:ext cx="914400" cy="91440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34D96E33-B495-437F-A3F3-BD079F952083}"/>
              </a:ext>
            </a:extLst>
          </p:cNvPr>
          <p:cNvGrpSpPr/>
          <p:nvPr/>
        </p:nvGrpSpPr>
        <p:grpSpPr>
          <a:xfrm>
            <a:off x="10708405" y="2963234"/>
            <a:ext cx="1225017" cy="1369542"/>
            <a:chOff x="10498855" y="5477834"/>
            <a:chExt cx="1225017" cy="1369542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77" name="Modelo 3D 76" descr="Hemisfério Cinza-Escuro">
                  <a:extLst>
                    <a:ext uri="{FF2B5EF4-FFF2-40B4-BE49-F238E27FC236}">
                      <a16:creationId xmlns:a16="http://schemas.microsoft.com/office/drawing/2014/main" id="{8814C08B-2BAE-475B-B167-0EC1D5CC6AC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20112064"/>
                    </p:ext>
                  </p:extLst>
                </p:nvPr>
              </p:nvGraphicFramePr>
              <p:xfrm rot="5400000">
                <a:off x="10310915" y="5856664"/>
                <a:ext cx="1178652" cy="802772"/>
              </p:xfrm>
              <a:graphic>
                <a:graphicData uri="http://schemas.microsoft.com/office/drawing/2017/model3d">
                  <am3d:model3d r:embed="rId8">
                    <am3d:spPr>
                      <a:xfrm rot="5400000">
                        <a:off x="0" y="0"/>
                        <a:ext cx="1178652" cy="802772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6200000" ay="3600000" az="16200000"/>
                      <am3d:postTrans dx="0" dy="0" dz="0"/>
                    </am3d:trans>
                    <am3d:raster rName="Office3DRenderer" rVer="16.0.8326">
                      <am3d:blip r:embed="rId10"/>
                    </am3d:raster>
                    <am3d:objViewport viewportSz="161589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77" name="Modelo 3D 76" descr="Hemisfério Cinza-Escuro">
                  <a:extLst>
                    <a:ext uri="{FF2B5EF4-FFF2-40B4-BE49-F238E27FC236}">
                      <a16:creationId xmlns:a16="http://schemas.microsoft.com/office/drawing/2014/main" id="{8814C08B-2BAE-475B-B167-0EC1D5CC6AC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5400000">
                  <a:off x="10482365" y="3837364"/>
                  <a:ext cx="1178652" cy="80277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28E57BE4-A1F9-45D1-A74C-B60B1E08634E}"/>
                </a:ext>
              </a:extLst>
            </p:cNvPr>
            <p:cNvSpPr txBox="1"/>
            <p:nvPr/>
          </p:nvSpPr>
          <p:spPr>
            <a:xfrm>
              <a:off x="10942889" y="5477834"/>
              <a:ext cx="78098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D</a:t>
              </a:r>
              <a:r>
                <a:rPr lang="en-GB" sz="3000" b="1" baseline="-25000" dirty="0"/>
                <a:t>M1</a:t>
              </a:r>
            </a:p>
          </p:txBody>
        </p:sp>
      </p:grp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2" name="Modelo 3D 81" descr="Sinal de Subtração Cinza-Escuro">
                <a:extLst>
                  <a:ext uri="{FF2B5EF4-FFF2-40B4-BE49-F238E27FC236}">
                    <a16:creationId xmlns:a16="http://schemas.microsoft.com/office/drawing/2014/main" id="{17B1B989-5A36-41E9-84F5-8D5AC06F792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4654464"/>
                  </p:ext>
                </p:extLst>
              </p:nvPr>
            </p:nvGraphicFramePr>
            <p:xfrm rot="10800000">
              <a:off x="4870450" y="1578860"/>
              <a:ext cx="911891" cy="1743209"/>
            </p:xfrm>
            <a:graphic>
              <a:graphicData uri="http://schemas.microsoft.com/office/drawing/2017/model3d">
                <am3d:model3d r:embed="rId2">
                  <am3d:spPr>
                    <a:xfrm rot="10800000">
                      <a:off x="0" y="0"/>
                      <a:ext cx="911891" cy="1743209"/>
                    </a:xfrm>
                    <a:prstGeom prst="rect">
                      <a:avLst/>
                    </a:prstGeom>
                  </am3d:spPr>
                  <am3d:camera>
                    <am3d:pos x="0" y="0" z="4902187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85389" d="1000000"/>
                    <am3d:preTrans dx="-2441" dy="-2361436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616986" ay="4619897" az="562268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26513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2" name="Modelo 3D 81" descr="Sinal de Subtração Cinza-Escuro">
                <a:extLst>
                  <a:ext uri="{FF2B5EF4-FFF2-40B4-BE49-F238E27FC236}">
                    <a16:creationId xmlns:a16="http://schemas.microsoft.com/office/drawing/2014/main" id="{17B1B989-5A36-41E9-84F5-8D5AC06F79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4870450" y="1578860"/>
                <a:ext cx="911891" cy="1743209"/>
              </a:xfrm>
              <a:prstGeom prst="rect">
                <a:avLst/>
              </a:prstGeom>
            </p:spPr>
          </p:pic>
        </mc:Fallback>
      </mc:AlternateContent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B819E0FF-81F7-4171-9AFE-1AEEC6159964}"/>
              </a:ext>
            </a:extLst>
          </p:cNvPr>
          <p:cNvCxnSpPr>
            <a:cxnSpLocks/>
          </p:cNvCxnSpPr>
          <p:nvPr/>
        </p:nvCxnSpPr>
        <p:spPr>
          <a:xfrm flipV="1">
            <a:off x="6793155" y="2121870"/>
            <a:ext cx="0" cy="156113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B6F1DAB8-F449-4FEF-A1B7-451CE97764E3}"/>
              </a:ext>
            </a:extLst>
          </p:cNvPr>
          <p:cNvGrpSpPr/>
          <p:nvPr/>
        </p:nvGrpSpPr>
        <p:grpSpPr>
          <a:xfrm>
            <a:off x="10708405" y="1340809"/>
            <a:ext cx="1015024" cy="1369542"/>
            <a:chOff x="10498855" y="5477834"/>
            <a:chExt cx="1015024" cy="1369542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80" name="Modelo 3D 79" descr="Hemisfério Cinza-Escuro">
                  <a:extLst>
                    <a:ext uri="{FF2B5EF4-FFF2-40B4-BE49-F238E27FC236}">
                      <a16:creationId xmlns:a16="http://schemas.microsoft.com/office/drawing/2014/main" id="{FC13DA74-E81F-494C-9207-78A85F36B25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20112064"/>
                    </p:ext>
                  </p:extLst>
                </p:nvPr>
              </p:nvGraphicFramePr>
              <p:xfrm rot="5400000">
                <a:off x="10310915" y="5856664"/>
                <a:ext cx="1178652" cy="802772"/>
              </p:xfrm>
              <a:graphic>
                <a:graphicData uri="http://schemas.microsoft.com/office/drawing/2017/model3d">
                  <am3d:model3d r:embed="rId8">
                    <am3d:spPr>
                      <a:xfrm rot="5400000">
                        <a:off x="0" y="0"/>
                        <a:ext cx="1178652" cy="802772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6200000" ay="3600000" az="16200000"/>
                      <am3d:postTrans dx="0" dy="0" dz="0"/>
                    </am3d:trans>
                    <am3d:raster rName="Office3DRenderer" rVer="16.0.8326">
                      <am3d:blip r:embed="rId10"/>
                    </am3d:raster>
                    <am3d:objViewport viewportSz="161589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80" name="Modelo 3D 79" descr="Hemisfério Cinza-Escuro">
                  <a:extLst>
                    <a:ext uri="{FF2B5EF4-FFF2-40B4-BE49-F238E27FC236}">
                      <a16:creationId xmlns:a16="http://schemas.microsoft.com/office/drawing/2014/main" id="{FC13DA74-E81F-494C-9207-78A85F36B25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5400000">
                  <a:off x="10482365" y="1237039"/>
                  <a:ext cx="1178652" cy="80277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418552F7-6CF1-464B-8A70-F98C0B9405F6}"/>
                </a:ext>
              </a:extLst>
            </p:cNvPr>
            <p:cNvSpPr txBox="1"/>
            <p:nvPr/>
          </p:nvSpPr>
          <p:spPr>
            <a:xfrm>
              <a:off x="10942889" y="5477834"/>
              <a:ext cx="5709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D</a:t>
              </a:r>
              <a:r>
                <a:rPr lang="en-GB" sz="3000" b="1" baseline="-25000" dirty="0"/>
                <a:t>B</a:t>
              </a:r>
            </a:p>
          </p:txBody>
        </p:sp>
      </p:grp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DFE6DE75-00C8-4237-A44C-460407874FD3}"/>
              </a:ext>
            </a:extLst>
          </p:cNvPr>
          <p:cNvCxnSpPr>
            <a:cxnSpLocks/>
          </p:cNvCxnSpPr>
          <p:nvPr/>
        </p:nvCxnSpPr>
        <p:spPr>
          <a:xfrm>
            <a:off x="2685591" y="2085792"/>
            <a:ext cx="8249109" cy="26553"/>
          </a:xfrm>
          <a:prstGeom prst="line">
            <a:avLst/>
          </a:prstGeom>
          <a:ln w="1270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Conexão reta 60">
            <a:extLst>
              <a:ext uri="{FF2B5EF4-FFF2-40B4-BE49-F238E27FC236}">
                <a16:creationId xmlns:a16="http://schemas.microsoft.com/office/drawing/2014/main" id="{CFFF43EB-8583-4F91-99F2-1F9C400828AF}"/>
              </a:ext>
            </a:extLst>
          </p:cNvPr>
          <p:cNvCxnSpPr>
            <a:cxnSpLocks/>
          </p:cNvCxnSpPr>
          <p:nvPr/>
        </p:nvCxnSpPr>
        <p:spPr>
          <a:xfrm flipV="1">
            <a:off x="9944244" y="3750559"/>
            <a:ext cx="914400" cy="91440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9" name="Modelo 3D 18" descr="Cuboide Cinza-Escuro">
                <a:extLst>
                  <a:ext uri="{FF2B5EF4-FFF2-40B4-BE49-F238E27FC236}">
                    <a16:creationId xmlns:a16="http://schemas.microsoft.com/office/drawing/2014/main" id="{3504EDA7-0DC3-4F5F-BB70-A4114A4748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9341025"/>
                  </p:ext>
                </p:extLst>
              </p:nvPr>
            </p:nvGraphicFramePr>
            <p:xfrm>
              <a:off x="-827618" y="1028163"/>
              <a:ext cx="5593181" cy="1741456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5593181" cy="1741456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8000000" az="16200000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33340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9" name="Modelo 3D 18" descr="Cuboide Cinza-Escuro">
                <a:extLst>
                  <a:ext uri="{FF2B5EF4-FFF2-40B4-BE49-F238E27FC236}">
                    <a16:creationId xmlns:a16="http://schemas.microsoft.com/office/drawing/2014/main" id="{3504EDA7-0DC3-4F5F-BB70-A4114A4748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827618" y="1028163"/>
                <a:ext cx="5593181" cy="1741456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CaixaDeTexto 82">
            <a:extLst>
              <a:ext uri="{FF2B5EF4-FFF2-40B4-BE49-F238E27FC236}">
                <a16:creationId xmlns:a16="http://schemas.microsoft.com/office/drawing/2014/main" id="{8789217A-9335-45E4-83F2-00B96068D3B2}"/>
              </a:ext>
            </a:extLst>
          </p:cNvPr>
          <p:cNvSpPr txBox="1"/>
          <p:nvPr/>
        </p:nvSpPr>
        <p:spPr>
          <a:xfrm>
            <a:off x="4611920" y="2837003"/>
            <a:ext cx="1323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Optical</a:t>
            </a:r>
          </a:p>
          <a:p>
            <a:pPr algn="ctr"/>
            <a:r>
              <a:rPr lang="en-GB" sz="2000" b="1" dirty="0"/>
              <a:t>attenuator</a:t>
            </a:r>
          </a:p>
        </p:txBody>
      </p:sp>
    </p:spTree>
    <p:extLst>
      <p:ext uri="{BB962C8B-B14F-4D97-AF65-F5344CB8AC3E}">
        <p14:creationId xmlns:p14="http://schemas.microsoft.com/office/powerpoint/2010/main" val="427991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0A36541F-5842-40EB-B585-268C4E7FA2D7}"/>
              </a:ext>
            </a:extLst>
          </p:cNvPr>
          <p:cNvGrpSpPr/>
          <p:nvPr/>
        </p:nvGrpSpPr>
        <p:grpSpPr>
          <a:xfrm>
            <a:off x="49142" y="1286435"/>
            <a:ext cx="12093715" cy="4285127"/>
            <a:chOff x="1730691" y="2171978"/>
            <a:chExt cx="8592073" cy="2990566"/>
          </a:xfrm>
        </p:grpSpPr>
        <p:pic>
          <p:nvPicPr>
            <p:cNvPr id="3" name="Gráfico 4" descr="Portátil">
              <a:extLst>
                <a:ext uri="{FF2B5EF4-FFF2-40B4-BE49-F238E27FC236}">
                  <a16:creationId xmlns:a16="http://schemas.microsoft.com/office/drawing/2014/main" id="{5DB86A37-0B5B-46EC-B847-3ABC88595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691" y="2529000"/>
              <a:ext cx="1800000" cy="1800000"/>
            </a:xfrm>
            <a:prstGeom prst="rect">
              <a:avLst/>
            </a:prstGeom>
          </p:spPr>
        </p:pic>
        <p:pic>
          <p:nvPicPr>
            <p:cNvPr id="4" name="Gráfico 6" descr="Computador">
              <a:extLst>
                <a:ext uri="{FF2B5EF4-FFF2-40B4-BE49-F238E27FC236}">
                  <a16:creationId xmlns:a16="http://schemas.microsoft.com/office/drawing/2014/main" id="{8341499F-2061-4211-978D-0C5E4BAFD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22764" y="2529000"/>
              <a:ext cx="1800000" cy="1800000"/>
            </a:xfrm>
            <a:prstGeom prst="rect">
              <a:avLst/>
            </a:prstGeom>
          </p:spPr>
        </p:pic>
        <p:sp>
          <p:nvSpPr>
            <p:cNvPr id="5" name="CaixaDeTexto 7">
              <a:extLst>
                <a:ext uri="{FF2B5EF4-FFF2-40B4-BE49-F238E27FC236}">
                  <a16:creationId xmlns:a16="http://schemas.microsoft.com/office/drawing/2014/main" id="{4F86CFD7-350E-415C-9909-620977800070}"/>
                </a:ext>
              </a:extLst>
            </p:cNvPr>
            <p:cNvSpPr txBox="1"/>
            <p:nvPr/>
          </p:nvSpPr>
          <p:spPr>
            <a:xfrm>
              <a:off x="2447428" y="2171978"/>
              <a:ext cx="1124288" cy="644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5400" b="1" dirty="0"/>
                <a:t>Alice</a:t>
              </a:r>
            </a:p>
          </p:txBody>
        </p:sp>
        <p:sp>
          <p:nvSpPr>
            <p:cNvPr id="6" name="CaixaDeTexto 8">
              <a:extLst>
                <a:ext uri="{FF2B5EF4-FFF2-40B4-BE49-F238E27FC236}">
                  <a16:creationId xmlns:a16="http://schemas.microsoft.com/office/drawing/2014/main" id="{FCAE33E1-D80A-4B4D-AF09-2A54F06A456A}"/>
                </a:ext>
              </a:extLst>
            </p:cNvPr>
            <p:cNvSpPr txBox="1"/>
            <p:nvPr/>
          </p:nvSpPr>
          <p:spPr>
            <a:xfrm>
              <a:off x="9233053" y="2175057"/>
              <a:ext cx="935236" cy="644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5400" b="1" dirty="0"/>
                <a:t>Bob</a:t>
              </a:r>
            </a:p>
          </p:txBody>
        </p:sp>
        <p:cxnSp>
          <p:nvCxnSpPr>
            <p:cNvPr id="7" name="Conexão reta 6">
              <a:extLst>
                <a:ext uri="{FF2B5EF4-FFF2-40B4-BE49-F238E27FC236}">
                  <a16:creationId xmlns:a16="http://schemas.microsoft.com/office/drawing/2014/main" id="{18ED142B-D66C-4223-A010-C14A7FDC6179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3530691" y="3429000"/>
              <a:ext cx="4846691" cy="0"/>
            </a:xfrm>
            <a:prstGeom prst="line">
              <a:avLst/>
            </a:prstGeom>
            <a:ln w="127000">
              <a:solidFill>
                <a:srgbClr val="FFC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Parêntese esquerdo 7">
              <a:extLst>
                <a:ext uri="{FF2B5EF4-FFF2-40B4-BE49-F238E27FC236}">
                  <a16:creationId xmlns:a16="http://schemas.microsoft.com/office/drawing/2014/main" id="{7914864C-69D2-41AC-9524-B52063825E71}"/>
                </a:ext>
              </a:extLst>
            </p:cNvPr>
            <p:cNvSpPr/>
            <p:nvPr/>
          </p:nvSpPr>
          <p:spPr>
            <a:xfrm rot="16200000">
              <a:off x="5486847" y="1416339"/>
              <a:ext cx="1038217" cy="6454194"/>
            </a:xfrm>
            <a:prstGeom prst="leftBracket">
              <a:avLst/>
            </a:prstGeom>
            <a:ln w="1270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9" name="CaixaDeTexto 14">
              <a:extLst>
                <a:ext uri="{FF2B5EF4-FFF2-40B4-BE49-F238E27FC236}">
                  <a16:creationId xmlns:a16="http://schemas.microsoft.com/office/drawing/2014/main" id="{F964401F-CF14-44CC-A60D-720660BD4948}"/>
                </a:ext>
              </a:extLst>
            </p:cNvPr>
            <p:cNvSpPr txBox="1"/>
            <p:nvPr/>
          </p:nvSpPr>
          <p:spPr>
            <a:xfrm>
              <a:off x="4686841" y="2934969"/>
              <a:ext cx="2883881" cy="494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4000" b="1" dirty="0"/>
                <a:t>Quantum Channel</a:t>
              </a:r>
            </a:p>
          </p:txBody>
        </p:sp>
        <p:sp>
          <p:nvSpPr>
            <p:cNvPr id="10" name="CaixaDeTexto 15">
              <a:extLst>
                <a:ext uri="{FF2B5EF4-FFF2-40B4-BE49-F238E27FC236}">
                  <a16:creationId xmlns:a16="http://schemas.microsoft.com/office/drawing/2014/main" id="{38C80D69-ABBE-489C-816E-1729A0107A93}"/>
                </a:ext>
              </a:extLst>
            </p:cNvPr>
            <p:cNvSpPr txBox="1"/>
            <p:nvPr/>
          </p:nvSpPr>
          <p:spPr>
            <a:xfrm>
              <a:off x="3652546" y="4631096"/>
              <a:ext cx="4952472" cy="494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4000" b="1" dirty="0"/>
                <a:t>Authenticated Classical Channel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09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AC7695F7-D756-4E8D-A083-6A4AC795EC87}"/>
              </a:ext>
            </a:extLst>
          </p:cNvPr>
          <p:cNvGrpSpPr/>
          <p:nvPr/>
        </p:nvGrpSpPr>
        <p:grpSpPr>
          <a:xfrm>
            <a:off x="3130550" y="113966"/>
            <a:ext cx="5930900" cy="6630069"/>
            <a:chOff x="3657600" y="1022404"/>
            <a:chExt cx="5852023" cy="5751697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CAE33E1-D80A-4B4D-AF09-2A54F06A456A}"/>
                </a:ext>
              </a:extLst>
            </p:cNvPr>
            <p:cNvSpPr txBox="1"/>
            <p:nvPr/>
          </p:nvSpPr>
          <p:spPr>
            <a:xfrm>
              <a:off x="3886453" y="1022404"/>
              <a:ext cx="1828796" cy="801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b="1" dirty="0"/>
                <a:t>Bob</a:t>
              </a:r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35" name="Modelo 3D 34" descr="Cuboide Cinza-Escuro">
                  <a:extLst>
                    <a:ext uri="{FF2B5EF4-FFF2-40B4-BE49-F238E27FC236}">
                      <a16:creationId xmlns:a16="http://schemas.microsoft.com/office/drawing/2014/main" id="{CD476A95-7313-42E0-866F-47084F20620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39042502"/>
                    </p:ext>
                  </p:extLst>
                </p:nvPr>
              </p:nvGraphicFramePr>
              <p:xfrm>
                <a:off x="6061340" y="4312684"/>
                <a:ext cx="503965" cy="669954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503965" cy="669954"/>
                      </a:xfrm>
                      <a:prstGeom prst="rect">
                        <a:avLst/>
                      </a:prstGeom>
                    </am3d:spPr>
                    <am3d:camera>
                      <am3d:pos x="0" y="0" z="57664451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361393" d="1000000"/>
                      <am3d:preTrans dx="0" dy="-649360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7650021" ay="5" az="7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79989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35" name="Modelo 3D 34" descr="Cuboide Cinza-Escuro">
                  <a:extLst>
                    <a:ext uri="{FF2B5EF4-FFF2-40B4-BE49-F238E27FC236}">
                      <a16:creationId xmlns:a16="http://schemas.microsoft.com/office/drawing/2014/main" id="{CD476A95-7313-42E0-866F-47084F20620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19341" y="3868287"/>
                  <a:ext cx="675906" cy="77226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C2F6895E-CB3E-4942-AB4D-A1330623A524}"/>
                </a:ext>
              </a:extLst>
            </p:cNvPr>
            <p:cNvSpPr/>
            <p:nvPr/>
          </p:nvSpPr>
          <p:spPr>
            <a:xfrm>
              <a:off x="3817853" y="1074988"/>
              <a:ext cx="5691770" cy="569911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780E8B69-3907-4302-872B-50CB368BDD8B}"/>
                </a:ext>
              </a:extLst>
            </p:cNvPr>
            <p:cNvGrpSpPr/>
            <p:nvPr/>
          </p:nvGrpSpPr>
          <p:grpSpPr>
            <a:xfrm>
              <a:off x="8133480" y="5236534"/>
              <a:ext cx="1225017" cy="1369542"/>
              <a:chOff x="10498855" y="5477834"/>
              <a:chExt cx="1225017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27" name="Modelo 3D 26" descr="Hemisfério Cinza-Escuro">
                    <a:extLst>
                      <a:ext uri="{FF2B5EF4-FFF2-40B4-BE49-F238E27FC236}">
                        <a16:creationId xmlns:a16="http://schemas.microsoft.com/office/drawing/2014/main" id="{84E0CCAB-7D61-4B1B-ACAF-C110CFF4DB8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63767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27" name="Modelo 3D 26" descr="Hemisfério Cinza-Escuro">
                    <a:extLst>
                      <a:ext uri="{FF2B5EF4-FFF2-40B4-BE49-F238E27FC236}">
                        <a16:creationId xmlns:a16="http://schemas.microsoft.com/office/drawing/2014/main" id="{84E0CCAB-7D61-4B1B-ACAF-C110CFF4DB8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72840" y="5628064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8973744B-C158-45F6-B7DA-10886371E7AD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7809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M2</a:t>
                </a:r>
              </a:p>
            </p:txBody>
          </p:sp>
        </p:grp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2AB5F69-AF24-421C-A1FA-6D69BC18C10F}"/>
                </a:ext>
              </a:extLst>
            </p:cNvPr>
            <p:cNvSpPr txBox="1"/>
            <p:nvPr/>
          </p:nvSpPr>
          <p:spPr>
            <a:xfrm>
              <a:off x="5715249" y="3792833"/>
              <a:ext cx="118654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0.5 </a:t>
              </a:r>
              <a:r>
                <a:rPr lang="en-GB" sz="3000" b="1" dirty="0" err="1"/>
                <a:t>t</a:t>
              </a:r>
              <a:r>
                <a:rPr lang="en-GB" sz="3000" b="1" baseline="-25000" dirty="0" err="1"/>
                <a:t>bit</a:t>
              </a:r>
              <a:endParaRPr lang="en-GB" sz="3000" b="1" baseline="-25000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DF00DC78-493F-4A09-881D-ECC652B928CC}"/>
                </a:ext>
              </a:extLst>
            </p:cNvPr>
            <p:cNvSpPr txBox="1"/>
            <p:nvPr/>
          </p:nvSpPr>
          <p:spPr>
            <a:xfrm>
              <a:off x="4462822" y="1986519"/>
              <a:ext cx="4619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 err="1"/>
                <a:t>t</a:t>
              </a:r>
              <a:r>
                <a:rPr lang="en-GB" sz="3000" b="1" baseline="-25000" dirty="0" err="1"/>
                <a:t>B</a:t>
              </a:r>
              <a:endParaRPr lang="en-GB" sz="3000" b="1" baseline="-25000" dirty="0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F1C44298-1642-4EAC-8D47-A952D30FC8D6}"/>
                </a:ext>
              </a:extLst>
            </p:cNvPr>
            <p:cNvSpPr txBox="1"/>
            <p:nvPr/>
          </p:nvSpPr>
          <p:spPr>
            <a:xfrm>
              <a:off x="4306531" y="2916890"/>
              <a:ext cx="77457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1-t</a:t>
              </a:r>
              <a:r>
                <a:rPr lang="en-GB" sz="3000" b="1" baseline="-25000" dirty="0"/>
                <a:t>B</a:t>
              </a:r>
            </a:p>
          </p:txBody>
        </p:sp>
        <p:sp>
          <p:nvSpPr>
            <p:cNvPr id="53" name="Hexágono 52">
              <a:extLst>
                <a:ext uri="{FF2B5EF4-FFF2-40B4-BE49-F238E27FC236}">
                  <a16:creationId xmlns:a16="http://schemas.microsoft.com/office/drawing/2014/main" id="{0EF39FF1-9468-4B15-AE62-D30F361F0818}"/>
                </a:ext>
              </a:extLst>
            </p:cNvPr>
            <p:cNvSpPr/>
            <p:nvPr/>
          </p:nvSpPr>
          <p:spPr>
            <a:xfrm>
              <a:off x="5132630" y="4657022"/>
              <a:ext cx="2246214" cy="942975"/>
            </a:xfrm>
            <a:prstGeom prst="hexagon">
              <a:avLst/>
            </a:prstGeom>
            <a:noFill/>
            <a:ln w="127000" cap="sq">
              <a:solidFill>
                <a:schemeClr val="accent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Conexão reta 56">
              <a:extLst>
                <a:ext uri="{FF2B5EF4-FFF2-40B4-BE49-F238E27FC236}">
                  <a16:creationId xmlns:a16="http://schemas.microsoft.com/office/drawing/2014/main" id="{66EA8DB7-A68B-4DEC-8783-55FEF91B7784}"/>
                </a:ext>
              </a:extLst>
            </p:cNvPr>
            <p:cNvCxnSpPr>
              <a:stCxn id="53" idx="0"/>
            </p:cNvCxnSpPr>
            <p:nvPr/>
          </p:nvCxnSpPr>
          <p:spPr>
            <a:xfrm>
              <a:off x="7378844" y="512850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xão reta 62">
              <a:extLst>
                <a:ext uri="{FF2B5EF4-FFF2-40B4-BE49-F238E27FC236}">
                  <a16:creationId xmlns:a16="http://schemas.microsoft.com/office/drawing/2014/main" id="{9D5B6D5C-B107-4E32-B4F4-B5E76FACD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230" y="514755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xão reta 64">
              <a:extLst>
                <a:ext uri="{FF2B5EF4-FFF2-40B4-BE49-F238E27FC236}">
                  <a16:creationId xmlns:a16="http://schemas.microsoft.com/office/drawing/2014/main" id="{6884B1D7-F3C4-4BF2-9CCD-C5CC953B59E3}"/>
                </a:ext>
              </a:extLst>
            </p:cNvPr>
            <p:cNvCxnSpPr>
              <a:cxnSpLocks/>
            </p:cNvCxnSpPr>
            <p:nvPr/>
          </p:nvCxnSpPr>
          <p:spPr>
            <a:xfrm>
              <a:off x="4227755" y="4223634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34D96E33-B495-437F-A3F3-BD079F952083}"/>
                </a:ext>
              </a:extLst>
            </p:cNvPr>
            <p:cNvGrpSpPr/>
            <p:nvPr/>
          </p:nvGrpSpPr>
          <p:grpSpPr>
            <a:xfrm>
              <a:off x="8143005" y="3445834"/>
              <a:ext cx="1225017" cy="1369542"/>
              <a:chOff x="10498855" y="5477834"/>
              <a:chExt cx="1225017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77" name="Modelo 3D 76" descr="Hemisfério Cinza-Escuro">
                    <a:extLst>
                      <a:ext uri="{FF2B5EF4-FFF2-40B4-BE49-F238E27FC236}">
                        <a16:creationId xmlns:a16="http://schemas.microsoft.com/office/drawing/2014/main" id="{8814C08B-2BAE-475B-B167-0EC1D5CC6ACD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63767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77" name="Modelo 3D 76" descr="Hemisfério Cinza-Escuro">
                    <a:extLst>
                      <a:ext uri="{FF2B5EF4-FFF2-40B4-BE49-F238E27FC236}">
                        <a16:creationId xmlns:a16="http://schemas.microsoft.com/office/drawing/2014/main" id="{8814C08B-2BAE-475B-B167-0EC1D5CC6ACD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82365" y="3837364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28E57BE4-A1F9-45D1-A74C-B60B1E08634E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7809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M1</a:t>
                </a:r>
              </a:p>
            </p:txBody>
          </p:sp>
        </p:grpSp>
        <p:cxnSp>
          <p:nvCxnSpPr>
            <p:cNvPr id="67" name="Conexão reta 66">
              <a:extLst>
                <a:ext uri="{FF2B5EF4-FFF2-40B4-BE49-F238E27FC236}">
                  <a16:creationId xmlns:a16="http://schemas.microsoft.com/office/drawing/2014/main" id="{B819E0FF-81F7-4171-9AFE-1AEEC6159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7755" y="2604470"/>
              <a:ext cx="0" cy="1561130"/>
            </a:xfrm>
            <a:prstGeom prst="line">
              <a:avLst/>
            </a:prstGeom>
            <a:ln w="1270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B6F1DAB8-F449-4FEF-A1B7-451CE97764E3}"/>
                </a:ext>
              </a:extLst>
            </p:cNvPr>
            <p:cNvGrpSpPr/>
            <p:nvPr/>
          </p:nvGrpSpPr>
          <p:grpSpPr>
            <a:xfrm>
              <a:off x="8143005" y="1823409"/>
              <a:ext cx="1015024" cy="1369542"/>
              <a:chOff x="10498855" y="5477834"/>
              <a:chExt cx="1015024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80" name="Modelo 3D 79" descr="Hemisfério Cinza-Escuro">
                    <a:extLst>
                      <a:ext uri="{FF2B5EF4-FFF2-40B4-BE49-F238E27FC236}">
                        <a16:creationId xmlns:a16="http://schemas.microsoft.com/office/drawing/2014/main" id="{FC13DA74-E81F-494C-9207-78A85F36B25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63767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80" name="Modelo 3D 79" descr="Hemisfério Cinza-Escuro">
                    <a:extLst>
                      <a:ext uri="{FF2B5EF4-FFF2-40B4-BE49-F238E27FC236}">
                        <a16:creationId xmlns:a16="http://schemas.microsoft.com/office/drawing/2014/main" id="{FC13DA74-E81F-494C-9207-78A85F36B25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82365" y="1237039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418552F7-6CF1-464B-8A70-F98C0B9405F6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5709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B</a:t>
                </a:r>
              </a:p>
            </p:txBody>
          </p:sp>
        </p:grpSp>
        <p:cxnSp>
          <p:nvCxnSpPr>
            <p:cNvPr id="24" name="Conexão reta 23">
              <a:extLst>
                <a:ext uri="{FF2B5EF4-FFF2-40B4-BE49-F238E27FC236}">
                  <a16:creationId xmlns:a16="http://schemas.microsoft.com/office/drawing/2014/main" id="{DFE6DE75-00C8-4237-A44C-460407874FD3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2594945"/>
              <a:ext cx="4711700" cy="0"/>
            </a:xfrm>
            <a:prstGeom prst="line">
              <a:avLst/>
            </a:prstGeom>
            <a:ln w="1270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Conexão reta 60">
              <a:extLst>
                <a:ext uri="{FF2B5EF4-FFF2-40B4-BE49-F238E27FC236}">
                  <a16:creationId xmlns:a16="http://schemas.microsoft.com/office/drawing/2014/main" id="{CFFF43EB-8583-4F91-99F2-1F9C40082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8844" y="423315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86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A823950-02F6-4F6D-9A58-E0C19DFB6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296" y="0"/>
            <a:ext cx="6555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8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784DAD7C-1E07-437A-A869-DBFA5F675809}"/>
              </a:ext>
            </a:extLst>
          </p:cNvPr>
          <p:cNvGrpSpPr/>
          <p:nvPr/>
        </p:nvGrpSpPr>
        <p:grpSpPr>
          <a:xfrm>
            <a:off x="-2090057" y="944528"/>
            <a:ext cx="14282057" cy="5311129"/>
            <a:chOff x="-2090057" y="146242"/>
            <a:chExt cx="14282057" cy="5311129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F86CFD7-350E-415C-9909-620977800070}"/>
                </a:ext>
              </a:extLst>
            </p:cNvPr>
            <p:cNvSpPr txBox="1"/>
            <p:nvPr/>
          </p:nvSpPr>
          <p:spPr>
            <a:xfrm>
              <a:off x="79087" y="146242"/>
              <a:ext cx="45312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0" b="1" dirty="0"/>
                <a:t>Alice</a:t>
              </a:r>
              <a:endParaRPr lang="en-GB" sz="4000" b="1" dirty="0"/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20" name="Modelo 3D 19" descr="Sinal de Subtração Cinza-Escuro">
                  <a:extLst>
                    <a:ext uri="{FF2B5EF4-FFF2-40B4-BE49-F238E27FC236}">
                      <a16:creationId xmlns:a16="http://schemas.microsoft.com/office/drawing/2014/main" id="{16B436A3-99FA-483A-8656-A05268DC972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89812203"/>
                    </p:ext>
                  </p:extLst>
                </p:nvPr>
              </p:nvGraphicFramePr>
              <p:xfrm>
                <a:off x="7798759" y="1002130"/>
                <a:ext cx="1891840" cy="2348490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1891840" cy="2348490"/>
                      </a:xfrm>
                      <a:prstGeom prst="rect">
                        <a:avLst/>
                      </a:prstGeom>
                    </am3d:spPr>
                    <am3d:camera>
                      <am3d:pos x="0" y="0" z="49021875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685389" d="1000000"/>
                      <am3d:preTrans dx="-2441" dy="-2361436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16986" ay="4619897" az="5622683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357645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20" name="Modelo 3D 19" descr="Sinal de Subtração Cinza-Escuro">
                  <a:extLst>
                    <a:ext uri="{FF2B5EF4-FFF2-40B4-BE49-F238E27FC236}">
                      <a16:creationId xmlns:a16="http://schemas.microsoft.com/office/drawing/2014/main" id="{16B436A3-99FA-483A-8656-A05268DC972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8759" y="1800416"/>
                  <a:ext cx="1891840" cy="234849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1044C7DB-10A5-4A4A-8A69-80C92F5516A3}"/>
                </a:ext>
              </a:extLst>
            </p:cNvPr>
            <p:cNvSpPr/>
            <p:nvPr/>
          </p:nvSpPr>
          <p:spPr>
            <a:xfrm>
              <a:off x="151075" y="289586"/>
              <a:ext cx="11652375" cy="51677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A2E492A1-082D-4F9D-B8E2-9ACC85032C33}"/>
                </a:ext>
              </a:extLst>
            </p:cNvPr>
            <p:cNvSpPr txBox="1"/>
            <p:nvPr/>
          </p:nvSpPr>
          <p:spPr>
            <a:xfrm>
              <a:off x="2653955" y="4046949"/>
              <a:ext cx="18582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0" b="1" dirty="0"/>
                <a:t>Laser</a:t>
              </a:r>
              <a:endParaRPr lang="en-GB" sz="3000" b="1" dirty="0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EDA8795-CA94-4B3A-85AF-B784E65A4DC7}"/>
                </a:ext>
              </a:extLst>
            </p:cNvPr>
            <p:cNvSpPr txBox="1"/>
            <p:nvPr/>
          </p:nvSpPr>
          <p:spPr>
            <a:xfrm>
              <a:off x="7406788" y="438496"/>
              <a:ext cx="258262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000" b="1" dirty="0"/>
                <a:t>Intensity</a:t>
              </a:r>
            </a:p>
            <a:p>
              <a:pPr algn="ctr"/>
              <a:r>
                <a:rPr lang="en-GB" sz="4000" b="1" dirty="0"/>
                <a:t> Modulator</a:t>
              </a:r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82" name="Modelo 3D 81" descr="Sinal de Subtração Cinza-Escuro">
                  <a:extLst>
                    <a:ext uri="{FF2B5EF4-FFF2-40B4-BE49-F238E27FC236}">
                      <a16:creationId xmlns:a16="http://schemas.microsoft.com/office/drawing/2014/main" id="{17B1B989-5A36-41E9-84F5-8D5AC06F792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60823324"/>
                    </p:ext>
                  </p:extLst>
                </p:nvPr>
              </p:nvGraphicFramePr>
              <p:xfrm rot="10800000">
                <a:off x="9731349" y="1926174"/>
                <a:ext cx="1891840" cy="2348490"/>
              </p:xfrm>
              <a:graphic>
                <a:graphicData uri="http://schemas.microsoft.com/office/drawing/2017/model3d">
                  <am3d:model3d r:embed="rId2">
                    <am3d:spPr>
                      <a:xfrm rot="10800000">
                        <a:off x="0" y="0"/>
                        <a:ext cx="1891840" cy="2348490"/>
                      </a:xfrm>
                      <a:prstGeom prst="rect">
                        <a:avLst/>
                      </a:prstGeom>
                    </am3d:spPr>
                    <am3d:camera>
                      <am3d:pos x="0" y="0" z="49021875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685389" d="1000000"/>
                      <am3d:preTrans dx="-2441" dy="-2361436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16986" ay="4619897" az="5622683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357645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82" name="Modelo 3D 81" descr="Sinal de Subtração Cinza-Escuro">
                  <a:extLst>
                    <a:ext uri="{FF2B5EF4-FFF2-40B4-BE49-F238E27FC236}">
                      <a16:creationId xmlns:a16="http://schemas.microsoft.com/office/drawing/2014/main" id="{17B1B989-5A36-41E9-84F5-8D5AC06F792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0800000">
                  <a:off x="9731349" y="2724460"/>
                  <a:ext cx="1891840" cy="234849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4" name="Conexão reta 23">
              <a:extLst>
                <a:ext uri="{FF2B5EF4-FFF2-40B4-BE49-F238E27FC236}">
                  <a16:creationId xmlns:a16="http://schemas.microsoft.com/office/drawing/2014/main" id="{DFE6DE75-00C8-4237-A44C-460407874FD3}"/>
                </a:ext>
              </a:extLst>
            </p:cNvPr>
            <p:cNvCxnSpPr>
              <a:cxnSpLocks/>
            </p:cNvCxnSpPr>
            <p:nvPr/>
          </p:nvCxnSpPr>
          <p:spPr>
            <a:xfrm>
              <a:off x="5198566" y="2774083"/>
              <a:ext cx="6993434" cy="0"/>
            </a:xfrm>
            <a:prstGeom prst="line">
              <a:avLst/>
            </a:prstGeom>
            <a:ln w="1270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19" name="Modelo 3D 18" descr="Cuboide Cinza-Escuro">
                  <a:extLst>
                    <a:ext uri="{FF2B5EF4-FFF2-40B4-BE49-F238E27FC236}">
                      <a16:creationId xmlns:a16="http://schemas.microsoft.com/office/drawing/2014/main" id="{3504EDA7-0DC3-4F5F-BB70-A4114A4748E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42928903"/>
                    </p:ext>
                  </p:extLst>
                </p:nvPr>
              </p:nvGraphicFramePr>
              <p:xfrm>
                <a:off x="-2090057" y="1005062"/>
                <a:ext cx="11603804" cy="2346128"/>
              </p:xfrm>
              <a:graphic>
                <a:graphicData uri="http://schemas.microsoft.com/office/drawing/2017/model3d">
                  <am3d:model3d r:embed="rId5">
                    <am3d:spPr>
                      <a:xfrm>
                        <a:off x="0" y="0"/>
                        <a:ext cx="11603804" cy="2346128"/>
                      </a:xfrm>
                      <a:prstGeom prst="rect">
                        <a:avLst/>
                      </a:prstGeom>
                    </am3d:spPr>
                    <am3d:camera>
                      <am3d:pos x="0" y="0" z="57664451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361393" d="1000000"/>
                      <am3d:preTrans dx="0" dy="-649360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400000" ay="18000000" az="16200000"/>
                      <am3d:postTrans dx="0" dy="0" dz="0"/>
                    </am3d:trans>
                    <am3d:raster rName="Office3DRenderer" rVer="16.0.8326">
                      <am3d:blip r:embed="rId6"/>
                    </am3d:raster>
                    <am3d:objViewport viewportSz="4491747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19" name="Modelo 3D 18" descr="Cuboide Cinza-Escuro">
                  <a:extLst>
                    <a:ext uri="{FF2B5EF4-FFF2-40B4-BE49-F238E27FC236}">
                      <a16:creationId xmlns:a16="http://schemas.microsoft.com/office/drawing/2014/main" id="{3504EDA7-0DC3-4F5F-BB70-A4114A4748E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2090057" y="1803348"/>
                  <a:ext cx="11603804" cy="234612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8789217A-9335-45E4-83F2-00B96068D3B2}"/>
                </a:ext>
              </a:extLst>
            </p:cNvPr>
            <p:cNvSpPr txBox="1"/>
            <p:nvPr/>
          </p:nvSpPr>
          <p:spPr>
            <a:xfrm>
              <a:off x="9335125" y="4030582"/>
              <a:ext cx="24661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000" b="1" dirty="0"/>
                <a:t>Optical</a:t>
              </a:r>
            </a:p>
            <a:p>
              <a:pPr algn="ctr"/>
              <a:r>
                <a:rPr lang="en-GB" sz="4000" b="1" dirty="0"/>
                <a:t>attenuator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40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DB5B8DF-EE8B-452A-A3CB-5C886C5AC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8250" y="1618137"/>
            <a:ext cx="14668500" cy="344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6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28762CD-2C30-496C-A700-B558BDDA3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251" y="-407914"/>
            <a:ext cx="4613498" cy="81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1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66C53DD8-3A29-4327-8ABC-DF7E44349D13}"/>
              </a:ext>
            </a:extLst>
          </p:cNvPr>
          <p:cNvCxnSpPr>
            <a:cxnSpLocks/>
          </p:cNvCxnSpPr>
          <p:nvPr/>
        </p:nvCxnSpPr>
        <p:spPr>
          <a:xfrm flipV="1">
            <a:off x="2685591" y="2084573"/>
            <a:ext cx="4053278" cy="1219"/>
          </a:xfrm>
          <a:prstGeom prst="line">
            <a:avLst/>
          </a:prstGeom>
          <a:ln w="127000">
            <a:gradFill flip="none" rotWithShape="1">
              <a:gsLst>
                <a:gs pos="10000">
                  <a:schemeClr val="accent1"/>
                </a:gs>
                <a:gs pos="37000">
                  <a:schemeClr val="accent4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CEA4808-A3EA-4BD9-976E-B50F830F3B0D}"/>
              </a:ext>
            </a:extLst>
          </p:cNvPr>
          <p:cNvGrpSpPr/>
          <p:nvPr/>
        </p:nvGrpSpPr>
        <p:grpSpPr>
          <a:xfrm>
            <a:off x="8039949" y="1843101"/>
            <a:ext cx="3594472" cy="3797586"/>
            <a:chOff x="6331619" y="474280"/>
            <a:chExt cx="5743404" cy="5817221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020784CC-67F4-4E31-999A-D7726E059505}"/>
                </a:ext>
              </a:extLst>
            </p:cNvPr>
            <p:cNvSpPr txBox="1"/>
            <p:nvPr/>
          </p:nvSpPr>
          <p:spPr>
            <a:xfrm>
              <a:off x="6331619" y="474280"/>
              <a:ext cx="1828796" cy="1230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/>
                <a:t>Bob</a:t>
              </a:r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5" name="Modelo 3D 4" descr="Cuboide Cinza-Escuro">
                  <a:extLst>
                    <a:ext uri="{FF2B5EF4-FFF2-40B4-BE49-F238E27FC236}">
                      <a16:creationId xmlns:a16="http://schemas.microsoft.com/office/drawing/2014/main" id="{13EF3B44-B358-43C6-A4B2-C69178E86B9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09369041"/>
                    </p:ext>
                  </p:extLst>
                </p:nvPr>
              </p:nvGraphicFramePr>
              <p:xfrm>
                <a:off x="8626740" y="3830084"/>
                <a:ext cx="503965" cy="669954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503965" cy="669954"/>
                      </a:xfrm>
                      <a:prstGeom prst="rect">
                        <a:avLst/>
                      </a:prstGeom>
                    </am3d:spPr>
                    <am3d:camera>
                      <am3d:pos x="0" y="0" z="57664451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361393" d="1000000"/>
                      <am3d:preTrans dx="0" dy="-649360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7650021" ay="5" az="7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49395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5" name="Modelo 3D 4" descr="Cuboide Cinza-Escuro">
                  <a:extLst>
                    <a:ext uri="{FF2B5EF4-FFF2-40B4-BE49-F238E27FC236}">
                      <a16:creationId xmlns:a16="http://schemas.microsoft.com/office/drawing/2014/main" id="{13EF3B44-B358-43C6-A4B2-C69178E86B9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84084" y="3217139"/>
                  <a:ext cx="315403" cy="43735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5AEB9A6-FDA7-4465-8954-B9431DDAFA69}"/>
                </a:ext>
              </a:extLst>
            </p:cNvPr>
            <p:cNvSpPr/>
            <p:nvPr/>
          </p:nvSpPr>
          <p:spPr>
            <a:xfrm>
              <a:off x="6383253" y="592388"/>
              <a:ext cx="5691770" cy="569911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091C84A5-2C4C-4686-B0E3-E7A070426A7B}"/>
                </a:ext>
              </a:extLst>
            </p:cNvPr>
            <p:cNvGrpSpPr/>
            <p:nvPr/>
          </p:nvGrpSpPr>
          <p:grpSpPr>
            <a:xfrm>
              <a:off x="10698880" y="4753934"/>
              <a:ext cx="1225017" cy="1369542"/>
              <a:chOff x="10498855" y="5477834"/>
              <a:chExt cx="1225017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11" name="Modelo 3D 10" descr="Hemisfério Cinza-Escuro">
                    <a:extLst>
                      <a:ext uri="{FF2B5EF4-FFF2-40B4-BE49-F238E27FC236}">
                        <a16:creationId xmlns:a16="http://schemas.microsoft.com/office/drawing/2014/main" id="{0A57C88A-1F91-465A-A928-B114E22F0EA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030753254"/>
                      </p:ext>
                    </p:extLst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96801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27" name="Modelo 3D 26" descr="Hemisfério Cinza-Escuro">
                    <a:extLst>
                      <a:ext uri="{FF2B5EF4-FFF2-40B4-BE49-F238E27FC236}">
                        <a16:creationId xmlns:a16="http://schemas.microsoft.com/office/drawing/2014/main" id="{84E0CCAB-7D61-4B1B-ACAF-C110CFF4DB8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72840" y="5628064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6961C8B-404C-4177-A213-326217C2AE3D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7809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M2</a:t>
                </a:r>
              </a:p>
            </p:txBody>
          </p:sp>
        </p:grp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5149F32-B5DE-43BD-9071-5CF5285637BD}"/>
                </a:ext>
              </a:extLst>
            </p:cNvPr>
            <p:cNvSpPr txBox="1"/>
            <p:nvPr/>
          </p:nvSpPr>
          <p:spPr>
            <a:xfrm>
              <a:off x="8280649" y="3310233"/>
              <a:ext cx="118654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0.5 </a:t>
              </a:r>
              <a:r>
                <a:rPr lang="en-GB" sz="3000" b="1" dirty="0" err="1"/>
                <a:t>t</a:t>
              </a:r>
              <a:r>
                <a:rPr lang="en-GB" sz="3000" b="1" baseline="-25000" dirty="0" err="1"/>
                <a:t>bit</a:t>
              </a:r>
              <a:endParaRPr lang="en-GB" sz="3000" b="1" baseline="-25000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49F07B8-5914-472C-8CDD-3BC807A1BCE8}"/>
                </a:ext>
              </a:extLst>
            </p:cNvPr>
            <p:cNvSpPr txBox="1"/>
            <p:nvPr/>
          </p:nvSpPr>
          <p:spPr>
            <a:xfrm>
              <a:off x="7156602" y="1230244"/>
              <a:ext cx="4619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 err="1"/>
                <a:t>t</a:t>
              </a:r>
              <a:r>
                <a:rPr lang="en-GB" sz="3000" b="1" baseline="-25000" dirty="0" err="1"/>
                <a:t>B</a:t>
              </a:r>
              <a:endParaRPr lang="en-GB" sz="3000" b="1" baseline="-25000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EA64BB1-7D3A-4306-882D-145B8E0A86F9}"/>
                </a:ext>
              </a:extLst>
            </p:cNvPr>
            <p:cNvSpPr txBox="1"/>
            <p:nvPr/>
          </p:nvSpPr>
          <p:spPr>
            <a:xfrm>
              <a:off x="6872977" y="2516066"/>
              <a:ext cx="77457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1-t</a:t>
              </a:r>
              <a:r>
                <a:rPr lang="en-GB" sz="3000" b="1" baseline="-25000" dirty="0"/>
                <a:t>B</a:t>
              </a:r>
            </a:p>
          </p:txBody>
        </p:sp>
        <p:sp>
          <p:nvSpPr>
            <p:cNvPr id="16" name="Hexágono 15">
              <a:extLst>
                <a:ext uri="{FF2B5EF4-FFF2-40B4-BE49-F238E27FC236}">
                  <a16:creationId xmlns:a16="http://schemas.microsoft.com/office/drawing/2014/main" id="{57FB80A9-E582-48C4-B575-7B0B023D1822}"/>
                </a:ext>
              </a:extLst>
            </p:cNvPr>
            <p:cNvSpPr/>
            <p:nvPr/>
          </p:nvSpPr>
          <p:spPr>
            <a:xfrm>
              <a:off x="7698030" y="4174422"/>
              <a:ext cx="2246214" cy="942975"/>
            </a:xfrm>
            <a:prstGeom prst="hexagon">
              <a:avLst/>
            </a:prstGeom>
            <a:noFill/>
            <a:ln w="127000" cap="sq">
              <a:solidFill>
                <a:schemeClr val="accent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Conexão reta 16">
              <a:extLst>
                <a:ext uri="{FF2B5EF4-FFF2-40B4-BE49-F238E27FC236}">
                  <a16:creationId xmlns:a16="http://schemas.microsoft.com/office/drawing/2014/main" id="{2D578835-D05B-4DA3-840B-B1ECBD38731C}"/>
                </a:ext>
              </a:extLst>
            </p:cNvPr>
            <p:cNvCxnSpPr>
              <a:stCxn id="16" idx="0"/>
            </p:cNvCxnSpPr>
            <p:nvPr/>
          </p:nvCxnSpPr>
          <p:spPr>
            <a:xfrm>
              <a:off x="9944244" y="4645909"/>
              <a:ext cx="914400" cy="914400"/>
            </a:xfrm>
            <a:prstGeom prst="line">
              <a:avLst/>
            </a:prstGeom>
            <a:ln w="1270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>
              <a:extLst>
                <a:ext uri="{FF2B5EF4-FFF2-40B4-BE49-F238E27FC236}">
                  <a16:creationId xmlns:a16="http://schemas.microsoft.com/office/drawing/2014/main" id="{254539DE-0267-4724-8BA3-345544109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3630" y="466495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>
              <a:extLst>
                <a:ext uri="{FF2B5EF4-FFF2-40B4-BE49-F238E27FC236}">
                  <a16:creationId xmlns:a16="http://schemas.microsoft.com/office/drawing/2014/main" id="{EE19D473-9996-4A6A-A441-49C681723876}"/>
                </a:ext>
              </a:extLst>
            </p:cNvPr>
            <p:cNvCxnSpPr>
              <a:cxnSpLocks/>
            </p:cNvCxnSpPr>
            <p:nvPr/>
          </p:nvCxnSpPr>
          <p:spPr>
            <a:xfrm>
              <a:off x="6793155" y="3741034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A9E7E8E3-58E0-4D39-923E-A6DAFCC97B61}"/>
                </a:ext>
              </a:extLst>
            </p:cNvPr>
            <p:cNvGrpSpPr/>
            <p:nvPr/>
          </p:nvGrpSpPr>
          <p:grpSpPr>
            <a:xfrm>
              <a:off x="10708405" y="2963234"/>
              <a:ext cx="1225017" cy="1369542"/>
              <a:chOff x="10498855" y="5477834"/>
              <a:chExt cx="1225017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21" name="Modelo 3D 20" descr="Hemisfério Cinza-Escuro">
                    <a:extLst>
                      <a:ext uri="{FF2B5EF4-FFF2-40B4-BE49-F238E27FC236}">
                        <a16:creationId xmlns:a16="http://schemas.microsoft.com/office/drawing/2014/main" id="{819CE141-C186-465D-9167-1473C21BA77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60171193"/>
                      </p:ext>
                    </p:extLst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96801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77" name="Modelo 3D 76" descr="Hemisfério Cinza-Escuro">
                    <a:extLst>
                      <a:ext uri="{FF2B5EF4-FFF2-40B4-BE49-F238E27FC236}">
                        <a16:creationId xmlns:a16="http://schemas.microsoft.com/office/drawing/2014/main" id="{8814C08B-2BAE-475B-B167-0EC1D5CC6ACD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82365" y="3837364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97C8EF7-CA81-405F-A237-A8E398CF6B80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7809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M1</a:t>
                </a:r>
              </a:p>
            </p:txBody>
          </p:sp>
        </p:grpSp>
        <p:cxnSp>
          <p:nvCxnSpPr>
            <p:cNvPr id="24" name="Conexão reta 23">
              <a:extLst>
                <a:ext uri="{FF2B5EF4-FFF2-40B4-BE49-F238E27FC236}">
                  <a16:creationId xmlns:a16="http://schemas.microsoft.com/office/drawing/2014/main" id="{70DED650-4B24-4B18-BC6A-9F6F641BBB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3155" y="2121870"/>
              <a:ext cx="0" cy="1561130"/>
            </a:xfrm>
            <a:prstGeom prst="line">
              <a:avLst/>
            </a:prstGeom>
            <a:ln w="1270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F98A79BD-E123-420A-B95C-B8AEA46E6249}"/>
                </a:ext>
              </a:extLst>
            </p:cNvPr>
            <p:cNvGrpSpPr/>
            <p:nvPr/>
          </p:nvGrpSpPr>
          <p:grpSpPr>
            <a:xfrm>
              <a:off x="10708405" y="1340809"/>
              <a:ext cx="1015024" cy="1369542"/>
              <a:chOff x="10498855" y="5477834"/>
              <a:chExt cx="1015024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26" name="Modelo 3D 25" descr="Hemisfério Cinza-Escuro">
                    <a:extLst>
                      <a:ext uri="{FF2B5EF4-FFF2-40B4-BE49-F238E27FC236}">
                        <a16:creationId xmlns:a16="http://schemas.microsoft.com/office/drawing/2014/main" id="{DEBCF69D-3B9E-461F-9E75-5922A517FA0E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775185252"/>
                      </p:ext>
                    </p:extLst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96801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80" name="Modelo 3D 79" descr="Hemisfério Cinza-Escuro">
                    <a:extLst>
                      <a:ext uri="{FF2B5EF4-FFF2-40B4-BE49-F238E27FC236}">
                        <a16:creationId xmlns:a16="http://schemas.microsoft.com/office/drawing/2014/main" id="{FC13DA74-E81F-494C-9207-78A85F36B25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82365" y="1237039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8933B322-088C-4913-AE2B-C749FB69D08A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5709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B</a:t>
                </a:r>
              </a:p>
            </p:txBody>
          </p:sp>
        </p:grpSp>
        <p:cxnSp>
          <p:nvCxnSpPr>
            <p:cNvPr id="29" name="Conexão reta 28">
              <a:extLst>
                <a:ext uri="{FF2B5EF4-FFF2-40B4-BE49-F238E27FC236}">
                  <a16:creationId xmlns:a16="http://schemas.microsoft.com/office/drawing/2014/main" id="{5B66DEF7-95B4-4F66-BCD4-16B1A78690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4244" y="3750559"/>
              <a:ext cx="914400" cy="914400"/>
            </a:xfrm>
            <a:prstGeom prst="line">
              <a:avLst/>
            </a:prstGeom>
            <a:ln w="1270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6B8AFE-3456-446F-9D18-82B4E543C27C}"/>
              </a:ext>
            </a:extLst>
          </p:cNvPr>
          <p:cNvSpPr txBox="1"/>
          <p:nvPr/>
        </p:nvSpPr>
        <p:spPr>
          <a:xfrm>
            <a:off x="201996" y="552963"/>
            <a:ext cx="1851102" cy="104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Alice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Modelo 3D 3" descr="Sinal de Subtração Cinza-Escuro">
                <a:extLst>
                  <a:ext uri="{FF2B5EF4-FFF2-40B4-BE49-F238E27FC236}">
                    <a16:creationId xmlns:a16="http://schemas.microsoft.com/office/drawing/2014/main" id="{17394390-C777-4ED1-9AB8-59C582B506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5178773"/>
                  </p:ext>
                </p:extLst>
              </p:nvPr>
            </p:nvGraphicFramePr>
            <p:xfrm>
              <a:off x="3355625" y="986643"/>
              <a:ext cx="772852" cy="1477415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772852" cy="1477415"/>
                    </a:xfrm>
                    <a:prstGeom prst="rect">
                      <a:avLst/>
                    </a:prstGeom>
                  </am3d:spPr>
                  <am3d:camera>
                    <am3d:pos x="0" y="0" z="4902187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85389" d="1000000"/>
                    <am3d:preTrans dx="-2441" dy="-2361436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616986" ay="4619897" az="5622683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224711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Modelo 3D 3" descr="Sinal de Subtração Cinza-Escuro">
                <a:extLst>
                  <a:ext uri="{FF2B5EF4-FFF2-40B4-BE49-F238E27FC236}">
                    <a16:creationId xmlns:a16="http://schemas.microsoft.com/office/drawing/2014/main" id="{17394390-C777-4ED1-9AB8-59C582B506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55625" y="986643"/>
                <a:ext cx="772852" cy="147741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288296D0-1ADD-480A-B257-BD191BBBC133}"/>
              </a:ext>
            </a:extLst>
          </p:cNvPr>
          <p:cNvSpPr/>
          <p:nvPr/>
        </p:nvSpPr>
        <p:spPr>
          <a:xfrm>
            <a:off x="231405" y="625596"/>
            <a:ext cx="4760210" cy="24955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EB388F-02D6-454A-9776-8343503E7A32}"/>
              </a:ext>
            </a:extLst>
          </p:cNvPr>
          <p:cNvSpPr txBox="1"/>
          <p:nvPr/>
        </p:nvSpPr>
        <p:spPr>
          <a:xfrm>
            <a:off x="1253877" y="2529461"/>
            <a:ext cx="864334" cy="469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Laser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EF70D08-4BAC-4F0A-903A-77D8C5D95E32}"/>
              </a:ext>
            </a:extLst>
          </p:cNvPr>
          <p:cNvSpPr txBox="1"/>
          <p:nvPr/>
        </p:nvSpPr>
        <p:spPr>
          <a:xfrm>
            <a:off x="3137362" y="774593"/>
            <a:ext cx="1171319" cy="599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Intensity</a:t>
            </a:r>
          </a:p>
          <a:p>
            <a:pPr algn="ctr"/>
            <a:r>
              <a:rPr lang="en-GB" sz="2000" b="1" dirty="0"/>
              <a:t> Modulator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3" name="Modelo 3D 22" descr="Sinal de Subtração Cinza-Escuro">
                <a:extLst>
                  <a:ext uri="{FF2B5EF4-FFF2-40B4-BE49-F238E27FC236}">
                    <a16:creationId xmlns:a16="http://schemas.microsoft.com/office/drawing/2014/main" id="{A86083B7-9870-411E-8ED4-E46E7DEB8F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2248977"/>
                  </p:ext>
                </p:extLst>
              </p:nvPr>
            </p:nvGraphicFramePr>
            <p:xfrm rot="10800000">
              <a:off x="4145123" y="1454859"/>
              <a:ext cx="772852" cy="1477415"/>
            </p:xfrm>
            <a:graphic>
              <a:graphicData uri="http://schemas.microsoft.com/office/drawing/2017/model3d">
                <am3d:model3d r:embed="rId11">
                  <am3d:spPr>
                    <a:xfrm rot="10800000">
                      <a:off x="0" y="0"/>
                      <a:ext cx="772852" cy="1477415"/>
                    </a:xfrm>
                    <a:prstGeom prst="rect">
                      <a:avLst/>
                    </a:prstGeom>
                  </am3d:spPr>
                  <am3d:camera>
                    <am3d:pos x="0" y="0" z="4902187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85389" d="1000000"/>
                    <am3d:preTrans dx="-2441" dy="-2361436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616986" ay="4619897" az="5622683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224711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3" name="Modelo 3D 22" descr="Sinal de Subtração Cinza-Escuro">
                <a:extLst>
                  <a:ext uri="{FF2B5EF4-FFF2-40B4-BE49-F238E27FC236}">
                    <a16:creationId xmlns:a16="http://schemas.microsoft.com/office/drawing/2014/main" id="{A86083B7-9870-411E-8ED4-E46E7DEB8F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rot="10800000">
                <a:off x="4145123" y="1454859"/>
                <a:ext cx="772852" cy="1477415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D48968D9-AD54-4224-B7C7-C8C136D013FD}"/>
              </a:ext>
            </a:extLst>
          </p:cNvPr>
          <p:cNvSpPr txBox="1"/>
          <p:nvPr/>
        </p:nvSpPr>
        <p:spPr>
          <a:xfrm>
            <a:off x="3851199" y="2521168"/>
            <a:ext cx="1121976" cy="599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Optical</a:t>
            </a:r>
          </a:p>
          <a:p>
            <a:pPr algn="ctr"/>
            <a:r>
              <a:rPr lang="en-GB" sz="2000" b="1" dirty="0"/>
              <a:t>attenuator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1" name="Modelo 3D 30" descr="Cuboide Cinza-Escuro">
                <a:extLst>
                  <a:ext uri="{FF2B5EF4-FFF2-40B4-BE49-F238E27FC236}">
                    <a16:creationId xmlns:a16="http://schemas.microsoft.com/office/drawing/2014/main" id="{2E87438E-8104-4531-A250-4AF38326EE6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6895868"/>
                  </p:ext>
                </p:extLst>
              </p:nvPr>
            </p:nvGraphicFramePr>
            <p:xfrm>
              <a:off x="-684139" y="988129"/>
              <a:ext cx="4740368" cy="147593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740368" cy="1475930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8000000" az="16200000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282572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1" name="Modelo 3D 30" descr="Cuboide Cinza-Escuro">
                <a:extLst>
                  <a:ext uri="{FF2B5EF4-FFF2-40B4-BE49-F238E27FC236}">
                    <a16:creationId xmlns:a16="http://schemas.microsoft.com/office/drawing/2014/main" id="{2E87438E-8104-4531-A250-4AF38326EE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684139" y="988129"/>
                <a:ext cx="4740368" cy="147593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tângulo 33">
            <a:extLst>
              <a:ext uri="{FF2B5EF4-FFF2-40B4-BE49-F238E27FC236}">
                <a16:creationId xmlns:a16="http://schemas.microsoft.com/office/drawing/2014/main" id="{C7B427C1-AA3E-4D7F-82BD-08217BE44898}"/>
              </a:ext>
            </a:extLst>
          </p:cNvPr>
          <p:cNvSpPr/>
          <p:nvPr/>
        </p:nvSpPr>
        <p:spPr>
          <a:xfrm>
            <a:off x="5087070" y="627823"/>
            <a:ext cx="2838984" cy="346875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1359ED9-726E-4E71-97A9-AB853C8A7F93}"/>
              </a:ext>
            </a:extLst>
          </p:cNvPr>
          <p:cNvSpPr txBox="1"/>
          <p:nvPr/>
        </p:nvSpPr>
        <p:spPr>
          <a:xfrm>
            <a:off x="5042766" y="547424"/>
            <a:ext cx="1851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Eve</a:t>
            </a:r>
          </a:p>
        </p:txBody>
      </p: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0979CA32-DE39-4028-B2EF-5B4B8E4ED9EB}"/>
              </a:ext>
            </a:extLst>
          </p:cNvPr>
          <p:cNvCxnSpPr>
            <a:cxnSpLocks/>
          </p:cNvCxnSpPr>
          <p:nvPr/>
        </p:nvCxnSpPr>
        <p:spPr>
          <a:xfrm flipV="1">
            <a:off x="7423508" y="2884130"/>
            <a:ext cx="3514615" cy="16636"/>
          </a:xfrm>
          <a:prstGeom prst="line">
            <a:avLst/>
          </a:prstGeom>
          <a:ln w="127000" cap="rnd">
            <a:gradFill flip="none" rotWithShape="1">
              <a:gsLst>
                <a:gs pos="72000">
                  <a:schemeClr val="accent1"/>
                </a:gs>
                <a:gs pos="25000">
                  <a:schemeClr val="accent4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7" name="Modelo 3D 36" descr="Cubo Cinza-Claro">
                <a:extLst>
                  <a:ext uri="{FF2B5EF4-FFF2-40B4-BE49-F238E27FC236}">
                    <a16:creationId xmlns:a16="http://schemas.microsoft.com/office/drawing/2014/main" id="{05DFF492-3DE8-4800-9138-F5FBE51B0D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41558110"/>
                  </p:ext>
                </p:extLst>
              </p:nvPr>
            </p:nvGraphicFramePr>
            <p:xfrm>
              <a:off x="6897275" y="2392237"/>
              <a:ext cx="755335" cy="783778"/>
            </p:xfrm>
            <a:graphic>
              <a:graphicData uri="http://schemas.microsoft.com/office/drawing/2017/model3d">
                <am3d:model3d r:embed="rId16">
                  <am3d:spPr>
                    <a:xfrm>
                      <a:off x="0" y="0"/>
                      <a:ext cx="755335" cy="783778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3600000" az="5400000"/>
                    <am3d:postTrans dx="0" dy="0" dz="0"/>
                  </am3d:trans>
                  <am3d:attrSrcUrl r:id="rId17"/>
                  <am3d:raster rName="Office3DRenderer" rVer="16.0.8326">
                    <am3d:blip r:embed="rId18"/>
                  </am3d:raster>
                  <am3d:objViewport viewportSz="98868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7" name="Modelo 3D 36" descr="Cubo Cinza-Claro">
                <a:extLst>
                  <a:ext uri="{FF2B5EF4-FFF2-40B4-BE49-F238E27FC236}">
                    <a16:creationId xmlns:a16="http://schemas.microsoft.com/office/drawing/2014/main" id="{05DFF492-3DE8-4800-9138-F5FBE51B0D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97275" y="2392237"/>
                <a:ext cx="755335" cy="783778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5EA5C74-1731-4DDF-BD65-1A6EC73B96BA}"/>
              </a:ext>
            </a:extLst>
          </p:cNvPr>
          <p:cNvGrpSpPr/>
          <p:nvPr/>
        </p:nvGrpSpPr>
        <p:grpSpPr>
          <a:xfrm rot="5400000">
            <a:off x="5293957" y="2964297"/>
            <a:ext cx="976368" cy="1108906"/>
            <a:chOff x="5495416" y="3633754"/>
            <a:chExt cx="976368" cy="1108906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39" name="Modelo 3D 38" descr="Hemisfério Cinza-Claro">
                  <a:extLst>
                    <a:ext uri="{FF2B5EF4-FFF2-40B4-BE49-F238E27FC236}">
                      <a16:creationId xmlns:a16="http://schemas.microsoft.com/office/drawing/2014/main" id="{4EE6D1D1-05AA-4F8E-AA59-22E56048D0F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18725398"/>
                    </p:ext>
                  </p:extLst>
                </p:nvPr>
              </p:nvGraphicFramePr>
              <p:xfrm rot="5400000">
                <a:off x="5767180" y="4038056"/>
                <a:ext cx="895038" cy="514170"/>
              </p:xfrm>
              <a:graphic>
                <a:graphicData uri="http://schemas.microsoft.com/office/drawing/2017/model3d">
                  <am3d:model3d r:embed="rId20">
                    <am3d:spPr>
                      <a:xfrm rot="10800000">
                        <a:off x="0" y="0"/>
                        <a:ext cx="895038" cy="514170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1200001"/>
                      <am3d:postTrans dx="0" dy="0" dz="0"/>
                    </am3d:trans>
                    <am3d:attrSrcUrl r:id="rId21"/>
                    <am3d:raster rName="Office3DRenderer" rVer="16.0.8326">
                      <am3d:blip r:embed="rId22"/>
                    </am3d:raster>
                    <am3d:objViewport viewportSz="121877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39" name="Modelo 3D 38" descr="Hemisfério Cinza-Claro">
                  <a:extLst>
                    <a:ext uri="{FF2B5EF4-FFF2-40B4-BE49-F238E27FC236}">
                      <a16:creationId xmlns:a16="http://schemas.microsoft.com/office/drawing/2014/main" id="{4EE6D1D1-05AA-4F8E-AA59-22E56048D0F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 rot="10800000">
                  <a:off x="5227688" y="3492764"/>
                  <a:ext cx="895038" cy="51417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3625E605-022F-4E64-8D55-0692091764C3}"/>
                </a:ext>
              </a:extLst>
            </p:cNvPr>
            <p:cNvSpPr txBox="1"/>
            <p:nvPr/>
          </p:nvSpPr>
          <p:spPr>
            <a:xfrm rot="16200000">
              <a:off x="5431616" y="3697554"/>
              <a:ext cx="68159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D</a:t>
              </a:r>
              <a:r>
                <a:rPr lang="en-GB" sz="3000" b="1" baseline="-25000" dirty="0"/>
                <a:t>E1</a:t>
              </a:r>
            </a:p>
          </p:txBody>
        </p:sp>
      </p:grp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44866C23-0BC0-462A-B18E-6D94A66FE046}"/>
              </a:ext>
            </a:extLst>
          </p:cNvPr>
          <p:cNvCxnSpPr>
            <a:cxnSpLocks/>
          </p:cNvCxnSpPr>
          <p:nvPr/>
        </p:nvCxnSpPr>
        <p:spPr>
          <a:xfrm>
            <a:off x="5647310" y="2085737"/>
            <a:ext cx="14339" cy="149341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52">
            <a:extLst>
              <a:ext uri="{FF2B5EF4-FFF2-40B4-BE49-F238E27FC236}">
                <a16:creationId xmlns:a16="http://schemas.microsoft.com/office/drawing/2014/main" id="{7C62B862-D743-47EF-B776-3F5771242692}"/>
              </a:ext>
            </a:extLst>
          </p:cNvPr>
          <p:cNvCxnSpPr/>
          <p:nvPr/>
        </p:nvCxnSpPr>
        <p:spPr>
          <a:xfrm>
            <a:off x="5520422" y="1876371"/>
            <a:ext cx="355600" cy="4164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63414DD4-09D4-4742-927D-1B1BCC5BB9D9}"/>
              </a:ext>
            </a:extLst>
          </p:cNvPr>
          <p:cNvSpPr txBox="1"/>
          <p:nvPr/>
        </p:nvSpPr>
        <p:spPr>
          <a:xfrm>
            <a:off x="5597787" y="1498306"/>
            <a:ext cx="4427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err="1"/>
              <a:t>t</a:t>
            </a:r>
            <a:r>
              <a:rPr lang="en-GB" sz="3000" b="1" baseline="-25000" dirty="0" err="1"/>
              <a:t>E</a:t>
            </a:r>
            <a:endParaRPr lang="en-GB" sz="3000" b="1" baseline="-25000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21C253AF-A4CA-41CF-B694-64FECFA8EC5F}"/>
              </a:ext>
            </a:extLst>
          </p:cNvPr>
          <p:cNvSpPr txBox="1"/>
          <p:nvPr/>
        </p:nvSpPr>
        <p:spPr>
          <a:xfrm>
            <a:off x="5154109" y="2312618"/>
            <a:ext cx="7553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1-t</a:t>
            </a:r>
            <a:r>
              <a:rPr lang="en-GB" sz="3000" b="1" baseline="-25000" dirty="0"/>
              <a:t>E</a:t>
            </a: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95F85D47-9E2E-4EB0-AA94-BBD927BEB694}"/>
              </a:ext>
            </a:extLst>
          </p:cNvPr>
          <p:cNvGrpSpPr/>
          <p:nvPr/>
        </p:nvGrpSpPr>
        <p:grpSpPr>
          <a:xfrm rot="5400000">
            <a:off x="6340397" y="1515277"/>
            <a:ext cx="1166803" cy="918471"/>
            <a:chOff x="5495416" y="3633755"/>
            <a:chExt cx="1166803" cy="918471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61" name="Modelo 3D 60" descr="Hemisfério Cinza-Claro">
                  <a:extLst>
                    <a:ext uri="{FF2B5EF4-FFF2-40B4-BE49-F238E27FC236}">
                      <a16:creationId xmlns:a16="http://schemas.microsoft.com/office/drawing/2014/main" id="{F36B2CB1-54D5-4B5D-9B81-483804447B5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2545861"/>
                    </p:ext>
                  </p:extLst>
                </p:nvPr>
              </p:nvGraphicFramePr>
              <p:xfrm>
                <a:off x="5767181" y="4038056"/>
                <a:ext cx="895038" cy="514170"/>
              </p:xfrm>
              <a:graphic>
                <a:graphicData uri="http://schemas.microsoft.com/office/drawing/2017/model3d">
                  <am3d:model3d r:embed="rId20">
                    <am3d:spPr>
                      <a:xfrm rot="5400000">
                        <a:off x="0" y="0"/>
                        <a:ext cx="895038" cy="514170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1200001"/>
                      <am3d:postTrans dx="0" dy="0" dz="0"/>
                    </am3d:trans>
                    <am3d:attrSrcUrl r:id="rId21"/>
                    <am3d:raster rName="Office3DRenderer" rVer="16.0.8326">
                      <am3d:blip r:embed="rId23"/>
                    </am3d:raster>
                    <am3d:objViewport viewportSz="121877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61" name="Modelo 3D 60" descr="Hemisfério Cinza-Claro">
                  <a:extLst>
                    <a:ext uri="{FF2B5EF4-FFF2-40B4-BE49-F238E27FC236}">
                      <a16:creationId xmlns:a16="http://schemas.microsoft.com/office/drawing/2014/main" id="{F36B2CB1-54D5-4B5D-9B81-483804447B5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 rot="5400000">
                  <a:off x="6274129" y="1853310"/>
                  <a:ext cx="895038" cy="51417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4309A621-94AD-42F7-A3E2-2CA1D29F11CF}"/>
                </a:ext>
              </a:extLst>
            </p:cNvPr>
            <p:cNvSpPr txBox="1"/>
            <p:nvPr/>
          </p:nvSpPr>
          <p:spPr>
            <a:xfrm rot="16200000">
              <a:off x="5431616" y="3697555"/>
              <a:ext cx="68159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D</a:t>
              </a:r>
              <a:r>
                <a:rPr lang="en-GB" sz="3000" b="1" baseline="-25000" dirty="0"/>
                <a:t>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29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771AF17-4C9F-4230-8F9A-1CE42ECB9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2700" y="-107750"/>
            <a:ext cx="13637401" cy="707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33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57</Words>
  <Application>Microsoft Office PowerPoint</Application>
  <PresentationFormat>Ecrã Panorâmico</PresentationFormat>
  <Paragraphs>48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António</dc:creator>
  <cp:lastModifiedBy>João António</cp:lastModifiedBy>
  <cp:revision>26</cp:revision>
  <dcterms:created xsi:type="dcterms:W3CDTF">2018-10-17T15:07:39Z</dcterms:created>
  <dcterms:modified xsi:type="dcterms:W3CDTF">2018-11-09T13:02:21Z</dcterms:modified>
</cp:coreProperties>
</file>