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61" r:id="rId7"/>
    <p:sldId id="266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8"/>
    <a:srgbClr val="ADC1DE"/>
    <a:srgbClr val="EBEFF7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6277-ADEC-4031-A4CD-C8D91531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A834D-BAC7-403D-8C23-82B3468D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027181-186C-405B-A068-C719C5E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5BB695-ED3E-4396-A0EF-B837D391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1F77A8-40F8-43CC-9013-D6995C1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B740F-5CE7-424A-BFF7-0ECF97FC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A17BE1E-A73E-49E0-9061-E78CBF68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C7CC94-7DFD-4C74-8FB9-77B5252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ED8E3-D52A-4D9F-AA93-4C7A1A24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0AEF3-BC5A-4F64-B3D7-48ECF8A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90BA-6B91-4282-B7A5-D9065354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0AC428-7EE6-49F0-9895-2F5668C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939C7-5E44-4679-BE90-25DB2DE7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515375-3B7F-4685-AE97-4689200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644227-475F-4885-9702-4072B16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83572-AEC4-43A6-971F-DF4EAD8D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FDEC34-6242-4133-A10D-5848ADD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C3A0F-95D1-4DC1-A0B0-4CAF60A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981B6E-7C20-4108-9E13-6923D02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2DACC-DFC5-4A18-8262-22F0F0B0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0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8FA7-EDC0-4F4D-8D93-7ED721E7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48E3D70-7AC8-4F9D-960C-5C3B361E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0AD690-FF6C-4A3C-9B69-3D19083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9817AC-E519-4FFC-BD5C-CA9A06CE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4E51F8-6F0E-4DB3-97DC-9E61B1A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CB53-8A10-43C9-A207-0BD03B48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DCAF95-714E-4331-9941-75D45925B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6AA00A-0FD4-419B-8717-3619514E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E60EB21-B54A-459B-A511-DA77A355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14AD92-91A8-48E3-ADC7-D1DD816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E16484-EC9A-4B20-BCA6-02E88DED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9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BD7B-6BF2-4BE9-8BB9-7265EF0E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B0BFB1-25A7-4C0C-8224-46F506A5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6FD93A1-B43E-4E39-BCBF-3EF8D950D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A934EE-8544-446A-9E68-2A0402C67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97078E-F7C2-4289-AA27-56123C30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77FBF2-54ED-4BFD-9B57-DF837176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B7970-18C5-42D4-B5E7-D89E7232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1F701-5E23-4B57-A141-C4BE42A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22A36-10C3-460E-9B6C-E2B6C816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8EC2AF-76C3-4459-B347-DBF417F6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4B516E-063F-4CF8-BA55-997402E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8167AE2-DD5E-4F43-9BC8-91945943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16E612-3BF3-43FE-A4B6-70B447BA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FE3174C-BE28-41DC-A518-0D61F056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EA2B2-7C14-4B01-BF18-F84B3530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EC136-BCA6-4B2A-BE62-3E426A64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8471ED-2011-4DCD-BFBF-809C127B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A99ED0-D26A-481E-B927-56B3849F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60983B6-A1BE-413E-9172-5889844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65461CF-9F1B-4D8C-986B-6860754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6BB98F-EDAB-40C6-9E73-8954AE7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7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898B-7C6B-4E94-B31F-771C835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0D2E7E-2503-441A-B42F-CF257D10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B08003F-B3EA-4F7C-8DA8-F81DC818A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ADF9C7-537A-4228-9DDB-095CA32C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CE5AA0-FE2E-4A76-BB22-2C017E7D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71F4333-D562-46F8-990D-C372C6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C4EFE-0D10-443E-AB8C-6D36FDBC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11D4A1-5500-4CC5-A525-7B0B45F9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FC38AF-067F-4EB1-8702-B577D54D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C3C8-5F51-4191-BFCC-D40874AC55AA}" type="datetimeFigureOut">
              <a:rPr lang="en-GB" smtClean="0"/>
              <a:t>18/01/2019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BE43AE-0A5E-4A9F-AA2B-6328DC37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5024CD-1466-47BE-9926-A53F44A3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9F6D-C800-4EF9-8D2D-6C21C8BC76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7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microsoft.com/office/2017/06/relationships/model3d" Target="../media/model3d2.glb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17/06/relationships/model3d" Target="../media/model3d3.glb"/><Relationship Id="rId10" Type="http://schemas.openxmlformats.org/officeDocument/2006/relationships/image" Target="../media/image30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17/06/relationships/model3d" Target="../media/model3d2.glb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3" Type="http://schemas.openxmlformats.org/officeDocument/2006/relationships/hyperlink" Target="https://www.remix3d.com/details/G009SX7VH395" TargetMode="External"/><Relationship Id="rId7" Type="http://schemas.openxmlformats.org/officeDocument/2006/relationships/image" Target="../media/image18.png"/><Relationship Id="rId12" Type="http://schemas.microsoft.com/office/2017/06/relationships/model3d" Target="../media/model3d1.glb"/><Relationship Id="rId2" Type="http://schemas.microsoft.com/office/2017/06/relationships/model3d" Target="../media/model3d4.glb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17/06/relationships/model3d" Target="../media/model3d2.glb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microsoft.com/office/2017/06/relationships/model3d" Target="../media/model3d3.glb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EC0523-6F27-46B9-A2C3-F29AC772CD66}"/>
              </a:ext>
            </a:extLst>
          </p:cNvPr>
          <p:cNvGrpSpPr/>
          <p:nvPr/>
        </p:nvGrpSpPr>
        <p:grpSpPr>
          <a:xfrm>
            <a:off x="-952500" y="0"/>
            <a:ext cx="13027523" cy="6769100"/>
            <a:chOff x="-827618" y="474280"/>
            <a:chExt cx="12902641" cy="581722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17937" y="514709"/>
              <a:ext cx="2184124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Alice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6331619" y="474280"/>
              <a:ext cx="1828796" cy="123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02651261"/>
                    </p:ext>
                  </p:extLst>
                </p:nvPr>
              </p:nvGraphicFramePr>
              <p:xfrm>
                <a:off x="3938917" y="1026410"/>
                <a:ext cx="911891" cy="1743209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911891" cy="1743209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08523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0169" y="642476"/>
                  <a:ext cx="920717" cy="2028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4398608"/>
                    </p:ext>
                  </p:extLst>
                </p:nvPr>
              </p:nvGraphicFramePr>
              <p:xfrm>
                <a:off x="8626740" y="3830084"/>
                <a:ext cx="503965" cy="669954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796900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93365" y="3904918"/>
                  <a:ext cx="508843" cy="77957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252636" y="600409"/>
              <a:ext cx="5616593" cy="29444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6383253" y="5923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1459056" y="2846788"/>
              <a:ext cx="10198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Laser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3681388" y="776211"/>
              <a:ext cx="1382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/>
                <a:t>Intensity</a:t>
              </a:r>
            </a:p>
            <a:p>
              <a:pPr algn="ctr"/>
              <a:r>
                <a:rPr lang="en-GB" sz="2000" b="1" dirty="0"/>
                <a:t> Modulator</a:t>
              </a:r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10698880" y="47539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384046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8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9"/>
                      </am3d:raster>
                      <am3d:objViewport viewportSz="163153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8280649" y="33102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7175885" y="1468601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6872977" y="2516066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7698030" y="41744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9944244" y="46459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3630" y="46649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6793155" y="37410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10708405" y="29632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2011206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8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11"/>
                      </am3d:raster>
                      <am3d:objViewport viewportSz="163153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131356"/>
                    </p:ext>
                  </p:extLst>
                </p:nvPr>
              </p:nvGraphicFramePr>
              <p:xfrm rot="10800000">
                <a:off x="4870450" y="1578860"/>
                <a:ext cx="911891" cy="1743209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911891" cy="1743209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08523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4800718" y="1285324"/>
                  <a:ext cx="920717" cy="202845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3155" y="21218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10708405" y="13408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20112064"/>
                      </p:ext>
                    </p:extLst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8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9"/>
                      </am3d:raster>
                      <am3d:objViewport viewportSz="1631534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2685591" y="2085792"/>
              <a:ext cx="8249109" cy="26553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244" y="3750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71943788"/>
                    </p:ext>
                  </p:extLst>
                </p:nvPr>
              </p:nvGraphicFramePr>
              <p:xfrm>
                <a:off x="-827618" y="1028163"/>
                <a:ext cx="5593181" cy="1741456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5593181" cy="1741456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12"/>
                    </am3d:raster>
                    <am3d:objViewport viewportSz="387964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952500" y="644516"/>
                  <a:ext cx="5647316" cy="202641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4611920" y="2837003"/>
              <a:ext cx="13238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/>
                <a:t>Optical</a:t>
              </a:r>
            </a:p>
            <a:p>
              <a:pPr algn="ctr"/>
              <a:r>
                <a:rPr lang="en-GB" sz="2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91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C5ED46F-9993-4B93-929D-14549DD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665"/>
              </p:ext>
            </p:extLst>
          </p:nvPr>
        </p:nvGraphicFramePr>
        <p:xfrm>
          <a:off x="1" y="2074025"/>
          <a:ext cx="12192000" cy="2139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058">
                  <a:extLst>
                    <a:ext uri="{9D8B030D-6E8A-4147-A177-3AD203B41FA5}">
                      <a16:colId xmlns:a16="http://schemas.microsoft.com/office/drawing/2014/main" val="208226359"/>
                    </a:ext>
                  </a:extLst>
                </a:gridCol>
                <a:gridCol w="1297805">
                  <a:extLst>
                    <a:ext uri="{9D8B030D-6E8A-4147-A177-3AD203B41FA5}">
                      <a16:colId xmlns:a16="http://schemas.microsoft.com/office/drawing/2014/main" val="350067861"/>
                    </a:ext>
                  </a:extLst>
                </a:gridCol>
                <a:gridCol w="1233885">
                  <a:extLst>
                    <a:ext uri="{9D8B030D-6E8A-4147-A177-3AD203B41FA5}">
                      <a16:colId xmlns:a16="http://schemas.microsoft.com/office/drawing/2014/main" val="543350652"/>
                    </a:ext>
                  </a:extLst>
                </a:gridCol>
                <a:gridCol w="901806">
                  <a:extLst>
                    <a:ext uri="{9D8B030D-6E8A-4147-A177-3AD203B41FA5}">
                      <a16:colId xmlns:a16="http://schemas.microsoft.com/office/drawing/2014/main" val="3101476649"/>
                    </a:ext>
                  </a:extLst>
                </a:gridCol>
                <a:gridCol w="1297805">
                  <a:extLst>
                    <a:ext uri="{9D8B030D-6E8A-4147-A177-3AD203B41FA5}">
                      <a16:colId xmlns:a16="http://schemas.microsoft.com/office/drawing/2014/main" val="2545959450"/>
                    </a:ext>
                  </a:extLst>
                </a:gridCol>
                <a:gridCol w="1233885">
                  <a:extLst>
                    <a:ext uri="{9D8B030D-6E8A-4147-A177-3AD203B41FA5}">
                      <a16:colId xmlns:a16="http://schemas.microsoft.com/office/drawing/2014/main" val="1832356598"/>
                    </a:ext>
                  </a:extLst>
                </a:gridCol>
                <a:gridCol w="898688">
                  <a:extLst>
                    <a:ext uri="{9D8B030D-6E8A-4147-A177-3AD203B41FA5}">
                      <a16:colId xmlns:a16="http://schemas.microsoft.com/office/drawing/2014/main" val="2431293828"/>
                    </a:ext>
                  </a:extLst>
                </a:gridCol>
                <a:gridCol w="1187112">
                  <a:extLst>
                    <a:ext uri="{9D8B030D-6E8A-4147-A177-3AD203B41FA5}">
                      <a16:colId xmlns:a16="http://schemas.microsoft.com/office/drawing/2014/main" val="3577953251"/>
                    </a:ext>
                  </a:extLst>
                </a:gridCol>
                <a:gridCol w="1287533">
                  <a:extLst>
                    <a:ext uri="{9D8B030D-6E8A-4147-A177-3AD203B41FA5}">
                      <a16:colId xmlns:a16="http://schemas.microsoft.com/office/drawing/2014/main" val="3562281758"/>
                    </a:ext>
                  </a:extLst>
                </a:gridCol>
                <a:gridCol w="1641423">
                  <a:extLst>
                    <a:ext uri="{9D8B030D-6E8A-4147-A177-3AD203B41FA5}">
                      <a16:colId xmlns:a16="http://schemas.microsoft.com/office/drawing/2014/main" val="2391989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Efficiency=0.1</a:t>
                      </a: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Efficiency=0.1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Eve Efficiency=1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600" dirty="0"/>
                    </a:p>
                  </a:txBody>
                  <a:tcPr marL="135282" marR="135282" marT="67641" marB="67641"/>
                </a:tc>
                <a:extLst>
                  <a:ext uri="{0D108BD9-81ED-4DB2-BD59-A6C34878D82A}">
                    <a16:rowId xmlns:a16="http://schemas.microsoft.com/office/drawing/2014/main" val="22673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0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QBER</a:t>
                      </a:r>
                    </a:p>
                  </a:txBody>
                  <a:tcPr marL="135282" marR="135282" marT="67641" marB="67641" anchor="ctr">
                    <a:lnT w="12700" cmpd="sng">
                      <a:noFill/>
                    </a:lnT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0.0020583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0.73014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0.0016881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0.22776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0.001729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0.0023946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0.00032631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94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r>
                        <a:rPr lang="en-GB" sz="18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M1</a:t>
                      </a:r>
                      <a:r>
                        <a:rPr lang="en-GB" sz="18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+B</a:t>
                      </a:r>
                      <a:r>
                        <a:rPr lang="en-GB" sz="18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M2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1106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9261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4602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9383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8889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9173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9404</a:t>
                      </a:r>
                    </a:p>
                  </a:txBody>
                  <a:tcPr marL="135282" marR="135282" marT="67641" marB="67641" anchor="ctr">
                    <a:solidFill>
                      <a:srgbClr val="AD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63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Length</a:t>
                      </a:r>
                    </a:p>
                  </a:txBody>
                  <a:tcPr marL="135282" marR="135282" marT="67641" marB="67641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85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4968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40642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20361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40883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40034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40438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40748</a:t>
                      </a:r>
                    </a:p>
                  </a:txBody>
                  <a:tcPr marL="135282" marR="135282" marT="67641" marB="67641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51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C5ED46F-9993-4B93-929D-14549DD1E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34851"/>
              </p:ext>
            </p:extLst>
          </p:nvPr>
        </p:nvGraphicFramePr>
        <p:xfrm>
          <a:off x="48000" y="1622096"/>
          <a:ext cx="12096000" cy="3613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000">
                  <a:extLst>
                    <a:ext uri="{9D8B030D-6E8A-4147-A177-3AD203B41FA5}">
                      <a16:colId xmlns:a16="http://schemas.microsoft.com/office/drawing/2014/main" val="208226359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50067861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543350652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101476649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354813" marR="354813" marT="177406" marB="17740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Min</a:t>
                      </a:r>
                    </a:p>
                  </a:txBody>
                  <a:tcPr marL="354813" marR="354813" marT="177406" marB="177406" anchor="ctr">
                    <a:lnL w="12700" cmpd="sng">
                      <a:noFill/>
                    </a:lnL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Average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Max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075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QBER</a:t>
                      </a:r>
                    </a:p>
                  </a:txBody>
                  <a:tcPr marL="354813" marR="354813" marT="177406" marB="177406" anchor="ctr">
                    <a:lnT w="12700" cmpd="sng">
                      <a:noFill/>
                    </a:lnT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0.00013664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0.73014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9487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</a:t>
                      </a:r>
                      <a:r>
                        <a:rPr lang="en-GB" sz="36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M1</a:t>
                      </a:r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+B</a:t>
                      </a:r>
                      <a:r>
                        <a:rPr lang="en-GB" sz="3600" baseline="-250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M2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96289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1106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9261</a:t>
                      </a:r>
                    </a:p>
                  </a:txBody>
                  <a:tcPr marL="354813" marR="354813" marT="177406" marB="177406" anchor="ctr">
                    <a:solidFill>
                      <a:srgbClr val="ADC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6389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Key Length</a:t>
                      </a:r>
                    </a:p>
                  </a:txBody>
                  <a:tcPr marL="354813" marR="354813" marT="177406" marB="177406" anchor="ctr">
                    <a:solidFill>
                      <a:srgbClr val="0052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864089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4968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40642</a:t>
                      </a:r>
                    </a:p>
                  </a:txBody>
                  <a:tcPr marL="354813" marR="354813" marT="177406" marB="177406" anchor="ctr">
                    <a:solidFill>
                      <a:srgbClr val="EB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2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36541F-5842-40EB-B585-268C4E7FA2D7}"/>
              </a:ext>
            </a:extLst>
          </p:cNvPr>
          <p:cNvGrpSpPr/>
          <p:nvPr/>
        </p:nvGrpSpPr>
        <p:grpSpPr>
          <a:xfrm>
            <a:off x="49142" y="1286435"/>
            <a:ext cx="12093715" cy="4285127"/>
            <a:chOff x="1730691" y="2171978"/>
            <a:chExt cx="8592073" cy="2990566"/>
          </a:xfrm>
        </p:grpSpPr>
        <p:pic>
          <p:nvPicPr>
            <p:cNvPr id="3" name="Gráfico 4" descr="Portátil">
              <a:extLst>
                <a:ext uri="{FF2B5EF4-FFF2-40B4-BE49-F238E27FC236}">
                  <a16:creationId xmlns:a16="http://schemas.microsoft.com/office/drawing/2014/main" id="{5DB86A37-0B5B-46EC-B847-3ABC8859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0691" y="2529000"/>
              <a:ext cx="1800000" cy="1800000"/>
            </a:xfrm>
            <a:prstGeom prst="rect">
              <a:avLst/>
            </a:prstGeom>
          </p:spPr>
        </p:pic>
        <p:pic>
          <p:nvPicPr>
            <p:cNvPr id="4" name="Gráfico 6" descr="Computador">
              <a:extLst>
                <a:ext uri="{FF2B5EF4-FFF2-40B4-BE49-F238E27FC236}">
                  <a16:creationId xmlns:a16="http://schemas.microsoft.com/office/drawing/2014/main" id="{8341499F-2061-4211-978D-0C5E4BAFD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2764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2447428" y="2171978"/>
              <a:ext cx="1124288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Alice</a:t>
              </a:r>
            </a:p>
          </p:txBody>
        </p:sp>
        <p:sp>
          <p:nvSpPr>
            <p:cNvPr id="6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9233053" y="2175057"/>
              <a:ext cx="935236" cy="644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5400" b="1" dirty="0"/>
                <a:t>Bob</a:t>
              </a:r>
            </a:p>
          </p:txBody>
        </p:sp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18ED142B-D66C-4223-A010-C14A7FDC617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30691" y="3429000"/>
              <a:ext cx="4846691" cy="0"/>
            </a:xfrm>
            <a:prstGeom prst="line">
              <a:avLst/>
            </a:prstGeom>
            <a:ln w="1270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arêntese esquerdo 7">
              <a:extLst>
                <a:ext uri="{FF2B5EF4-FFF2-40B4-BE49-F238E27FC236}">
                  <a16:creationId xmlns:a16="http://schemas.microsoft.com/office/drawing/2014/main" id="{7914864C-69D2-41AC-9524-B52063825E71}"/>
                </a:ext>
              </a:extLst>
            </p:cNvPr>
            <p:cNvSpPr/>
            <p:nvPr/>
          </p:nvSpPr>
          <p:spPr>
            <a:xfrm rot="16200000">
              <a:off x="5486847" y="1416339"/>
              <a:ext cx="1038217" cy="6454194"/>
            </a:xfrm>
            <a:prstGeom prst="leftBracket">
              <a:avLst/>
            </a:prstGeom>
            <a:ln w="127000">
              <a:solidFill>
                <a:srgbClr val="FF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F964401F-CF14-44CC-A60D-720660BD4948}"/>
                </a:ext>
              </a:extLst>
            </p:cNvPr>
            <p:cNvSpPr txBox="1"/>
            <p:nvPr/>
          </p:nvSpPr>
          <p:spPr>
            <a:xfrm>
              <a:off x="4686841" y="2934969"/>
              <a:ext cx="2883881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Quantum Channel</a:t>
              </a:r>
            </a:p>
          </p:txBody>
        </p:sp>
        <p:sp>
          <p:nvSpPr>
            <p:cNvPr id="10" name="CaixaDeTexto 15">
              <a:extLst>
                <a:ext uri="{FF2B5EF4-FFF2-40B4-BE49-F238E27FC236}">
                  <a16:creationId xmlns:a16="http://schemas.microsoft.com/office/drawing/2014/main" id="{38C80D69-ABBE-489C-816E-1729A0107A93}"/>
                </a:ext>
              </a:extLst>
            </p:cNvPr>
            <p:cNvSpPr txBox="1"/>
            <p:nvPr/>
          </p:nvSpPr>
          <p:spPr>
            <a:xfrm>
              <a:off x="3652546" y="4631096"/>
              <a:ext cx="4952472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0" b="1" dirty="0"/>
                <a:t>Authenticated Classical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9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C7695F7-D756-4E8D-A083-6A4AC795EC87}"/>
              </a:ext>
            </a:extLst>
          </p:cNvPr>
          <p:cNvGrpSpPr/>
          <p:nvPr/>
        </p:nvGrpSpPr>
        <p:grpSpPr>
          <a:xfrm>
            <a:off x="3130550" y="113966"/>
            <a:ext cx="5930900" cy="6630069"/>
            <a:chOff x="3657600" y="1022404"/>
            <a:chExt cx="5852023" cy="575169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CAE33E1-D80A-4B4D-AF09-2A54F06A456A}"/>
                </a:ext>
              </a:extLst>
            </p:cNvPr>
            <p:cNvSpPr txBox="1"/>
            <p:nvPr/>
          </p:nvSpPr>
          <p:spPr>
            <a:xfrm>
              <a:off x="3886453" y="1022404"/>
              <a:ext cx="1828796" cy="80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/>
                <a:t>Bob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9042502"/>
                    </p:ext>
                  </p:extLst>
                </p:nvPr>
              </p:nvGraphicFramePr>
              <p:xfrm>
                <a:off x="6061340" y="4312684"/>
                <a:ext cx="503965" cy="669954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503965" cy="669954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7650021" ay="5" az="7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79989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35" name="Modelo 3D 34" descr="Cuboide Cinza-Escuro">
                  <a:extLst>
                    <a:ext uri="{FF2B5EF4-FFF2-40B4-BE49-F238E27FC236}">
                      <a16:creationId xmlns:a16="http://schemas.microsoft.com/office/drawing/2014/main" id="{CD476A95-7313-42E0-866F-47084F20620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9341" y="3868287"/>
                  <a:ext cx="675906" cy="77226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2F6895E-CB3E-4942-AB4D-A1330623A524}"/>
                </a:ext>
              </a:extLst>
            </p:cNvPr>
            <p:cNvSpPr/>
            <p:nvPr/>
          </p:nvSpPr>
          <p:spPr>
            <a:xfrm>
              <a:off x="3817853" y="1074988"/>
              <a:ext cx="5691770" cy="56991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780E8B69-3907-4302-872B-50CB368BDD8B}"/>
                </a:ext>
              </a:extLst>
            </p:cNvPr>
            <p:cNvGrpSpPr/>
            <p:nvPr/>
          </p:nvGrpSpPr>
          <p:grpSpPr>
            <a:xfrm>
              <a:off x="8133480" y="52365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27" name="Modelo 3D 26" descr="Hemisfério Cinza-Escuro">
                    <a:extLst>
                      <a:ext uri="{FF2B5EF4-FFF2-40B4-BE49-F238E27FC236}">
                        <a16:creationId xmlns:a16="http://schemas.microsoft.com/office/drawing/2014/main" id="{84E0CCAB-7D61-4B1B-ACAF-C110CFF4DB8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72840" y="56280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973744B-C158-45F6-B7DA-10886371E7AD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M2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2AB5F69-AF24-421C-A1FA-6D69BC18C10F}"/>
                </a:ext>
              </a:extLst>
            </p:cNvPr>
            <p:cNvSpPr txBox="1"/>
            <p:nvPr/>
          </p:nvSpPr>
          <p:spPr>
            <a:xfrm>
              <a:off x="5715249" y="3792833"/>
              <a:ext cx="118654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0.5 </a:t>
              </a:r>
              <a:r>
                <a:rPr lang="en-GB" sz="3000" b="1" dirty="0" err="1"/>
                <a:t>t</a:t>
              </a:r>
              <a:r>
                <a:rPr lang="en-GB" sz="3000" b="1" baseline="-25000" dirty="0" err="1"/>
                <a:t>bit</a:t>
              </a:r>
              <a:endParaRPr lang="en-GB" sz="3000" b="1" baseline="-250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F00DC78-493F-4A09-881D-ECC652B928CC}"/>
                </a:ext>
              </a:extLst>
            </p:cNvPr>
            <p:cNvSpPr txBox="1"/>
            <p:nvPr/>
          </p:nvSpPr>
          <p:spPr>
            <a:xfrm>
              <a:off x="4462822" y="1986519"/>
              <a:ext cx="4619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 err="1"/>
                <a:t>t</a:t>
              </a:r>
              <a:r>
                <a:rPr lang="en-GB" sz="3000" b="1" baseline="-25000" dirty="0" err="1"/>
                <a:t>B</a:t>
              </a:r>
              <a:endParaRPr lang="en-GB" sz="3000" b="1" baseline="-25000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1C44298-1642-4EAC-8D47-A952D30FC8D6}"/>
                </a:ext>
              </a:extLst>
            </p:cNvPr>
            <p:cNvSpPr txBox="1"/>
            <p:nvPr/>
          </p:nvSpPr>
          <p:spPr>
            <a:xfrm>
              <a:off x="4306531" y="2916890"/>
              <a:ext cx="7745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b="1" dirty="0"/>
                <a:t>1-t</a:t>
              </a:r>
              <a:r>
                <a:rPr lang="en-GB" sz="3000" b="1" baseline="-25000" dirty="0"/>
                <a:t>B</a:t>
              </a:r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0EF39FF1-9468-4B15-AE62-D30F361F0818}"/>
                </a:ext>
              </a:extLst>
            </p:cNvPr>
            <p:cNvSpPr/>
            <p:nvPr/>
          </p:nvSpPr>
          <p:spPr>
            <a:xfrm>
              <a:off x="5132630" y="4657022"/>
              <a:ext cx="2246214" cy="942975"/>
            </a:xfrm>
            <a:prstGeom prst="hexagon">
              <a:avLst/>
            </a:prstGeom>
            <a:noFill/>
            <a:ln w="127000" cap="sq">
              <a:solidFill>
                <a:schemeClr val="accent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66EA8DB7-A68B-4DEC-8783-55FEF91B7784}"/>
                </a:ext>
              </a:extLst>
            </p:cNvPr>
            <p:cNvCxnSpPr>
              <a:stCxn id="53" idx="0"/>
            </p:cNvCxnSpPr>
            <p:nvPr/>
          </p:nvCxnSpPr>
          <p:spPr>
            <a:xfrm>
              <a:off x="7378844" y="512850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9D5B6D5C-B107-4E32-B4F4-B5E76FAC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8230" y="51475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6884B1D7-F3C4-4BF2-9CCD-C5CC953B59E3}"/>
                </a:ext>
              </a:extLst>
            </p:cNvPr>
            <p:cNvCxnSpPr>
              <a:cxnSpLocks/>
            </p:cNvCxnSpPr>
            <p:nvPr/>
          </p:nvCxnSpPr>
          <p:spPr>
            <a:xfrm>
              <a:off x="4227755" y="4223634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34D96E33-B495-437F-A3F3-BD079F952083}"/>
                </a:ext>
              </a:extLst>
            </p:cNvPr>
            <p:cNvGrpSpPr/>
            <p:nvPr/>
          </p:nvGrpSpPr>
          <p:grpSpPr>
            <a:xfrm>
              <a:off x="8143005" y="3445834"/>
              <a:ext cx="1225017" cy="1369542"/>
              <a:chOff x="10498855" y="5477834"/>
              <a:chExt cx="1225017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7" name="Modelo 3D 76" descr="Hemisfério Cinza-Escuro">
                    <a:extLst>
                      <a:ext uri="{FF2B5EF4-FFF2-40B4-BE49-F238E27FC236}">
                        <a16:creationId xmlns:a16="http://schemas.microsoft.com/office/drawing/2014/main" id="{8814C08B-2BAE-475B-B167-0EC1D5CC6AC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3837364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28E57BE4-A1F9-45D1-A74C-B60B1E08634E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7809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M1</a:t>
                </a:r>
              </a:p>
            </p:txBody>
          </p:sp>
        </p:grp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B819E0FF-81F7-4171-9AFE-1AEEC615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7755" y="2604470"/>
              <a:ext cx="0" cy="1561130"/>
            </a:xfrm>
            <a:prstGeom prst="line">
              <a:avLst/>
            </a:prstGeom>
            <a:ln w="1270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F1DAB8-F449-4FEF-A1B7-451CE97764E3}"/>
                </a:ext>
              </a:extLst>
            </p:cNvPr>
            <p:cNvGrpSpPr/>
            <p:nvPr/>
          </p:nvGrpSpPr>
          <p:grpSpPr>
            <a:xfrm>
              <a:off x="8143005" y="1823409"/>
              <a:ext cx="1015024" cy="1369542"/>
              <a:chOff x="10498855" y="5477834"/>
              <a:chExt cx="1015024" cy="1369542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rot="5400000">
                  <a:off x="10310915" y="5856664"/>
                  <a:ext cx="1178652" cy="802772"/>
                </p:xfrm>
                <a:graphic>
                  <a:graphicData uri="http://schemas.microsoft.com/office/drawing/2017/model3d">
                    <am3d:model3d r:embed="rId5">
                      <am3d:spPr>
                        <a:xfrm rot="5400000">
                          <a:off x="0" y="0"/>
                          <a:ext cx="1178652" cy="802772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16200000" ay="3600000" az="16200000"/>
                        <am3d:postTrans dx="0" dy="0" dz="0"/>
                      </am3d:trans>
                      <am3d:raster rName="Office3DRenderer" rVer="16.0.8326">
                        <am3d:blip r:embed="rId6"/>
                      </am3d:raster>
                      <am3d:objViewport viewportSz="16376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80" name="Modelo 3D 79" descr="Hemisfério Cinza-Escuro">
                    <a:extLst>
                      <a:ext uri="{FF2B5EF4-FFF2-40B4-BE49-F238E27FC236}">
                        <a16:creationId xmlns:a16="http://schemas.microsoft.com/office/drawing/2014/main" id="{FC13DA74-E81F-494C-9207-78A85F36B25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 rot="5400000">
                    <a:off x="10482365" y="1237039"/>
                    <a:ext cx="1178652" cy="802772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18552F7-6CF1-464B-8A70-F98C0B9405F6}"/>
                  </a:ext>
                </a:extLst>
              </p:cNvPr>
              <p:cNvSpPr txBox="1"/>
              <p:nvPr/>
            </p:nvSpPr>
            <p:spPr>
              <a:xfrm>
                <a:off x="10942889" y="5477834"/>
                <a:ext cx="5709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B</a:t>
                </a:r>
              </a:p>
            </p:txBody>
          </p:sp>
        </p:grpSp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594945"/>
              <a:ext cx="4711700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exão reta 60">
              <a:extLst>
                <a:ext uri="{FF2B5EF4-FFF2-40B4-BE49-F238E27FC236}">
                  <a16:creationId xmlns:a16="http://schemas.microsoft.com/office/drawing/2014/main" id="{CFFF43EB-8583-4F91-99F2-1F9C4008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844" y="4233159"/>
              <a:ext cx="914400" cy="91440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8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1C7C04-E63E-40F7-A065-1E0753FA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016"/>
            <a:ext cx="12192000" cy="2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84DAD7C-1E07-437A-A869-DBFA5F675809}"/>
              </a:ext>
            </a:extLst>
          </p:cNvPr>
          <p:cNvGrpSpPr/>
          <p:nvPr/>
        </p:nvGrpSpPr>
        <p:grpSpPr>
          <a:xfrm>
            <a:off x="-2090057" y="944528"/>
            <a:ext cx="14282057" cy="5311129"/>
            <a:chOff x="-2090057" y="146242"/>
            <a:chExt cx="14282057" cy="531112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F86CFD7-350E-415C-9909-620977800070}"/>
                </a:ext>
              </a:extLst>
            </p:cNvPr>
            <p:cNvSpPr txBox="1"/>
            <p:nvPr/>
          </p:nvSpPr>
          <p:spPr>
            <a:xfrm>
              <a:off x="79087" y="146242"/>
              <a:ext cx="4531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0" b="1" dirty="0"/>
                <a:t>Alice</a:t>
              </a:r>
              <a:endParaRPr lang="en-GB" sz="4000" b="1" dirty="0"/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9812203"/>
                    </p:ext>
                  </p:extLst>
                </p:nvPr>
              </p:nvGraphicFramePr>
              <p:xfrm>
                <a:off x="7798759" y="1002130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20" name="Modelo 3D 19" descr="Sinal de Subtração Cinza-Escuro">
                  <a:extLst>
                    <a:ext uri="{FF2B5EF4-FFF2-40B4-BE49-F238E27FC236}">
                      <a16:creationId xmlns:a16="http://schemas.microsoft.com/office/drawing/2014/main" id="{16B436A3-99FA-483A-8656-A05268DC97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8759" y="1800416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1044C7DB-10A5-4A4A-8A69-80C92F5516A3}"/>
                </a:ext>
              </a:extLst>
            </p:cNvPr>
            <p:cNvSpPr/>
            <p:nvPr/>
          </p:nvSpPr>
          <p:spPr>
            <a:xfrm>
              <a:off x="151075" y="289586"/>
              <a:ext cx="11652375" cy="51677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E492A1-082D-4F9D-B8E2-9ACC85032C33}"/>
                </a:ext>
              </a:extLst>
            </p:cNvPr>
            <p:cNvSpPr txBox="1"/>
            <p:nvPr/>
          </p:nvSpPr>
          <p:spPr>
            <a:xfrm>
              <a:off x="2653955" y="4046949"/>
              <a:ext cx="18582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/>
                <a:t>Laser</a:t>
              </a:r>
              <a:endParaRPr lang="en-GB" sz="3000" b="1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EDA8795-CA94-4B3A-85AF-B784E65A4DC7}"/>
                </a:ext>
              </a:extLst>
            </p:cNvPr>
            <p:cNvSpPr txBox="1"/>
            <p:nvPr/>
          </p:nvSpPr>
          <p:spPr>
            <a:xfrm>
              <a:off x="7406788" y="438496"/>
              <a:ext cx="25826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Intensity</a:t>
              </a:r>
            </a:p>
            <a:p>
              <a:pPr algn="ctr"/>
              <a:r>
                <a:rPr lang="en-GB" sz="4000" b="1" dirty="0"/>
                <a:t> Modulator</a:t>
              </a:r>
            </a:p>
          </p:txBody>
        </p: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60823324"/>
                    </p:ext>
                  </p:extLst>
                </p:nvPr>
              </p:nvGraphicFramePr>
              <p:xfrm rot="10800000">
                <a:off x="9731349" y="1926174"/>
                <a:ext cx="1891840" cy="2348490"/>
              </p:xfrm>
              <a:graphic>
                <a:graphicData uri="http://schemas.microsoft.com/office/drawing/2017/model3d">
                  <am3d:model3d r:embed="rId2">
                    <am3d:spPr>
                      <a:xfrm rot="10800000">
                        <a:off x="0" y="0"/>
                        <a:ext cx="1891840" cy="2348490"/>
                      </a:xfrm>
                      <a:prstGeom prst="rect">
                        <a:avLst/>
                      </a:prstGeom>
                    </am3d:spPr>
                    <am3d:camera>
                      <am3d:pos x="0" y="0" z="4902187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685389" d="1000000"/>
                      <am3d:preTrans dx="-2441" dy="-2361436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16986" ay="4619897" az="5622683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357645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82" name="Modelo 3D 81" descr="Sinal de Subtração Cinza-Escuro">
                  <a:extLst>
                    <a:ext uri="{FF2B5EF4-FFF2-40B4-BE49-F238E27FC236}">
                      <a16:creationId xmlns:a16="http://schemas.microsoft.com/office/drawing/2014/main" id="{17B1B989-5A36-41E9-84F5-8D5AC06F7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0800000">
                  <a:off x="9731349" y="2724460"/>
                  <a:ext cx="1891840" cy="234849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Conexão reta 23">
              <a:extLst>
                <a:ext uri="{FF2B5EF4-FFF2-40B4-BE49-F238E27FC236}">
                  <a16:creationId xmlns:a16="http://schemas.microsoft.com/office/drawing/2014/main" id="{DFE6DE75-00C8-4237-A44C-460407874FD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566" y="2774083"/>
              <a:ext cx="6993434" cy="0"/>
            </a:xfrm>
            <a:prstGeom prst="line">
              <a:avLst/>
            </a:prstGeom>
            <a:ln w="1270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2928903"/>
                    </p:ext>
                  </p:extLst>
                </p:nvPr>
              </p:nvGraphicFramePr>
              <p:xfrm>
                <a:off x="-2090057" y="1005062"/>
                <a:ext cx="11603804" cy="2346128"/>
              </p:xfrm>
              <a:graphic>
                <a:graphicData uri="http://schemas.microsoft.com/office/drawing/2017/model3d">
                  <am3d:model3d r:embed="rId5">
                    <am3d:spPr>
                      <a:xfrm>
                        <a:off x="0" y="0"/>
                        <a:ext cx="11603804" cy="2346128"/>
                      </a:xfrm>
                      <a:prstGeom prst="rect">
                        <a:avLst/>
                      </a:prstGeom>
                    </am3d:spPr>
                    <am3d:camera>
                      <am3d:pos x="0" y="0" z="57664451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4361393" d="1000000"/>
                      <am3d:preTrans dx="0" dy="-6493603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400000" ay="18000000" az="16200000"/>
                      <am3d:postTrans dx="0" dy="0" dz="0"/>
                    </am3d:trans>
                    <am3d:raster rName="Office3DRenderer" rVer="16.0.8326">
                      <am3d:blip r:embed="rId6"/>
                    </am3d:raster>
                    <am3d:objViewport viewportSz="449174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9" name="Modelo 3D 18" descr="Cuboide Cinza-Escuro">
                  <a:extLst>
                    <a:ext uri="{FF2B5EF4-FFF2-40B4-BE49-F238E27FC236}">
                      <a16:creationId xmlns:a16="http://schemas.microsoft.com/office/drawing/2014/main" id="{3504EDA7-0DC3-4F5F-BB70-A4114A4748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090057" y="1803348"/>
                  <a:ext cx="11603804" cy="23461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8789217A-9335-45E4-83F2-00B96068D3B2}"/>
                </a:ext>
              </a:extLst>
            </p:cNvPr>
            <p:cNvSpPr txBox="1"/>
            <p:nvPr/>
          </p:nvSpPr>
          <p:spPr>
            <a:xfrm>
              <a:off x="9335125" y="4030582"/>
              <a:ext cx="24661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/>
                <a:t>Optical</a:t>
              </a:r>
            </a:p>
            <a:p>
              <a:pPr algn="ctr"/>
              <a:r>
                <a:rPr lang="en-GB" sz="4000" b="1" dirty="0"/>
                <a:t>attenuator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DB5B8DF-EE8B-452A-A3CB-5C886C5A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1618137"/>
            <a:ext cx="14668500" cy="34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8762CD-2C30-496C-A700-B558BDDA3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96"/>
          <a:stretch/>
        </p:blipFill>
        <p:spPr>
          <a:xfrm>
            <a:off x="3789251" y="-407914"/>
            <a:ext cx="4613498" cy="486561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EBE1C-F117-419E-BBE0-CD531A432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67"/>
          <a:stretch/>
        </p:blipFill>
        <p:spPr>
          <a:xfrm>
            <a:off x="3789251" y="4853354"/>
            <a:ext cx="4613498" cy="2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Agrupar 83">
            <a:extLst>
              <a:ext uri="{FF2B5EF4-FFF2-40B4-BE49-F238E27FC236}">
                <a16:creationId xmlns:a16="http://schemas.microsoft.com/office/drawing/2014/main" id="{69892120-3EA3-4AE6-960D-FF63D44083C7}"/>
              </a:ext>
            </a:extLst>
          </p:cNvPr>
          <p:cNvGrpSpPr/>
          <p:nvPr/>
        </p:nvGrpSpPr>
        <p:grpSpPr>
          <a:xfrm>
            <a:off x="164410" y="146376"/>
            <a:ext cx="11863181" cy="6565249"/>
            <a:chOff x="677936" y="104076"/>
            <a:chExt cx="11863181" cy="6565249"/>
          </a:xfrm>
        </p:grpSpPr>
        <p:cxnSp>
          <p:nvCxnSpPr>
            <p:cNvPr id="83" name="Conexão reta 82">
              <a:extLst>
                <a:ext uri="{FF2B5EF4-FFF2-40B4-BE49-F238E27FC236}">
                  <a16:creationId xmlns:a16="http://schemas.microsoft.com/office/drawing/2014/main" id="{EB2D9E39-647B-47DB-A22C-C762A04B9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0327" y="1527145"/>
              <a:ext cx="0" cy="2271940"/>
            </a:xfrm>
            <a:prstGeom prst="line">
              <a:avLst/>
            </a:prstGeom>
            <a:ln w="127000" cap="rnd">
              <a:solidFill>
                <a:srgbClr val="FF0000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5F85D47-9E2E-4EB0-AA94-BBD927BEB694}"/>
                </a:ext>
              </a:extLst>
            </p:cNvPr>
            <p:cNvGrpSpPr/>
            <p:nvPr/>
          </p:nvGrpSpPr>
          <p:grpSpPr>
            <a:xfrm rot="5400000">
              <a:off x="7767388" y="951350"/>
              <a:ext cx="1162745" cy="803486"/>
              <a:chOff x="5499481" y="3628361"/>
              <a:chExt cx="1162745" cy="803486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61" name="Modelo 3D 60" descr="Hemisfério Cinza-Claro">
                    <a:extLst>
                      <a:ext uri="{FF2B5EF4-FFF2-40B4-BE49-F238E27FC236}">
                        <a16:creationId xmlns:a16="http://schemas.microsoft.com/office/drawing/2014/main" id="{F36B2CB1-54D5-4B5D-9B81-483804447B5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26242418"/>
                      </p:ext>
                    </p:extLst>
                  </p:nvPr>
                </p:nvGraphicFramePr>
                <p:xfrm>
                  <a:off x="5767188" y="3917677"/>
                  <a:ext cx="895038" cy="514170"/>
                </p:xfrm>
                <a:graphic>
                  <a:graphicData uri="http://schemas.microsoft.com/office/drawing/2017/model3d">
                    <am3d:model3d r:embed="rId2">
                      <am3d:spPr>
                        <a:xfrm rot="5400000">
                          <a:off x="0" y="0"/>
                          <a:ext cx="895038" cy="51417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70522459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6553073" d="1000000"/>
                        <am3d:preTrans dx="9" dy="-8999683" dz="-344461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1200001"/>
                        <am3d:postTrans dx="0" dy="0" dz="0"/>
                      </am3d:trans>
                      <am3d:attrSrcUrl r:id="rId3"/>
                      <am3d:raster rName="Office3DRenderer" rVer="16.0.8326">
                        <am3d:blip r:embed="rId4"/>
                      </am3d:raster>
                      <am3d:objViewport viewportSz="121877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61" name="Modelo 3D 60" descr="Hemisfério Cinza-Claro">
                    <a:extLst>
                      <a:ext uri="{FF2B5EF4-FFF2-40B4-BE49-F238E27FC236}">
                        <a16:creationId xmlns:a16="http://schemas.microsoft.com/office/drawing/2014/main" id="{F36B2CB1-54D5-4B5D-9B81-483804447B5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5400000">
                    <a:off x="7243057" y="1272161"/>
                    <a:ext cx="895038" cy="51417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4309A621-94AD-42F7-A3E2-2CA1D29F11CF}"/>
                  </a:ext>
                </a:extLst>
              </p:cNvPr>
              <p:cNvSpPr txBox="1"/>
              <p:nvPr/>
            </p:nvSpPr>
            <p:spPr>
              <a:xfrm rot="16200000">
                <a:off x="5500603" y="3627239"/>
                <a:ext cx="55175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D</a:t>
                </a:r>
                <a:r>
                  <a:rPr lang="en-GB" sz="3000" b="1" baseline="-25000" dirty="0"/>
                  <a:t>E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1CEA4808-A3EA-4BD9-976E-B50F830F3B0D}"/>
                </a:ext>
              </a:extLst>
            </p:cNvPr>
            <p:cNvGrpSpPr/>
            <p:nvPr/>
          </p:nvGrpSpPr>
          <p:grpSpPr>
            <a:xfrm flipH="1">
              <a:off x="1513461" y="2871739"/>
              <a:ext cx="4094742" cy="3797586"/>
              <a:chOff x="5671120" y="474280"/>
              <a:chExt cx="6542759" cy="5817221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20784CC-67F4-4E31-999A-D7726E059505}"/>
                  </a:ext>
                </a:extLst>
              </p:cNvPr>
              <p:cNvSpPr txBox="1"/>
              <p:nvPr/>
            </p:nvSpPr>
            <p:spPr>
              <a:xfrm>
                <a:off x="10263217" y="474280"/>
                <a:ext cx="1828796" cy="123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/>
                  <a:t>Bob</a:t>
                </a:r>
              </a:p>
            </p:txBody>
          </p: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5" name="Modelo 3D 4" descr="Cuboide Cinza-Escuro">
                    <a:extLst>
                      <a:ext uri="{FF2B5EF4-FFF2-40B4-BE49-F238E27FC236}">
                        <a16:creationId xmlns:a16="http://schemas.microsoft.com/office/drawing/2014/main" id="{13EF3B44-B358-43C6-A4B2-C69178E86B9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09369041"/>
                      </p:ext>
                    </p:extLst>
                  </p:nvPr>
                </p:nvGraphicFramePr>
                <p:xfrm>
                  <a:off x="8626740" y="3830084"/>
                  <a:ext cx="503965" cy="669954"/>
                </p:xfrm>
                <a:graphic>
                  <a:graphicData uri="http://schemas.microsoft.com/office/drawing/2017/model3d">
                    <am3d:model3d r:embed="rId6">
                      <am3d:spPr>
                        <a:xfrm flipH="1">
                          <a:off x="0" y="0"/>
                          <a:ext cx="503965" cy="669954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-7650021" ay="5" az="7"/>
                        <am3d:postTrans dx="0" dy="0" dz="0"/>
                      </am3d:trans>
                      <am3d:raster rName="Office3DRenderer" rVer="16.0.8326">
                        <am3d:blip r:embed="rId7"/>
                      </am3d:raster>
                      <am3d:objViewport viewportSz="493953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5" name="Modelo 3D 4" descr="Cuboide Cinza-Escuro">
                    <a:extLst>
                      <a:ext uri="{FF2B5EF4-FFF2-40B4-BE49-F238E27FC236}">
                        <a16:creationId xmlns:a16="http://schemas.microsoft.com/office/drawing/2014/main" id="{13EF3B44-B358-43C6-A4B2-C69178E86B9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484084" y="3217139"/>
                    <a:ext cx="315403" cy="437358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5AEB9A6-FDA7-4465-8954-B9431DDAFA69}"/>
                  </a:ext>
                </a:extLst>
              </p:cNvPr>
              <p:cNvSpPr/>
              <p:nvPr/>
            </p:nvSpPr>
            <p:spPr>
              <a:xfrm>
                <a:off x="5671120" y="592388"/>
                <a:ext cx="6403904" cy="5699113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091C84A5-2C4C-4686-B0E3-E7A070426A7B}"/>
                  </a:ext>
                </a:extLst>
              </p:cNvPr>
              <p:cNvGrpSpPr/>
              <p:nvPr/>
            </p:nvGrpSpPr>
            <p:grpSpPr>
              <a:xfrm>
                <a:off x="10698880" y="4368910"/>
                <a:ext cx="1422230" cy="1754566"/>
                <a:chOff x="10498855" y="5092810"/>
                <a:chExt cx="1422230" cy="1754566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11" name="Modelo 3D 10" descr="Hemisfério Cinza-Escuro">
                      <a:extLst>
                        <a:ext uri="{FF2B5EF4-FFF2-40B4-BE49-F238E27FC236}">
                          <a16:creationId xmlns:a16="http://schemas.microsoft.com/office/drawing/2014/main" id="{0A57C88A-1F91-465A-A928-B114E22F0EA1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030753254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27" name="Modelo 3D 26" descr="Hemisfério Cinza-Escuro">
                      <a:extLst>
                        <a:ext uri="{FF2B5EF4-FFF2-40B4-BE49-F238E27FC236}">
                          <a16:creationId xmlns:a16="http://schemas.microsoft.com/office/drawing/2014/main" id="{84E0CCAB-7D61-4B1B-ACAF-C110CFF4DB8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72840" y="5628064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16961C8B-404C-4177-A213-326217C2AE3D}"/>
                    </a:ext>
                  </a:extLst>
                </p:cNvPr>
                <p:cNvSpPr txBox="1"/>
                <p:nvPr/>
              </p:nvSpPr>
              <p:spPr>
                <a:xfrm>
                  <a:off x="11140102" y="5092810"/>
                  <a:ext cx="78098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M2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149F32-B5DE-43BD-9071-5CF5285637BD}"/>
                  </a:ext>
                </a:extLst>
              </p:cNvPr>
              <p:cNvSpPr txBox="1"/>
              <p:nvPr/>
            </p:nvSpPr>
            <p:spPr>
              <a:xfrm>
                <a:off x="8280649" y="3310233"/>
                <a:ext cx="11865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0.5 </a:t>
                </a:r>
                <a:r>
                  <a:rPr lang="en-GB" sz="3000" b="1" dirty="0" err="1"/>
                  <a:t>t</a:t>
                </a:r>
                <a:r>
                  <a:rPr lang="en-GB" sz="3000" b="1" baseline="-25000" dirty="0" err="1"/>
                  <a:t>bit</a:t>
                </a:r>
                <a:endParaRPr lang="en-GB" sz="3000" b="1" baseline="-25000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9F07B8-5914-472C-8CDD-3BC807A1BCE8}"/>
                  </a:ext>
                </a:extLst>
              </p:cNvPr>
              <p:cNvSpPr txBox="1"/>
              <p:nvPr/>
            </p:nvSpPr>
            <p:spPr>
              <a:xfrm>
                <a:off x="7156602" y="1230244"/>
                <a:ext cx="46198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 err="1"/>
                  <a:t>t</a:t>
                </a:r>
                <a:r>
                  <a:rPr lang="en-GB" sz="3000" b="1" baseline="-25000" dirty="0" err="1"/>
                  <a:t>B</a:t>
                </a:r>
                <a:endParaRPr lang="en-GB" sz="3000" b="1" baseline="-25000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EA64BB1-7D3A-4306-882D-145B8E0A86F9}"/>
                  </a:ext>
                </a:extLst>
              </p:cNvPr>
              <p:cNvSpPr txBox="1"/>
              <p:nvPr/>
            </p:nvSpPr>
            <p:spPr>
              <a:xfrm>
                <a:off x="6062747" y="2375994"/>
                <a:ext cx="77457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000" b="1" dirty="0"/>
                  <a:t>1-t</a:t>
                </a:r>
                <a:r>
                  <a:rPr lang="en-GB" sz="3000" b="1" baseline="-25000" dirty="0"/>
                  <a:t>B</a:t>
                </a:r>
              </a:p>
            </p:txBody>
          </p:sp>
          <p:sp>
            <p:nvSpPr>
              <p:cNvPr id="16" name="Hexágono 15">
                <a:extLst>
                  <a:ext uri="{FF2B5EF4-FFF2-40B4-BE49-F238E27FC236}">
                    <a16:creationId xmlns:a16="http://schemas.microsoft.com/office/drawing/2014/main" id="{57FB80A9-E582-48C4-B575-7B0B023D1822}"/>
                  </a:ext>
                </a:extLst>
              </p:cNvPr>
              <p:cNvSpPr/>
              <p:nvPr/>
            </p:nvSpPr>
            <p:spPr>
              <a:xfrm>
                <a:off x="7698030" y="4174422"/>
                <a:ext cx="2246214" cy="942975"/>
              </a:xfrm>
              <a:prstGeom prst="hexagon">
                <a:avLst/>
              </a:prstGeom>
              <a:noFill/>
              <a:ln w="127000" cap="sq">
                <a:solidFill>
                  <a:schemeClr val="accent4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onexão reta 16">
                <a:extLst>
                  <a:ext uri="{FF2B5EF4-FFF2-40B4-BE49-F238E27FC236}">
                    <a16:creationId xmlns:a16="http://schemas.microsoft.com/office/drawing/2014/main" id="{2D578835-D05B-4DA3-840B-B1ECBD38731C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>
                <a:off x="9944244" y="4645909"/>
                <a:ext cx="914400" cy="91440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254539DE-0267-4724-8BA3-345544109B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3630" y="4664959"/>
                <a:ext cx="914400" cy="914400"/>
              </a:xfrm>
              <a:prstGeom prst="line">
                <a:avLst/>
              </a:prstGeom>
              <a:ln w="1270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18">
                <a:extLst>
                  <a:ext uri="{FF2B5EF4-FFF2-40B4-BE49-F238E27FC236}">
                    <a16:creationId xmlns:a16="http://schemas.microsoft.com/office/drawing/2014/main" id="{EE19D473-9996-4A6A-A441-49C681723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3155" y="3741034"/>
                <a:ext cx="914400" cy="914400"/>
              </a:xfrm>
              <a:prstGeom prst="line">
                <a:avLst/>
              </a:prstGeom>
              <a:ln w="1270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A9E7E8E3-58E0-4D39-923E-A6DAFCC97B61}"/>
                  </a:ext>
                </a:extLst>
              </p:cNvPr>
              <p:cNvGrpSpPr/>
              <p:nvPr/>
            </p:nvGrpSpPr>
            <p:grpSpPr>
              <a:xfrm>
                <a:off x="10708405" y="2568690"/>
                <a:ext cx="1505474" cy="1764086"/>
                <a:chOff x="10498855" y="5083290"/>
                <a:chExt cx="1505474" cy="1764086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1" name="Modelo 3D 20" descr="Hemisfério Cinza-Escuro">
                      <a:extLst>
                        <a:ext uri="{FF2B5EF4-FFF2-40B4-BE49-F238E27FC236}">
                          <a16:creationId xmlns:a16="http://schemas.microsoft.com/office/drawing/2014/main" id="{819CE141-C186-465D-9167-1473C21BA77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160171193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77" name="Modelo 3D 76" descr="Hemisfério Cinza-Escuro">
                      <a:extLst>
                        <a:ext uri="{FF2B5EF4-FFF2-40B4-BE49-F238E27FC236}">
                          <a16:creationId xmlns:a16="http://schemas.microsoft.com/office/drawing/2014/main" id="{8814C08B-2BAE-475B-B167-0EC1D5CC6ACD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82365" y="3837364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97C8EF7-CA81-405F-A237-A8E398CF6B80}"/>
                    </a:ext>
                  </a:extLst>
                </p:cNvPr>
                <p:cNvSpPr txBox="1"/>
                <p:nvPr/>
              </p:nvSpPr>
              <p:spPr>
                <a:xfrm>
                  <a:off x="11223346" y="5083290"/>
                  <a:ext cx="78098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M1</a:t>
                  </a:r>
                </a:p>
              </p:txBody>
            </p:sp>
          </p:grpSp>
          <p:cxnSp>
            <p:nvCxnSpPr>
              <p:cNvPr id="24" name="Conexão reta 23">
                <a:extLst>
                  <a:ext uri="{FF2B5EF4-FFF2-40B4-BE49-F238E27FC236}">
                    <a16:creationId xmlns:a16="http://schemas.microsoft.com/office/drawing/2014/main" id="{70DED650-4B24-4B18-BC6A-9F6F641BBB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3155" y="2121870"/>
                <a:ext cx="0" cy="156113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F98A79BD-E123-420A-B95C-B8AEA46E6249}"/>
                  </a:ext>
                </a:extLst>
              </p:cNvPr>
              <p:cNvGrpSpPr/>
              <p:nvPr/>
            </p:nvGrpSpPr>
            <p:grpSpPr>
              <a:xfrm>
                <a:off x="10708405" y="1439130"/>
                <a:ext cx="1464755" cy="1271221"/>
                <a:chOff x="10498855" y="5576155"/>
                <a:chExt cx="1464755" cy="1271221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6" name="Modelo 3D 25" descr="Hemisfério Cinza-Escuro">
                      <a:extLst>
                        <a:ext uri="{FF2B5EF4-FFF2-40B4-BE49-F238E27FC236}">
                          <a16:creationId xmlns:a16="http://schemas.microsoft.com/office/drawing/2014/main" id="{DEBCF69D-3B9E-461F-9E75-5922A517FA0E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75185252"/>
                        </p:ext>
                      </p:extLst>
                    </p:nvPr>
                  </p:nvGraphicFramePr>
                  <p:xfrm rot="5400000">
                    <a:off x="10310915" y="5856664"/>
                    <a:ext cx="1178652" cy="802772"/>
                  </p:xfrm>
                  <a:graphic>
                    <a:graphicData uri="http://schemas.microsoft.com/office/drawing/2017/model3d">
                      <am3d:model3d r:embed="rId9">
                        <am3d:spPr>
                          <a:xfrm rot="16200000" flipH="1">
                            <a:off x="0" y="0"/>
                            <a:ext cx="1178652" cy="80277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16200000" ay="3600000" az="16200000"/>
                          <am3d:postTrans dx="0" dy="0" dz="0"/>
                        </am3d:trans>
                        <am3d:raster rName="Office3DRenderer" rVer="16.0.8326">
                          <am3d:blip r:embed="rId10"/>
                        </am3d:raster>
                        <am3d:objViewport viewportSz="968011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80" name="Modelo 3D 79" descr="Hemisfério Cinza-Escuro">
                      <a:extLst>
                        <a:ext uri="{FF2B5EF4-FFF2-40B4-BE49-F238E27FC236}">
                          <a16:creationId xmlns:a16="http://schemas.microsoft.com/office/drawing/2014/main" id="{FC13DA74-E81F-494C-9207-78A85F36B25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 rot="5400000">
                      <a:off x="10482365" y="1237039"/>
                      <a:ext cx="1178652" cy="80277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8933B322-088C-4913-AE2B-C749FB69D08A}"/>
                    </a:ext>
                  </a:extLst>
                </p:cNvPr>
                <p:cNvSpPr txBox="1"/>
                <p:nvPr/>
              </p:nvSpPr>
              <p:spPr>
                <a:xfrm>
                  <a:off x="11392620" y="5576155"/>
                  <a:ext cx="57099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D</a:t>
                  </a:r>
                  <a:r>
                    <a:rPr lang="en-GB" sz="3000" b="1" baseline="-25000" dirty="0"/>
                    <a:t>B</a:t>
                  </a:r>
                </a:p>
              </p:txBody>
            </p:sp>
          </p:grpSp>
          <p:cxnSp>
            <p:nvCxnSpPr>
              <p:cNvPr id="29" name="Conexão reta 28">
                <a:extLst>
                  <a:ext uri="{FF2B5EF4-FFF2-40B4-BE49-F238E27FC236}">
                    <a16:creationId xmlns:a16="http://schemas.microsoft.com/office/drawing/2014/main" id="{5B66DEF7-95B4-4F66-BCD4-16B1A7869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4244" y="3750559"/>
                <a:ext cx="914400" cy="914400"/>
              </a:xfrm>
              <a:prstGeom prst="line">
                <a:avLst/>
              </a:prstGeom>
              <a:ln w="127000" cap="rnd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BEE36418-412B-4D5B-9F6B-4CFCF914380C}"/>
                </a:ext>
              </a:extLst>
            </p:cNvPr>
            <p:cNvCxnSpPr/>
            <p:nvPr/>
          </p:nvCxnSpPr>
          <p:spPr>
            <a:xfrm>
              <a:off x="3124373" y="1471353"/>
              <a:ext cx="4871258" cy="0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28139029-AFE9-4307-B18C-ACC14A0ADDFB}"/>
                </a:ext>
              </a:extLst>
            </p:cNvPr>
            <p:cNvGrpSpPr/>
            <p:nvPr/>
          </p:nvGrpSpPr>
          <p:grpSpPr>
            <a:xfrm>
              <a:off x="677936" y="104076"/>
              <a:ext cx="5675754" cy="2568157"/>
              <a:chOff x="-684139" y="552963"/>
              <a:chExt cx="5675754" cy="2568157"/>
            </a:xfrm>
          </p:grpSpPr>
          <p:grpSp>
            <p:nvGrpSpPr>
              <p:cNvPr id="33" name="Agrupar 32">
                <a:extLst>
                  <a:ext uri="{FF2B5EF4-FFF2-40B4-BE49-F238E27FC236}">
                    <a16:creationId xmlns:a16="http://schemas.microsoft.com/office/drawing/2014/main" id="{DBD0C3C7-29ED-49F2-967F-369CBA083FCB}"/>
                  </a:ext>
                </a:extLst>
              </p:cNvPr>
              <p:cNvGrpSpPr/>
              <p:nvPr/>
            </p:nvGrpSpPr>
            <p:grpSpPr>
              <a:xfrm>
                <a:off x="201996" y="552963"/>
                <a:ext cx="4789619" cy="2568157"/>
                <a:chOff x="201996" y="552963"/>
                <a:chExt cx="4789619" cy="2568157"/>
              </a:xfrm>
            </p:grpSpPr>
            <p:sp>
              <p:nvSpPr>
                <p:cNvPr id="2" name="CaixaDeTexto 1">
                  <a:extLst>
                    <a:ext uri="{FF2B5EF4-FFF2-40B4-BE49-F238E27FC236}">
                      <a16:creationId xmlns:a16="http://schemas.microsoft.com/office/drawing/2014/main" id="{FC6B8AFE-3456-446F-9D18-82B4E543C27C}"/>
                    </a:ext>
                  </a:extLst>
                </p:cNvPr>
                <p:cNvSpPr txBox="1"/>
                <p:nvPr/>
              </p:nvSpPr>
              <p:spPr>
                <a:xfrm>
                  <a:off x="201996" y="552963"/>
                  <a:ext cx="1851102" cy="1043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000" b="1" dirty="0"/>
                    <a:t>Alice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4" name="Modelo 3D 3" descr="Sinal de Subtração Cinza-Escuro">
                      <a:extLst>
                        <a:ext uri="{FF2B5EF4-FFF2-40B4-BE49-F238E27FC236}">
                          <a16:creationId xmlns:a16="http://schemas.microsoft.com/office/drawing/2014/main" id="{17394390-C777-4ED1-9AB8-59C582B506AC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842615578"/>
                        </p:ext>
                      </p:extLst>
                    </p:nvPr>
                  </p:nvGraphicFramePr>
                  <p:xfrm>
                    <a:off x="3355625" y="986643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3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4" name="Modelo 3D 3" descr="Sinal de Subtração Cinza-Escuro">
                      <a:extLst>
                        <a:ext uri="{FF2B5EF4-FFF2-40B4-BE49-F238E27FC236}">
                          <a16:creationId xmlns:a16="http://schemas.microsoft.com/office/drawing/2014/main" id="{17394390-C777-4ED1-9AB8-59C582B506AC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4204174" y="580056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288296D0-1ADD-480A-B257-BD191BBBC133}"/>
                    </a:ext>
                  </a:extLst>
                </p:cNvPr>
                <p:cNvSpPr/>
                <p:nvPr/>
              </p:nvSpPr>
              <p:spPr>
                <a:xfrm>
                  <a:off x="231405" y="625596"/>
                  <a:ext cx="4760210" cy="249552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8EB388F-02D6-454A-9776-8343503E7A32}"/>
                    </a:ext>
                  </a:extLst>
                </p:cNvPr>
                <p:cNvSpPr txBox="1"/>
                <p:nvPr/>
              </p:nvSpPr>
              <p:spPr>
                <a:xfrm>
                  <a:off x="1253877" y="2529461"/>
                  <a:ext cx="864334" cy="4695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Laser</a:t>
                  </a:r>
                </a:p>
              </p:txBody>
            </p:sp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EF70D08-4BAC-4F0A-903A-77D8C5D95E32}"/>
                    </a:ext>
                  </a:extLst>
                </p:cNvPr>
                <p:cNvSpPr txBox="1"/>
                <p:nvPr/>
              </p:nvSpPr>
              <p:spPr>
                <a:xfrm>
                  <a:off x="3137362" y="774593"/>
                  <a:ext cx="1171319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Intensity</a:t>
                  </a:r>
                </a:p>
                <a:p>
                  <a:pPr algn="ctr"/>
                  <a:r>
                    <a:rPr lang="en-GB" sz="2000" b="1" dirty="0"/>
                    <a:t> Modulator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23" name="Modelo 3D 22" descr="Sinal de Subtração Cinza-Escuro">
                      <a:extLst>
                        <a:ext uri="{FF2B5EF4-FFF2-40B4-BE49-F238E27FC236}">
                          <a16:creationId xmlns:a16="http://schemas.microsoft.com/office/drawing/2014/main" id="{A86083B7-9870-411E-8ED4-E46E7DEB8FFB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7044300"/>
                        </p:ext>
                      </p:extLst>
                    </p:nvPr>
                  </p:nvGraphicFramePr>
                  <p:xfrm rot="10800000">
                    <a:off x="4145123" y="1454859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rot="10800000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3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23" name="Modelo 3D 22" descr="Sinal de Subtração Cinza-Escuro">
                      <a:extLst>
                        <a:ext uri="{FF2B5EF4-FFF2-40B4-BE49-F238E27FC236}">
                          <a16:creationId xmlns:a16="http://schemas.microsoft.com/office/drawing/2014/main" id="{A86083B7-9870-411E-8ED4-E46E7DEB8FFB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rot="10800000">
                      <a:off x="4993672" y="1048272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48968D9-AD54-4224-B7C7-C8C136D013FD}"/>
                    </a:ext>
                  </a:extLst>
                </p:cNvPr>
                <p:cNvSpPr txBox="1"/>
                <p:nvPr/>
              </p:nvSpPr>
              <p:spPr>
                <a:xfrm>
                  <a:off x="3851199" y="2521168"/>
                  <a:ext cx="1121976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Optical</a:t>
                  </a:r>
                </a:p>
                <a:p>
                  <a:pPr algn="ctr"/>
                  <a:r>
                    <a:rPr lang="en-GB" sz="2000" b="1" dirty="0"/>
                    <a:t>attenuator</a:t>
                  </a:r>
                </a:p>
              </p:txBody>
            </p:sp>
          </p:grp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31" name="Modelo 3D 30" descr="Cuboide Cinza-Escuro">
                    <a:extLst>
                      <a:ext uri="{FF2B5EF4-FFF2-40B4-BE49-F238E27FC236}">
                        <a16:creationId xmlns:a16="http://schemas.microsoft.com/office/drawing/2014/main" id="{2E87438E-8104-4531-A250-4AF38326EE6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77403447"/>
                      </p:ext>
                    </p:extLst>
                  </p:nvPr>
                </p:nvGraphicFramePr>
                <p:xfrm>
                  <a:off x="-684139" y="988129"/>
                  <a:ext cx="4740368" cy="1475930"/>
                </p:xfrm>
                <a:graphic>
                  <a:graphicData uri="http://schemas.microsoft.com/office/drawing/2017/model3d">
                    <am3d:model3d r:embed="rId6">
                      <am3d:spPr>
                        <a:xfrm>
                          <a:off x="0" y="0"/>
                          <a:ext cx="4740368" cy="147593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5400000" ay="18000000" az="16200000"/>
                        <am3d:postTrans dx="0" dy="0" dz="0"/>
                      </am3d:trans>
                      <am3d:raster rName="Office3DRenderer" rVer="16.0.8326">
                        <am3d:blip r:embed="rId15"/>
                      </am3d:raster>
                      <am3d:objViewport viewportSz="28257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31" name="Modelo 3D 30" descr="Cuboide Cinza-Escuro">
                    <a:extLst>
                      <a:ext uri="{FF2B5EF4-FFF2-40B4-BE49-F238E27FC236}">
                        <a16:creationId xmlns:a16="http://schemas.microsoft.com/office/drawing/2014/main" id="{2E87438E-8104-4531-A250-4AF38326EE6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64410" y="581542"/>
                    <a:ext cx="4740368" cy="147593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C7B427C1-AA3E-4D7F-82BD-08217BE44898}"/>
                </a:ext>
              </a:extLst>
            </p:cNvPr>
            <p:cNvSpPr/>
            <p:nvPr/>
          </p:nvSpPr>
          <p:spPr>
            <a:xfrm>
              <a:off x="6449144" y="627823"/>
              <a:ext cx="5342633" cy="555684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Conexão reta 81">
              <a:extLst>
                <a:ext uri="{FF2B5EF4-FFF2-40B4-BE49-F238E27FC236}">
                  <a16:creationId xmlns:a16="http://schemas.microsoft.com/office/drawing/2014/main" id="{CF42CE7C-082A-4DE8-AAF0-59B75936FCF7}"/>
                </a:ext>
              </a:extLst>
            </p:cNvPr>
            <p:cNvCxnSpPr>
              <a:cxnSpLocks/>
            </p:cNvCxnSpPr>
            <p:nvPr/>
          </p:nvCxnSpPr>
          <p:spPr>
            <a:xfrm>
              <a:off x="2243224" y="3926376"/>
              <a:ext cx="7099069" cy="0"/>
            </a:xfrm>
            <a:prstGeom prst="line">
              <a:avLst/>
            </a:prstGeom>
            <a:ln w="127000" cap="rnd"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1359ED9-726E-4E71-97A9-AB853C8A7F93}"/>
                </a:ext>
              </a:extLst>
            </p:cNvPr>
            <p:cNvSpPr txBox="1"/>
            <p:nvPr/>
          </p:nvSpPr>
          <p:spPr>
            <a:xfrm>
              <a:off x="6404841" y="547424"/>
              <a:ext cx="1851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Eve</a:t>
              </a:r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B526E8B8-2896-4CF9-91CC-E2B9D34DBC67}"/>
                </a:ext>
              </a:extLst>
            </p:cNvPr>
            <p:cNvGrpSpPr/>
            <p:nvPr/>
          </p:nvGrpSpPr>
          <p:grpSpPr>
            <a:xfrm flipH="1">
              <a:off x="6883803" y="2905418"/>
              <a:ext cx="5657314" cy="2346527"/>
              <a:chOff x="-684139" y="774593"/>
              <a:chExt cx="5657314" cy="2346527"/>
            </a:xfrm>
          </p:grpSpPr>
          <p:grpSp>
            <p:nvGrpSpPr>
              <p:cNvPr id="73" name="Agrupar 72">
                <a:extLst>
                  <a:ext uri="{FF2B5EF4-FFF2-40B4-BE49-F238E27FC236}">
                    <a16:creationId xmlns:a16="http://schemas.microsoft.com/office/drawing/2014/main" id="{E67319EE-795F-4B49-9822-8645BB28A74B}"/>
                  </a:ext>
                </a:extLst>
              </p:cNvPr>
              <p:cNvGrpSpPr/>
              <p:nvPr/>
            </p:nvGrpSpPr>
            <p:grpSpPr>
              <a:xfrm>
                <a:off x="1253877" y="774593"/>
                <a:ext cx="3719298" cy="2346527"/>
                <a:chOff x="1253877" y="774593"/>
                <a:chExt cx="3719298" cy="2346527"/>
              </a:xfrm>
            </p:grpSpPr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76" name="Modelo 3D 75" descr="Sinal de Subtração Cinza-Escuro">
                      <a:extLst>
                        <a:ext uri="{FF2B5EF4-FFF2-40B4-BE49-F238E27FC236}">
                          <a16:creationId xmlns:a16="http://schemas.microsoft.com/office/drawing/2014/main" id="{F4F1AE32-0C18-4B6B-AB0B-9D5F2641C37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497711760"/>
                        </p:ext>
                      </p:extLst>
                    </p:nvPr>
                  </p:nvGraphicFramePr>
                  <p:xfrm>
                    <a:off x="3355625" y="986643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flipH="1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3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76" name="Modelo 3D 75" descr="Sinal de Subtração Cinza-Escuro">
                      <a:extLst>
                        <a:ext uri="{FF2B5EF4-FFF2-40B4-BE49-F238E27FC236}">
                          <a16:creationId xmlns:a16="http://schemas.microsoft.com/office/drawing/2014/main" id="{F4F1AE32-0C18-4B6B-AB0B-9D5F2641C378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flipH="1">
                      <a:off x="7214975" y="3159768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95D24D92-6335-41EF-88A3-816951C46A92}"/>
                    </a:ext>
                  </a:extLst>
                </p:cNvPr>
                <p:cNvSpPr txBox="1"/>
                <p:nvPr/>
              </p:nvSpPr>
              <p:spPr>
                <a:xfrm>
                  <a:off x="1253877" y="2529461"/>
                  <a:ext cx="864334" cy="4695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3000" b="1" dirty="0"/>
                    <a:t>Laser</a:t>
                  </a:r>
                </a:p>
              </p:txBody>
            </p:sp>
            <p:sp>
              <p:nvSpPr>
                <p:cNvPr id="79" name="CaixaDeTexto 78">
                  <a:extLst>
                    <a:ext uri="{FF2B5EF4-FFF2-40B4-BE49-F238E27FC236}">
                      <a16:creationId xmlns:a16="http://schemas.microsoft.com/office/drawing/2014/main" id="{5FA61B26-3C57-41D9-9F42-C41ED92E6A4A}"/>
                    </a:ext>
                  </a:extLst>
                </p:cNvPr>
                <p:cNvSpPr txBox="1"/>
                <p:nvPr/>
              </p:nvSpPr>
              <p:spPr>
                <a:xfrm>
                  <a:off x="3137362" y="774593"/>
                  <a:ext cx="1171319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Intensity</a:t>
                  </a:r>
                </a:p>
                <a:p>
                  <a:pPr algn="ctr"/>
                  <a:r>
                    <a:rPr lang="en-GB" sz="2000" b="1" dirty="0"/>
                    <a:t> Modulator</a:t>
                  </a:r>
                </a:p>
              </p:txBody>
            </p:sp>
            <mc:AlternateContent xmlns:mc="http://schemas.openxmlformats.org/markup-compatibility/2006" xmlns:am3d="http://schemas.microsoft.com/office/drawing/2017/model3d">
              <mc:Choice Requires="am3d">
                <p:graphicFrame>
                  <p:nvGraphicFramePr>
                    <p:cNvPr id="80" name="Modelo 3D 79" descr="Sinal de Subtração Cinza-Escuro">
                      <a:extLst>
                        <a:ext uri="{FF2B5EF4-FFF2-40B4-BE49-F238E27FC236}">
                          <a16:creationId xmlns:a16="http://schemas.microsoft.com/office/drawing/2014/main" id="{401E0797-895F-463C-AB87-68C988EACAA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55457610"/>
                        </p:ext>
                      </p:extLst>
                    </p:nvPr>
                  </p:nvGraphicFramePr>
                  <p:xfrm rot="10800000">
                    <a:off x="4145123" y="1454859"/>
                    <a:ext cx="772852" cy="1477415"/>
                  </p:xfrm>
                  <a:graphic>
                    <a:graphicData uri="http://schemas.microsoft.com/office/drawing/2017/model3d">
                      <am3d:model3d r:embed="rId12">
                        <am3d:spPr>
                          <a:xfrm rot="10800000" flipH="1">
                            <a:off x="0" y="0"/>
                            <a:ext cx="772852" cy="1477415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49021875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4685389" d="1000000"/>
                          <am3d:preTrans dx="-2441" dy="-23614363" dz="0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5616986" ay="4619897" az="5622683"/>
                          <am3d:postTrans dx="0" dy="0" dz="0"/>
                        </am3d:trans>
                        <am3d:raster rName="Office3DRenderer" rVer="16.0.8326">
                          <am3d:blip r:embed="rId13"/>
                        </am3d:raster>
                        <am3d:objViewport viewportSz="2247116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 xmlns="">
                <p:pic>
                  <p:nvPicPr>
                    <p:cNvPr id="80" name="Modelo 3D 79" descr="Sinal de Subtração Cinza-Escuro">
                      <a:extLst>
                        <a:ext uri="{FF2B5EF4-FFF2-40B4-BE49-F238E27FC236}">
                          <a16:creationId xmlns:a16="http://schemas.microsoft.com/office/drawing/2014/main" id="{401E0797-895F-463C-AB87-68C988EACAA2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 rot="10800000" flipH="1">
                      <a:off x="6425477" y="3627984"/>
                      <a:ext cx="772852" cy="147741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81" name="CaixaDeTexto 80">
                  <a:extLst>
                    <a:ext uri="{FF2B5EF4-FFF2-40B4-BE49-F238E27FC236}">
                      <a16:creationId xmlns:a16="http://schemas.microsoft.com/office/drawing/2014/main" id="{CAF65951-94E6-4734-9CAB-327CAF70980D}"/>
                    </a:ext>
                  </a:extLst>
                </p:cNvPr>
                <p:cNvSpPr txBox="1"/>
                <p:nvPr/>
              </p:nvSpPr>
              <p:spPr>
                <a:xfrm>
                  <a:off x="3851199" y="2521168"/>
                  <a:ext cx="1121976" cy="599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b="1" dirty="0"/>
                    <a:t>Optical</a:t>
                  </a:r>
                </a:p>
                <a:p>
                  <a:pPr algn="ctr"/>
                  <a:r>
                    <a:rPr lang="en-GB" sz="2000" b="1" dirty="0"/>
                    <a:t>attenuator</a:t>
                  </a:r>
                </a:p>
              </p:txBody>
            </p:sp>
          </p:grpSp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4" name="Modelo 3D 73" descr="Cuboide Cinza-Escuro">
                    <a:extLst>
                      <a:ext uri="{FF2B5EF4-FFF2-40B4-BE49-F238E27FC236}">
                        <a16:creationId xmlns:a16="http://schemas.microsoft.com/office/drawing/2014/main" id="{2861374F-8FB5-4C1D-8313-35F013CE17F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6523781"/>
                      </p:ext>
                    </p:extLst>
                  </p:nvPr>
                </p:nvGraphicFramePr>
                <p:xfrm>
                  <a:off x="-684139" y="988129"/>
                  <a:ext cx="4740368" cy="1475930"/>
                </p:xfrm>
                <a:graphic>
                  <a:graphicData uri="http://schemas.microsoft.com/office/drawing/2017/model3d">
                    <am3d:model3d r:embed="rId6">
                      <am3d:spPr>
                        <a:xfrm flipH="1">
                          <a:off x="0" y="0"/>
                          <a:ext cx="4740368" cy="1475930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57664451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4361393" d="1000000"/>
                        <am3d:preTrans dx="0" dy="-6493603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5400000" ay="18000000" az="16200000"/>
                        <am3d:postTrans dx="0" dy="0" dz="0"/>
                      </am3d:trans>
                      <am3d:raster rName="Office3DRenderer" rVer="16.0.8326">
                        <am3d:blip r:embed="rId15"/>
                      </am3d:raster>
                      <am3d:objViewport viewportSz="282572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4" name="Modelo 3D 73" descr="Cuboide Cinza-Escuro">
                    <a:extLst>
                      <a:ext uri="{FF2B5EF4-FFF2-40B4-BE49-F238E27FC236}">
                        <a16:creationId xmlns:a16="http://schemas.microsoft.com/office/drawing/2014/main" id="{2861374F-8FB5-4C1D-8313-35F013CE17F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 flipH="1">
                    <a:off x="7287223" y="3161254"/>
                    <a:ext cx="4740368" cy="147593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32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C1DCD2-216E-40F6-B9D6-64180D38A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4" y="-180975"/>
            <a:ext cx="11910793" cy="74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132</Words>
  <Application>Microsoft Office PowerPoint</Application>
  <PresentationFormat>Ecrã Panorâmico</PresentationFormat>
  <Paragraphs>107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CMU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António</dc:creator>
  <cp:lastModifiedBy>João António</cp:lastModifiedBy>
  <cp:revision>41</cp:revision>
  <dcterms:created xsi:type="dcterms:W3CDTF">2018-10-17T15:07:39Z</dcterms:created>
  <dcterms:modified xsi:type="dcterms:W3CDTF">2019-01-18T20:49:49Z</dcterms:modified>
</cp:coreProperties>
</file>