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360" r:id="rId5"/>
    <p:sldId id="265" r:id="rId6"/>
    <p:sldId id="326" r:id="rId7"/>
    <p:sldId id="261" r:id="rId8"/>
    <p:sldId id="276" r:id="rId9"/>
    <p:sldId id="356" r:id="rId10"/>
    <p:sldId id="362" r:id="rId11"/>
    <p:sldId id="363" r:id="rId12"/>
    <p:sldId id="364" r:id="rId13"/>
    <p:sldId id="348" r:id="rId14"/>
    <p:sldId id="351" r:id="rId15"/>
    <p:sldId id="365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DEF0B-7D25-4B33-ABBA-FC461AEB6718}" v="5" vWet="9" dt="2022-11-07T15:49:55.847"/>
    <p1510:client id="{B890D782-27D3-4EC5-8A75-7487D7619999}" v="3" dt="2022-11-07T17:04:41.876"/>
    <p1510:client id="{F69B8112-F9E5-106B-9893-20A11FED34CF}" v="79" dt="2022-11-07T15:52:20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my Elizabeth Guevara Martinez (24254)" userId="b17ee5b0-384d-4490-8d6e-897c64dbb647" providerId="ADAL" clId="{B890D782-27D3-4EC5-8A75-7487D7619999}"/>
    <pc:docChg chg="addSld modSld">
      <pc:chgData name="Delmy Elizabeth Guevara Martinez (24254)" userId="b17ee5b0-384d-4490-8d6e-897c64dbb647" providerId="ADAL" clId="{B890D782-27D3-4EC5-8A75-7487D7619999}" dt="2022-11-07T17:04:59.631" v="48" actId="1076"/>
      <pc:docMkLst>
        <pc:docMk/>
      </pc:docMkLst>
      <pc:sldChg chg="modSp mod">
        <pc:chgData name="Delmy Elizabeth Guevara Martinez (24254)" userId="b17ee5b0-384d-4490-8d6e-897c64dbb647" providerId="ADAL" clId="{B890D782-27D3-4EC5-8A75-7487D7619999}" dt="2022-11-07T17:03:05.949" v="5" actId="20577"/>
        <pc:sldMkLst>
          <pc:docMk/>
          <pc:sldMk cId="3789343957" sldId="261"/>
        </pc:sldMkLst>
        <pc:spChg chg="mod">
          <ac:chgData name="Delmy Elizabeth Guevara Martinez (24254)" userId="b17ee5b0-384d-4490-8d6e-897c64dbb647" providerId="ADAL" clId="{B890D782-27D3-4EC5-8A75-7487D7619999}" dt="2022-11-07T17:03:05.949" v="5" actId="20577"/>
          <ac:spMkLst>
            <pc:docMk/>
            <pc:sldMk cId="3789343957" sldId="261"/>
            <ac:spMk id="4" creationId="{D277694E-EE1A-0FA9-C1A7-3C78565BE935}"/>
          </ac:spMkLst>
        </pc:spChg>
      </pc:sldChg>
      <pc:sldChg chg="modSp add mod">
        <pc:chgData name="Delmy Elizabeth Guevara Martinez (24254)" userId="b17ee5b0-384d-4490-8d6e-897c64dbb647" providerId="ADAL" clId="{B890D782-27D3-4EC5-8A75-7487D7619999}" dt="2022-11-07T17:04:59.631" v="48" actId="1076"/>
        <pc:sldMkLst>
          <pc:docMk/>
          <pc:sldMk cId="398557595" sldId="365"/>
        </pc:sldMkLst>
        <pc:spChg chg="mod">
          <ac:chgData name="Delmy Elizabeth Guevara Martinez (24254)" userId="b17ee5b0-384d-4490-8d6e-897c64dbb647" providerId="ADAL" clId="{B890D782-27D3-4EC5-8A75-7487D7619999}" dt="2022-11-07T17:04:56.606" v="47" actId="1076"/>
          <ac:spMkLst>
            <pc:docMk/>
            <pc:sldMk cId="398557595" sldId="365"/>
            <ac:spMk id="2" creationId="{2F4449FE-C0A3-47FC-8C77-C41D0C04489D}"/>
          </ac:spMkLst>
        </pc:spChg>
        <pc:spChg chg="mod">
          <ac:chgData name="Delmy Elizabeth Guevara Martinez (24254)" userId="b17ee5b0-384d-4490-8d6e-897c64dbb647" providerId="ADAL" clId="{B890D782-27D3-4EC5-8A75-7487D7619999}" dt="2022-11-07T17:04:59.631" v="48" actId="1076"/>
          <ac:spMkLst>
            <pc:docMk/>
            <pc:sldMk cId="398557595" sldId="365"/>
            <ac:spMk id="3" creationId="{A6B1406F-7E28-44E5-BC03-EC01665A16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4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8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US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/>
          <a:lstStyle/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>
            <a:normAutofit/>
          </a:bodyPr>
          <a:lstStyle>
            <a:lvl1pPr>
              <a:defRPr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anchor="b"/>
          <a:lstStyle>
            <a:lvl1pPr>
              <a:defRPr sz="6000" spc="0"/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anchor="t"/>
          <a:lstStyle>
            <a:lvl1pPr>
              <a:defRPr strike="noStrike"/>
            </a:lvl1pPr>
          </a:lstStyle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anchor="t">
            <a:normAutofit/>
          </a:bodyPr>
          <a:lstStyle>
            <a:lvl1pPr marL="0" indent="0">
              <a:defRPr/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2/3/20XX</a:t>
            </a:r>
            <a:endParaRPr lang="en-US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  <a:endParaRPr lang="en-US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o.org/faostat/es/#data/EM" TargetMode="External"/><Relationship Id="rId5" Type="http://schemas.openxmlformats.org/officeDocument/2006/relationships/hyperlink" Target="https://www.zamorano.edu/2020/01/17/gases-de-efecto-invernadero-gei-en-ganaderia/#:~:text=Seg%C3%BAn%20Gerber%20et%20al.,de%20carbono%20(CO2)" TargetMode="External"/><Relationship Id="rId4" Type="http://schemas.openxmlformats.org/officeDocument/2006/relationships/hyperlink" Target="https://www.fao.org/gleam/results/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3048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86996-3F9C-48D9-9B0A-0A2614B99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0" y="2485351"/>
            <a:ext cx="4615708" cy="4038600"/>
          </a:xfrm>
        </p:spPr>
        <p:txBody>
          <a:bodyPr/>
          <a:lstStyle/>
          <a:p>
            <a:r>
              <a:rPr lang="es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del porcentaje de emisiones de gases de efecto invernadero.</a:t>
            </a:r>
            <a:br>
              <a:rPr lang="es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Comparando 4 países de C.A.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9BEF89-76DD-44A7-ACB9-8CB72C11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300000" flipH="1">
            <a:off x="6482826" y="2153367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500CD-79CD-CDC7-FFBA-FF0DE565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94582" cy="1523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5A38E5-BE85-59C7-EBD6-6A6FDC18D784}"/>
              </a:ext>
            </a:extLst>
          </p:cNvPr>
          <p:cNvSpPr/>
          <p:nvPr/>
        </p:nvSpPr>
        <p:spPr>
          <a:xfrm>
            <a:off x="3000375" y="1017828"/>
            <a:ext cx="6562725" cy="1133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ESCUELA AGRICOLA PANAMERICA ZAMORANO</a:t>
            </a:r>
          </a:p>
          <a:p>
            <a:pPr algn="ctr"/>
            <a:r>
              <a:rPr lang="es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Tendencias e Innovación en Tecnología Agrícola</a:t>
            </a:r>
          </a:p>
        </p:txBody>
      </p:sp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9B8B07-8F81-49AC-8835-B96E502AE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04D84A-3F7A-49C8-A8B9-6A4EA94A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Trabajos a Futuro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CE32A8-9023-4233-8069-BD496439E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1367" y="4198146"/>
            <a:ext cx="2792336" cy="2659854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F97ED8-8309-4F86-B4AF-B4CE4380A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275" y="3985048"/>
            <a:ext cx="3193475" cy="2872953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9579F2F-A4FB-4FC7-879A-E4EAAD7C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4888754" cy="4754698"/>
          </a:xfrm>
          <a:custGeom>
            <a:avLst/>
            <a:gdLst>
              <a:gd name="connsiteX0" fmla="*/ 1882710 w 4888754"/>
              <a:gd name="connsiteY0" fmla="*/ 0 h 4754698"/>
              <a:gd name="connsiteX1" fmla="*/ 3440958 w 4888754"/>
              <a:gd name="connsiteY1" fmla="*/ 0 h 4754698"/>
              <a:gd name="connsiteX2" fmla="*/ 3621403 w 4888754"/>
              <a:gd name="connsiteY2" fmla="*/ 72249 h 4754698"/>
              <a:gd name="connsiteX3" fmla="*/ 4292333 w 4888754"/>
              <a:gd name="connsiteY3" fmla="*/ 597829 h 4754698"/>
              <a:gd name="connsiteX4" fmla="*/ 4888754 w 4888754"/>
              <a:gd name="connsiteY4" fmla="*/ 2459471 h 4754698"/>
              <a:gd name="connsiteX5" fmla="*/ 4623081 w 4888754"/>
              <a:gd name="connsiteY5" fmla="*/ 3222950 h 4754698"/>
              <a:gd name="connsiteX6" fmla="*/ 3836488 w 4888754"/>
              <a:gd name="connsiteY6" fmla="*/ 3933860 h 4754698"/>
              <a:gd name="connsiteX7" fmla="*/ 3663543 w 4888754"/>
              <a:gd name="connsiteY7" fmla="*/ 4069850 h 4754698"/>
              <a:gd name="connsiteX8" fmla="*/ 2242449 w 4888754"/>
              <a:gd name="connsiteY8" fmla="*/ 4754698 h 4754698"/>
              <a:gd name="connsiteX9" fmla="*/ 370446 w 4888754"/>
              <a:gd name="connsiteY9" fmla="*/ 3641499 h 4754698"/>
              <a:gd name="connsiteX10" fmla="*/ 170945 w 4888754"/>
              <a:gd name="connsiteY10" fmla="*/ 3356711 h 4754698"/>
              <a:gd name="connsiteX11" fmla="*/ 77151 w 4888754"/>
              <a:gd name="connsiteY11" fmla="*/ 3224886 h 4754698"/>
              <a:gd name="connsiteX12" fmla="*/ 0 w 4888754"/>
              <a:gd name="connsiteY12" fmla="*/ 3111593 h 4754698"/>
              <a:gd name="connsiteX13" fmla="*/ 0 w 4888754"/>
              <a:gd name="connsiteY13" fmla="*/ 1525442 h 4754698"/>
              <a:gd name="connsiteX14" fmla="*/ 14241 w 4888754"/>
              <a:gd name="connsiteY14" fmla="*/ 1493178 h 4754698"/>
              <a:gd name="connsiteX15" fmla="*/ 673980 w 4888754"/>
              <a:gd name="connsiteY15" fmla="*/ 662872 h 4754698"/>
              <a:gd name="connsiteX16" fmla="*/ 1627813 w 4888754"/>
              <a:gd name="connsiteY16" fmla="*/ 87060 h 47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54698">
                <a:moveTo>
                  <a:pt x="1882710" y="0"/>
                </a:moveTo>
                <a:lnTo>
                  <a:pt x="3440958" y="0"/>
                </a:lnTo>
                <a:lnTo>
                  <a:pt x="3621403" y="72249"/>
                </a:lnTo>
                <a:cubicBezTo>
                  <a:pt x="3878407" y="193425"/>
                  <a:pt x="4104136" y="370289"/>
                  <a:pt x="4292333" y="597829"/>
                </a:cubicBezTo>
                <a:cubicBezTo>
                  <a:pt x="4676963" y="1063043"/>
                  <a:pt x="4888754" y="1724169"/>
                  <a:pt x="4888754" y="2459471"/>
                </a:cubicBezTo>
                <a:cubicBezTo>
                  <a:pt x="4888754" y="2752835"/>
                  <a:pt x="4806780" y="2988283"/>
                  <a:pt x="4623081" y="3222950"/>
                </a:cubicBezTo>
                <a:cubicBezTo>
                  <a:pt x="4430933" y="3468423"/>
                  <a:pt x="4142214" y="3694515"/>
                  <a:pt x="3836488" y="3933860"/>
                </a:cubicBezTo>
                <a:cubicBezTo>
                  <a:pt x="3780082" y="3977965"/>
                  <a:pt x="3721812" y="4023630"/>
                  <a:pt x="3663543" y="4069850"/>
                </a:cubicBezTo>
                <a:cubicBezTo>
                  <a:pt x="3141962" y="4483500"/>
                  <a:pt x="2761284" y="4754698"/>
                  <a:pt x="2242449" y="4754698"/>
                </a:cubicBezTo>
                <a:cubicBezTo>
                  <a:pt x="1451903" y="4754698"/>
                  <a:pt x="892027" y="4421796"/>
                  <a:pt x="370446" y="3641499"/>
                </a:cubicBezTo>
                <a:cubicBezTo>
                  <a:pt x="302191" y="3539368"/>
                  <a:pt x="235470" y="3446482"/>
                  <a:pt x="170945" y="3356711"/>
                </a:cubicBezTo>
                <a:cubicBezTo>
                  <a:pt x="137517" y="3310184"/>
                  <a:pt x="106259" y="3266449"/>
                  <a:pt x="77151" y="3224886"/>
                </a:cubicBezTo>
                <a:lnTo>
                  <a:pt x="0" y="3111593"/>
                </a:lnTo>
                <a:lnTo>
                  <a:pt x="0" y="1525442"/>
                </a:lnTo>
                <a:lnTo>
                  <a:pt x="14241" y="1493178"/>
                </a:lnTo>
                <a:cubicBezTo>
                  <a:pt x="169519" y="1187896"/>
                  <a:pt x="391516" y="908457"/>
                  <a:pt x="673980" y="662872"/>
                </a:cubicBezTo>
                <a:cubicBezTo>
                  <a:pt x="951614" y="421410"/>
                  <a:pt x="1281372" y="222271"/>
                  <a:pt x="1627813" y="8706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9666C0-D5A3-44A4-B225-389ABCB9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5104070" cy="4929100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Placeholder 4" descr="Tractor spraying crops">
            <a:extLst>
              <a:ext uri="{FF2B5EF4-FFF2-40B4-BE49-F238E27FC236}">
                <a16:creationId xmlns:a16="http://schemas.microsoft.com/office/drawing/2014/main" id="{B6FA7EB5-838C-4ADB-86C6-65BB632442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r="6788" b="-1"/>
          <a:stretch/>
        </p:blipFill>
        <p:spPr>
          <a:xfrm>
            <a:off x="106515" y="173407"/>
            <a:ext cx="4629257" cy="4371297"/>
          </a:xfrm>
          <a:custGeom>
            <a:avLst/>
            <a:gdLst/>
            <a:ahLst/>
            <a:cxnLst/>
            <a:rect l="l" t="t" r="r" b="b"/>
            <a:pathLst>
              <a:path w="4473682" h="4266789">
                <a:moveTo>
                  <a:pt x="2560175" y="0"/>
                </a:moveTo>
                <a:cubicBezTo>
                  <a:pt x="2854325" y="0"/>
                  <a:pt x="3125049" y="57389"/>
                  <a:pt x="3364958" y="170416"/>
                </a:cubicBezTo>
                <a:cubicBezTo>
                  <a:pt x="3589795" y="276424"/>
                  <a:pt x="3787271" y="431151"/>
                  <a:pt x="3951911" y="630212"/>
                </a:cubicBezTo>
                <a:cubicBezTo>
                  <a:pt x="4288400" y="1037198"/>
                  <a:pt x="4473682" y="1615574"/>
                  <a:pt x="4473682" y="2258843"/>
                </a:cubicBezTo>
                <a:cubicBezTo>
                  <a:pt x="4473682" y="2515488"/>
                  <a:pt x="4401969" y="2721466"/>
                  <a:pt x="4241263" y="2926761"/>
                </a:cubicBezTo>
                <a:cubicBezTo>
                  <a:pt x="4073163" y="3141510"/>
                  <a:pt x="3820582" y="3339304"/>
                  <a:pt x="3553122" y="3548691"/>
                </a:cubicBezTo>
                <a:cubicBezTo>
                  <a:pt x="3503777" y="3587276"/>
                  <a:pt x="3452799" y="3627225"/>
                  <a:pt x="3401823" y="3667660"/>
                </a:cubicBezTo>
                <a:cubicBezTo>
                  <a:pt x="2945526" y="4029535"/>
                  <a:pt x="2612496" y="4266789"/>
                  <a:pt x="2158600" y="4266789"/>
                </a:cubicBezTo>
                <a:cubicBezTo>
                  <a:pt x="1467002" y="4266789"/>
                  <a:pt x="977203" y="3975555"/>
                  <a:pt x="520906" y="3292923"/>
                </a:cubicBezTo>
                <a:cubicBezTo>
                  <a:pt x="461194" y="3203574"/>
                  <a:pt x="402824" y="3122315"/>
                  <a:pt x="346375" y="3043781"/>
                </a:cubicBezTo>
                <a:cubicBezTo>
                  <a:pt x="112418" y="2718152"/>
                  <a:pt x="0" y="2548810"/>
                  <a:pt x="0" y="2258843"/>
                </a:cubicBezTo>
                <a:cubicBezTo>
                  <a:pt x="0" y="1970923"/>
                  <a:pt x="70465" y="1686507"/>
                  <a:pt x="209284" y="1413494"/>
                </a:cubicBezTo>
                <a:cubicBezTo>
                  <a:pt x="345127" y="1146423"/>
                  <a:pt x="539338" y="901960"/>
                  <a:pt x="786447" y="687114"/>
                </a:cubicBezTo>
                <a:cubicBezTo>
                  <a:pt x="1029332" y="475874"/>
                  <a:pt x="1317816" y="301661"/>
                  <a:pt x="1620894" y="183373"/>
                </a:cubicBezTo>
                <a:cubicBezTo>
                  <a:pt x="1932132" y="61678"/>
                  <a:pt x="2248266" y="0"/>
                  <a:pt x="2560175" y="0"/>
                </a:cubicBezTo>
                <a:close/>
              </a:path>
            </a:pathLst>
          </a:cu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6A8E2A-39B7-44F2-AD96-C1977B9094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554402" y="259367"/>
            <a:ext cx="2716572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pc="150"/>
              <a:t>2/3/20XX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D7D6F9C-13CB-5158-1F28-CCA9CF626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9" r="5" b="5"/>
          <a:stretch/>
        </p:blipFill>
        <p:spPr>
          <a:xfrm>
            <a:off x="3436119" y="4367017"/>
            <a:ext cx="2442835" cy="2360651"/>
          </a:xfrm>
          <a:custGeom>
            <a:avLst/>
            <a:gdLst/>
            <a:ahLst/>
            <a:cxnLst/>
            <a:rect l="l" t="t" r="r" b="b"/>
            <a:pathLst>
              <a:path w="2442835" h="2360651">
                <a:moveTo>
                  <a:pt x="1397973" y="0"/>
                </a:moveTo>
                <a:cubicBezTo>
                  <a:pt x="1558592" y="0"/>
                  <a:pt x="1706420" y="31752"/>
                  <a:pt x="1837422" y="94284"/>
                </a:cubicBezTo>
                <a:cubicBezTo>
                  <a:pt x="1960192" y="152935"/>
                  <a:pt x="2068023" y="238539"/>
                  <a:pt x="2157925" y="348672"/>
                </a:cubicBezTo>
                <a:cubicBezTo>
                  <a:pt x="2341663" y="573842"/>
                  <a:pt x="2442835" y="893836"/>
                  <a:pt x="2442835" y="1249731"/>
                </a:cubicBezTo>
                <a:cubicBezTo>
                  <a:pt x="2442835" y="1391724"/>
                  <a:pt x="2403676" y="1505683"/>
                  <a:pt x="2315923" y="1619265"/>
                </a:cubicBezTo>
                <a:cubicBezTo>
                  <a:pt x="2224133" y="1738077"/>
                  <a:pt x="2086213" y="1847509"/>
                  <a:pt x="1940168" y="1963355"/>
                </a:cubicBezTo>
                <a:cubicBezTo>
                  <a:pt x="1913222" y="1984702"/>
                  <a:pt x="1885386" y="2006805"/>
                  <a:pt x="1857551" y="2029176"/>
                </a:cubicBezTo>
                <a:cubicBezTo>
                  <a:pt x="1608393" y="2229387"/>
                  <a:pt x="1426542" y="2360651"/>
                  <a:pt x="1178694" y="2360651"/>
                </a:cubicBezTo>
                <a:cubicBezTo>
                  <a:pt x="801051" y="2360651"/>
                  <a:pt x="533598" y="2199522"/>
                  <a:pt x="284438" y="1821849"/>
                </a:cubicBezTo>
                <a:cubicBezTo>
                  <a:pt x="251833" y="1772416"/>
                  <a:pt x="219961" y="1727458"/>
                  <a:pt x="189137" y="1684008"/>
                </a:cubicBezTo>
                <a:cubicBezTo>
                  <a:pt x="61386" y="1503850"/>
                  <a:pt x="0" y="1410160"/>
                  <a:pt x="0" y="1249731"/>
                </a:cubicBezTo>
                <a:cubicBezTo>
                  <a:pt x="0" y="1090436"/>
                  <a:pt x="38477" y="933080"/>
                  <a:pt x="114279" y="782032"/>
                </a:cubicBezTo>
                <a:cubicBezTo>
                  <a:pt x="188455" y="634272"/>
                  <a:pt x="294503" y="499020"/>
                  <a:pt x="429436" y="380154"/>
                </a:cubicBezTo>
                <a:cubicBezTo>
                  <a:pt x="562062" y="263283"/>
                  <a:pt x="719588" y="166898"/>
                  <a:pt x="885082" y="101454"/>
                </a:cubicBezTo>
                <a:cubicBezTo>
                  <a:pt x="1055033" y="34124"/>
                  <a:pt x="1227656" y="0"/>
                  <a:pt x="1397973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15E655C-898A-48D1-A2C9-53B3FCA9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928" y="4094328"/>
            <a:ext cx="2982935" cy="276367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55A4A7-B76B-4CDB-BBED-9ABEFEDD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6247" y="2425148"/>
            <a:ext cx="4744095" cy="352430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0" indent="-283210">
              <a:lnSpc>
                <a:spcPct val="130000"/>
              </a:lnSpc>
              <a:buFont typeface="Corbel" panose="020B0503020204020204" pitchFamily="34" charset="0"/>
            </a:pPr>
            <a:r>
              <a:rPr lang="en-US" spc="150"/>
              <a:t>Utilizar herramientas como  Python, CSV, Jupyter  con el fin de poder tener un mejor disposición de nuestros recursos, ver maneras en como disminuir nuestro impacto en las emisiones. </a:t>
            </a:r>
          </a:p>
          <a:p>
            <a:pPr marL="0" indent="-283210">
              <a:lnSpc>
                <a:spcPct val="130000"/>
              </a:lnSpc>
              <a:buFont typeface="Corbel" panose="020B0503020204020204" pitchFamily="34" charset="0"/>
            </a:pPr>
            <a:r>
              <a:rPr lang="en-US" spc="150"/>
              <a:t>Tratar de enfatizar que muchas de nuestras emisiones son por actividades agrícolas o relacionadas con la agricultura por lo que debemos buscar formas de ser eficientes pero disimuyendo nuestras emisiones. </a:t>
            </a:r>
          </a:p>
          <a:p>
            <a:pPr marL="0" lvl="0" indent="-283210">
              <a:lnSpc>
                <a:spcPct val="130000"/>
              </a:lnSpc>
              <a:buFont typeface="Corbel" panose="020B0503020204020204" pitchFamily="34" charset="0"/>
            </a:pPr>
            <a:endParaRPr lang="en-US" spc="15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EF342F-327D-466E-B000-BC308AC3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4403" y="6172200"/>
            <a:ext cx="4090852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15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0ECBB1-546D-42D4-AF95-6AFB167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1343025"/>
            <a:ext cx="4871711" cy="8609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Conclusions'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/>
        </p:blipFill>
        <p:spPr>
          <a:xfrm>
            <a:off x="0" y="0"/>
            <a:ext cx="4871651" cy="4716849"/>
          </a:xfr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" b="523"/>
          <a:stretch/>
        </p:blipFill>
        <p:spPr>
          <a:xfrm>
            <a:off x="3261367" y="4226721"/>
            <a:ext cx="2792336" cy="26312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5635753" cy="4202542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Python, Jupyter Notebook, realizamos un algoritmo que nos permitió realizar una comparación de cuales de los países centroamericanos emiten más GEI.</a:t>
            </a:r>
          </a:p>
          <a:p>
            <a:pPr marL="342900" indent="-342900">
              <a:buAutoNum type="arabicPeriod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 realizó una comparación de Honduras con Nicaragua, Guatemala y El Salvador, para determinar sus emisiones de GEI.</a:t>
            </a:r>
          </a:p>
          <a:p>
            <a:pPr marL="342900" indent="-342900">
              <a:buAutoNum type="arabicPeriod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 determino que se hace más fácil graficar dichas comparaciones con Jupyter Notebook, ya que es de fácil manejo.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7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598" y="203948"/>
            <a:ext cx="4871711" cy="860964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/>
        </p:blipFill>
        <p:spPr>
          <a:xfrm>
            <a:off x="0" y="0"/>
            <a:ext cx="4871651" cy="4716849"/>
          </a:xfr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" b="523"/>
          <a:stretch/>
        </p:blipFill>
        <p:spPr>
          <a:xfrm>
            <a:off x="3261367" y="4226721"/>
            <a:ext cx="2792336" cy="26312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1" y="1455322"/>
            <a:ext cx="9622994" cy="1973678"/>
          </a:xfrm>
        </p:spPr>
        <p:txBody>
          <a:bodyPr>
            <a:noAutofit/>
          </a:bodyPr>
          <a:lstStyle/>
          <a:p>
            <a:pPr marR="68580" lvl="0">
              <a:buSzPts val="1200"/>
              <a:tabLst>
                <a:tab pos="527050" algn="l"/>
              </a:tabLst>
            </a:pP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1.https://www.fao.org/gleam/results/es/</a:t>
            </a:r>
            <a:endParaRPr lang="es-H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26415" marR="68580" indent="-228600">
              <a:spcBef>
                <a:spcPts val="1475"/>
              </a:spcBef>
              <a:spcAft>
                <a:spcPts val="0"/>
              </a:spcAft>
              <a:tabLst>
                <a:tab pos="52705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H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68580" lvl="0">
              <a:buSzPts val="1200"/>
              <a:tabLst>
                <a:tab pos="527050" algn="l"/>
              </a:tabLst>
            </a:pP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2. https://www.zamorano.edu/2020/01/17/gases-de-efecto-invernadero-gei-en-ganaderia/#:~:text=Seg%C3%BAn%20Gerber%20et%20al.,de%20carbono%20(CO2)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H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68580" lvl="0">
              <a:buSzPts val="1200"/>
              <a:tabLst>
                <a:tab pos="527050" algn="l"/>
              </a:tabLst>
            </a:pPr>
            <a:r>
              <a:rPr lang="es-H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3.</a:t>
            </a: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https://www.fao.org/faostat/es/#data/EM</a:t>
            </a:r>
            <a:endParaRPr lang="es-H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335A-5ECE-43C8-B81D-FB11A0598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466" y="224833"/>
            <a:ext cx="4460363" cy="981990"/>
          </a:xfrm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BAAE-F3C2-4167-8E55-3D4A3B8F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25" y="1120559"/>
            <a:ext cx="3718022" cy="584151"/>
          </a:xfrm>
        </p:spPr>
        <p:txBody>
          <a:bodyPr anchor="t">
            <a:normAutofit/>
          </a:bodyPr>
          <a:lstStyle/>
          <a:p>
            <a:r>
              <a:rPr lang="en-US" dirty="0" err="1">
                <a:ea typeface="Meiryo"/>
              </a:rPr>
              <a:t>Encuentre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nuestro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repositorio</a:t>
            </a:r>
            <a:r>
              <a:rPr lang="en-US" dirty="0">
                <a:ea typeface="Meiryo"/>
              </a:rPr>
              <a:t>:</a:t>
            </a:r>
            <a:endParaRPr lang="en-US" dirty="0"/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913ABB5F-0386-46D2-984D-F772DEC67B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0397" y="4570"/>
            <a:ext cx="3084612" cy="3481579"/>
          </a:xfrm>
        </p:spPr>
      </p:pic>
      <p:pic>
        <p:nvPicPr>
          <p:cNvPr id="16" name="Picture Placeholder 15" descr="A picture containing person, wheel barrow, plants, green, vegetable">
            <a:extLst>
              <a:ext uri="{FF2B5EF4-FFF2-40B4-BE49-F238E27FC236}">
                <a16:creationId xmlns:a16="http://schemas.microsoft.com/office/drawing/2014/main" id="{A691FEAE-FE9B-4F51-8E02-402437FA3B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2300" y="0"/>
            <a:ext cx="2679700" cy="3483864"/>
          </a:xfrm>
        </p:spPr>
      </p:pic>
      <p:pic>
        <p:nvPicPr>
          <p:cNvPr id="14" name="Picture Placeholder 13" descr="A person standing in a greenhouse">
            <a:extLst>
              <a:ext uri="{FF2B5EF4-FFF2-40B4-BE49-F238E27FC236}">
                <a16:creationId xmlns:a16="http://schemas.microsoft.com/office/drawing/2014/main" id="{8706E96D-2B8F-45D1-8BDA-C66A1827E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115" y="3531870"/>
            <a:ext cx="3084612" cy="3326130"/>
          </a:xfrm>
        </p:spPr>
      </p:pic>
      <p:pic>
        <p:nvPicPr>
          <p:cNvPr id="18" name="Picture Placeholder 17" descr="A picture containing people, standing together in a greenhouse">
            <a:extLst>
              <a:ext uri="{FF2B5EF4-FFF2-40B4-BE49-F238E27FC236}">
                <a16:creationId xmlns:a16="http://schemas.microsoft.com/office/drawing/2014/main" id="{26421B3B-62C4-436B-9D85-8D6D4E337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4858" y="3531870"/>
            <a:ext cx="2679700" cy="3326130"/>
          </a:xfrm>
        </p:spPr>
      </p:pic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112F4E2E-F4E9-4450-B72D-2B27F56D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47D40C6-87B1-48BA-A5F4-713A846F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F110D48-6C4B-F89B-60C5-F224F6E87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853" y="2373429"/>
            <a:ext cx="2743200" cy="27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56" y="604635"/>
            <a:ext cx="7134415" cy="876300"/>
          </a:xfrm>
        </p:spPr>
        <p:txBody>
          <a:bodyPr anchor="b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INTEGRANTES- Real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65" y="1851619"/>
            <a:ext cx="5485331" cy="3560169"/>
          </a:xfrm>
        </p:spPr>
        <p:txBody>
          <a:bodyPr>
            <a:normAutofit fontScale="55000" lnSpcReduction="20000"/>
          </a:bodyPr>
          <a:lstStyle/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Delmy Elizabeth Guevara Martinez (24254) 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Andres Eduardo Godoy Avila (24019) 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Alvaro Avila Sabillon (24027) 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Diego Josue Rodríguez (24218) 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Ana Ruth Arita Deras (24012) 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Esdras Josías Argote Figueroa (24028) 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Josue Quinto Moran (24212) 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Kevin Rodulio Castellanos (24007)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s-ES" sz="2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Edwin Orlando Reyes (24131)</a:t>
            </a:r>
          </a:p>
          <a:p>
            <a:endParaRPr lang="en-US" dirty="0"/>
          </a:p>
        </p:txBody>
      </p:sp>
      <p:pic>
        <p:nvPicPr>
          <p:cNvPr id="21" name="Picture Placeholder 20" descr="Seedling soil in the sunlight">
            <a:extLst>
              <a:ext uri="{FF2B5EF4-FFF2-40B4-BE49-F238E27FC236}">
                <a16:creationId xmlns:a16="http://schemas.microsoft.com/office/drawing/2014/main" id="{3DBC1EA4-CEC0-4946-B147-DB5F70AB5C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/>
        </p:blipFill>
        <p:spPr/>
      </p:pic>
      <p:pic>
        <p:nvPicPr>
          <p:cNvPr id="16" name="Picture Placeholder 15" descr="Seedling soil in the sunlight">
            <a:extLst>
              <a:ext uri="{FF2B5EF4-FFF2-40B4-BE49-F238E27FC236}">
                <a16:creationId xmlns:a16="http://schemas.microsoft.com/office/drawing/2014/main" id="{3CB8AD46-F0A9-4BC7-9654-CFD400CE12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" b="252"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13AEC-8150-4417-8371-8F675C0C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664F-D996-450A-B049-CB96E808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DEF738F3-3ED1-4807-B7DF-B6B70629C4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182"/>
          <a:stretch/>
        </p:blipFill>
        <p:spPr/>
      </p:pic>
      <p:pic>
        <p:nvPicPr>
          <p:cNvPr id="18" name="Picture Placeholder 17" descr="A person standing in a greenhouse">
            <a:extLst>
              <a:ext uri="{FF2B5EF4-FFF2-40B4-BE49-F238E27FC236}">
                <a16:creationId xmlns:a16="http://schemas.microsoft.com/office/drawing/2014/main" id="{59596EF7-C31A-47EF-8885-44BE94DB19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3345208" y="1237408"/>
            <a:ext cx="2233692" cy="2164296"/>
          </a:xfrm>
        </p:spPr>
      </p:pic>
      <p:pic>
        <p:nvPicPr>
          <p:cNvPr id="25" name="Picture Placeholder 24" descr="A picture containing person, wheel barrow, plants, green, vegetable">
            <a:extLst>
              <a:ext uri="{FF2B5EF4-FFF2-40B4-BE49-F238E27FC236}">
                <a16:creationId xmlns:a16="http://schemas.microsoft.com/office/drawing/2014/main" id="{26B4E439-15BE-4848-B2FE-CFA129F1B1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568"/>
          <a:stretch/>
        </p:blipFill>
        <p:spPr>
          <a:xfrm>
            <a:off x="629480" y="4007060"/>
            <a:ext cx="3444873" cy="285094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E8F3-DB96-45A9-B559-6A3E15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1E6C9135-E2D2-46B9-A009-739CE87E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15364C-010C-1D30-C8E6-B758BD97E2A6}"/>
              </a:ext>
            </a:extLst>
          </p:cNvPr>
          <p:cNvSpPr/>
          <p:nvPr/>
        </p:nvSpPr>
        <p:spPr>
          <a:xfrm>
            <a:off x="6422792" y="1430029"/>
            <a:ext cx="4854808" cy="346582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</a:p>
          <a:p>
            <a:endParaRPr lang="es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a Resolver</a:t>
            </a:r>
          </a:p>
          <a:p>
            <a:pPr marL="342900" indent="-342900">
              <a:buFont typeface="+mj-lt"/>
              <a:buAutoNum type="arabicPeriod"/>
            </a:pPr>
            <a:r>
              <a:rPr lang="es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Fuentes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y Resolución</a:t>
            </a:r>
          </a:p>
          <a:p>
            <a:pPr marL="342900" indent="-342900">
              <a:buFont typeface="+mj-lt"/>
              <a:buAutoNum type="arabicPeriod"/>
            </a:pPr>
            <a:r>
              <a:rPr lang="es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Trabajos a Futuros</a:t>
            </a:r>
          </a:p>
          <a:p>
            <a:pPr marL="342900" indent="-342900">
              <a:buFont typeface="+mj-lt"/>
              <a:buAutoNum type="arabicPeriod"/>
            </a:pPr>
            <a:r>
              <a:rPr lang="es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  <a:p>
            <a:pPr algn="ctr"/>
            <a:endParaRPr lang="es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+mj-lt"/>
              <a:buAutoNum type="arabicPeriod"/>
            </a:pPr>
            <a:endParaRPr lang="es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7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nting seedlings">
            <a:extLst>
              <a:ext uri="{FF2B5EF4-FFF2-40B4-BE49-F238E27FC236}">
                <a16:creationId xmlns:a16="http://schemas.microsoft.com/office/drawing/2014/main" id="{1D72F91E-78DC-4ED2-886A-750102A08E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E24BAAE-F3C2-4167-8E55-3D4A3B8F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37" y="1670706"/>
            <a:ext cx="6457188" cy="4368143"/>
          </a:xfrm>
        </p:spPr>
        <p:txBody>
          <a:bodyPr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Actualmente las emisiones de gases de efecto invernadero son un problema mundial, ya que contribuye al calentamiento global.</a:t>
            </a:r>
            <a:r>
              <a:rPr lang="es-US" sz="1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 dióxido de carbono (CO</a:t>
            </a:r>
            <a:r>
              <a:rPr lang="es-US" sz="1400" b="0" i="0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US" sz="1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es el principal gas de efecto invernadero que se emite a raíz de las actividades del ser humano.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US" sz="1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el año 2017, el CO</a:t>
            </a:r>
            <a:r>
              <a:rPr lang="es-US" sz="1400" b="0" i="0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US" sz="1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representó aproximadamente el 81,6% de todas las emisiones de gases de efecto invernadero en EE. UU. a raíz de las actividades del ser humano.</a:t>
            </a:r>
            <a:r>
              <a:rPr lang="es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lo tanto, este proyecto quiere mostrar y evaluar el porcentaje de emisiones de gases de efecto invernadero por actividades relacionadas con la agricultura como emisiones en granja, cambios en uso de la tierra, transformación de alimentos y otros.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Comparando a países de Centroamérica donde nosotros vivimos, principalmente Honduras en comparación de Nicaragua y Guatemala.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7694E-EE1A-0FA9-C1A7-3C78565BE935}"/>
              </a:ext>
            </a:extLst>
          </p:cNvPr>
          <p:cNvSpPr/>
          <p:nvPr/>
        </p:nvSpPr>
        <p:spPr>
          <a:xfrm>
            <a:off x="-58569" y="288649"/>
            <a:ext cx="6327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 Resolver</a:t>
            </a:r>
            <a:endParaRPr lang="es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34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66" y="0"/>
            <a:ext cx="8263570" cy="134461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FUENTES DE DATOS</a:t>
            </a:r>
          </a:p>
        </p:txBody>
      </p:sp>
      <p:pic>
        <p:nvPicPr>
          <p:cNvPr id="23" name="Picture Placeholder 22" descr="Seedling soil in the sunlight">
            <a:extLst>
              <a:ext uri="{FF2B5EF4-FFF2-40B4-BE49-F238E27FC236}">
                <a16:creationId xmlns:a16="http://schemas.microsoft.com/office/drawing/2014/main" id="{2D95C522-0673-42BF-B02A-D92BB4AA3D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3" y="4026006"/>
            <a:ext cx="12188647" cy="287961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E8F3-DB96-45A9-B559-6A3E15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5D67-1047-4B61-8543-296F4B4A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4FCD3792-12EA-4588-8197-F47A7C9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A342DE-ED5D-2FFB-5367-BB0E73AC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1796" r="-188" b="5745"/>
          <a:stretch/>
        </p:blipFill>
        <p:spPr>
          <a:xfrm>
            <a:off x="4968044" y="1570983"/>
            <a:ext cx="7223956" cy="2938826"/>
          </a:xfr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79DBB6-092D-CCF1-1F5C-5436AF777E3E}"/>
              </a:ext>
            </a:extLst>
          </p:cNvPr>
          <p:cNvSpPr/>
          <p:nvPr/>
        </p:nvSpPr>
        <p:spPr>
          <a:xfrm>
            <a:off x="707699" y="1393330"/>
            <a:ext cx="3556000" cy="322392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emisiones.</a:t>
            </a:r>
          </a:p>
          <a:p>
            <a:pPr marL="342900" indent="-342900">
              <a:buFont typeface="+mj-lt"/>
              <a:buAutoNum type="arabicPeriod"/>
            </a:pPr>
            <a:r>
              <a:rPr lang="es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Países de distribución de emisiones.</a:t>
            </a:r>
          </a:p>
          <a:p>
            <a:pPr marL="342900" indent="-342900">
              <a:buFont typeface="+mj-lt"/>
              <a:buAutoNum type="arabicPeriod"/>
            </a:pPr>
            <a:r>
              <a:rPr lang="es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 de GEI.</a:t>
            </a:r>
          </a:p>
          <a:p>
            <a:pPr marL="342900" indent="-342900">
              <a:buFont typeface="+mj-lt"/>
              <a:buAutoNum type="arabicPeriod"/>
            </a:pPr>
            <a:r>
              <a:rPr lang="es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Toneladas de emisiones de CO2.</a:t>
            </a:r>
          </a:p>
        </p:txBody>
      </p:sp>
    </p:spTree>
    <p:extLst>
      <p:ext uri="{BB962C8B-B14F-4D97-AF65-F5344CB8AC3E}">
        <p14:creationId xmlns:p14="http://schemas.microsoft.com/office/powerpoint/2010/main" val="173143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52" y="380999"/>
            <a:ext cx="7340048" cy="82314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 y Resolution 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E9D1-0E12-4CA2-B5D3-036A7529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E68D7-332B-8D07-96BF-09B146F79B33}"/>
              </a:ext>
            </a:extLst>
          </p:cNvPr>
          <p:cNvSpPr/>
          <p:nvPr/>
        </p:nvSpPr>
        <p:spPr>
          <a:xfrm>
            <a:off x="1313658" y="4598934"/>
            <a:ext cx="3048000" cy="15609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LIBRERÍA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CC5E1-E29B-379E-0940-CFD9FC6EDDFD}"/>
              </a:ext>
            </a:extLst>
          </p:cNvPr>
          <p:cNvSpPr/>
          <p:nvPr/>
        </p:nvSpPr>
        <p:spPr>
          <a:xfrm>
            <a:off x="1313657" y="1478613"/>
            <a:ext cx="3048000" cy="287017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</a:p>
          <a:p>
            <a:endParaRPr lang="es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s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FAO</a:t>
            </a:r>
          </a:p>
          <a:p>
            <a:pPr algn="ctr"/>
            <a:endParaRPr lang="es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EC1B0-3B9A-DC14-E304-757D7301BD09}"/>
              </a:ext>
            </a:extLst>
          </p:cNvPr>
          <p:cNvSpPr/>
          <p:nvPr/>
        </p:nvSpPr>
        <p:spPr>
          <a:xfrm>
            <a:off x="4848225" y="1478613"/>
            <a:ext cx="5019675" cy="270286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METODOS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Recopilación de datos a través de la FAO.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importaron desde Librería y son: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342900" indent="-342900">
              <a:buAutoNum type="arabicPeriod" startAt="3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enguaje Python para analizar datos sobre Visual Studio Code.</a:t>
            </a:r>
          </a:p>
          <a:p>
            <a:pPr marL="342900" indent="-342900">
              <a:buAutoNum type="arabicPeriod" startAt="3"/>
            </a:pPr>
            <a:r>
              <a:rPr lang="es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utilizó Jupyter para graficar las tablas.</a:t>
            </a:r>
          </a:p>
          <a:p>
            <a:endParaRPr lang="es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E7380A5-165A-C65C-2B7C-E5533160E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739" y="4340780"/>
            <a:ext cx="2009955" cy="2230856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DB089792-B283-6872-D4A2-3908085B3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608" y="4598418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52" y="380999"/>
            <a:ext cx="7340048" cy="82314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Impactor y Resultado del Proyecto 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E9D1-0E12-4CA2-B5D3-036A7529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Line chart&#10;&#10;Description automatically generated">
            <a:extLst>
              <a:ext uri="{FF2B5EF4-FFF2-40B4-BE49-F238E27FC236}">
                <a16:creationId xmlns:a16="http://schemas.microsoft.com/office/drawing/2014/main" id="{BA2B68EB-FB5F-B29F-C429-60E95D27E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858" y="1585139"/>
            <a:ext cx="7156967" cy="387250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729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52" y="380999"/>
            <a:ext cx="7340048" cy="82314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Impactor y Resultado del Proyecto 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E9D1-0E12-4CA2-B5D3-036A7529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Diagram, line chart&#10;&#10;Description automatically generated">
            <a:extLst>
              <a:ext uri="{FF2B5EF4-FFF2-40B4-BE49-F238E27FC236}">
                <a16:creationId xmlns:a16="http://schemas.microsoft.com/office/drawing/2014/main" id="{97E4D875-723D-48DA-4FA9-784B40386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576" y="1766887"/>
            <a:ext cx="7162800" cy="404812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2140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52" y="380999"/>
            <a:ext cx="7340048" cy="82314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Impactor y Resultado del Proyecto 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E9D1-0E12-4CA2-B5D3-036A7529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Diagram, line chart&#10;&#10;Description automatically generated">
            <a:extLst>
              <a:ext uri="{FF2B5EF4-FFF2-40B4-BE49-F238E27FC236}">
                <a16:creationId xmlns:a16="http://schemas.microsoft.com/office/drawing/2014/main" id="{17331FA9-68DA-41F3-F858-2EA034C81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191" y="1798695"/>
            <a:ext cx="7674610" cy="414490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943687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Sketchlines design</Template>
  <TotalTime>106</TotalTime>
  <Words>590</Words>
  <Application>Microsoft Office PowerPoint</Application>
  <PresentationFormat>Widescreen</PresentationFormat>
  <Paragraphs>95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Meiryo</vt:lpstr>
      <vt:lpstr>Arial</vt:lpstr>
      <vt:lpstr>Calibri</vt:lpstr>
      <vt:lpstr>Corbel</vt:lpstr>
      <vt:lpstr>Times New Roman</vt:lpstr>
      <vt:lpstr>Wingdings</vt:lpstr>
      <vt:lpstr>SketchLinesVTI</vt:lpstr>
      <vt:lpstr>Evaluación del porcentaje de emisiones de gases de efecto invernadero. Comparando 4 países de C.A.</vt:lpstr>
      <vt:lpstr>INTEGRANTES- Real Team</vt:lpstr>
      <vt:lpstr>PowerPoint Presentation</vt:lpstr>
      <vt:lpstr>PowerPoint Presentation</vt:lpstr>
      <vt:lpstr>FUENTES DE DATOS</vt:lpstr>
      <vt:lpstr>Metodo y Resolution </vt:lpstr>
      <vt:lpstr>Impactor y Resultado del Proyecto </vt:lpstr>
      <vt:lpstr>Impactor y Resultado del Proyecto </vt:lpstr>
      <vt:lpstr>Impactor y Resultado del Proyecto </vt:lpstr>
      <vt:lpstr>Trabajos a Futuro</vt:lpstr>
      <vt:lpstr>Conclusions'</vt:lpstr>
      <vt:lpstr>Referencias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del porcentaje de emisiones de gases de efecto invernadero. Comparando 4 países de C.A.</dc:title>
  <dc:creator>Josue Raul Quinto Moran (24212)</dc:creator>
  <cp:lastModifiedBy>Delmy Elizabeth Guevara Martinez (24254)</cp:lastModifiedBy>
  <cp:revision>51</cp:revision>
  <dcterms:created xsi:type="dcterms:W3CDTF">2022-11-07T13:37:48Z</dcterms:created>
  <dcterms:modified xsi:type="dcterms:W3CDTF">2022-11-07T17:05:03Z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