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8" r:id="rId6"/>
    <p:sldId id="257" r:id="rId7"/>
    <p:sldId id="258" r:id="rId8"/>
    <p:sldId id="312" r:id="rId9"/>
    <p:sldId id="311" r:id="rId10"/>
    <p:sldId id="319" r:id="rId11"/>
    <p:sldId id="309" r:id="rId12"/>
    <p:sldId id="313" r:id="rId13"/>
    <p:sldId id="315" r:id="rId14"/>
    <p:sldId id="314" r:id="rId15"/>
    <p:sldId id="31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B2"/>
    <a:srgbClr val="FF7D7D"/>
    <a:srgbClr val="FFFF66"/>
    <a:srgbClr val="0563C1"/>
    <a:srgbClr val="B1CDB7"/>
    <a:srgbClr val="FDF6B1"/>
    <a:srgbClr val="EAF76F"/>
    <a:srgbClr val="FFFF00"/>
    <a:srgbClr val="FFF4CD"/>
    <a:srgbClr val="001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6305" autoAdjust="0"/>
  </p:normalViewPr>
  <p:slideViewPr>
    <p:cSldViewPr snapToGrid="0">
      <p:cViewPr varScale="1">
        <p:scale>
          <a:sx n="71" d="100"/>
          <a:sy n="71" d="100"/>
        </p:scale>
        <p:origin x="56" y="536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BAE68-8BD2-4B28-BDF3-99A6F0F7C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6834-77ED-4A96-9B50-80D39B3DCE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F909-900C-4DA9-AE6B-083F1EE40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330D-FB81-484D-8FD3-7EEE9A989C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56847"/>
            <a:ext cx="12192000" cy="2501153"/>
          </a:xfrm>
          <a:prstGeom prst="rect">
            <a:avLst/>
          </a:prstGeom>
          <a:gradFill>
            <a:gsLst>
              <a:gs pos="57900">
                <a:srgbClr val="FEFCB2"/>
              </a:gs>
              <a:gs pos="0">
                <a:srgbClr val="EAF76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100" y="931723"/>
            <a:ext cx="7198519" cy="2133599"/>
          </a:xfrm>
          <a:noFill/>
        </p:spPr>
        <p:txBody>
          <a:bodyPr>
            <a:normAutofit/>
          </a:bodyPr>
          <a:lstStyle/>
          <a:p>
            <a:r>
              <a:rPr lang="en-US" altLang="zh-CN" sz="8800" b="1" dirty="0">
                <a:latin typeface="Arial" panose="020B0604020202020204" pitchFamily="34" charset="0"/>
                <a:cs typeface="Arial" panose="020B0604020202020204" pitchFamily="34" charset="0"/>
              </a:rPr>
              <a:t>Palindrome2</a:t>
            </a:r>
            <a:endParaRPr lang="zh-CN" alt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23128" y="4881282"/>
            <a:ext cx="9144000" cy="1655762"/>
          </a:xfrm>
        </p:spPr>
        <p:txBody>
          <a:bodyPr/>
          <a:lstStyle/>
          <a:p>
            <a:r>
              <a:rPr lang="en-US" altLang="zh-CN" sz="2400" dirty="0"/>
              <a:t>Member</a:t>
            </a:r>
            <a:r>
              <a:rPr lang="zh-CN" altLang="en-US" sz="2400" dirty="0"/>
              <a:t>：刘宓祎 陈佳怡 张恺茗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4082" y="509136"/>
            <a:ext cx="109638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Time complexity: 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 (n *2^n)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34" y="1274631"/>
            <a:ext cx="900056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【w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orst case</a:t>
            </a:r>
            <a:r>
              <a:rPr lang="en-US" altLang="zh-CN" sz="2400" dirty="0">
                <a:latin typeface="Arial" panose="020B0604020202020204" pitchFamily="34" charset="0"/>
              </a:rPr>
              <a:t> 】</a:t>
            </a:r>
            <a:r>
              <a:rPr lang="en-US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contains n identical characters, so any of its partitioning      methods meets the requirements.</a:t>
            </a:r>
            <a:endParaRPr lang="en-US" altLang="zh-CN" sz="1800" b="1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      The number of partition schemes for strings with length n is </a:t>
            </a:r>
            <a:endParaRPr lang="en-US" altLang="zh-CN" sz="1800" b="1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2^ (n-1) =o (2^n).  </a:t>
            </a:r>
            <a:endParaRPr lang="en-US" altLang="zh-CN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       Each partition method requires o (n) time to find the corresponding partition result and put it into the answer. Therefore, the total time complexity is </a:t>
            </a:r>
            <a:endParaRPr lang="en-US" altLang="zh-CN" sz="1800" b="1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 (n*2^n). </a:t>
            </a:r>
            <a:endParaRPr lang="en-US" altLang="zh-CN" sz="1800" b="1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" y="34861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Space complexity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  O (n^2). 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1349" y="9241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is the length of string.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81349" y="4098283"/>
            <a:ext cx="85513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   The space occupied by the returned answer is not calculated here. 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The space required for array f is O (n^2)</a:t>
            </a:r>
            <a:endParaRPr lang="zh-CN" altLang="zh-CN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    In the process of backtracking, we need to use o (n) stack space and O (n) space to store the current string segmentation method. 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Because o (n) is less than o (n^2) in the progressive sense, the spatial complexity is O (n^2).</a:t>
            </a:r>
            <a:endParaRPr lang="zh-CN" altLang="zh-CN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7212" y="42164"/>
            <a:ext cx="4737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 Algorithm complexity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06" y="656696"/>
            <a:ext cx="5638861" cy="449280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5190067" y="1427956"/>
            <a:ext cx="3649133" cy="3132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01533" y="5443710"/>
            <a:ext cx="333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PyQt5</a:t>
            </a:r>
            <a:endParaRPr lang="en-US" altLang="zh-CN" sz="2800" b="1" dirty="0"/>
          </a:p>
          <a:p>
            <a:r>
              <a:rPr lang="en-US" altLang="zh-CN" sz="2800" b="1" dirty="0"/>
              <a:t>Matplotlib</a:t>
            </a:r>
            <a:endParaRPr lang="zh-CN" altLang="en-US" sz="2800" b="1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300133" y="1427956"/>
            <a:ext cx="3539067" cy="15632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00134" y="1427956"/>
            <a:ext cx="3539066" cy="275206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74666" y="1166346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textEdit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31333" y="1166346"/>
            <a:ext cx="1185334" cy="261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990600" y="1427956"/>
            <a:ext cx="1164166" cy="781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931332" y="1427956"/>
            <a:ext cx="1320801" cy="2119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6198" y="908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altLang="zh-CN" sz="28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781800" y="4470400"/>
            <a:ext cx="2616200" cy="1608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359961" y="4449233"/>
            <a:ext cx="612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altLang="zh-CN" sz="28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41342" y="158491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 Algorithm 2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4" name="Group 6"/>
          <p:cNvGrpSpPr/>
          <p:nvPr/>
        </p:nvGrpSpPr>
        <p:grpSpPr bwMode="auto">
          <a:xfrm>
            <a:off x="1196789" y="1171746"/>
            <a:ext cx="8685213" cy="827088"/>
            <a:chOff x="432" y="2160"/>
            <a:chExt cx="5471" cy="521"/>
          </a:xfrm>
        </p:grpSpPr>
        <p:graphicFrame>
          <p:nvGraphicFramePr>
            <p:cNvPr id="15" name="Object 7"/>
            <p:cNvGraphicFramePr>
              <a:graphicFrameLocks noChangeAspect="1"/>
            </p:cNvGraphicFramePr>
            <p:nvPr/>
          </p:nvGraphicFramePr>
          <p:xfrm>
            <a:off x="432" y="2160"/>
            <a:ext cx="62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剪辑" r:id="rId1" imgW="2288540" imgH="1907540" progId="MS_ClipArt_Gallery.2">
                    <p:embed/>
                  </p:oleObj>
                </mc:Choice>
                <mc:Fallback>
                  <p:oleObj name="剪辑" r:id="rId1" imgW="2288540" imgH="190754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60"/>
                          <a:ext cx="624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056" y="2208"/>
              <a:ext cx="48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latin typeface="Impact" panose="020B0806030902050204" pitchFamily="34" charset="0"/>
                </a:rPr>
                <a:t>Tool :</a:t>
              </a:r>
              <a:r>
                <a:rPr lang="en-US" altLang="zh-CN" sz="2400" b="1" dirty="0"/>
                <a:t>  </a:t>
              </a:r>
              <a:r>
                <a:rPr lang="en-US" altLang="zh-CN" sz="2400" b="1" dirty="0" err="1"/>
                <a:t>Backtrackinge</a:t>
              </a:r>
              <a:r>
                <a:rPr lang="en-US" altLang="zh-CN" sz="2400" b="1" dirty="0"/>
                <a:t> and mnemonic search</a:t>
              </a:r>
              <a:endParaRPr lang="en-US" altLang="zh-CN" sz="2400" b="1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242945" y="2228850"/>
            <a:ext cx="901192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Time complexity: 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 (n *2^n)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Space complexity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  O (n^2).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1635760" y="3886200"/>
            <a:ext cx="8484235" cy="2159000"/>
          </a:xfrm>
          <a:prstGeom prst="foldedCorner">
            <a:avLst>
              <a:gd name="adj" fmla="val 9009"/>
            </a:avLst>
          </a:prstGeom>
          <a:gradFill rotWithShape="0">
            <a:gsLst>
              <a:gs pos="19700">
                <a:srgbClr val="FDF6B1"/>
              </a:gs>
              <a:gs pos="0">
                <a:srgbClr val="FDF6B1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</a:ln>
          <a:effectLst/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isPalindrome(i: int, j: int) -&gt; int:</a:t>
            </a:r>
            <a:endParaRPr lang="en-US" altLang="zh-CN" sz="24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         if i &gt;= j: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             return 1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isPalindrome(i + 1, j - 1) if s[i] == s[j] else -1</a:t>
            </a:r>
            <a:endParaRPr lang="en-US" altLang="zh-CN" sz="24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76195" y="1867535"/>
            <a:ext cx="803783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rial" panose="020B0604020202020204" pitchFamily="34" charset="0"/>
              </a:rPr>
              <a:t>Thank you</a:t>
            </a:r>
            <a:endParaRPr lang="en-US" altLang="zh-C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82765" y="4451985"/>
            <a:ext cx="4450080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 by: </a:t>
            </a:r>
            <a:r>
              <a:rPr lang="zh-CN" altLang="en-US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刘宓祎</a:t>
            </a:r>
            <a:endParaRPr lang="zh-CN" altLang="en-US" sz="4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CN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	</a:t>
            </a:r>
            <a:r>
              <a:rPr lang="zh-CN" altLang="en-US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张恺茗</a:t>
            </a:r>
            <a:r>
              <a:rPr lang="en-US" altLang="zh-CN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endParaRPr lang="en-US" altLang="zh-CN" sz="4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CN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	</a:t>
            </a:r>
            <a:r>
              <a:rPr lang="zh-CN" altLang="en-US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陈佳怡</a:t>
            </a:r>
            <a:endParaRPr lang="zh-CN" altLang="en-US" sz="4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" y="0"/>
            <a:ext cx="733312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56763" y="1087911"/>
            <a:ext cx="4419600" cy="1040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56226" y="1886304"/>
            <a:ext cx="4419600" cy="1040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74687" y="2844472"/>
            <a:ext cx="4419600" cy="1445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76400" y="4237386"/>
            <a:ext cx="4419600" cy="1040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56763" y="5364196"/>
            <a:ext cx="4419600" cy="1040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7903" y="1"/>
            <a:ext cx="3343837" cy="11506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7129" y="120934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757081" y="1270965"/>
            <a:ext cx="388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What is Palindrome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237129" y="22320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30187" y="2117836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Problem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676400" y="3038543"/>
            <a:ext cx="49395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Algorithm: Backtracking and dynamic programming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192304" y="3240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endParaRPr lang="zh-CN" altLang="en-US" sz="1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237128" y="4537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endParaRPr lang="zh-CN" altLang="en-US" sz="1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730187" y="448581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Algorithm complexity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730187" y="55419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Algorithm 2</a:t>
            </a:r>
            <a:endParaRPr lang="zh-CN" altLang="en-US" sz="28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276310" y="5624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endParaRPr lang="zh-CN" altLang="en-US" sz="1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24751" y="252547"/>
            <a:ext cx="5558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atalogue：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9731142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249907" y="2293839"/>
            <a:ext cx="62131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What is Palindrome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 descr="再生纸"/>
          <p:cNvSpPr>
            <a:spLocks noChangeArrowheads="1"/>
          </p:cNvSpPr>
          <p:nvPr/>
        </p:nvSpPr>
        <p:spPr bwMode="auto">
          <a:xfrm>
            <a:off x="1293157" y="923364"/>
            <a:ext cx="8926607" cy="1550895"/>
          </a:xfrm>
          <a:prstGeom prst="roundRect">
            <a:avLst>
              <a:gd name="adj" fmla="val 9148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</a14:hiddenLine>
            </a:ext>
          </a:extLst>
        </p:spPr>
        <p:txBody>
          <a:bodyPr lIns="162000" tIns="82800" rIns="162000" b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145708"/>
            <a:ext cx="8588188" cy="1328551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palindrome is a string that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can be read both forward and backward.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1983" y="2722892"/>
            <a:ext cx="5548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BUBBASEESABANANA</a:t>
            </a:r>
            <a:endParaRPr lang="zh-CN" altLang="en-US" sz="4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839600" y="1962383"/>
            <a:ext cx="3939057" cy="369332"/>
          </a:xfrm>
          <a:prstGeom prst="rect">
            <a:avLst/>
          </a:prstGeom>
          <a:solidFill>
            <a:srgbClr val="FF7D7D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 I,        DEED,      RACECAR.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21983" y="3429000"/>
            <a:ext cx="6508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highlight>
                  <a:srgbClr val="00FF00"/>
                </a:highlight>
              </a:rPr>
              <a:t>BUB</a:t>
            </a:r>
            <a:r>
              <a:rPr lang="en-US" altLang="zh-CN" sz="4000" b="1" dirty="0">
                <a:highlight>
                  <a:srgbClr val="FF7D7D"/>
                </a:highlight>
              </a:rPr>
              <a:t>BASEESAB</a:t>
            </a:r>
            <a:r>
              <a:rPr lang="en-US" altLang="zh-CN" sz="4000" b="1" dirty="0">
                <a:highlight>
                  <a:srgbClr val="00FF00"/>
                </a:highlight>
              </a:rPr>
              <a:t>ANANA</a:t>
            </a:r>
            <a:endParaRPr lang="zh-CN" altLang="en-US" sz="4000" b="1" dirty="0">
              <a:highlight>
                <a:srgbClr val="00FF00"/>
              </a:highligh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21983" y="4164055"/>
            <a:ext cx="6508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highlight>
                  <a:srgbClr val="00FF00"/>
                </a:highlight>
              </a:rPr>
              <a:t>B</a:t>
            </a:r>
            <a:r>
              <a:rPr lang="en-US" altLang="zh-CN" sz="4000" b="1" dirty="0">
                <a:highlight>
                  <a:srgbClr val="FF7D7D"/>
                </a:highlight>
              </a:rPr>
              <a:t>U</a:t>
            </a:r>
            <a:r>
              <a:rPr lang="en-US" altLang="zh-CN" sz="4000" b="1" dirty="0">
                <a:highlight>
                  <a:srgbClr val="00FF00"/>
                </a:highlight>
              </a:rPr>
              <a:t>BB</a:t>
            </a:r>
            <a:r>
              <a:rPr lang="en-US" altLang="zh-CN" sz="4000" b="1" dirty="0">
                <a:highlight>
                  <a:srgbClr val="FF7D7D"/>
                </a:highlight>
              </a:rPr>
              <a:t>A</a:t>
            </a:r>
            <a:r>
              <a:rPr lang="en-US" altLang="zh-CN" sz="4000" b="1" dirty="0">
                <a:highlight>
                  <a:srgbClr val="00FF00"/>
                </a:highlight>
              </a:rPr>
              <a:t>SEES</a:t>
            </a:r>
            <a:r>
              <a:rPr lang="en-US" altLang="zh-CN" sz="4000" b="1" dirty="0">
                <a:highlight>
                  <a:srgbClr val="FF7D7D"/>
                </a:highlight>
              </a:rPr>
              <a:t>ABA</a:t>
            </a:r>
            <a:r>
              <a:rPr lang="en-US" altLang="zh-CN" sz="4000" b="1" dirty="0">
                <a:highlight>
                  <a:srgbClr val="00FF00"/>
                </a:highlight>
              </a:rPr>
              <a:t>NAN</a:t>
            </a:r>
            <a:r>
              <a:rPr lang="en-US" altLang="zh-CN" sz="4000" b="1" dirty="0">
                <a:highlight>
                  <a:srgbClr val="FF7D7D"/>
                </a:highlight>
              </a:rPr>
              <a:t>A</a:t>
            </a:r>
            <a:endParaRPr lang="zh-CN" altLang="en-US" sz="4000" b="1" dirty="0">
              <a:highlight>
                <a:srgbClr val="FF7D7D"/>
              </a:highligh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21983" y="5004406"/>
            <a:ext cx="6508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highlight>
                  <a:srgbClr val="00FF00"/>
                </a:highlight>
              </a:rPr>
              <a:t>B</a:t>
            </a:r>
            <a:r>
              <a:rPr lang="en-US" altLang="zh-CN" sz="4000" b="1" dirty="0">
                <a:highlight>
                  <a:srgbClr val="FF7D7D"/>
                </a:highlight>
              </a:rPr>
              <a:t>U</a:t>
            </a:r>
            <a:r>
              <a:rPr lang="en-US" altLang="zh-CN" sz="4000" b="1" dirty="0">
                <a:highlight>
                  <a:srgbClr val="00FF00"/>
                </a:highlight>
              </a:rPr>
              <a:t>BB</a:t>
            </a:r>
            <a:r>
              <a:rPr lang="en-US" altLang="zh-CN" sz="4000" b="1" dirty="0">
                <a:highlight>
                  <a:srgbClr val="FF7D7D"/>
                </a:highlight>
              </a:rPr>
              <a:t>A</a:t>
            </a:r>
            <a:r>
              <a:rPr lang="en-US" altLang="zh-CN" sz="4000" b="1" dirty="0">
                <a:highlight>
                  <a:srgbClr val="00FF00"/>
                </a:highlight>
              </a:rPr>
              <a:t>SEES</a:t>
            </a:r>
            <a:r>
              <a:rPr lang="en-US" altLang="zh-CN" sz="4000" b="1" dirty="0">
                <a:highlight>
                  <a:srgbClr val="FF7D7D"/>
                </a:highlight>
              </a:rPr>
              <a:t>A</a:t>
            </a:r>
            <a:r>
              <a:rPr lang="en-US" altLang="zh-CN" sz="4000" b="1" dirty="0">
                <a:highlight>
                  <a:srgbClr val="00FF00"/>
                </a:highlight>
              </a:rPr>
              <a:t>B</a:t>
            </a:r>
            <a:r>
              <a:rPr lang="en-US" altLang="zh-CN" sz="4000" b="1" dirty="0">
                <a:highlight>
                  <a:srgbClr val="FF7D7D"/>
                </a:highlight>
              </a:rPr>
              <a:t>ANANA</a:t>
            </a:r>
            <a:endParaRPr lang="zh-CN" altLang="en-US" sz="4000" b="1" dirty="0">
              <a:highlight>
                <a:srgbClr val="FF7D7D"/>
              </a:highligh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21983" y="5844757"/>
            <a:ext cx="6508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highlight>
                  <a:srgbClr val="00FF00"/>
                </a:highlight>
              </a:rPr>
              <a:t>B</a:t>
            </a:r>
            <a:r>
              <a:rPr lang="en-US" altLang="zh-CN" sz="4000" b="1" dirty="0">
                <a:highlight>
                  <a:srgbClr val="FF7D7D"/>
                </a:highlight>
              </a:rPr>
              <a:t>U</a:t>
            </a:r>
            <a:r>
              <a:rPr lang="en-US" altLang="zh-CN" sz="4000" b="1" dirty="0">
                <a:highlight>
                  <a:srgbClr val="00FF00"/>
                </a:highlight>
              </a:rPr>
              <a:t>B</a:t>
            </a:r>
            <a:r>
              <a:rPr lang="en-US" altLang="zh-CN" sz="4000" b="1" dirty="0">
                <a:highlight>
                  <a:srgbClr val="FF7D7D"/>
                </a:highlight>
              </a:rPr>
              <a:t>B</a:t>
            </a:r>
            <a:r>
              <a:rPr lang="en-US" altLang="zh-CN" sz="4000" b="1" dirty="0">
                <a:highlight>
                  <a:srgbClr val="00FF00"/>
                </a:highlight>
              </a:rPr>
              <a:t>A</a:t>
            </a:r>
            <a:r>
              <a:rPr lang="en-US" altLang="zh-CN" sz="4000" b="1" dirty="0">
                <a:highlight>
                  <a:srgbClr val="FF7D7D"/>
                </a:highlight>
              </a:rPr>
              <a:t>S</a:t>
            </a:r>
            <a:r>
              <a:rPr lang="en-US" altLang="zh-CN" sz="4000" b="1" dirty="0">
                <a:highlight>
                  <a:srgbClr val="00FF00"/>
                </a:highlight>
              </a:rPr>
              <a:t>E</a:t>
            </a:r>
            <a:r>
              <a:rPr lang="en-US" altLang="zh-CN" sz="4000" b="1" dirty="0">
                <a:highlight>
                  <a:srgbClr val="FF7D7D"/>
                </a:highlight>
              </a:rPr>
              <a:t>E</a:t>
            </a:r>
            <a:r>
              <a:rPr lang="en-US" altLang="zh-CN" sz="4000" b="1" dirty="0">
                <a:highlight>
                  <a:srgbClr val="00FF00"/>
                </a:highlight>
              </a:rPr>
              <a:t>S</a:t>
            </a:r>
            <a:r>
              <a:rPr lang="en-US" altLang="zh-CN" sz="4000" b="1" dirty="0">
                <a:highlight>
                  <a:srgbClr val="FF7D7D"/>
                </a:highlight>
              </a:rPr>
              <a:t>A</a:t>
            </a:r>
            <a:r>
              <a:rPr lang="en-US" altLang="zh-CN" sz="4000" b="1" dirty="0">
                <a:highlight>
                  <a:srgbClr val="00FF00"/>
                </a:highlight>
              </a:rPr>
              <a:t>B</a:t>
            </a:r>
            <a:r>
              <a:rPr lang="en-US" altLang="zh-CN" sz="4000" b="1" dirty="0">
                <a:highlight>
                  <a:srgbClr val="FF7D7D"/>
                </a:highlight>
              </a:rPr>
              <a:t>A</a:t>
            </a:r>
            <a:r>
              <a:rPr lang="en-US" altLang="zh-CN" sz="4000" b="1" dirty="0">
                <a:highlight>
                  <a:srgbClr val="00FF00"/>
                </a:highlight>
              </a:rPr>
              <a:t>N</a:t>
            </a:r>
            <a:r>
              <a:rPr lang="en-US" altLang="zh-CN" sz="4000" b="1" dirty="0">
                <a:highlight>
                  <a:srgbClr val="FF7D7D"/>
                </a:highlight>
              </a:rPr>
              <a:t>A</a:t>
            </a:r>
            <a:r>
              <a:rPr lang="en-US" altLang="zh-CN" sz="4000" b="1" dirty="0">
                <a:highlight>
                  <a:srgbClr val="00FF00"/>
                </a:highlight>
              </a:rPr>
              <a:t>N</a:t>
            </a:r>
            <a:r>
              <a:rPr lang="en-US" altLang="zh-CN" sz="4000" b="1" dirty="0">
                <a:highlight>
                  <a:srgbClr val="FF7D7D"/>
                </a:highlight>
              </a:rPr>
              <a:t>A</a:t>
            </a:r>
            <a:endParaRPr lang="zh-CN" altLang="en-US" sz="4000" b="1" dirty="0">
              <a:highlight>
                <a:srgbClr val="FF7D7D"/>
              </a:highlight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69692" y="72302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 </a:t>
            </a:r>
            <a:r>
              <a:rPr lang="en-US" altLang="zh-CN" sz="2800" b="1" dirty="0">
                <a:solidFill>
                  <a:srgbClr val="0563C1"/>
                </a:solidFill>
                <a:sym typeface="Wingdings" panose="05000000000000000000" pitchFamily="2" charset="2"/>
              </a:rPr>
              <a:t>What is palindrome</a:t>
            </a:r>
            <a:endParaRPr lang="en-US" altLang="zh-CN" sz="2400" b="1" dirty="0">
              <a:solidFill>
                <a:srgbClr val="0563C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/>
          <p:nvPr/>
        </p:nvGrpSpPr>
        <p:grpSpPr bwMode="auto">
          <a:xfrm>
            <a:off x="434789" y="636494"/>
            <a:ext cx="9366250" cy="1143000"/>
            <a:chOff x="336" y="1200"/>
            <a:chExt cx="5900" cy="720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36" y="1200"/>
            <a:ext cx="7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剪辑" r:id="rId1" imgW="2286635" imgH="2286635" progId="MS_ClipArt_Gallery.2">
                    <p:embed/>
                  </p:oleObj>
                </mc:Choice>
                <mc:Fallback>
                  <p:oleObj name="剪辑" r:id="rId1" imgW="2286635" imgH="2286635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00"/>
                          <a:ext cx="72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056" y="1344"/>
              <a:ext cx="5180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44600" indent="-12446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dirty="0">
                  <a:latin typeface="Impact" panose="020B0806030902050204" pitchFamily="34" charset="0"/>
                </a:rPr>
                <a:t>Target </a:t>
              </a:r>
              <a:r>
                <a:rPr lang="en-US" altLang="zh-CN" sz="2800" b="1" dirty="0">
                  <a:latin typeface="Impact" panose="020B0806030902050204" pitchFamily="34" charset="0"/>
                </a:rPr>
                <a:t>:</a:t>
              </a:r>
              <a:r>
                <a:rPr lang="en-US" altLang="zh-CN" sz="2400" b="1" dirty="0"/>
                <a:t>   Get the minimum number of palindromes that can be split for a given string</a:t>
              </a:r>
              <a:endParaRPr lang="en-US" altLang="zh-CN" sz="2400" b="1" dirty="0"/>
            </a:p>
          </p:txBody>
        </p:sp>
      </p:grpSp>
      <p:grpSp>
        <p:nvGrpSpPr>
          <p:cNvPr id="11" name="Group 6"/>
          <p:cNvGrpSpPr/>
          <p:nvPr/>
        </p:nvGrpSpPr>
        <p:grpSpPr bwMode="auto">
          <a:xfrm>
            <a:off x="561789" y="2399413"/>
            <a:ext cx="8685213" cy="827088"/>
            <a:chOff x="432" y="2160"/>
            <a:chExt cx="5471" cy="521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432" y="2160"/>
            <a:ext cx="62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剪辑" r:id="rId3" imgW="2288540" imgH="1907540" progId="MS_ClipArt_Gallery.2">
                    <p:embed/>
                  </p:oleObj>
                </mc:Choice>
                <mc:Fallback>
                  <p:oleObj name="剪辑" r:id="rId3" imgW="2288540" imgH="190754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60"/>
                          <a:ext cx="624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056" y="2208"/>
              <a:ext cx="48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latin typeface="Impact" panose="020B0806030902050204" pitchFamily="34" charset="0"/>
                </a:rPr>
                <a:t>Tool :</a:t>
              </a:r>
              <a:r>
                <a:rPr lang="en-US" altLang="zh-CN" sz="2400" b="1" dirty="0"/>
                <a:t>  Backtracking and dynamic programming</a:t>
              </a:r>
              <a:endParaRPr lang="en-US" altLang="zh-CN" sz="2400" b="1" dirty="0"/>
            </a:p>
          </p:txBody>
        </p:sp>
      </p:grpSp>
      <p:grpSp>
        <p:nvGrpSpPr>
          <p:cNvPr id="20" name="Group 15"/>
          <p:cNvGrpSpPr/>
          <p:nvPr/>
        </p:nvGrpSpPr>
        <p:grpSpPr bwMode="auto">
          <a:xfrm>
            <a:off x="663389" y="3608295"/>
            <a:ext cx="10752139" cy="2263776"/>
            <a:chOff x="480" y="2784"/>
            <a:chExt cx="6773" cy="1426"/>
          </a:xfrm>
        </p:grpSpPr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480" y="2784"/>
            <a:ext cx="505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剪辑" r:id="rId5" imgW="859790" imgH="2287270" progId="MS_ClipArt_Gallery.2">
                    <p:embed/>
                  </p:oleObj>
                </mc:Choice>
                <mc:Fallback>
                  <p:oleObj name="剪辑" r:id="rId5" imgW="859790" imgH="228727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84"/>
                          <a:ext cx="505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159" y="2948"/>
              <a:ext cx="6094" cy="1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1438275" indent="-14382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dirty="0">
                  <a:latin typeface="Impact" panose="020B0806030902050204" pitchFamily="34" charset="0"/>
                </a:rPr>
                <a:t>Judge:</a:t>
              </a:r>
              <a:r>
                <a:rPr lang="en-US" altLang="zh-CN" sz="2400" dirty="0"/>
                <a:t> </a:t>
              </a:r>
              <a:r>
                <a:rPr lang="en-US" altLang="zh-CN" sz="2400" b="1" dirty="0"/>
                <a:t>1. A single character must be a palindrome string.</a:t>
              </a:r>
              <a:endParaRPr lang="en-US" altLang="zh-CN" sz="2400" b="1" dirty="0"/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             2.If two characters are equal, it is a palindrome string.</a:t>
              </a:r>
              <a:endParaRPr lang="en-US" altLang="zh-CN" sz="2400" b="1" dirty="0"/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             3.For multiple characters, if the first and last bits are equal, and the middle is palindrome, then the whole is palindrome.</a:t>
              </a:r>
              <a:endParaRPr lang="en-US" altLang="zh-CN" sz="2400" b="1" dirty="0"/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27212" y="42164"/>
            <a:ext cx="4737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 Problem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326776" y="1515035"/>
          <a:ext cx="7888942" cy="72614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14824"/>
                <a:gridCol w="1314823"/>
                <a:gridCol w="1314824"/>
                <a:gridCol w="1314824"/>
                <a:gridCol w="1314823"/>
                <a:gridCol w="1314824"/>
              </a:tblGrid>
              <a:tr h="7261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55063" y="1487087"/>
            <a:ext cx="114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847" y="1485019"/>
            <a:ext cx="779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83740" y="1542263"/>
            <a:ext cx="959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9694" y="1515035"/>
            <a:ext cx="4809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634753" y="801905"/>
            <a:ext cx="0" cy="5827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01671" y="94409"/>
            <a:ext cx="61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16200000">
            <a:off x="2415990" y="1425351"/>
            <a:ext cx="726139" cy="196326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79059" y="2597675"/>
            <a:ext cx="0" cy="10230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4612" y="3656891"/>
            <a:ext cx="129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Ans[ ]</a:t>
            </a:r>
            <a:endParaRPr lang="zh-CN" altLang="en-US" sz="3200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957047" y="740740"/>
            <a:ext cx="0" cy="5827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04648" y="119811"/>
            <a:ext cx="6822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055223" y="1515034"/>
            <a:ext cx="224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277599" y="1542262"/>
            <a:ext cx="6311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7279340" y="740740"/>
            <a:ext cx="0" cy="5827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588188" y="740740"/>
            <a:ext cx="0" cy="5827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167281" y="83657"/>
            <a:ext cx="6822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413378" y="83657"/>
            <a:ext cx="6822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60430" y="4819745"/>
            <a:ext cx="272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{a} {a} or  {aa}</a:t>
            </a:r>
            <a:endParaRPr lang="zh-CN" alt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左大括号 66"/>
          <p:cNvSpPr/>
          <p:nvPr/>
        </p:nvSpPr>
        <p:spPr>
          <a:xfrm rot="16200000">
            <a:off x="6248401" y="473794"/>
            <a:ext cx="726139" cy="3953435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3909592" y="2735920"/>
            <a:ext cx="2723309" cy="10282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056" y="114494"/>
            <a:ext cx="4558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0563C1"/>
                </a:solidFill>
              </a:rPr>
              <a:t>Algorithm: Backtracking </a:t>
            </a:r>
            <a:endParaRPr lang="en-US" altLang="zh-CN" sz="2400" b="1" dirty="0">
              <a:solidFill>
                <a:srgbClr val="0563C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563C1"/>
                </a:solidFill>
              </a:rPr>
              <a:t>and dynamic programming</a:t>
            </a:r>
            <a:endParaRPr lang="zh-CN" altLang="en-US" sz="2400" b="1" dirty="0">
              <a:solidFill>
                <a:srgbClr val="0563C1"/>
              </a:solidFill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26" name="AutoShape 87"/>
          <p:cNvSpPr>
            <a:spLocks noChangeArrowheads="1"/>
          </p:cNvSpPr>
          <p:nvPr/>
        </p:nvSpPr>
        <p:spPr bwMode="auto">
          <a:xfrm>
            <a:off x="6116825" y="2644987"/>
            <a:ext cx="4245787" cy="2323335"/>
          </a:xfrm>
          <a:prstGeom prst="cloudCallout">
            <a:avLst>
              <a:gd name="adj1" fmla="val 16736"/>
              <a:gd name="adj2" fmla="val 79556"/>
            </a:avLst>
          </a:prstGeom>
          <a:gradFill rotWithShape="0">
            <a:gsLst>
              <a:gs pos="0">
                <a:srgbClr val="A6CFCF"/>
              </a:gs>
              <a:gs pos="100000">
                <a:srgbClr val="CCFFFF"/>
              </a:gs>
            </a:gsLst>
            <a:lin ang="2700000" scaled="1"/>
          </a:gradFill>
          <a:ln w="25400">
            <a:solidFill>
              <a:srgbClr val="CCFFCC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How to avoid repeated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calculation and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reduce algorithm complexity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27" name="Object 86"/>
          <p:cNvGraphicFramePr>
            <a:graphicFrameLocks noChangeAspect="1"/>
          </p:cNvGraphicFramePr>
          <p:nvPr/>
        </p:nvGraphicFramePr>
        <p:xfrm>
          <a:off x="9710720" y="4730964"/>
          <a:ext cx="1641700" cy="173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剪辑" r:id="rId1" imgW="2166620" imgH="2287270" progId="MS_ClipArt_Gallery.2">
                  <p:embed/>
                </p:oleObj>
              </mc:Choice>
              <mc:Fallback>
                <p:oleObj name="剪辑" r:id="rId1" imgW="2166620" imgH="2287270" progId="MS_ClipArt_Gallery.2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0720" y="4730964"/>
                        <a:ext cx="1641700" cy="1733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3" grpId="0"/>
      <p:bldP spid="64" grpId="0"/>
      <p:bldP spid="65" grpId="0"/>
      <p:bldP spid="67" grpId="0" animBg="1"/>
      <p:bldP spid="2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04727" y="1248630"/>
          <a:ext cx="4550568" cy="38433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37642"/>
                <a:gridCol w="1137642"/>
                <a:gridCol w="1137642"/>
                <a:gridCol w="1137642"/>
              </a:tblGrid>
              <a:tr h="9608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608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608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608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578584" y="304116"/>
            <a:ext cx="7632700" cy="461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382692" y="3169918"/>
            <a:ext cx="1168894" cy="965865"/>
          </a:xfrm>
          <a:prstGeom prst="rect">
            <a:avLst/>
          </a:prstGeom>
          <a:solidFill>
            <a:srgbClr val="EAF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45619" y="3438637"/>
            <a:ext cx="149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(i+1)(j-1)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5541085" y="2164488"/>
            <a:ext cx="1126033" cy="10058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06951" y="2326398"/>
            <a:ext cx="1073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(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, j )</a:t>
            </a:r>
            <a:endParaRPr lang="zh-CN" altLang="en-US" sz="2800" b="1" dirty="0"/>
          </a:p>
        </p:txBody>
      </p:sp>
      <p:cxnSp>
        <p:nvCxnSpPr>
          <p:cNvPr id="15" name="直接箭头连接符 14"/>
          <p:cNvCxnSpPr>
            <a:stCxn id="10" idx="0"/>
          </p:cNvCxnSpPr>
          <p:nvPr/>
        </p:nvCxnSpPr>
        <p:spPr>
          <a:xfrm flipV="1">
            <a:off x="4967139" y="2632473"/>
            <a:ext cx="639812" cy="537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69260" y="284835"/>
            <a:ext cx="7538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f[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][j] = (s[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== s[j]) and f[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+ 1][j - 1]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32011" y="5317426"/>
            <a:ext cx="6096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Thus,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[i][j] depends on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[i+1][j-1]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201333" y="746500"/>
            <a:ext cx="2997200" cy="388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71212" y="58338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O(1)</a:t>
            </a:r>
            <a:endParaRPr lang="zh-CN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线形标注 1(带边框和强调线) 1"/>
          <p:cNvSpPr/>
          <p:nvPr/>
        </p:nvSpPr>
        <p:spPr bwMode="auto">
          <a:xfrm>
            <a:off x="7971491" y="1451318"/>
            <a:ext cx="3449544" cy="1181155"/>
          </a:xfrm>
          <a:prstGeom prst="accentBorderCallout1">
            <a:avLst>
              <a:gd name="adj1" fmla="val 18750"/>
              <a:gd name="adj2" fmla="val -8333"/>
              <a:gd name="adj3" fmla="val -54182"/>
              <a:gd name="adj4" fmla="val -114929"/>
            </a:avLst>
          </a:prstGeom>
          <a:solidFill>
            <a:srgbClr val="CCFFFF"/>
          </a:solidFill>
          <a:ln w="25400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/>
              <a:t>Judge whether it is palindrome</a:t>
            </a:r>
            <a:endParaRPr lang="zh-CN" altLang="en-US" b="1" dirty="0"/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6869430" y="2990215"/>
            <a:ext cx="5210175" cy="3629025"/>
          </a:xfrm>
          <a:prstGeom prst="foldedCorner">
            <a:avLst>
              <a:gd name="adj" fmla="val 9009"/>
            </a:avLst>
          </a:prstGeom>
          <a:gradFill rotWithShape="0">
            <a:gsLst>
              <a:gs pos="19700">
                <a:srgbClr val="FDF6B1"/>
              </a:gs>
              <a:gs pos="0">
                <a:srgbClr val="FDF6B1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</a:ln>
          <a:effectLst/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def partition(self, s: str) -&gt; List[List[str]]: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        n = len(s)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the data type for f is boollean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        f = [[True] * n for _ in range(n)]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80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the for loop, begins with n-1, ends when meet -1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        for i in range(n - 1, -1, -1):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            for j in range(i + 1, n):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                f[i][j] = (s[i] == s[j]) and f[i + 1][j - 1]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57374" y="205926"/>
            <a:ext cx="6845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  <a:sym typeface="Wingdings" panose="05000000000000000000" pitchFamily="2" charset="2"/>
              </a:rPr>
              <a:t>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/>
      <p:bldP spid="11" grpId="0" animBg="1"/>
      <p:bldP spid="27" grpId="0"/>
      <p:bldP spid="33" grpId="0"/>
      <p:bldP spid="43" grpId="0" animBg="1"/>
      <p:bldP spid="4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20471" y="636494"/>
          <a:ext cx="5800164" cy="365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50041"/>
                <a:gridCol w="1450041"/>
                <a:gridCol w="1450041"/>
                <a:gridCol w="1450041"/>
              </a:tblGrid>
              <a:tr h="3316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         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</a:t>
                      </a:r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1817595" y="1846383"/>
            <a:ext cx="1311088" cy="569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779059" y="991388"/>
            <a:ext cx="309926" cy="88347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  <a:endCxn id="74" idx="0"/>
          </p:cNvCxnSpPr>
          <p:nvPr/>
        </p:nvCxnSpPr>
        <p:spPr>
          <a:xfrm flipH="1">
            <a:off x="1454522" y="2332518"/>
            <a:ext cx="555077" cy="12681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4"/>
          </p:cNvCxnSpPr>
          <p:nvPr/>
        </p:nvCxnSpPr>
        <p:spPr>
          <a:xfrm>
            <a:off x="2473139" y="2415925"/>
            <a:ext cx="201186" cy="90721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030975" y="2297943"/>
            <a:ext cx="716272" cy="102519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1084727" y="3600630"/>
            <a:ext cx="73959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25821" y="4675409"/>
            <a:ext cx="73959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/>
          <p:cNvCxnSpPr>
            <a:stCxn id="74" idx="3"/>
            <a:endCxn id="75" idx="0"/>
          </p:cNvCxnSpPr>
          <p:nvPr/>
        </p:nvCxnSpPr>
        <p:spPr>
          <a:xfrm flipH="1">
            <a:off x="1095616" y="3912826"/>
            <a:ext cx="97421" cy="76258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661851" y="3923447"/>
            <a:ext cx="155743" cy="92637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矩形: 圆角 89"/>
          <p:cNvSpPr/>
          <p:nvPr/>
        </p:nvSpPr>
        <p:spPr>
          <a:xfrm>
            <a:off x="665310" y="4118255"/>
            <a:ext cx="448236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矩形: 圆角 94"/>
          <p:cNvSpPr/>
          <p:nvPr/>
        </p:nvSpPr>
        <p:spPr>
          <a:xfrm>
            <a:off x="2306492" y="1215307"/>
            <a:ext cx="448236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1232278" y="2738604"/>
            <a:ext cx="448236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306492" y="3323139"/>
            <a:ext cx="918561" cy="477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null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507833" y="3323138"/>
            <a:ext cx="918561" cy="38951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null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矩形: 圆角 101"/>
          <p:cNvSpPr/>
          <p:nvPr/>
        </p:nvSpPr>
        <p:spPr>
          <a:xfrm>
            <a:off x="2693826" y="2738604"/>
            <a:ext cx="613112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矩形: 圆角 102"/>
          <p:cNvSpPr/>
          <p:nvPr/>
        </p:nvSpPr>
        <p:spPr>
          <a:xfrm>
            <a:off x="3529570" y="2620621"/>
            <a:ext cx="716271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ABB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 flipH="1">
            <a:off x="986118" y="4987605"/>
            <a:ext cx="98609" cy="6870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矩形: 圆角 105"/>
          <p:cNvSpPr/>
          <p:nvPr/>
        </p:nvSpPr>
        <p:spPr>
          <a:xfrm>
            <a:off x="438036" y="5150357"/>
            <a:ext cx="448236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23158" y="5674659"/>
            <a:ext cx="918561" cy="477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null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8" name="矩形: 圆角 107"/>
          <p:cNvSpPr/>
          <p:nvPr/>
        </p:nvSpPr>
        <p:spPr>
          <a:xfrm>
            <a:off x="1799593" y="4187092"/>
            <a:ext cx="620877" cy="251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01909" y="4832792"/>
            <a:ext cx="918561" cy="477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null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1" name="直接连接符 110"/>
          <p:cNvCxnSpPr>
            <a:endCxn id="121" idx="1"/>
          </p:cNvCxnSpPr>
          <p:nvPr/>
        </p:nvCxnSpPr>
        <p:spPr>
          <a:xfrm>
            <a:off x="4112137" y="973642"/>
            <a:ext cx="1559774" cy="149584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矩形: 圆角 116"/>
          <p:cNvSpPr/>
          <p:nvPr/>
        </p:nvSpPr>
        <p:spPr>
          <a:xfrm>
            <a:off x="4757420" y="1525721"/>
            <a:ext cx="688450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AA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563601" y="2415925"/>
            <a:ext cx="73959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204695" y="3490704"/>
            <a:ext cx="73959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3" name="直接连接符 122"/>
          <p:cNvCxnSpPr>
            <a:stCxn id="121" idx="3"/>
            <a:endCxn id="122" idx="0"/>
          </p:cNvCxnSpPr>
          <p:nvPr/>
        </p:nvCxnSpPr>
        <p:spPr>
          <a:xfrm flipH="1">
            <a:off x="5574490" y="2728121"/>
            <a:ext cx="97421" cy="76258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140725" y="2738742"/>
            <a:ext cx="155743" cy="92637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矩形: 圆角 124"/>
          <p:cNvSpPr/>
          <p:nvPr/>
        </p:nvSpPr>
        <p:spPr>
          <a:xfrm>
            <a:off x="5204966" y="2869532"/>
            <a:ext cx="448236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5464992" y="3802900"/>
            <a:ext cx="98609" cy="6870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矩形: 圆角 126"/>
          <p:cNvSpPr/>
          <p:nvPr/>
        </p:nvSpPr>
        <p:spPr>
          <a:xfrm>
            <a:off x="5047810" y="3983934"/>
            <a:ext cx="398060" cy="310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69803" y="4488431"/>
            <a:ext cx="918561" cy="477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null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9" name="矩形: 圆角 128"/>
          <p:cNvSpPr/>
          <p:nvPr/>
        </p:nvSpPr>
        <p:spPr>
          <a:xfrm>
            <a:off x="6278467" y="3002387"/>
            <a:ext cx="620877" cy="251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5980783" y="3648087"/>
            <a:ext cx="918561" cy="477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null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2" name="直接连接符 131"/>
          <p:cNvCxnSpPr>
            <a:endCxn id="135" idx="0"/>
          </p:cNvCxnSpPr>
          <p:nvPr/>
        </p:nvCxnSpPr>
        <p:spPr>
          <a:xfrm>
            <a:off x="5837026" y="1002254"/>
            <a:ext cx="2448443" cy="16577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矩形: 圆角 133"/>
          <p:cNvSpPr/>
          <p:nvPr/>
        </p:nvSpPr>
        <p:spPr>
          <a:xfrm>
            <a:off x="6962367" y="1530760"/>
            <a:ext cx="902434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AAB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826188" y="2659987"/>
            <a:ext cx="918561" cy="477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null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248344" y="1653442"/>
            <a:ext cx="918561" cy="477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null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7717085" y="1002254"/>
            <a:ext cx="1668707" cy="714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矩形: 圆角 139"/>
          <p:cNvSpPr/>
          <p:nvPr/>
        </p:nvSpPr>
        <p:spPr>
          <a:xfrm>
            <a:off x="8531982" y="1054976"/>
            <a:ext cx="902434" cy="3206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AABB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5" name="直接连接符 144"/>
          <p:cNvCxnSpPr/>
          <p:nvPr/>
        </p:nvCxnSpPr>
        <p:spPr>
          <a:xfrm flipH="1">
            <a:off x="2787052" y="999950"/>
            <a:ext cx="309926" cy="8834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endCxn id="74" idx="0"/>
          </p:cNvCxnSpPr>
          <p:nvPr/>
        </p:nvCxnSpPr>
        <p:spPr>
          <a:xfrm flipH="1">
            <a:off x="1454522" y="2339215"/>
            <a:ext cx="546085" cy="12614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74" idx="3"/>
            <a:endCxn id="75" idx="0"/>
          </p:cNvCxnSpPr>
          <p:nvPr/>
        </p:nvCxnSpPr>
        <p:spPr>
          <a:xfrm flipH="1">
            <a:off x="1095616" y="3912826"/>
            <a:ext cx="97421" cy="7625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07" idx="0"/>
          </p:cNvCxnSpPr>
          <p:nvPr/>
        </p:nvCxnSpPr>
        <p:spPr>
          <a:xfrm flipH="1">
            <a:off x="982439" y="4964672"/>
            <a:ext cx="107748" cy="7099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2693826" y="5482720"/>
            <a:ext cx="20104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A,A,B,B</a:t>
            </a:r>
            <a:endParaRPr lang="en-US" altLang="zh-CN" sz="3200" b="1" dirty="0"/>
          </a:p>
          <a:p>
            <a:endParaRPr lang="zh-CN" altLang="en-US" dirty="0"/>
          </a:p>
        </p:txBody>
      </p:sp>
      <p:sp>
        <p:nvSpPr>
          <p:cNvPr id="155" name="乘号 154"/>
          <p:cNvSpPr/>
          <p:nvPr/>
        </p:nvSpPr>
        <p:spPr>
          <a:xfrm>
            <a:off x="2077118" y="2507937"/>
            <a:ext cx="1088551" cy="88228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乘号 156"/>
          <p:cNvSpPr/>
          <p:nvPr/>
        </p:nvSpPr>
        <p:spPr>
          <a:xfrm>
            <a:off x="3233546" y="2058994"/>
            <a:ext cx="1088551" cy="88228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乘号 157"/>
          <p:cNvSpPr/>
          <p:nvPr/>
        </p:nvSpPr>
        <p:spPr>
          <a:xfrm>
            <a:off x="7499855" y="1690009"/>
            <a:ext cx="1088551" cy="88228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47298" y="5310505"/>
            <a:ext cx="67633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tree to find substrings</a:t>
            </a:r>
            <a:endParaRPr lang="en-US" altLang="zh-CN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乘号 2"/>
          <p:cNvSpPr/>
          <p:nvPr/>
        </p:nvSpPr>
        <p:spPr>
          <a:xfrm>
            <a:off x="8531986" y="990924"/>
            <a:ext cx="1088551" cy="88228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67599" y="250264"/>
            <a:ext cx="8542566" cy="6357471"/>
          </a:xfrm>
          <a:prstGeom prst="foldedCorner">
            <a:avLst>
              <a:gd name="adj" fmla="val 9009"/>
            </a:avLst>
          </a:prstGeom>
          <a:gradFill rotWithShape="0">
            <a:gsLst>
              <a:gs pos="19700">
                <a:srgbClr val="FDF6B1"/>
              </a:gs>
              <a:gs pos="0">
                <a:srgbClr val="FDF6B1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</a:ln>
          <a:effectLst/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Solution: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def partition(self, s: str) -&gt; List[List[str]]: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n =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(s)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 = [[True] * n for _ in range(n)]</a:t>
            </a:r>
            <a:b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 range(n - 1, -1, -1):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for j in range(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+ 1, n):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f[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][j] = (s[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] == s[j]) and f[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+ 1][j - 1]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#depth first search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def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: int):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if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== n: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ret.append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[:])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return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for j in range(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n):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if f[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][j]: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ans.append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(s[i:j+1])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(j + 1)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ans.pop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(0)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return ret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02474" y="4171785"/>
            <a:ext cx="5090009" cy="140748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 rot="296294">
            <a:off x="8140700" y="516255"/>
            <a:ext cx="4157980" cy="1949450"/>
          </a:xfrm>
          <a:prstGeom prst="wedgeEllipseCallout">
            <a:avLst>
              <a:gd name="adj1" fmla="val -58060"/>
              <a:gd name="adj2" fmla="val 91435"/>
            </a:avLst>
          </a:prstGeom>
          <a:gradFill rotWithShape="0">
            <a:gsLst>
              <a:gs pos="0">
                <a:srgbClr val="FFFFFF"/>
              </a:gs>
              <a:gs pos="100000">
                <a:srgbClr val="E2E2E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07456" y="3529436"/>
            <a:ext cx="2957184" cy="369332"/>
          </a:xfrm>
          <a:prstGeom prst="ellipse">
            <a:avLst/>
          </a:prstGeom>
          <a:noFill/>
          <a:ln w="57150">
            <a:solidFill>
              <a:srgbClr val="056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90528" y="3003570"/>
          <a:ext cx="1968452" cy="15109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92125"/>
                <a:gridCol w="492101"/>
                <a:gridCol w="492113"/>
                <a:gridCol w="492113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1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1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1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5417015" y="3715842"/>
            <a:ext cx="2273226" cy="8524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90241" y="1097678"/>
            <a:ext cx="5617106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               True,	          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i≥j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             f(i+1,j−1)∧(s[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]=s[j]),​otherwise​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34755" y="1261624"/>
            <a:ext cx="9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F(x)</a:t>
            </a:r>
            <a:endParaRPr lang="zh-CN" altLang="en-US" b="1" dirty="0"/>
          </a:p>
        </p:txBody>
      </p:sp>
      <p:sp>
        <p:nvSpPr>
          <p:cNvPr id="28" name="左大括号 27"/>
          <p:cNvSpPr/>
          <p:nvPr/>
        </p:nvSpPr>
        <p:spPr>
          <a:xfrm>
            <a:off x="8869699" y="1155177"/>
            <a:ext cx="256362" cy="62615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5" grpId="0" bldLvl="0" animBg="1"/>
      <p:bldP spid="5" grpId="1" bldLvl="0" animBg="1"/>
      <p:bldP spid="11" grpId="0" animBg="1"/>
      <p:bldP spid="11" grpId="1" animBg="1"/>
      <p:bldP spid="15" grpId="0" bldLvl="0" animBg="1"/>
      <p:bldP spid="15" grpId="1" bldLvl="0" animBg="1"/>
      <p:bldP spid="25" grpId="0"/>
      <p:bldP spid="25" grpId="1"/>
      <p:bldP spid="28" grpId="0" bldLvl="0" animBg="1"/>
      <p:bldP spid="28" grpId="1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8c82aaf0-4ce9-44a8-a771-85760c4e16aa}"/>
</p:tagLst>
</file>

<file path=ppt/tags/tag2.xml><?xml version="1.0" encoding="utf-8"?>
<p:tagLst xmlns:p="http://schemas.openxmlformats.org/presentationml/2006/main">
  <p:tag name="KSO_WM_UNIT_TABLE_BEAUTIFY" val="smartTable{f1f2ed70-2cec-44f9-91a6-af22376f0f8e}"/>
</p:tagLst>
</file>

<file path=ppt/tags/tag3.xml><?xml version="1.0" encoding="utf-8"?>
<p:tagLst xmlns:p="http://schemas.openxmlformats.org/presentationml/2006/main">
  <p:tag name="COMMONDATA" val="eyJoZGlkIjoiNDc2NjBhNGQyMDY5NjdhMjcwODQ2ZGI2YWI5NzQ1O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3487</Words>
  <Application>WPS 演示</Application>
  <PresentationFormat>宽屏</PresentationFormat>
  <Paragraphs>255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Impact</vt:lpstr>
      <vt:lpstr>Tahoma</vt:lpstr>
      <vt:lpstr>Consolas</vt:lpstr>
      <vt:lpstr>等线</vt:lpstr>
      <vt:lpstr>Bookman Old Style</vt:lpstr>
      <vt:lpstr>微软雅黑</vt:lpstr>
      <vt:lpstr>Arial Unicode MS</vt:lpstr>
      <vt:lpstr>等线 Light</vt:lpstr>
      <vt:lpstr>Office 主题​​</vt:lpstr>
      <vt:lpstr>MS_ClipArt_Gallery.2</vt:lpstr>
      <vt:lpstr>MS_ClipArt_Gallery.2</vt:lpstr>
      <vt:lpstr>MS_ClipArt_Gallery.2</vt:lpstr>
      <vt:lpstr>MS_ClipArt_Gallery.2</vt:lpstr>
      <vt:lpstr>MS_ClipArt_Gallery.2</vt:lpstr>
      <vt:lpstr>Palindrome2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Palindrome2</dc:title>
  <dc:creator>张 恺茗</dc:creator>
  <cp:lastModifiedBy>晚寒</cp:lastModifiedBy>
  <cp:revision>20</cp:revision>
  <dcterms:created xsi:type="dcterms:W3CDTF">2022-05-28T09:34:00Z</dcterms:created>
  <dcterms:modified xsi:type="dcterms:W3CDTF">2022-06-05T17:02:14Z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92B283C028FF4E95B870FA04C0DD741D</vt:lpwstr>
  </property>
  <property fmtid="{D5CDD505-2E9C-101B-9397-08002B2CF9AE}" pid="3" name="KSOProductBuildVer">
    <vt:lpwstr>2052-11.1.0.11744</vt:lpwstr>
  </property>
</Properties>
</file>