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256" r:id="rId2"/>
    <p:sldId id="273" r:id="rId3"/>
    <p:sldId id="287" r:id="rId4"/>
    <p:sldId id="281" r:id="rId5"/>
    <p:sldId id="288" r:id="rId6"/>
    <p:sldId id="282" r:id="rId7"/>
    <p:sldId id="289" r:id="rId8"/>
    <p:sldId id="277" r:id="rId9"/>
    <p:sldId id="27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4995" autoAdjust="0"/>
    <p:restoredTop sz="94660"/>
  </p:normalViewPr>
  <p:slideViewPr>
    <p:cSldViewPr snapToGrid="0">
      <p:cViewPr varScale="1">
        <p:scale>
          <a:sx n="85" d="100"/>
          <a:sy n="85" d="100"/>
        </p:scale>
        <p:origin x="-1205" y="-86"/>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pPr/>
              <a:t>01-10-2022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pPr/>
              <a:t>‹#›</a:t>
            </a:fld>
            <a:endParaRPr lang="en-IN"/>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pPr/>
              <a:t>01-10-2022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pPr/>
              <a:t>‹#›</a:t>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ct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500" b="1" i="1" dirty="0">
                <a:solidFill>
                  <a:schemeClr val="bg1"/>
                </a:solidFill>
                <a:effectLst/>
                <a:latin typeface="Times New Roman" panose="02020603050405020304" pitchFamily="18" charset="0"/>
                <a:cs typeface="Times New Roman" panose="02020603050405020304" pitchFamily="18" charset="0"/>
              </a:rPr>
              <a:t>Faculty</a:t>
            </a:r>
            <a:r>
              <a:rPr lang="en-IN" sz="1500" b="1" i="1" baseline="0" dirty="0">
                <a:solidFill>
                  <a:schemeClr val="bg1"/>
                </a:solidFill>
                <a:effectLst/>
                <a:latin typeface="Times New Roman" panose="02020603050405020304" pitchFamily="18" charset="0"/>
                <a:cs typeface="Times New Roman" panose="02020603050405020304" pitchFamily="18" charset="0"/>
              </a:rPr>
              <a:t> Portal System</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A-3</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ci-hub.se/https:/doi.org/10.1109/ICIII.2010.555" TargetMode="External"/><Relationship Id="rId2" Type="http://schemas.openxmlformats.org/officeDocument/2006/relationships/hyperlink" Target="https://sci-hub.se/https:/doi.org/10.1109/TENCON.2015.7372976" TargetMode="External"/><Relationship Id="rId1" Type="http://schemas.openxmlformats.org/officeDocument/2006/relationships/slideLayout" Target="../slideLayouts/slideLayout2.xml"/><Relationship Id="rId5" Type="http://schemas.openxmlformats.org/officeDocument/2006/relationships/hyperlink" Target="https://www.srit.ac.in/downloads/" TargetMode="External"/><Relationship Id="rId4" Type="http://schemas.openxmlformats.org/officeDocument/2006/relationships/hyperlink" Target="https://drive.google.com/file/d/1hz-PvQAmNnwJ250vIBrgX7QPPqFoylFt/vie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6234674" y="1822253"/>
            <a:ext cx="2382924" cy="478606"/>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7200" b="0" dirty="0" err="1">
                <a:effectLst>
                  <a:outerShdw blurRad="38100" dist="38100" dir="2700000" algn="tl">
                    <a:srgbClr val="000000">
                      <a:alpha val="43137"/>
                    </a:srgbClr>
                  </a:outerShdw>
                </a:effectLst>
              </a:rPr>
              <a:t>Madhusudhan</a:t>
            </a:r>
            <a:r>
              <a:rPr lang="en-US" sz="7200" b="0" dirty="0">
                <a:effectLst>
                  <a:outerShdw blurRad="38100" dist="38100" dir="2700000" algn="tl">
                    <a:srgbClr val="000000">
                      <a:alpha val="43137"/>
                    </a:srgbClr>
                  </a:outerShdw>
                </a:effectLst>
              </a:rPr>
              <a:t> Reddy L</a:t>
            </a:r>
            <a:endParaRPr lang="en-US" sz="7200" b="0" dirty="0"/>
          </a:p>
          <a:p>
            <a:pPr>
              <a:spcBef>
                <a:spcPts val="300"/>
              </a:spcBef>
            </a:pPr>
            <a:r>
              <a:rPr lang="en-US" sz="3700" b="0" dirty="0"/>
              <a:t>Roll No. 194G1A0554</a:t>
            </a:r>
          </a:p>
        </p:txBody>
      </p:sp>
      <p:sp>
        <p:nvSpPr>
          <p:cNvPr id="6" name="Subtitle 11"/>
          <p:cNvSpPr txBox="1"/>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a:effectLst>
                  <a:outerShdw blurRad="38100" dist="38100" dir="2700000" algn="tl">
                    <a:srgbClr val="000000">
                      <a:alpha val="43137"/>
                    </a:srgbClr>
                  </a:outerShdw>
                </a:effectLst>
              </a:rPr>
              <a:t>Mr. K. Venkatesh, </a:t>
            </a:r>
            <a:r>
              <a:rPr lang="en-US" sz="2400" b="0" baseline="-25000" dirty="0">
                <a:effectLst>
                  <a:outerShdw blurRad="38100" dist="38100" dir="2700000" algn="tl">
                    <a:srgbClr val="000000">
                      <a:alpha val="43137"/>
                    </a:srgbClr>
                  </a:outerShdw>
                </a:effectLst>
              </a:rPr>
              <a:t>M. Tech</a:t>
            </a:r>
            <a:endParaRPr lang="en-IN" sz="2400" b="0" baseline="-25000" dirty="0">
              <a:effectLst>
                <a:outerShdw blurRad="38100" dist="38100" dir="2700000" algn="tl">
                  <a:srgbClr val="000000">
                    <a:alpha val="43137"/>
                  </a:srgbClr>
                </a:outerShdw>
              </a:effectLst>
            </a:endParaRPr>
          </a:p>
          <a:p>
            <a:pPr>
              <a:spcBef>
                <a:spcPts val="200"/>
              </a:spcBef>
            </a:pPr>
            <a:r>
              <a:rPr lang="en-IN" sz="1400" b="0" dirty="0"/>
              <a:t>Assistant Professor</a:t>
            </a:r>
          </a:p>
          <a:p>
            <a:pPr>
              <a:spcBef>
                <a:spcPts val="200"/>
              </a:spcBef>
            </a:pPr>
            <a:endParaRPr lang="en-IN" sz="1400" b="0" dirty="0"/>
          </a:p>
        </p:txBody>
      </p:sp>
      <p:sp>
        <p:nvSpPr>
          <p:cNvPr id="7" name="Subtitle 11"/>
          <p:cNvSpPr txBox="1"/>
          <p:nvPr/>
        </p:nvSpPr>
        <p:spPr>
          <a:xfrm>
            <a:off x="1514475" y="5162533"/>
            <a:ext cx="9163049" cy="1427181"/>
          </a:xfrm>
          <a:prstGeom prst="rect">
            <a:avLst/>
          </a:prstGeom>
        </p:spPr>
        <p:txBody>
          <a:bodyPr vert="horz" lIns="91440" tIns="45720" rIns="91440" bIns="45720" rtlCol="0">
            <a:normAutofit fontScale="5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Autonomous</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2022-2023</a:t>
            </a:r>
            <a:endParaRPr lang="en-US" sz="2500" b="0" dirty="0"/>
          </a:p>
          <a:p>
            <a:endParaRPr lang="en-IN" b="0" dirty="0"/>
          </a:p>
        </p:txBody>
      </p:sp>
      <p:sp>
        <p:nvSpPr>
          <p:cNvPr id="12" name="Subtitle 11"/>
          <p:cNvSpPr txBox="1"/>
          <p:nvPr/>
        </p:nvSpPr>
        <p:spPr>
          <a:xfrm>
            <a:off x="3574384" y="1783000"/>
            <a:ext cx="2382924" cy="584534"/>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300" b="0" dirty="0" err="1">
                <a:effectLst>
                  <a:outerShdw blurRad="38100" dist="38100" dir="2700000" algn="tl">
                    <a:srgbClr val="000000">
                      <a:alpha val="43137"/>
                    </a:srgbClr>
                  </a:outerShdw>
                </a:effectLst>
              </a:rPr>
              <a:t>Hemanth</a:t>
            </a:r>
            <a:r>
              <a:rPr lang="en-US" sz="2300" b="0" dirty="0">
                <a:effectLst>
                  <a:outerShdw blurRad="38100" dist="38100" dir="2700000" algn="tl">
                    <a:srgbClr val="000000">
                      <a:alpha val="43137"/>
                    </a:srgbClr>
                  </a:outerShdw>
                </a:effectLst>
              </a:rPr>
              <a:t> Kumar N G</a:t>
            </a:r>
          </a:p>
          <a:p>
            <a:pPr>
              <a:spcBef>
                <a:spcPts val="300"/>
              </a:spcBef>
            </a:pPr>
            <a:r>
              <a:rPr lang="en-US" sz="1400" b="0" dirty="0"/>
              <a:t>Roll No. 194G1A0536</a:t>
            </a:r>
          </a:p>
        </p:txBody>
      </p:sp>
      <p:sp>
        <p:nvSpPr>
          <p:cNvPr id="13" name="Subtitle 11"/>
          <p:cNvSpPr txBox="1"/>
          <p:nvPr/>
        </p:nvSpPr>
        <p:spPr>
          <a:xfrm>
            <a:off x="8617598" y="1716325"/>
            <a:ext cx="2382924" cy="5845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800" b="0" dirty="0" err="1">
                <a:effectLst>
                  <a:outerShdw blurRad="38100" dist="38100" dir="2700000" algn="tl">
                    <a:srgbClr val="000000">
                      <a:alpha val="43137"/>
                    </a:srgbClr>
                  </a:outerShdw>
                </a:effectLst>
              </a:rPr>
              <a:t>Durga</a:t>
            </a:r>
            <a:r>
              <a:rPr lang="en-US" sz="1800" b="0" dirty="0">
                <a:effectLst>
                  <a:outerShdw blurRad="38100" dist="38100" dir="2700000" algn="tl">
                    <a:srgbClr val="000000">
                      <a:alpha val="43137"/>
                    </a:srgbClr>
                  </a:outerShdw>
                </a:effectLst>
              </a:rPr>
              <a:t> Prasad B</a:t>
            </a:r>
          </a:p>
          <a:p>
            <a:pPr>
              <a:spcBef>
                <a:spcPts val="300"/>
              </a:spcBef>
            </a:pPr>
            <a:r>
              <a:rPr lang="en-US" sz="1200" b="0" dirty="0"/>
              <a:t>Roll No. 194G1A0529</a:t>
            </a:r>
          </a:p>
        </p:txBody>
      </p:sp>
      <p:sp>
        <p:nvSpPr>
          <p:cNvPr id="14" name="Subtitle 11"/>
          <p:cNvSpPr txBox="1"/>
          <p:nvPr/>
        </p:nvSpPr>
        <p:spPr>
          <a:xfrm>
            <a:off x="1191460" y="1783000"/>
            <a:ext cx="2382924" cy="692580"/>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900" b="0" dirty="0">
                <a:effectLst>
                  <a:outerShdw blurRad="38100" dist="38100" dir="2700000" algn="tl">
                    <a:srgbClr val="000000">
                      <a:alpha val="43137"/>
                    </a:srgbClr>
                  </a:outerShdw>
                </a:effectLst>
              </a:rPr>
              <a:t>Lakshmi Narasimha Reddy D </a:t>
            </a:r>
          </a:p>
          <a:p>
            <a:pPr>
              <a:spcBef>
                <a:spcPts val="300"/>
              </a:spcBef>
            </a:pPr>
            <a:r>
              <a:rPr lang="en-US" sz="1900" b="0" dirty="0"/>
              <a:t>Roll No. 194G1A0548</a:t>
            </a:r>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Faculty Portal System</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174154" y="3477046"/>
            <a:ext cx="1843673" cy="168548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lstStyle/>
          <a:p>
            <a:pPr marL="462280" indent="-462280">
              <a:buBlip>
                <a:blip r:embed="rId2">
                  <a:extLst>
                    <a:ext uri="{96DAC541-7B7A-43D3-8B79-37D633B846F1}">
                      <asvg:svgBlip xmlns:asvg="http://schemas.microsoft.com/office/drawing/2016/SVG/main" xmlns="" r:embed="rId3"/>
                    </a:ext>
                  </a:extLst>
                </a:blip>
              </a:buBlip>
            </a:pPr>
            <a:r>
              <a:rPr lang="en-US" dirty="0"/>
              <a:t>Abstract</a:t>
            </a:r>
          </a:p>
          <a:p>
            <a:pPr marL="462280" indent="-462280">
              <a:buBlip>
                <a:blip r:embed="rId2">
                  <a:extLst>
                    <a:ext uri="{96DAC541-7B7A-43D3-8B79-37D633B846F1}">
                      <asvg:svgBlip xmlns:asvg="http://schemas.microsoft.com/office/drawing/2016/SVG/main" xmlns="" r:embed="rId3"/>
                    </a:ext>
                  </a:extLst>
                </a:blip>
              </a:buBlip>
            </a:pPr>
            <a:r>
              <a:rPr lang="en-US" dirty="0"/>
              <a:t>Introduction</a:t>
            </a:r>
          </a:p>
          <a:p>
            <a:pPr marL="462280" indent="-462280">
              <a:buBlip>
                <a:blip r:embed="rId2">
                  <a:extLst>
                    <a:ext uri="{96DAC541-7B7A-43D3-8B79-37D633B846F1}">
                      <asvg:svgBlip xmlns:asvg="http://schemas.microsoft.com/office/drawing/2016/SVG/main" xmlns="" r:embed="rId3"/>
                    </a:ext>
                  </a:extLst>
                </a:blip>
              </a:buBlip>
            </a:pPr>
            <a:r>
              <a:rPr lang="en-US" altLang="en-IN" dirty="0"/>
              <a:t>Literature Survey</a:t>
            </a:r>
            <a:endParaRPr lang="en-IN" dirty="0"/>
          </a:p>
          <a:p>
            <a:pPr marL="462280" indent="-462280">
              <a:buBlip>
                <a:blip r:embed="rId2">
                  <a:extLst>
                    <a:ext uri="{96DAC541-7B7A-43D3-8B79-37D633B846F1}">
                      <asvg:svgBlip xmlns:asvg="http://schemas.microsoft.com/office/drawing/2016/SVG/main" xmlns="" r:embed="rId3"/>
                    </a:ext>
                  </a:extLst>
                </a:blip>
              </a:buBlip>
            </a:pPr>
            <a:r>
              <a:rPr lang="en-IN" dirty="0"/>
              <a:t>References</a:t>
            </a:r>
            <a:endParaRPr lang="en-US" dirty="0"/>
          </a:p>
          <a:p>
            <a:pPr marL="0" indent="0">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1FA1A1-B61A-C2BE-13CC-DCBF15E7ED9F}"/>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xmlns="" id="{D392ECDA-A153-65FD-13C9-AFD9436AB93F}"/>
              </a:ext>
            </a:extLst>
          </p:cNvPr>
          <p:cNvSpPr>
            <a:spLocks noGrp="1"/>
          </p:cNvSpPr>
          <p:nvPr>
            <p:ph idx="1"/>
          </p:nvPr>
        </p:nvSpPr>
        <p:spPr/>
        <p:txBody>
          <a:bodyPr/>
          <a:lstStyle/>
          <a:p>
            <a:pPr>
              <a:buNone/>
            </a:pPr>
            <a:r>
              <a:rPr lang="en-IN" dirty="0"/>
              <a:t>	</a:t>
            </a:r>
            <a:r>
              <a:rPr lang="en-IN" sz="2400" dirty="0"/>
              <a:t>The main conceptual idea of the </a:t>
            </a:r>
            <a:r>
              <a:rPr lang="en-IN" sz="2400" b="1" dirty="0"/>
              <a:t>Faculty Portal System</a:t>
            </a:r>
            <a:r>
              <a:rPr lang="en-IN" sz="2400" dirty="0"/>
              <a:t> is based on a web application that specifies the faculty details and performance.</a:t>
            </a:r>
            <a:r>
              <a:rPr lang="en-US" sz="2400" dirty="0"/>
              <a:t> It is used to maintain faculty activities like research, Webinars attended, academic work, workshops, Certification courses and Daily Class work etc.. </a:t>
            </a:r>
            <a:r>
              <a:rPr lang="en-IN" sz="2400" dirty="0"/>
              <a:t>In prior days managing faculty details, a schedule was entirely based on manual effort i.e. Maintaining the data in Books and it is a time-consuming process. </a:t>
            </a:r>
            <a:r>
              <a:rPr lang="en-US" sz="2400" dirty="0"/>
              <a:t>The core idea of this project is to generate the monthly report of a faculty and </a:t>
            </a:r>
            <a:r>
              <a:rPr lang="en-IN" sz="2400" dirty="0"/>
              <a:t>faculty Self Appraisal Form(SAP)</a:t>
            </a:r>
            <a:r>
              <a:rPr lang="en-US" sz="2400" dirty="0"/>
              <a:t>. The application will be used by all faculty.</a:t>
            </a:r>
            <a:r>
              <a:rPr lang="en-IN" sz="2400" dirty="0"/>
              <a:t> Our Project is to automate the existing manual systems with the help of Web Development Technologies. By Using these Technologies their valuable data can be stored for a longer period of time with easy accessing and easy to managing with it.</a:t>
            </a:r>
            <a:endParaRPr lang="en-US" sz="2400" dirty="0"/>
          </a:p>
          <a:p>
            <a:pPr>
              <a:buNone/>
            </a:pPr>
            <a:r>
              <a:rPr lang="en-IN" sz="2400" dirty="0"/>
              <a:t>		Faculty Portal System can lead to a error free and reliable. It can assist the user to concentrate on their other activities rather to concentrate on the record keeping. Thus it will help organizations in better utilization of resources. The organization can maintain computerized records without redundant entries. </a:t>
            </a:r>
            <a:r>
              <a:rPr lang="en-US" sz="2400" dirty="0"/>
              <a:t>More efficient information’s will be achieved through this system. </a:t>
            </a:r>
            <a:r>
              <a:rPr lang="en-IN" sz="2400" dirty="0"/>
              <a:t> </a:t>
            </a:r>
          </a:p>
        </p:txBody>
      </p:sp>
    </p:spTree>
    <p:extLst>
      <p:ext uri="{BB962C8B-B14F-4D97-AF65-F5344CB8AC3E}">
        <p14:creationId xmlns:p14="http://schemas.microsoft.com/office/powerpoint/2010/main" xmlns="" val="1255885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6880"/>
            <a:ext cx="12192000" cy="714892"/>
          </a:xfrm>
        </p:spPr>
        <p:txBody>
          <a:bodyPr/>
          <a:lstStyle/>
          <a:p>
            <a:r>
              <a:rPr lang="en-US"/>
              <a:t>Introduction</a:t>
            </a:r>
          </a:p>
        </p:txBody>
      </p:sp>
      <p:sp>
        <p:nvSpPr>
          <p:cNvPr id="3" name="Content Placeholder 2"/>
          <p:cNvSpPr>
            <a:spLocks noGrp="1"/>
          </p:cNvSpPr>
          <p:nvPr>
            <p:ph idx="1"/>
          </p:nvPr>
        </p:nvSpPr>
        <p:spPr/>
        <p:txBody>
          <a:bodyPr/>
          <a:lstStyle/>
          <a:p>
            <a:pPr marL="447675" indent="-447675"/>
            <a:r>
              <a:rPr lang="en-US" sz="2400" dirty="0"/>
              <a:t>A web application is a distributed application that runs on more than one computer and communicates through a network or a server. </a:t>
            </a:r>
          </a:p>
          <a:p>
            <a:pPr marL="447675" indent="-447675"/>
            <a:r>
              <a:rPr lang="en-US" sz="2400" dirty="0"/>
              <a:t>Specifically, a web application is accessed with a web browser as a client and provides the ability to update and maintain a program without deploying and installing software on client computers. </a:t>
            </a:r>
          </a:p>
          <a:p>
            <a:pPr marL="447675" indent="-447675"/>
            <a:r>
              <a:rPr lang="en-US" sz="2400" dirty="0"/>
              <a:t>Web applications are used for web mail, online retail sales, discussion boards, weblogs, online banking, etc. </a:t>
            </a:r>
          </a:p>
          <a:p>
            <a:pPr marL="447675" indent="-447675"/>
            <a:r>
              <a:rPr lang="en-US" sz="2400" dirty="0"/>
              <a:t>One advantage of a web application is that it can be accessed and used by millions of people at the same time</a:t>
            </a:r>
            <a:r>
              <a:rPr lang="en-IN" sz="2400" dirty="0">
                <a:sym typeface="+mn-ea"/>
              </a:rPr>
              <a:t>.</a:t>
            </a:r>
          </a:p>
          <a:p>
            <a:pPr marL="447675" indent="-447675"/>
            <a:r>
              <a:rPr lang="en-US" sz="2400" dirty="0"/>
              <a:t>Web applications usually run on the Internet or an Intranet and they have become an important part of the business world in recent times.</a:t>
            </a:r>
          </a:p>
          <a:p>
            <a:pPr marL="447675" indent="-447675"/>
            <a:r>
              <a:rPr lang="en-US" sz="2400" dirty="0"/>
              <a:t>With the increasing number of users of the Internet and World Wide Web, more sophisticated Internet and web applications have emerged.</a:t>
            </a:r>
            <a:endParaRPr lang="en-IN" sz="2400" dirty="0"/>
          </a:p>
          <a:p>
            <a:pPr marL="0" indent="0">
              <a:buNone/>
            </a:pP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endParaRPr lang="en-US" dirty="0"/>
          </a:p>
        </p:txBody>
      </p:sp>
      <p:sp>
        <p:nvSpPr>
          <p:cNvPr id="3" name="Content Placeholder 2"/>
          <p:cNvSpPr>
            <a:spLocks noGrp="1"/>
          </p:cNvSpPr>
          <p:nvPr>
            <p:ph idx="1"/>
          </p:nvPr>
        </p:nvSpPr>
        <p:spPr/>
        <p:txBody>
          <a:bodyPr/>
          <a:lstStyle/>
          <a:p>
            <a:pPr marL="450850" indent="-450850"/>
            <a:r>
              <a:rPr lang="en-US" sz="2400" dirty="0"/>
              <a:t>The core idea of this application is to collect the data from the faculty members and store them in our application which is used for further tasks. Each of the faculties have their own unique login id and password, so that they can login to their account and post their data in this application.</a:t>
            </a:r>
          </a:p>
          <a:p>
            <a:pPr marL="450850" indent="-450850"/>
            <a:r>
              <a:rPr lang="en-IN" sz="2400" dirty="0"/>
              <a:t>The outcomes of this application are:</a:t>
            </a:r>
            <a:endParaRPr lang="en-US" sz="2400" dirty="0"/>
          </a:p>
          <a:p>
            <a:pPr lvl="1">
              <a:buFont typeface="Arial" pitchFamily="34" charset="0"/>
              <a:buChar char="•"/>
            </a:pPr>
            <a:r>
              <a:rPr lang="en-IN" sz="2000" dirty="0"/>
              <a:t>To generate Monthly Report of a Faculty member.</a:t>
            </a:r>
            <a:endParaRPr lang="en-US" sz="2000" dirty="0"/>
          </a:p>
          <a:p>
            <a:pPr lvl="1">
              <a:buFont typeface="Arial" pitchFamily="34" charset="0"/>
              <a:buChar char="•"/>
            </a:pPr>
            <a:r>
              <a:rPr lang="en-IN" sz="2000" dirty="0"/>
              <a:t>To generate cumulative monthly report by Head of the Department.</a:t>
            </a:r>
            <a:endParaRPr lang="en-US" sz="2000" dirty="0"/>
          </a:p>
          <a:p>
            <a:pPr lvl="1">
              <a:buFont typeface="Arial" pitchFamily="34" charset="0"/>
              <a:buChar char="•"/>
            </a:pPr>
            <a:r>
              <a:rPr lang="en-IN" sz="2000" dirty="0"/>
              <a:t>To generate faculty self appraisal form.</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231"/>
            <a:ext cx="12192000" cy="714892"/>
          </a:xfrm>
        </p:spPr>
        <p:txBody>
          <a:bodyPr/>
          <a:lstStyle/>
          <a:p>
            <a:r>
              <a:rPr lang="en-US" b="1" dirty="0">
                <a:sym typeface="+mn-ea"/>
              </a:rPr>
              <a:t> </a:t>
            </a:r>
            <a:r>
              <a:rPr lang="en-US" dirty="0">
                <a:sym typeface="+mn-ea"/>
              </a:rPr>
              <a:t> Literature survey</a:t>
            </a:r>
            <a:endParaRPr lang="en-US" dirty="0"/>
          </a:p>
        </p:txBody>
      </p:sp>
      <p:sp>
        <p:nvSpPr>
          <p:cNvPr id="3" name="Content Placeholder 2"/>
          <p:cNvSpPr>
            <a:spLocks noGrp="1"/>
          </p:cNvSpPr>
          <p:nvPr>
            <p:ph idx="1"/>
          </p:nvPr>
        </p:nvSpPr>
        <p:spPr/>
        <p:txBody>
          <a:bodyPr>
            <a:normAutofit/>
          </a:bodyPr>
          <a:lstStyle/>
          <a:p>
            <a:r>
              <a:rPr lang="en-US" sz="2400" dirty="0"/>
              <a:t>[1] This application collects data from faculty members such as personal information, academic and non-academic work experiences, community outreach engagements and most importantly the research work. </a:t>
            </a:r>
          </a:p>
          <a:p>
            <a:r>
              <a:rPr lang="en-US" sz="2400" dirty="0"/>
              <a:t>The development of the web-based Faculty Information System (FIS) uses the Rapid Application Development (RAD) approach to consider system improvement while re-using the system. It includes the following phases: Analysis/Planning, Design, Implementation and Test</a:t>
            </a:r>
            <a:r>
              <a:rPr lang="en-US" dirty="0"/>
              <a:t>. </a:t>
            </a:r>
          </a:p>
          <a:p>
            <a:r>
              <a:rPr lang="en-US" sz="2400" dirty="0"/>
              <a:t>The web-based Faculty Information System (FIS) is comprised primarily of database-driven modules designed to store, present and generate reports needed by the identified users. These users include (1) the Systems Administrator, (2) the Manager, (3) the Faculty and (4) the Assistant.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a:t>
            </a:r>
            <a:endParaRPr lang="en-US" dirty="0"/>
          </a:p>
        </p:txBody>
      </p:sp>
      <p:sp>
        <p:nvSpPr>
          <p:cNvPr id="3" name="Content Placeholder 2"/>
          <p:cNvSpPr>
            <a:spLocks noGrp="1"/>
          </p:cNvSpPr>
          <p:nvPr>
            <p:ph idx="1"/>
          </p:nvPr>
        </p:nvSpPr>
        <p:spPr/>
        <p:txBody>
          <a:bodyPr>
            <a:normAutofit/>
          </a:bodyPr>
          <a:lstStyle/>
          <a:p>
            <a:r>
              <a:rPr lang="en-IN" sz="2400" dirty="0"/>
              <a:t>[2]</a:t>
            </a:r>
            <a:r>
              <a:rPr lang="en-US" sz="2400" dirty="0"/>
              <a:t> First problem occurs when faculty spend more times on finding documents that they saved before, maybe user forget the document locations, name or folders that saved </a:t>
            </a:r>
            <a:r>
              <a:rPr lang="en-US" sz="2400" dirty="0" err="1"/>
              <a:t>into,this</a:t>
            </a:r>
            <a:r>
              <a:rPr lang="en-US" sz="2400" dirty="0"/>
              <a:t> problem happened to most of students to forgot the name or place of important documents. </a:t>
            </a:r>
          </a:p>
          <a:p>
            <a:r>
              <a:rPr lang="en-US" sz="2400" dirty="0"/>
              <a:t>It takes time for copying document and distribute it ,faculty that are working in a group or doing same topic for research have some common documents and ideas to share, so every time they have to meet up or mailing to one another that is wasting time of sharing documents and notes.</a:t>
            </a:r>
          </a:p>
          <a:p>
            <a:r>
              <a:rPr lang="en-US" sz="2400" dirty="0"/>
              <a:t>Faculty Portal Management System help user to upload, manage, organize and find desired results easily and faster.</a:t>
            </a:r>
          </a:p>
          <a:p>
            <a:pPr>
              <a:buNone/>
            </a:pPr>
            <a:endParaRPr lang="en-IN" sz="2400" dirty="0"/>
          </a:p>
          <a:p>
            <a:pPr>
              <a:buNone/>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a:xfrm>
            <a:off x="206432" y="1097279"/>
            <a:ext cx="11779135" cy="5394960"/>
          </a:xfrm>
        </p:spPr>
        <p:txBody>
          <a:bodyPr>
            <a:normAutofit/>
          </a:bodyPr>
          <a:lstStyle/>
          <a:p>
            <a:pPr marL="577850" indent="-577850">
              <a:buNone/>
            </a:pPr>
            <a:r>
              <a:rPr lang="en-US" sz="2400" dirty="0"/>
              <a:t>[1]  </a:t>
            </a:r>
            <a:r>
              <a:rPr lang="en-US" sz="2400" dirty="0" err="1"/>
              <a:t>Geanne</a:t>
            </a:r>
            <a:r>
              <a:rPr lang="en-US" sz="2400" dirty="0"/>
              <a:t> Ross L. Franco “</a:t>
            </a:r>
            <a:r>
              <a:rPr lang="en-US" sz="2400" dirty="0">
                <a:hlinkClick r:id="rId2"/>
              </a:rPr>
              <a:t>Design and Implementation of a Web-Based Faculty Information System</a:t>
            </a:r>
            <a:r>
              <a:rPr lang="en-US" sz="2400" dirty="0"/>
              <a:t>”, IEEE Region 10 Conference, Computer Technology Department, De La Salle University,2015.</a:t>
            </a:r>
          </a:p>
          <a:p>
            <a:pPr marL="577850" indent="-577850">
              <a:buNone/>
            </a:pPr>
            <a:r>
              <a:rPr lang="en-IN" sz="2400" dirty="0"/>
              <a:t>[2] </a:t>
            </a:r>
            <a:r>
              <a:rPr lang="en-IN" sz="2400" dirty="0" err="1"/>
              <a:t>Baban</a:t>
            </a:r>
            <a:r>
              <a:rPr lang="en-IN" sz="2400" dirty="0"/>
              <a:t> H., &amp; Mokhtar S , “</a:t>
            </a:r>
            <a:r>
              <a:rPr lang="en-IN" sz="2400" dirty="0">
                <a:hlinkClick r:id="rId3"/>
              </a:rPr>
              <a:t>Online Document Management System for Academic Institutes</a:t>
            </a:r>
            <a:r>
              <a:rPr lang="en-IN" sz="2400" dirty="0"/>
              <a:t>”,3</a:t>
            </a:r>
            <a:r>
              <a:rPr lang="en-IN" sz="2400" baseline="30000" dirty="0"/>
              <a:t>rd</a:t>
            </a:r>
            <a:r>
              <a:rPr lang="en-IN" sz="2400" dirty="0"/>
              <a:t> International Conference on Information Management, Innovation Management and Industrial Engineering,2010</a:t>
            </a:r>
          </a:p>
          <a:p>
            <a:pPr marL="577850" indent="-577850">
              <a:buNone/>
            </a:pPr>
            <a:r>
              <a:rPr lang="en-IN" sz="2400" dirty="0"/>
              <a:t>[3]   </a:t>
            </a:r>
            <a:r>
              <a:rPr lang="en-IN" sz="2400" dirty="0">
                <a:hlinkClick r:id="rId4"/>
              </a:rPr>
              <a:t>https://drive.google.com/file/d/1hz-PvQAmNnwJ250vIBrgX7QPPqFoylFt/view</a:t>
            </a:r>
            <a:endParaRPr lang="en-IN" sz="2400" dirty="0"/>
          </a:p>
          <a:p>
            <a:pPr marL="577850" indent="-577850">
              <a:buNone/>
            </a:pPr>
            <a:r>
              <a:rPr lang="en-IN" sz="2400" dirty="0"/>
              <a:t>[4]   </a:t>
            </a:r>
            <a:r>
              <a:rPr lang="en-IN" sz="2400" dirty="0">
                <a:hlinkClick r:id="rId5"/>
              </a:rPr>
              <a:t>https://www.srit.ac.in/downloads/</a:t>
            </a:r>
            <a:endParaRPr lang="en-IN" sz="2400" dirty="0"/>
          </a:p>
          <a:p>
            <a:pPr marL="577850" indent="-577850">
              <a:buNone/>
            </a:pPr>
            <a:endParaRPr lang="en-IN" sz="2400" dirty="0"/>
          </a:p>
          <a:p>
            <a:pPr marL="577850" indent="-577850">
              <a:buNone/>
            </a:pPr>
            <a:endParaRPr lang="en-IN" sz="2400" dirty="0"/>
          </a:p>
          <a:p>
            <a:pPr marL="577850" indent="-577850">
              <a:buNone/>
            </a:pPr>
            <a:r>
              <a:rPr lang="en-IN" sz="2400"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887</TotalTime>
  <Words>662</Words>
  <Application>Microsoft Office PowerPoint</Application>
  <PresentationFormat>Custom</PresentationFormat>
  <Paragraphs>56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Custom Design</vt:lpstr>
      <vt:lpstr>Slide 1</vt:lpstr>
      <vt:lpstr>Contents</vt:lpstr>
      <vt:lpstr>Abstract</vt:lpstr>
      <vt:lpstr>Introduction</vt:lpstr>
      <vt:lpstr>Introduction</vt:lpstr>
      <vt:lpstr>  Literature survey</vt:lpstr>
      <vt:lpstr>Literature Survey</vt:lpstr>
      <vt:lpstr>References</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LENOVO</cp:lastModifiedBy>
  <cp:revision>161</cp:revision>
  <dcterms:created xsi:type="dcterms:W3CDTF">2019-06-11T05:35:00Z</dcterms:created>
  <dcterms:modified xsi:type="dcterms:W3CDTF">2022-10-01T10:29:15Z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B145199D08B64BC29E291925B1B5F72E</vt:lpwstr>
  </property>
  <property fmtid="{D5CDD505-2E9C-101B-9397-08002B2CF9AE}" pid="3" name="KSOProductBuildVer">
    <vt:lpwstr>1033-11.2.0.11254</vt:lpwstr>
  </property>
</Properties>
</file>